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5" d="100"/>
          <a:sy n="115" d="100"/>
        </p:scale>
        <p:origin x="1530" y="10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DB96974-2936-4182-A8B0-9BA19DE5C3B1}" type="datetimeFigureOut">
              <a:rPr lang="en-GB" smtClean="0"/>
              <a:t>16/08/2018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21B5F7-9936-4D07-990F-EA82966C9A49}" type="slidenum">
              <a:rPr lang="en-GB" smtClean="0"/>
              <a:t>‹#›</a:t>
            </a:fld>
            <a:endParaRPr lang="en-GB"/>
          </a:p>
        </p:txBody>
      </p:sp>
    </p:spTree>
    <p:extLst>
      <p:ext uri="{BB962C8B-B14F-4D97-AF65-F5344CB8AC3E}">
        <p14:creationId xmlns:p14="http://schemas.microsoft.com/office/powerpoint/2010/main" val="1545271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DB96974-2936-4182-A8B0-9BA19DE5C3B1}" type="datetimeFigureOut">
              <a:rPr lang="en-GB" smtClean="0"/>
              <a:t>16/08/2018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21B5F7-9936-4D07-990F-EA82966C9A49}" type="slidenum">
              <a:rPr lang="en-GB" smtClean="0"/>
              <a:t>‹#›</a:t>
            </a:fld>
            <a:endParaRPr lang="en-GB"/>
          </a:p>
        </p:txBody>
      </p:sp>
    </p:spTree>
    <p:extLst>
      <p:ext uri="{BB962C8B-B14F-4D97-AF65-F5344CB8AC3E}">
        <p14:creationId xmlns:p14="http://schemas.microsoft.com/office/powerpoint/2010/main" val="2310554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DB96974-2936-4182-A8B0-9BA19DE5C3B1}" type="datetimeFigureOut">
              <a:rPr lang="en-GB" smtClean="0"/>
              <a:t>16/08/2018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21B5F7-9936-4D07-990F-EA82966C9A49}" type="slidenum">
              <a:rPr lang="en-GB" smtClean="0"/>
              <a:t>‹#›</a:t>
            </a:fld>
            <a:endParaRPr lang="en-GB"/>
          </a:p>
        </p:txBody>
      </p:sp>
    </p:spTree>
    <p:extLst>
      <p:ext uri="{BB962C8B-B14F-4D97-AF65-F5344CB8AC3E}">
        <p14:creationId xmlns:p14="http://schemas.microsoft.com/office/powerpoint/2010/main" val="1077768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DB96974-2936-4182-A8B0-9BA19DE5C3B1}" type="datetimeFigureOut">
              <a:rPr lang="en-GB" smtClean="0"/>
              <a:t>16/08/2018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21B5F7-9936-4D07-990F-EA82966C9A49}" type="slidenum">
              <a:rPr lang="en-GB" smtClean="0"/>
              <a:t>‹#›</a:t>
            </a:fld>
            <a:endParaRPr lang="en-GB"/>
          </a:p>
        </p:txBody>
      </p:sp>
    </p:spTree>
    <p:extLst>
      <p:ext uri="{BB962C8B-B14F-4D97-AF65-F5344CB8AC3E}">
        <p14:creationId xmlns:p14="http://schemas.microsoft.com/office/powerpoint/2010/main" val="3512971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DB96974-2936-4182-A8B0-9BA19DE5C3B1}" type="datetimeFigureOut">
              <a:rPr lang="en-GB" smtClean="0"/>
              <a:t>16/08/2018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21B5F7-9936-4D07-990F-EA82966C9A49}" type="slidenum">
              <a:rPr lang="en-GB" smtClean="0"/>
              <a:t>‹#›</a:t>
            </a:fld>
            <a:endParaRPr lang="en-GB"/>
          </a:p>
        </p:txBody>
      </p:sp>
    </p:spTree>
    <p:extLst>
      <p:ext uri="{BB962C8B-B14F-4D97-AF65-F5344CB8AC3E}">
        <p14:creationId xmlns:p14="http://schemas.microsoft.com/office/powerpoint/2010/main" val="3430203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DB96974-2936-4182-A8B0-9BA19DE5C3B1}" type="datetimeFigureOut">
              <a:rPr lang="en-GB" smtClean="0"/>
              <a:t>16/08/2018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21B5F7-9936-4D07-990F-EA82966C9A49}" type="slidenum">
              <a:rPr lang="en-GB" smtClean="0"/>
              <a:t>‹#›</a:t>
            </a:fld>
            <a:endParaRPr lang="en-GB"/>
          </a:p>
        </p:txBody>
      </p:sp>
    </p:spTree>
    <p:extLst>
      <p:ext uri="{BB962C8B-B14F-4D97-AF65-F5344CB8AC3E}">
        <p14:creationId xmlns:p14="http://schemas.microsoft.com/office/powerpoint/2010/main" val="21840092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DB96974-2936-4182-A8B0-9BA19DE5C3B1}" type="datetimeFigureOut">
              <a:rPr lang="en-GB" smtClean="0"/>
              <a:t>16/08/2018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121B5F7-9936-4D07-990F-EA82966C9A49}" type="slidenum">
              <a:rPr lang="en-GB" smtClean="0"/>
              <a:t>‹#›</a:t>
            </a:fld>
            <a:endParaRPr lang="en-GB"/>
          </a:p>
        </p:txBody>
      </p:sp>
    </p:spTree>
    <p:extLst>
      <p:ext uri="{BB962C8B-B14F-4D97-AF65-F5344CB8AC3E}">
        <p14:creationId xmlns:p14="http://schemas.microsoft.com/office/powerpoint/2010/main" val="514189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DB96974-2936-4182-A8B0-9BA19DE5C3B1}" type="datetimeFigureOut">
              <a:rPr lang="en-GB" smtClean="0"/>
              <a:t>16/08/2018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121B5F7-9936-4D07-990F-EA82966C9A49}" type="slidenum">
              <a:rPr lang="en-GB" smtClean="0"/>
              <a:t>‹#›</a:t>
            </a:fld>
            <a:endParaRPr lang="en-GB"/>
          </a:p>
        </p:txBody>
      </p:sp>
    </p:spTree>
    <p:extLst>
      <p:ext uri="{BB962C8B-B14F-4D97-AF65-F5344CB8AC3E}">
        <p14:creationId xmlns:p14="http://schemas.microsoft.com/office/powerpoint/2010/main" val="3183626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B96974-2936-4182-A8B0-9BA19DE5C3B1}" type="datetimeFigureOut">
              <a:rPr lang="en-GB" smtClean="0"/>
              <a:t>16/08/2018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121B5F7-9936-4D07-990F-EA82966C9A49}" type="slidenum">
              <a:rPr lang="en-GB" smtClean="0"/>
              <a:t>‹#›</a:t>
            </a:fld>
            <a:endParaRPr lang="en-GB"/>
          </a:p>
        </p:txBody>
      </p:sp>
    </p:spTree>
    <p:extLst>
      <p:ext uri="{BB962C8B-B14F-4D97-AF65-F5344CB8AC3E}">
        <p14:creationId xmlns:p14="http://schemas.microsoft.com/office/powerpoint/2010/main" val="2412595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DB96974-2936-4182-A8B0-9BA19DE5C3B1}" type="datetimeFigureOut">
              <a:rPr lang="en-GB" smtClean="0"/>
              <a:t>16/08/2018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21B5F7-9936-4D07-990F-EA82966C9A49}" type="slidenum">
              <a:rPr lang="en-GB" smtClean="0"/>
              <a:t>‹#›</a:t>
            </a:fld>
            <a:endParaRPr lang="en-GB"/>
          </a:p>
        </p:txBody>
      </p:sp>
    </p:spTree>
    <p:extLst>
      <p:ext uri="{BB962C8B-B14F-4D97-AF65-F5344CB8AC3E}">
        <p14:creationId xmlns:p14="http://schemas.microsoft.com/office/powerpoint/2010/main" val="4070068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DB96974-2936-4182-A8B0-9BA19DE5C3B1}" type="datetimeFigureOut">
              <a:rPr lang="en-GB" smtClean="0"/>
              <a:t>16/08/2018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21B5F7-9936-4D07-990F-EA82966C9A49}" type="slidenum">
              <a:rPr lang="en-GB" smtClean="0"/>
              <a:t>‹#›</a:t>
            </a:fld>
            <a:endParaRPr lang="en-GB"/>
          </a:p>
        </p:txBody>
      </p:sp>
    </p:spTree>
    <p:extLst>
      <p:ext uri="{BB962C8B-B14F-4D97-AF65-F5344CB8AC3E}">
        <p14:creationId xmlns:p14="http://schemas.microsoft.com/office/powerpoint/2010/main" val="5978757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B96974-2936-4182-A8B0-9BA19DE5C3B1}" type="datetimeFigureOut">
              <a:rPr lang="en-GB" smtClean="0"/>
              <a:t>16/08/2018</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21B5F7-9936-4D07-990F-EA82966C9A49}" type="slidenum">
              <a:rPr lang="en-GB" smtClean="0"/>
              <a:t>‹#›</a:t>
            </a:fld>
            <a:endParaRPr lang="en-GB"/>
          </a:p>
        </p:txBody>
      </p:sp>
    </p:spTree>
    <p:extLst>
      <p:ext uri="{BB962C8B-B14F-4D97-AF65-F5344CB8AC3E}">
        <p14:creationId xmlns:p14="http://schemas.microsoft.com/office/powerpoint/2010/main" val="7497616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053737" y="55734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5" name="Picture 20"/>
          <p:cNvPicPr>
            <a:picLocks noChangeAspect="1" noChangeArrowheads="1"/>
          </p:cNvPicPr>
          <p:nvPr/>
        </p:nvPicPr>
        <p:blipFill>
          <a:blip r:embed="rId2">
            <a:extLst>
              <a:ext uri="{28A0092B-C50C-407E-A947-70E740481C1C}">
                <a14:useLocalDpi xmlns:a14="http://schemas.microsoft.com/office/drawing/2010/main" val="0"/>
              </a:ext>
            </a:extLst>
          </a:blip>
          <a:srcRect t="8972"/>
          <a:stretch>
            <a:fillRect/>
          </a:stretch>
        </p:blipFill>
        <p:spPr bwMode="auto">
          <a:xfrm>
            <a:off x="1053737" y="1014548"/>
            <a:ext cx="5730875" cy="428942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1053737" y="5114842"/>
            <a:ext cx="602633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Supplementary Figure 1- </a:t>
            </a:r>
            <a:r>
              <a:rPr kumimoji="0" lang="en-GB" altLang="en-US" sz="12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Evanno</a:t>
            </a:r>
            <a:r>
              <a:rPr kumimoji="0" lang="en-GB" altLang="en-US"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plot of Delta-K from STRUCTURE analysis using 326 SNP markers on the 266 </a:t>
            </a:r>
            <a:r>
              <a:rPr kumimoji="0" lang="en-GB" altLang="en-US" sz="12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aus</a:t>
            </a:r>
            <a:r>
              <a:rPr kumimoji="0" lang="en-GB" altLang="en-US"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accessions of the BAAP. </a:t>
            </a:r>
            <a:endParaRPr kumimoji="0" lang="en-GB" altLang="en-US" sz="12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701225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831924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pic>
        <p:nvPicPr>
          <p:cNvPr id="9217" name="Picture 1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4400" y="421341"/>
            <a:ext cx="6759388" cy="428307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367553" y="4888664"/>
            <a:ext cx="8319247"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kumimoji="0" lang="en-GB" altLang="en-US"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Supplementary Figure 10. Correlation analysis across the different sites for harvest index. Correlation analysis performed on 191 accessions that were represented (n ≥ 3) at all field sites under both treatments. All correlation are significant (P&lt; 0.001). </a:t>
            </a:r>
            <a:r>
              <a:rPr lang="en-GB" altLang="en-US" sz="1200" dirty="0">
                <a:latin typeface="Calibri" panose="020F0502020204030204" pitchFamily="34" charset="0"/>
                <a:ea typeface="Calibri" panose="020F0502020204030204" pitchFamily="34" charset="0"/>
                <a:cs typeface="Times New Roman" panose="02020603050405020304" pitchFamily="18" charset="0"/>
              </a:rPr>
              <a:t>Points are the mean of three or four replicates.</a:t>
            </a:r>
            <a:endParaRPr kumimoji="0" lang="en-GB" altLang="en-US" sz="1200" b="0" i="0" u="none" strike="noStrike" cap="none" normalizeH="0" baseline="0" dirty="0" smtClean="0">
              <a:ln>
                <a:noFill/>
              </a:ln>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en-GB" altLang="en-US" sz="12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en-GB" altLang="en-US" sz="12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2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62376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41" name="Picture 1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53" y="228600"/>
            <a:ext cx="6038856" cy="64008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6245151" y="457200"/>
            <a:ext cx="294669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Supplementary Figure 11. Manhattan plots from GWAS straw biomass (for details see Figure 6).</a:t>
            </a:r>
            <a:endParaRPr kumimoji="0" lang="en-GB" altLang="en-US" sz="12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0371816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1265" name="Picture 2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7200"/>
            <a:ext cx="6035626" cy="64008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6213824" y="611632"/>
            <a:ext cx="275197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Supplementary Figure 12. Manhattan plots from GWAS harvest index (for details see Figure 6). </a:t>
            </a:r>
            <a:endParaRPr kumimoji="0" lang="en-GB" altLang="en-US" sz="12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496474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2002972" y="330926"/>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2049" name="Picture 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2972" y="788126"/>
            <a:ext cx="4784725" cy="477837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2002972" y="5656601"/>
            <a:ext cx="538435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Supplementary Figure 2 </a:t>
            </a:r>
            <a:r>
              <a:rPr kumimoji="0" lang="en-GB" altLang="en-US" sz="12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fastSTRUCTURE</a:t>
            </a:r>
            <a:r>
              <a:rPr kumimoji="0" lang="en-GB" altLang="en-US"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analysis on the BAAP using 2,053,863 SNPs</a:t>
            </a:r>
            <a:endParaRPr kumimoji="0" lang="en-GB" altLang="en-US" sz="12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674370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2116182" y="984069"/>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3073" name="Picture 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6182" y="1441269"/>
            <a:ext cx="4098925" cy="390842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2116182" y="5439794"/>
            <a:ext cx="514730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Supplementary Figure 3 ADMIXTURE analysis of the BAAP using 2,053,863 SNPs</a:t>
            </a:r>
            <a:endParaRPr kumimoji="0" lang="en-GB" altLang="en-US" sz="12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542418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4097"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1926" y="457200"/>
            <a:ext cx="5173663" cy="62103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5404440" y="694387"/>
            <a:ext cx="3508783"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kumimoji="0" lang="en-GB" altLang="en-US"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Supplementary Figure 4. Grain mass at Mymensingh in 2013 (a), 2014 (c) and Madhupur 2014 (e). Correlation between AWD and CF at Mymensingh in 2013 (b), 2014 (d) and Madhupur 2014 (f). Dashed lines in panels (b), (d) and (f) are the regression lines for the traits. Solid line in panels (b), (d) and (f) are the 1:1 lines</a:t>
            </a:r>
            <a:r>
              <a:rPr lang="en-GB" altLang="en-US" sz="1200" dirty="0">
                <a:latin typeface="Calibri" panose="020F0502020204030204" pitchFamily="34" charset="0"/>
                <a:ea typeface="Calibri" panose="020F0502020204030204" pitchFamily="34" charset="0"/>
                <a:cs typeface="Times New Roman" panose="02020603050405020304" pitchFamily="18" charset="0"/>
              </a:rPr>
              <a:t>. Points are the mean of three or four replicates</a:t>
            </a:r>
            <a:r>
              <a:rPr lang="en-GB" altLang="en-US" sz="1200" dirty="0" smtClean="0">
                <a:latin typeface="Calibri" panose="020F0502020204030204" pitchFamily="34" charset="0"/>
                <a:ea typeface="Calibri" panose="020F0502020204030204" pitchFamily="34" charset="0"/>
                <a:cs typeface="Times New Roman" panose="02020603050405020304" pitchFamily="18" charset="0"/>
              </a:rPr>
              <a:t>.</a:t>
            </a:r>
            <a:r>
              <a:rPr kumimoji="0" lang="en-GB" altLang="en-US" sz="12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en-GB" altLang="en-US" sz="12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en-GB" altLang="en-US" sz="12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200" b="0" i="0" u="none" strike="noStrike" cap="none" normalizeH="0" baseline="0" dirty="0" smtClean="0">
              <a:ln>
                <a:noFill/>
              </a:ln>
              <a:solidFill>
                <a:schemeClr val="tx1"/>
              </a:solidFill>
              <a:effectLst/>
              <a:latin typeface="Arial" panose="020B0604020202020204" pitchFamily="34" charset="0"/>
            </a:endParaRPr>
          </a:p>
        </p:txBody>
      </p:sp>
      <p:sp>
        <p:nvSpPr>
          <p:cNvPr id="4" name="TextBox 3"/>
          <p:cNvSpPr txBox="1"/>
          <p:nvPr/>
        </p:nvSpPr>
        <p:spPr>
          <a:xfrm>
            <a:off x="631767" y="914400"/>
            <a:ext cx="258404" cy="276999"/>
          </a:xfrm>
          <a:prstGeom prst="rect">
            <a:avLst/>
          </a:prstGeom>
          <a:noFill/>
        </p:spPr>
        <p:txBody>
          <a:bodyPr wrap="none" rtlCol="0">
            <a:spAutoFit/>
          </a:bodyPr>
          <a:lstStyle/>
          <a:p>
            <a:r>
              <a:rPr lang="en-GB" sz="1200" dirty="0" smtClean="0"/>
              <a:t>a</a:t>
            </a:r>
            <a:endParaRPr lang="en-GB" sz="1200" dirty="0"/>
          </a:p>
        </p:txBody>
      </p:sp>
      <p:sp>
        <p:nvSpPr>
          <p:cNvPr id="6" name="TextBox 5"/>
          <p:cNvSpPr txBox="1"/>
          <p:nvPr/>
        </p:nvSpPr>
        <p:spPr>
          <a:xfrm>
            <a:off x="631767" y="2906629"/>
            <a:ext cx="258404" cy="276999"/>
          </a:xfrm>
          <a:prstGeom prst="rect">
            <a:avLst/>
          </a:prstGeom>
          <a:noFill/>
        </p:spPr>
        <p:txBody>
          <a:bodyPr wrap="none" rtlCol="0">
            <a:spAutoFit/>
          </a:bodyPr>
          <a:lstStyle/>
          <a:p>
            <a:r>
              <a:rPr lang="en-GB" sz="1200" dirty="0" smtClean="0"/>
              <a:t>c</a:t>
            </a:r>
            <a:endParaRPr lang="en-GB" sz="1200" dirty="0"/>
          </a:p>
        </p:txBody>
      </p:sp>
      <p:sp>
        <p:nvSpPr>
          <p:cNvPr id="7" name="TextBox 6"/>
          <p:cNvSpPr txBox="1"/>
          <p:nvPr/>
        </p:nvSpPr>
        <p:spPr>
          <a:xfrm>
            <a:off x="634539" y="4871197"/>
            <a:ext cx="261610" cy="276999"/>
          </a:xfrm>
          <a:prstGeom prst="rect">
            <a:avLst/>
          </a:prstGeom>
          <a:noFill/>
        </p:spPr>
        <p:txBody>
          <a:bodyPr wrap="none" rtlCol="0">
            <a:spAutoFit/>
          </a:bodyPr>
          <a:lstStyle/>
          <a:p>
            <a:r>
              <a:rPr lang="en-GB" sz="1200" dirty="0" smtClean="0"/>
              <a:t>e</a:t>
            </a:r>
            <a:endParaRPr lang="en-GB" sz="1200" dirty="0"/>
          </a:p>
        </p:txBody>
      </p:sp>
      <p:sp>
        <p:nvSpPr>
          <p:cNvPr id="8" name="TextBox 7"/>
          <p:cNvSpPr txBox="1"/>
          <p:nvPr/>
        </p:nvSpPr>
        <p:spPr>
          <a:xfrm>
            <a:off x="4591389" y="914346"/>
            <a:ext cx="264816" cy="276999"/>
          </a:xfrm>
          <a:prstGeom prst="rect">
            <a:avLst/>
          </a:prstGeom>
          <a:noFill/>
        </p:spPr>
        <p:txBody>
          <a:bodyPr wrap="none" rtlCol="0">
            <a:spAutoFit/>
          </a:bodyPr>
          <a:lstStyle/>
          <a:p>
            <a:r>
              <a:rPr lang="en-GB" sz="1200" dirty="0" smtClean="0"/>
              <a:t>b</a:t>
            </a:r>
            <a:endParaRPr lang="en-GB" sz="1200" dirty="0"/>
          </a:p>
        </p:txBody>
      </p:sp>
      <p:sp>
        <p:nvSpPr>
          <p:cNvPr id="9" name="TextBox 8"/>
          <p:cNvSpPr txBox="1"/>
          <p:nvPr/>
        </p:nvSpPr>
        <p:spPr>
          <a:xfrm>
            <a:off x="4594160" y="2853981"/>
            <a:ext cx="264816" cy="276999"/>
          </a:xfrm>
          <a:prstGeom prst="rect">
            <a:avLst/>
          </a:prstGeom>
          <a:noFill/>
        </p:spPr>
        <p:txBody>
          <a:bodyPr wrap="none" rtlCol="0">
            <a:spAutoFit/>
          </a:bodyPr>
          <a:lstStyle/>
          <a:p>
            <a:r>
              <a:rPr lang="en-GB" sz="1200" dirty="0" smtClean="0"/>
              <a:t>d</a:t>
            </a:r>
            <a:endParaRPr lang="en-GB" sz="1200" dirty="0"/>
          </a:p>
        </p:txBody>
      </p:sp>
      <p:sp>
        <p:nvSpPr>
          <p:cNvPr id="10" name="TextBox 9"/>
          <p:cNvSpPr txBox="1"/>
          <p:nvPr/>
        </p:nvSpPr>
        <p:spPr>
          <a:xfrm>
            <a:off x="4596932" y="4835178"/>
            <a:ext cx="231154" cy="276999"/>
          </a:xfrm>
          <a:prstGeom prst="rect">
            <a:avLst/>
          </a:prstGeom>
          <a:noFill/>
        </p:spPr>
        <p:txBody>
          <a:bodyPr wrap="none" rtlCol="0">
            <a:spAutoFit/>
          </a:bodyPr>
          <a:lstStyle/>
          <a:p>
            <a:r>
              <a:rPr lang="en-GB" sz="1200" dirty="0" smtClean="0"/>
              <a:t>f</a:t>
            </a:r>
            <a:endParaRPr lang="en-GB" sz="1200" dirty="0"/>
          </a:p>
        </p:txBody>
      </p:sp>
    </p:spTree>
    <p:extLst>
      <p:ext uri="{BB962C8B-B14F-4D97-AF65-F5344CB8AC3E}">
        <p14:creationId xmlns:p14="http://schemas.microsoft.com/office/powerpoint/2010/main" val="21847784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0221" y="322127"/>
            <a:ext cx="5240655" cy="6196330"/>
          </a:xfrm>
          <a:prstGeom prst="rect">
            <a:avLst/>
          </a:prstGeom>
          <a:noFill/>
          <a:ln>
            <a:noFill/>
          </a:ln>
        </p:spPr>
      </p:pic>
      <p:sp>
        <p:nvSpPr>
          <p:cNvPr id="3" name="Rectangle 2"/>
          <p:cNvSpPr/>
          <p:nvPr/>
        </p:nvSpPr>
        <p:spPr>
          <a:xfrm>
            <a:off x="5987143" y="754917"/>
            <a:ext cx="3052354" cy="1754326"/>
          </a:xfrm>
          <a:prstGeom prst="rect">
            <a:avLst/>
          </a:prstGeom>
        </p:spPr>
        <p:txBody>
          <a:bodyPr wrap="square">
            <a:spAutoFit/>
          </a:bodyPr>
          <a:lstStyle/>
          <a:p>
            <a:r>
              <a:rPr lang="en-GB" sz="1200" dirty="0">
                <a:latin typeface="Calibri" panose="020F0502020204030204" pitchFamily="34" charset="0"/>
                <a:ea typeface="Calibri" panose="020F0502020204030204" pitchFamily="34" charset="0"/>
                <a:cs typeface="Times New Roman" panose="02020603050405020304" pitchFamily="18" charset="0"/>
              </a:rPr>
              <a:t>Supplementary Figure 5. Straw biomass at Mymensingh in 2013 (a), 2014 (c) and </a:t>
            </a:r>
            <a:r>
              <a:rPr lang="en-GB" sz="1200" dirty="0" err="1">
                <a:latin typeface="Calibri" panose="020F0502020204030204" pitchFamily="34" charset="0"/>
                <a:ea typeface="Calibri" panose="020F0502020204030204" pitchFamily="34" charset="0"/>
                <a:cs typeface="Times New Roman" panose="02020603050405020304" pitchFamily="18" charset="0"/>
              </a:rPr>
              <a:t>Madupur</a:t>
            </a:r>
            <a:r>
              <a:rPr lang="en-GB" sz="1200" dirty="0">
                <a:latin typeface="Calibri" panose="020F0502020204030204" pitchFamily="34" charset="0"/>
                <a:ea typeface="Calibri" panose="020F0502020204030204" pitchFamily="34" charset="0"/>
                <a:cs typeface="Times New Roman" panose="02020603050405020304" pitchFamily="18" charset="0"/>
              </a:rPr>
              <a:t> 2014 (e). Correlation between AWD and CF at Mymensingh in 2013 (b), 2014 (d) and </a:t>
            </a:r>
            <a:r>
              <a:rPr lang="en-GB" sz="1200" dirty="0" err="1">
                <a:latin typeface="Calibri" panose="020F0502020204030204" pitchFamily="34" charset="0"/>
                <a:ea typeface="Calibri" panose="020F0502020204030204" pitchFamily="34" charset="0"/>
                <a:cs typeface="Times New Roman" panose="02020603050405020304" pitchFamily="18" charset="0"/>
              </a:rPr>
              <a:t>Madupur</a:t>
            </a:r>
            <a:r>
              <a:rPr lang="en-GB" sz="1200" dirty="0">
                <a:latin typeface="Calibri" panose="020F0502020204030204" pitchFamily="34" charset="0"/>
                <a:ea typeface="Calibri" panose="020F0502020204030204" pitchFamily="34" charset="0"/>
                <a:cs typeface="Times New Roman" panose="02020603050405020304" pitchFamily="18" charset="0"/>
              </a:rPr>
              <a:t> 2014 (f). Dashed lines in panels (b), (d) and (f) are the regression lines for the traits. Solid line in panels (b), (d) and (f) are the 1:1 lines</a:t>
            </a:r>
            <a:r>
              <a:rPr lang="en-GB" sz="1200" dirty="0" smtClean="0">
                <a:latin typeface="Calibri" panose="020F0502020204030204" pitchFamily="34" charset="0"/>
                <a:ea typeface="Calibri" panose="020F0502020204030204" pitchFamily="34" charset="0"/>
                <a:cs typeface="Times New Roman" panose="02020603050405020304" pitchFamily="18" charset="0"/>
              </a:rPr>
              <a:t>. </a:t>
            </a:r>
            <a:r>
              <a:rPr lang="en-GB" altLang="en-US" sz="1200" dirty="0">
                <a:solidFill>
                  <a:srgbClr val="FF0000"/>
                </a:solidFill>
                <a:latin typeface="Calibri" panose="020F0502020204030204" pitchFamily="34" charset="0"/>
                <a:ea typeface="Calibri" panose="020F0502020204030204" pitchFamily="34" charset="0"/>
                <a:cs typeface="Times New Roman" panose="02020603050405020304" pitchFamily="18" charset="0"/>
              </a:rPr>
              <a:t>Points are the mean of three or four replicates.</a:t>
            </a:r>
            <a:endParaRPr lang="en-GB" sz="1200" dirty="0"/>
          </a:p>
        </p:txBody>
      </p:sp>
      <p:sp>
        <p:nvSpPr>
          <p:cNvPr id="4" name="TextBox 3"/>
          <p:cNvSpPr txBox="1"/>
          <p:nvPr/>
        </p:nvSpPr>
        <p:spPr>
          <a:xfrm>
            <a:off x="1205340" y="814647"/>
            <a:ext cx="258404" cy="276999"/>
          </a:xfrm>
          <a:prstGeom prst="rect">
            <a:avLst/>
          </a:prstGeom>
          <a:noFill/>
        </p:spPr>
        <p:txBody>
          <a:bodyPr wrap="none" rtlCol="0">
            <a:spAutoFit/>
          </a:bodyPr>
          <a:lstStyle/>
          <a:p>
            <a:r>
              <a:rPr lang="en-GB" sz="1200" dirty="0" smtClean="0"/>
              <a:t>a</a:t>
            </a:r>
            <a:endParaRPr lang="en-GB" sz="1200" dirty="0"/>
          </a:p>
        </p:txBody>
      </p:sp>
      <p:sp>
        <p:nvSpPr>
          <p:cNvPr id="5" name="TextBox 4"/>
          <p:cNvSpPr txBox="1"/>
          <p:nvPr/>
        </p:nvSpPr>
        <p:spPr>
          <a:xfrm>
            <a:off x="1205340" y="2806876"/>
            <a:ext cx="258404" cy="276999"/>
          </a:xfrm>
          <a:prstGeom prst="rect">
            <a:avLst/>
          </a:prstGeom>
          <a:noFill/>
        </p:spPr>
        <p:txBody>
          <a:bodyPr wrap="none" rtlCol="0">
            <a:spAutoFit/>
          </a:bodyPr>
          <a:lstStyle/>
          <a:p>
            <a:r>
              <a:rPr lang="en-GB" sz="1200" dirty="0" smtClean="0"/>
              <a:t>c</a:t>
            </a:r>
            <a:endParaRPr lang="en-GB" sz="1200" dirty="0"/>
          </a:p>
        </p:txBody>
      </p:sp>
      <p:sp>
        <p:nvSpPr>
          <p:cNvPr id="6" name="TextBox 5"/>
          <p:cNvSpPr txBox="1"/>
          <p:nvPr/>
        </p:nvSpPr>
        <p:spPr>
          <a:xfrm>
            <a:off x="1208112" y="4771444"/>
            <a:ext cx="261610" cy="276999"/>
          </a:xfrm>
          <a:prstGeom prst="rect">
            <a:avLst/>
          </a:prstGeom>
          <a:noFill/>
        </p:spPr>
        <p:txBody>
          <a:bodyPr wrap="none" rtlCol="0">
            <a:spAutoFit/>
          </a:bodyPr>
          <a:lstStyle/>
          <a:p>
            <a:r>
              <a:rPr lang="en-GB" sz="1200" dirty="0" smtClean="0"/>
              <a:t>e</a:t>
            </a:r>
            <a:endParaRPr lang="en-GB" sz="1200" dirty="0"/>
          </a:p>
        </p:txBody>
      </p:sp>
      <p:sp>
        <p:nvSpPr>
          <p:cNvPr id="7" name="TextBox 6"/>
          <p:cNvSpPr txBox="1"/>
          <p:nvPr/>
        </p:nvSpPr>
        <p:spPr>
          <a:xfrm>
            <a:off x="5164962" y="814593"/>
            <a:ext cx="264816" cy="276999"/>
          </a:xfrm>
          <a:prstGeom prst="rect">
            <a:avLst/>
          </a:prstGeom>
          <a:noFill/>
        </p:spPr>
        <p:txBody>
          <a:bodyPr wrap="none" rtlCol="0">
            <a:spAutoFit/>
          </a:bodyPr>
          <a:lstStyle/>
          <a:p>
            <a:r>
              <a:rPr lang="en-GB" sz="1200" dirty="0" smtClean="0"/>
              <a:t>b</a:t>
            </a:r>
            <a:endParaRPr lang="en-GB" sz="1200" dirty="0"/>
          </a:p>
        </p:txBody>
      </p:sp>
      <p:sp>
        <p:nvSpPr>
          <p:cNvPr id="8" name="TextBox 7"/>
          <p:cNvSpPr txBox="1"/>
          <p:nvPr/>
        </p:nvSpPr>
        <p:spPr>
          <a:xfrm>
            <a:off x="5167733" y="2754228"/>
            <a:ext cx="264816" cy="276999"/>
          </a:xfrm>
          <a:prstGeom prst="rect">
            <a:avLst/>
          </a:prstGeom>
          <a:noFill/>
        </p:spPr>
        <p:txBody>
          <a:bodyPr wrap="none" rtlCol="0">
            <a:spAutoFit/>
          </a:bodyPr>
          <a:lstStyle/>
          <a:p>
            <a:r>
              <a:rPr lang="en-GB" sz="1200" dirty="0" smtClean="0"/>
              <a:t>d</a:t>
            </a:r>
            <a:endParaRPr lang="en-GB" sz="1200" dirty="0"/>
          </a:p>
        </p:txBody>
      </p:sp>
      <p:sp>
        <p:nvSpPr>
          <p:cNvPr id="9" name="TextBox 8"/>
          <p:cNvSpPr txBox="1"/>
          <p:nvPr/>
        </p:nvSpPr>
        <p:spPr>
          <a:xfrm>
            <a:off x="5170505" y="4735425"/>
            <a:ext cx="231154" cy="276999"/>
          </a:xfrm>
          <a:prstGeom prst="rect">
            <a:avLst/>
          </a:prstGeom>
          <a:noFill/>
        </p:spPr>
        <p:txBody>
          <a:bodyPr wrap="none" rtlCol="0">
            <a:spAutoFit/>
          </a:bodyPr>
          <a:lstStyle/>
          <a:p>
            <a:r>
              <a:rPr lang="en-GB" sz="1200" dirty="0" smtClean="0"/>
              <a:t>f</a:t>
            </a:r>
            <a:endParaRPr lang="en-GB" sz="1200" dirty="0"/>
          </a:p>
        </p:txBody>
      </p:sp>
    </p:spTree>
    <p:extLst>
      <p:ext uri="{BB962C8B-B14F-4D97-AF65-F5344CB8AC3E}">
        <p14:creationId xmlns:p14="http://schemas.microsoft.com/office/powerpoint/2010/main" val="4169999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5121" name="Picture 1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2845" y="457200"/>
            <a:ext cx="5037138" cy="618807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5687466" y="734354"/>
            <a:ext cx="3291071"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kumimoji="0" lang="en-GB" altLang="en-US" sz="12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Supplementary Figure 6. Harvest index at Mymensingh in 2013 (a), 2014 (c) and </a:t>
            </a:r>
            <a:r>
              <a:rPr kumimoji="0" lang="en-GB" altLang="en-US" sz="12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Madupur</a:t>
            </a:r>
            <a:r>
              <a:rPr kumimoji="0" lang="en-GB" altLang="en-US" sz="12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2014 (e). Correlation between AWD and CF at Mymensingh in 2013 (b), 2014 (d) and </a:t>
            </a:r>
            <a:r>
              <a:rPr kumimoji="0" lang="en-GB" altLang="en-US" sz="12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Madupur</a:t>
            </a:r>
            <a:r>
              <a:rPr kumimoji="0" lang="en-GB" altLang="en-US" sz="12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2014 (f). Dashed lines in panels (b), (d) and (f) are the regression lines for the traits. Solid line in panels (b), (d) and (f) are the 1:1 lines.</a:t>
            </a:r>
            <a:r>
              <a:rPr kumimoji="0" lang="en-GB" altLang="en-US" sz="1200" b="0" i="0" u="none" strike="noStrike" cap="none" normalizeH="0" baseline="0" dirty="0" smtClean="0">
                <a:ln>
                  <a:noFill/>
                </a:ln>
                <a:solidFill>
                  <a:schemeClr val="tx1"/>
                </a:solidFill>
                <a:effectLst/>
                <a:latin typeface="Arial" panose="020B0604020202020204" pitchFamily="34" charset="0"/>
              </a:rPr>
              <a:t> </a:t>
            </a:r>
            <a:r>
              <a:rPr lang="en-GB" altLang="en-US" sz="1200" dirty="0">
                <a:solidFill>
                  <a:srgbClr val="FF0000"/>
                </a:solidFill>
                <a:latin typeface="Calibri" panose="020F0502020204030204" pitchFamily="34" charset="0"/>
                <a:ea typeface="Calibri" panose="020F0502020204030204" pitchFamily="34" charset="0"/>
                <a:cs typeface="Times New Roman" panose="02020603050405020304" pitchFamily="18" charset="0"/>
              </a:rPr>
              <a:t>Points are the mean of three or four replicates.</a:t>
            </a:r>
            <a:endParaRPr kumimoji="0" lang="en-GB" altLang="en-US" sz="1200" b="0" i="0" u="none" strike="noStrike" cap="none" normalizeH="0" baseline="0" dirty="0" smtClean="0">
              <a:ln>
                <a:noFill/>
              </a:ln>
              <a:solidFill>
                <a:schemeClr val="tx1"/>
              </a:solidFill>
              <a:effectLst/>
              <a:latin typeface="Arial" panose="020B0604020202020204" pitchFamily="34" charset="0"/>
            </a:endParaRPr>
          </a:p>
        </p:txBody>
      </p:sp>
      <p:sp>
        <p:nvSpPr>
          <p:cNvPr id="5" name="TextBox 4"/>
          <p:cNvSpPr txBox="1"/>
          <p:nvPr/>
        </p:nvSpPr>
        <p:spPr>
          <a:xfrm>
            <a:off x="881152" y="897774"/>
            <a:ext cx="258404" cy="276999"/>
          </a:xfrm>
          <a:prstGeom prst="rect">
            <a:avLst/>
          </a:prstGeom>
          <a:noFill/>
        </p:spPr>
        <p:txBody>
          <a:bodyPr wrap="none" rtlCol="0">
            <a:spAutoFit/>
          </a:bodyPr>
          <a:lstStyle/>
          <a:p>
            <a:r>
              <a:rPr lang="en-GB" sz="1200" dirty="0" smtClean="0"/>
              <a:t>a</a:t>
            </a:r>
            <a:endParaRPr lang="en-GB" sz="1200" dirty="0"/>
          </a:p>
        </p:txBody>
      </p:sp>
      <p:sp>
        <p:nvSpPr>
          <p:cNvPr id="6" name="TextBox 5"/>
          <p:cNvSpPr txBox="1"/>
          <p:nvPr/>
        </p:nvSpPr>
        <p:spPr>
          <a:xfrm>
            <a:off x="881152" y="2890003"/>
            <a:ext cx="258404" cy="276999"/>
          </a:xfrm>
          <a:prstGeom prst="rect">
            <a:avLst/>
          </a:prstGeom>
          <a:noFill/>
        </p:spPr>
        <p:txBody>
          <a:bodyPr wrap="none" rtlCol="0">
            <a:spAutoFit/>
          </a:bodyPr>
          <a:lstStyle/>
          <a:p>
            <a:r>
              <a:rPr lang="en-GB" sz="1200" dirty="0" smtClean="0"/>
              <a:t>c</a:t>
            </a:r>
            <a:endParaRPr lang="en-GB" sz="1200" dirty="0"/>
          </a:p>
        </p:txBody>
      </p:sp>
      <p:sp>
        <p:nvSpPr>
          <p:cNvPr id="7" name="TextBox 6"/>
          <p:cNvSpPr txBox="1"/>
          <p:nvPr/>
        </p:nvSpPr>
        <p:spPr>
          <a:xfrm>
            <a:off x="883924" y="4854571"/>
            <a:ext cx="261610" cy="276999"/>
          </a:xfrm>
          <a:prstGeom prst="rect">
            <a:avLst/>
          </a:prstGeom>
          <a:noFill/>
        </p:spPr>
        <p:txBody>
          <a:bodyPr wrap="none" rtlCol="0">
            <a:spAutoFit/>
          </a:bodyPr>
          <a:lstStyle/>
          <a:p>
            <a:r>
              <a:rPr lang="en-GB" sz="1200" dirty="0" smtClean="0"/>
              <a:t>e</a:t>
            </a:r>
            <a:endParaRPr lang="en-GB" sz="1200" dirty="0"/>
          </a:p>
        </p:txBody>
      </p:sp>
      <p:sp>
        <p:nvSpPr>
          <p:cNvPr id="8" name="TextBox 7"/>
          <p:cNvSpPr txBox="1"/>
          <p:nvPr/>
        </p:nvSpPr>
        <p:spPr>
          <a:xfrm>
            <a:off x="4840774" y="897720"/>
            <a:ext cx="264816" cy="276999"/>
          </a:xfrm>
          <a:prstGeom prst="rect">
            <a:avLst/>
          </a:prstGeom>
          <a:noFill/>
        </p:spPr>
        <p:txBody>
          <a:bodyPr wrap="none" rtlCol="0">
            <a:spAutoFit/>
          </a:bodyPr>
          <a:lstStyle/>
          <a:p>
            <a:r>
              <a:rPr lang="en-GB" sz="1200" dirty="0" smtClean="0"/>
              <a:t>b</a:t>
            </a:r>
            <a:endParaRPr lang="en-GB" sz="1200" dirty="0"/>
          </a:p>
        </p:txBody>
      </p:sp>
      <p:sp>
        <p:nvSpPr>
          <p:cNvPr id="9" name="TextBox 8"/>
          <p:cNvSpPr txBox="1"/>
          <p:nvPr/>
        </p:nvSpPr>
        <p:spPr>
          <a:xfrm>
            <a:off x="4843545" y="2862294"/>
            <a:ext cx="264816" cy="276999"/>
          </a:xfrm>
          <a:prstGeom prst="rect">
            <a:avLst/>
          </a:prstGeom>
          <a:noFill/>
        </p:spPr>
        <p:txBody>
          <a:bodyPr wrap="none" rtlCol="0">
            <a:spAutoFit/>
          </a:bodyPr>
          <a:lstStyle/>
          <a:p>
            <a:r>
              <a:rPr lang="en-GB" sz="1200" dirty="0" smtClean="0"/>
              <a:t>d</a:t>
            </a:r>
            <a:endParaRPr lang="en-GB" sz="1200" dirty="0"/>
          </a:p>
        </p:txBody>
      </p:sp>
      <p:sp>
        <p:nvSpPr>
          <p:cNvPr id="10" name="TextBox 9"/>
          <p:cNvSpPr txBox="1"/>
          <p:nvPr/>
        </p:nvSpPr>
        <p:spPr>
          <a:xfrm>
            <a:off x="4846317" y="4818552"/>
            <a:ext cx="231154" cy="276999"/>
          </a:xfrm>
          <a:prstGeom prst="rect">
            <a:avLst/>
          </a:prstGeom>
          <a:noFill/>
        </p:spPr>
        <p:txBody>
          <a:bodyPr wrap="none" rtlCol="0">
            <a:spAutoFit/>
          </a:bodyPr>
          <a:lstStyle/>
          <a:p>
            <a:r>
              <a:rPr lang="en-GB" sz="1200" dirty="0" smtClean="0"/>
              <a:t>f</a:t>
            </a:r>
            <a:endParaRPr lang="en-GB" sz="1200" dirty="0"/>
          </a:p>
        </p:txBody>
      </p:sp>
    </p:spTree>
    <p:extLst>
      <p:ext uri="{BB962C8B-B14F-4D97-AF65-F5344CB8AC3E}">
        <p14:creationId xmlns:p14="http://schemas.microsoft.com/office/powerpoint/2010/main" val="11683050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614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b="16069"/>
          <a:stretch>
            <a:fillRect/>
          </a:stretch>
        </p:blipFill>
        <p:spPr bwMode="auto">
          <a:xfrm>
            <a:off x="257220" y="228600"/>
            <a:ext cx="5211763" cy="646906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5547359" y="524602"/>
            <a:ext cx="3675017" cy="2492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kumimoji="0" lang="en-GB" altLang="en-US"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Supplementary Figure 7. Flowering time index at Mymensingh in 2013 (a), and 2014 (c). Correlation between AWD and CF at Mymensingh in 2013 (b), and 2014 (d). Dashed lines in panels (b), and (d) are the regression lines for the traits. Solid line in panels (b), and (d) are the 1:1 lines. Correlation analysis across the different sites for flowering time across both year under the same treatment (AWD (e) and CF (f)). Correlation analysis performed on 191 accessions that were represented (n ≥ 3) at all field sites under both treatments, the solid line in these graphs is the regression line. All correlation are significant (P&lt; 0.001). </a:t>
            </a:r>
            <a:r>
              <a:rPr lang="en-GB" altLang="en-US" sz="1200" dirty="0">
                <a:latin typeface="Calibri" panose="020F0502020204030204" pitchFamily="34" charset="0"/>
                <a:ea typeface="Calibri" panose="020F0502020204030204" pitchFamily="34" charset="0"/>
                <a:cs typeface="Times New Roman" panose="02020603050405020304" pitchFamily="18" charset="0"/>
              </a:rPr>
              <a:t>Points are the mean of three or four replicates.</a:t>
            </a:r>
            <a:endParaRPr kumimoji="0" lang="en-GB" altLang="en-US" sz="1200" b="0" i="0" u="none" strike="noStrike" cap="none" normalizeH="0" baseline="0" dirty="0" smtClean="0">
              <a:ln>
                <a:noFill/>
              </a:ln>
              <a:effectLst/>
              <a:latin typeface="Arial" panose="020B0604020202020204" pitchFamily="34" charset="0"/>
            </a:endParaRPr>
          </a:p>
        </p:txBody>
      </p:sp>
      <p:sp>
        <p:nvSpPr>
          <p:cNvPr id="5" name="TextBox 4"/>
          <p:cNvSpPr txBox="1"/>
          <p:nvPr/>
        </p:nvSpPr>
        <p:spPr>
          <a:xfrm>
            <a:off x="706584" y="698270"/>
            <a:ext cx="258404" cy="276999"/>
          </a:xfrm>
          <a:prstGeom prst="rect">
            <a:avLst/>
          </a:prstGeom>
          <a:noFill/>
        </p:spPr>
        <p:txBody>
          <a:bodyPr wrap="none" rtlCol="0">
            <a:spAutoFit/>
          </a:bodyPr>
          <a:lstStyle/>
          <a:p>
            <a:r>
              <a:rPr lang="en-GB" sz="1200" dirty="0" smtClean="0"/>
              <a:t>a</a:t>
            </a:r>
            <a:endParaRPr lang="en-GB" sz="1200" dirty="0"/>
          </a:p>
        </p:txBody>
      </p:sp>
      <p:sp>
        <p:nvSpPr>
          <p:cNvPr id="6" name="TextBox 5"/>
          <p:cNvSpPr txBox="1"/>
          <p:nvPr/>
        </p:nvSpPr>
        <p:spPr>
          <a:xfrm>
            <a:off x="706584" y="2690499"/>
            <a:ext cx="258404" cy="276999"/>
          </a:xfrm>
          <a:prstGeom prst="rect">
            <a:avLst/>
          </a:prstGeom>
          <a:noFill/>
        </p:spPr>
        <p:txBody>
          <a:bodyPr wrap="none" rtlCol="0">
            <a:spAutoFit/>
          </a:bodyPr>
          <a:lstStyle/>
          <a:p>
            <a:r>
              <a:rPr lang="en-GB" sz="1200" dirty="0" smtClean="0"/>
              <a:t>c</a:t>
            </a:r>
            <a:endParaRPr lang="en-GB" sz="1200" dirty="0"/>
          </a:p>
        </p:txBody>
      </p:sp>
      <p:sp>
        <p:nvSpPr>
          <p:cNvPr id="7" name="TextBox 6"/>
          <p:cNvSpPr txBox="1"/>
          <p:nvPr/>
        </p:nvSpPr>
        <p:spPr>
          <a:xfrm>
            <a:off x="2238900" y="4846258"/>
            <a:ext cx="261610" cy="276999"/>
          </a:xfrm>
          <a:prstGeom prst="rect">
            <a:avLst/>
          </a:prstGeom>
          <a:noFill/>
        </p:spPr>
        <p:txBody>
          <a:bodyPr wrap="none" rtlCol="0">
            <a:spAutoFit/>
          </a:bodyPr>
          <a:lstStyle/>
          <a:p>
            <a:r>
              <a:rPr lang="en-GB" sz="1200" dirty="0" smtClean="0"/>
              <a:t>e</a:t>
            </a:r>
            <a:endParaRPr lang="en-GB" sz="1200" dirty="0"/>
          </a:p>
        </p:txBody>
      </p:sp>
      <p:sp>
        <p:nvSpPr>
          <p:cNvPr id="8" name="TextBox 7"/>
          <p:cNvSpPr txBox="1"/>
          <p:nvPr/>
        </p:nvSpPr>
        <p:spPr>
          <a:xfrm>
            <a:off x="4666206" y="698216"/>
            <a:ext cx="264816" cy="276999"/>
          </a:xfrm>
          <a:prstGeom prst="rect">
            <a:avLst/>
          </a:prstGeom>
          <a:noFill/>
        </p:spPr>
        <p:txBody>
          <a:bodyPr wrap="none" rtlCol="0">
            <a:spAutoFit/>
          </a:bodyPr>
          <a:lstStyle/>
          <a:p>
            <a:r>
              <a:rPr lang="en-GB" sz="1200" dirty="0" smtClean="0"/>
              <a:t>b</a:t>
            </a:r>
            <a:endParaRPr lang="en-GB" sz="1200" dirty="0"/>
          </a:p>
        </p:txBody>
      </p:sp>
      <p:sp>
        <p:nvSpPr>
          <p:cNvPr id="9" name="TextBox 8"/>
          <p:cNvSpPr txBox="1"/>
          <p:nvPr/>
        </p:nvSpPr>
        <p:spPr>
          <a:xfrm>
            <a:off x="4760417" y="2687729"/>
            <a:ext cx="264816" cy="276999"/>
          </a:xfrm>
          <a:prstGeom prst="rect">
            <a:avLst/>
          </a:prstGeom>
          <a:noFill/>
        </p:spPr>
        <p:txBody>
          <a:bodyPr wrap="none" rtlCol="0">
            <a:spAutoFit/>
          </a:bodyPr>
          <a:lstStyle/>
          <a:p>
            <a:r>
              <a:rPr lang="en-GB" sz="1200" dirty="0" smtClean="0"/>
              <a:t>d</a:t>
            </a:r>
            <a:endParaRPr lang="en-GB" sz="1200" dirty="0"/>
          </a:p>
        </p:txBody>
      </p:sp>
      <p:sp>
        <p:nvSpPr>
          <p:cNvPr id="10" name="TextBox 9"/>
          <p:cNvSpPr txBox="1"/>
          <p:nvPr/>
        </p:nvSpPr>
        <p:spPr>
          <a:xfrm>
            <a:off x="4929443" y="4851804"/>
            <a:ext cx="231154" cy="276999"/>
          </a:xfrm>
          <a:prstGeom prst="rect">
            <a:avLst/>
          </a:prstGeom>
          <a:noFill/>
        </p:spPr>
        <p:txBody>
          <a:bodyPr wrap="none" rtlCol="0">
            <a:spAutoFit/>
          </a:bodyPr>
          <a:lstStyle/>
          <a:p>
            <a:r>
              <a:rPr lang="en-GB" sz="1200" dirty="0" smtClean="0"/>
              <a:t>f</a:t>
            </a:r>
            <a:endParaRPr lang="en-GB" sz="1200" dirty="0"/>
          </a:p>
        </p:txBody>
      </p:sp>
    </p:spTree>
    <p:extLst>
      <p:ext uri="{BB962C8B-B14F-4D97-AF65-F5344CB8AC3E}">
        <p14:creationId xmlns:p14="http://schemas.microsoft.com/office/powerpoint/2010/main" val="2948075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716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3741" y="457200"/>
            <a:ext cx="7467600" cy="427513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412377" y="4996360"/>
            <a:ext cx="805927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kumimoji="0" lang="en-GB" altLang="en-US"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Supplementary Figure 8. Correlation analysis across the different sites for grain mass. Correlation analysis performed on 191 accessions that were represented (n ≥ 3) at all field sites under both treatments. All correlation are significant (P&lt; 0.001). </a:t>
            </a:r>
            <a:r>
              <a:rPr lang="en-GB" altLang="en-US" sz="1200" dirty="0">
                <a:latin typeface="Calibri" panose="020F0502020204030204" pitchFamily="34" charset="0"/>
                <a:ea typeface="Calibri" panose="020F0502020204030204" pitchFamily="34" charset="0"/>
                <a:cs typeface="Times New Roman" panose="02020603050405020304" pitchFamily="18" charset="0"/>
              </a:rPr>
              <a:t>Points are the mean of three or four replicates.</a:t>
            </a:r>
            <a:endParaRPr kumimoji="0" lang="en-GB" altLang="en-US" sz="1200" b="0" i="0" u="none" strike="noStrike" cap="none" normalizeH="0" baseline="0" dirty="0" smtClean="0">
              <a:ln>
                <a:noFill/>
              </a:ln>
              <a:effectLst/>
              <a:latin typeface="Arial" panose="020B0604020202020204" pitchFamily="34" charset="0"/>
            </a:endParaRPr>
          </a:p>
        </p:txBody>
      </p:sp>
    </p:spTree>
    <p:extLst>
      <p:ext uri="{BB962C8B-B14F-4D97-AF65-F5344CB8AC3E}">
        <p14:creationId xmlns:p14="http://schemas.microsoft.com/office/powerpoint/2010/main" val="25130434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819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8565" y="457200"/>
            <a:ext cx="7467600" cy="427513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174812" y="4960501"/>
            <a:ext cx="879437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kumimoji="0" lang="en-GB" altLang="en-US"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Supplementary Figure 9. Correlation analysis across the different sites for straw biomass. Correlation analysis performed on 191 accessions that were represented (n ≥ 3) at all field sites under both treatments. All correlation are significant (P&lt; 0.001). </a:t>
            </a:r>
            <a:r>
              <a:rPr lang="en-GB" altLang="en-US" sz="1200" dirty="0">
                <a:latin typeface="Calibri" panose="020F0502020204030204" pitchFamily="34" charset="0"/>
                <a:ea typeface="Calibri" panose="020F0502020204030204" pitchFamily="34" charset="0"/>
                <a:cs typeface="Times New Roman" panose="02020603050405020304" pitchFamily="18" charset="0"/>
              </a:rPr>
              <a:t>Points are the mean of three or four replicates.</a:t>
            </a:r>
            <a:endParaRPr kumimoji="0" lang="en-GB" altLang="en-US" sz="1200" b="0" i="0" u="none" strike="noStrike" cap="none" normalizeH="0" baseline="0" dirty="0" smtClean="0">
              <a:ln>
                <a:noFill/>
              </a:ln>
              <a:effectLst/>
              <a:latin typeface="Arial" panose="020B0604020202020204" pitchFamily="34" charset="0"/>
            </a:endParaRPr>
          </a:p>
        </p:txBody>
      </p:sp>
    </p:spTree>
    <p:extLst>
      <p:ext uri="{BB962C8B-B14F-4D97-AF65-F5344CB8AC3E}">
        <p14:creationId xmlns:p14="http://schemas.microsoft.com/office/powerpoint/2010/main" val="133693957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TotalTime>
  <Words>706</Words>
  <Application>Microsoft Office PowerPoint</Application>
  <PresentationFormat>On-screen Show (4:3)</PresentationFormat>
  <Paragraphs>38</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Aberdeen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Price, Dr Adam H.</dc:creator>
  <cp:lastModifiedBy>Price, Dr Adam H.</cp:lastModifiedBy>
  <cp:revision>5</cp:revision>
  <dcterms:created xsi:type="dcterms:W3CDTF">2018-05-04T08:38:30Z</dcterms:created>
  <dcterms:modified xsi:type="dcterms:W3CDTF">2018-08-16T08:11:46Z</dcterms:modified>
</cp:coreProperties>
</file>