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9" r:id="rId4"/>
    <p:sldId id="260" r:id="rId5"/>
    <p:sldId id="261" r:id="rId6"/>
  </p:sldIdLst>
  <p:sldSz cx="7559675" cy="10620375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294" userDrawn="1">
          <p15:clr>
            <a:srgbClr val="A4A3A4"/>
          </p15:clr>
        </p15:guide>
        <p15:guide id="2" orient="horz" pos="487" userDrawn="1">
          <p15:clr>
            <a:srgbClr val="A4A3A4"/>
          </p15:clr>
        </p15:guide>
        <p15:guide id="3" pos="44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>
        <p:scale>
          <a:sx n="130" d="100"/>
          <a:sy n="130" d="100"/>
        </p:scale>
        <p:origin x="36" y="2896"/>
      </p:cViewPr>
      <p:guideLst>
        <p:guide orient="horz" pos="487"/>
        <p:guide pos="294"/>
        <p:guide pos="44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44960" y="1738104"/>
            <a:ext cx="5669756" cy="3697464"/>
          </a:xfrm>
        </p:spPr>
        <p:txBody>
          <a:bodyPr anchor="b"/>
          <a:lstStyle>
            <a:lvl1pPr algn="ctr">
              <a:defRPr sz="294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44960" y="5578156"/>
            <a:ext cx="5669756" cy="2564132"/>
          </a:xfrm>
        </p:spPr>
        <p:txBody>
          <a:bodyPr/>
          <a:lstStyle>
            <a:lvl1pPr marL="0" indent="0" algn="ctr">
              <a:buNone/>
              <a:defRPr sz="1176"/>
            </a:lvl1pPr>
            <a:lvl2pPr marL="224025" indent="0" algn="ctr">
              <a:buNone/>
              <a:defRPr sz="980"/>
            </a:lvl2pPr>
            <a:lvl3pPr marL="448050" indent="0" algn="ctr">
              <a:buNone/>
              <a:defRPr sz="882"/>
            </a:lvl3pPr>
            <a:lvl4pPr marL="672075" indent="0" algn="ctr">
              <a:buNone/>
              <a:defRPr sz="784"/>
            </a:lvl4pPr>
            <a:lvl5pPr marL="896101" indent="0" algn="ctr">
              <a:buNone/>
              <a:defRPr sz="784"/>
            </a:lvl5pPr>
            <a:lvl6pPr marL="1120126" indent="0" algn="ctr">
              <a:buNone/>
              <a:defRPr sz="784"/>
            </a:lvl6pPr>
            <a:lvl7pPr marL="1344151" indent="0" algn="ctr">
              <a:buNone/>
              <a:defRPr sz="784"/>
            </a:lvl7pPr>
            <a:lvl8pPr marL="1568176" indent="0" algn="ctr">
              <a:buNone/>
              <a:defRPr sz="784"/>
            </a:lvl8pPr>
            <a:lvl9pPr marL="1792201" indent="0" algn="ctr">
              <a:buNone/>
              <a:defRPr sz="784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2945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413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043557" y="1005495"/>
            <a:ext cx="916414" cy="159993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92347" y="1005495"/>
            <a:ext cx="2656713" cy="1599939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97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445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5791" y="2647720"/>
            <a:ext cx="6520220" cy="4417780"/>
          </a:xfrm>
        </p:spPr>
        <p:txBody>
          <a:bodyPr anchor="b"/>
          <a:lstStyle>
            <a:lvl1pPr>
              <a:defRPr sz="294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15791" y="7107294"/>
            <a:ext cx="6520220" cy="2323206"/>
          </a:xfrm>
        </p:spPr>
        <p:txBody>
          <a:bodyPr/>
          <a:lstStyle>
            <a:lvl1pPr marL="0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1pPr>
            <a:lvl2pPr marL="224025" indent="0">
              <a:buNone/>
              <a:defRPr sz="980">
                <a:solidFill>
                  <a:schemeClr val="tx1">
                    <a:tint val="75000"/>
                  </a:schemeClr>
                </a:solidFill>
              </a:defRPr>
            </a:lvl2pPr>
            <a:lvl3pPr marL="44805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3pPr>
            <a:lvl4pPr marL="672075" indent="0">
              <a:buNone/>
              <a:defRPr sz="784">
                <a:solidFill>
                  <a:schemeClr val="tx1">
                    <a:tint val="75000"/>
                  </a:schemeClr>
                </a:solidFill>
              </a:defRPr>
            </a:lvl4pPr>
            <a:lvl5pPr marL="896101" indent="0">
              <a:buNone/>
              <a:defRPr sz="784">
                <a:solidFill>
                  <a:schemeClr val="tx1">
                    <a:tint val="75000"/>
                  </a:schemeClr>
                </a:solidFill>
              </a:defRPr>
            </a:lvl5pPr>
            <a:lvl6pPr marL="1120126" indent="0">
              <a:buNone/>
              <a:defRPr sz="784">
                <a:solidFill>
                  <a:schemeClr val="tx1">
                    <a:tint val="75000"/>
                  </a:schemeClr>
                </a:solidFill>
              </a:defRPr>
            </a:lvl6pPr>
            <a:lvl7pPr marL="1344151" indent="0">
              <a:buNone/>
              <a:defRPr sz="784">
                <a:solidFill>
                  <a:schemeClr val="tx1">
                    <a:tint val="75000"/>
                  </a:schemeClr>
                </a:solidFill>
              </a:defRPr>
            </a:lvl7pPr>
            <a:lvl8pPr marL="1568176" indent="0">
              <a:buNone/>
              <a:defRPr sz="784">
                <a:solidFill>
                  <a:schemeClr val="tx1">
                    <a:tint val="75000"/>
                  </a:schemeClr>
                </a:solidFill>
              </a:defRPr>
            </a:lvl8pPr>
            <a:lvl9pPr marL="1792201" indent="0">
              <a:buNone/>
              <a:defRPr sz="7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1855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92347" y="5025011"/>
            <a:ext cx="1786564" cy="1197988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173407" y="5025011"/>
            <a:ext cx="1786565" cy="11979882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83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0713" y="565438"/>
            <a:ext cx="6520220" cy="205278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20713" y="2603467"/>
            <a:ext cx="3198096" cy="1275919"/>
          </a:xfrm>
        </p:spPr>
        <p:txBody>
          <a:bodyPr anchor="b"/>
          <a:lstStyle>
            <a:lvl1pPr marL="0" indent="0">
              <a:buNone/>
              <a:defRPr sz="1176" b="1"/>
            </a:lvl1pPr>
            <a:lvl2pPr marL="224025" indent="0">
              <a:buNone/>
              <a:defRPr sz="980" b="1"/>
            </a:lvl2pPr>
            <a:lvl3pPr marL="448050" indent="0">
              <a:buNone/>
              <a:defRPr sz="882" b="1"/>
            </a:lvl3pPr>
            <a:lvl4pPr marL="672075" indent="0">
              <a:buNone/>
              <a:defRPr sz="784" b="1"/>
            </a:lvl4pPr>
            <a:lvl5pPr marL="896101" indent="0">
              <a:buNone/>
              <a:defRPr sz="784" b="1"/>
            </a:lvl5pPr>
            <a:lvl6pPr marL="1120126" indent="0">
              <a:buNone/>
              <a:defRPr sz="784" b="1"/>
            </a:lvl6pPr>
            <a:lvl7pPr marL="1344151" indent="0">
              <a:buNone/>
              <a:defRPr sz="784" b="1"/>
            </a:lvl7pPr>
            <a:lvl8pPr marL="1568176" indent="0">
              <a:buNone/>
              <a:defRPr sz="784" b="1"/>
            </a:lvl8pPr>
            <a:lvl9pPr marL="1792201" indent="0">
              <a:buNone/>
              <a:defRPr sz="784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520713" y="3879388"/>
            <a:ext cx="3198096" cy="570599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827087" y="2603467"/>
            <a:ext cx="3213846" cy="1275919"/>
          </a:xfrm>
        </p:spPr>
        <p:txBody>
          <a:bodyPr anchor="b"/>
          <a:lstStyle>
            <a:lvl1pPr marL="0" indent="0">
              <a:buNone/>
              <a:defRPr sz="1176" b="1"/>
            </a:lvl1pPr>
            <a:lvl2pPr marL="224025" indent="0">
              <a:buNone/>
              <a:defRPr sz="980" b="1"/>
            </a:lvl2pPr>
            <a:lvl3pPr marL="448050" indent="0">
              <a:buNone/>
              <a:defRPr sz="882" b="1"/>
            </a:lvl3pPr>
            <a:lvl4pPr marL="672075" indent="0">
              <a:buNone/>
              <a:defRPr sz="784" b="1"/>
            </a:lvl4pPr>
            <a:lvl5pPr marL="896101" indent="0">
              <a:buNone/>
              <a:defRPr sz="784" b="1"/>
            </a:lvl5pPr>
            <a:lvl6pPr marL="1120126" indent="0">
              <a:buNone/>
              <a:defRPr sz="784" b="1"/>
            </a:lvl6pPr>
            <a:lvl7pPr marL="1344151" indent="0">
              <a:buNone/>
              <a:defRPr sz="784" b="1"/>
            </a:lvl7pPr>
            <a:lvl8pPr marL="1568176" indent="0">
              <a:buNone/>
              <a:defRPr sz="784" b="1"/>
            </a:lvl8pPr>
            <a:lvl9pPr marL="1792201" indent="0">
              <a:buNone/>
              <a:defRPr sz="784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827087" y="3879388"/>
            <a:ext cx="3213846" cy="570599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638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770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3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0713" y="708025"/>
            <a:ext cx="2438191" cy="2478088"/>
          </a:xfrm>
        </p:spPr>
        <p:txBody>
          <a:bodyPr anchor="b"/>
          <a:lstStyle>
            <a:lvl1pPr>
              <a:defRPr sz="1568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213847" y="1529138"/>
            <a:ext cx="3827086" cy="7547350"/>
          </a:xfrm>
        </p:spPr>
        <p:txBody>
          <a:bodyPr/>
          <a:lstStyle>
            <a:lvl1pPr>
              <a:defRPr sz="1568"/>
            </a:lvl1pPr>
            <a:lvl2pPr>
              <a:defRPr sz="1372"/>
            </a:lvl2pPr>
            <a:lvl3pPr>
              <a:defRPr sz="1176"/>
            </a:lvl3pPr>
            <a:lvl4pPr>
              <a:defRPr sz="980"/>
            </a:lvl4pPr>
            <a:lvl5pPr>
              <a:defRPr sz="980"/>
            </a:lvl5pPr>
            <a:lvl6pPr>
              <a:defRPr sz="980"/>
            </a:lvl6pPr>
            <a:lvl7pPr>
              <a:defRPr sz="980"/>
            </a:lvl7pPr>
            <a:lvl8pPr>
              <a:defRPr sz="980"/>
            </a:lvl8pPr>
            <a:lvl9pPr>
              <a:defRPr sz="98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20713" y="3186113"/>
            <a:ext cx="2438191" cy="5902667"/>
          </a:xfrm>
        </p:spPr>
        <p:txBody>
          <a:bodyPr/>
          <a:lstStyle>
            <a:lvl1pPr marL="0" indent="0">
              <a:buNone/>
              <a:defRPr sz="784"/>
            </a:lvl1pPr>
            <a:lvl2pPr marL="224025" indent="0">
              <a:buNone/>
              <a:defRPr sz="686"/>
            </a:lvl2pPr>
            <a:lvl3pPr marL="448050" indent="0">
              <a:buNone/>
              <a:defRPr sz="588"/>
            </a:lvl3pPr>
            <a:lvl4pPr marL="672075" indent="0">
              <a:buNone/>
              <a:defRPr sz="490"/>
            </a:lvl4pPr>
            <a:lvl5pPr marL="896101" indent="0">
              <a:buNone/>
              <a:defRPr sz="490"/>
            </a:lvl5pPr>
            <a:lvl6pPr marL="1120126" indent="0">
              <a:buNone/>
              <a:defRPr sz="490"/>
            </a:lvl6pPr>
            <a:lvl7pPr marL="1344151" indent="0">
              <a:buNone/>
              <a:defRPr sz="490"/>
            </a:lvl7pPr>
            <a:lvl8pPr marL="1568176" indent="0">
              <a:buNone/>
              <a:defRPr sz="490"/>
            </a:lvl8pPr>
            <a:lvl9pPr marL="1792201" indent="0">
              <a:buNone/>
              <a:defRPr sz="49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841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0713" y="708025"/>
            <a:ext cx="2438191" cy="2478088"/>
          </a:xfrm>
        </p:spPr>
        <p:txBody>
          <a:bodyPr anchor="b"/>
          <a:lstStyle>
            <a:lvl1pPr>
              <a:defRPr sz="1568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213847" y="1529138"/>
            <a:ext cx="3827086" cy="7547350"/>
          </a:xfrm>
        </p:spPr>
        <p:txBody>
          <a:bodyPr/>
          <a:lstStyle>
            <a:lvl1pPr marL="0" indent="0">
              <a:buNone/>
              <a:defRPr sz="1568"/>
            </a:lvl1pPr>
            <a:lvl2pPr marL="224025" indent="0">
              <a:buNone/>
              <a:defRPr sz="1372"/>
            </a:lvl2pPr>
            <a:lvl3pPr marL="448050" indent="0">
              <a:buNone/>
              <a:defRPr sz="1176"/>
            </a:lvl3pPr>
            <a:lvl4pPr marL="672075" indent="0">
              <a:buNone/>
              <a:defRPr sz="980"/>
            </a:lvl4pPr>
            <a:lvl5pPr marL="896101" indent="0">
              <a:buNone/>
              <a:defRPr sz="980"/>
            </a:lvl5pPr>
            <a:lvl6pPr marL="1120126" indent="0">
              <a:buNone/>
              <a:defRPr sz="980"/>
            </a:lvl6pPr>
            <a:lvl7pPr marL="1344151" indent="0">
              <a:buNone/>
              <a:defRPr sz="980"/>
            </a:lvl7pPr>
            <a:lvl8pPr marL="1568176" indent="0">
              <a:buNone/>
              <a:defRPr sz="980"/>
            </a:lvl8pPr>
            <a:lvl9pPr marL="1792201" indent="0">
              <a:buNone/>
              <a:defRPr sz="98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20713" y="3186113"/>
            <a:ext cx="2438191" cy="5902667"/>
          </a:xfrm>
        </p:spPr>
        <p:txBody>
          <a:bodyPr/>
          <a:lstStyle>
            <a:lvl1pPr marL="0" indent="0">
              <a:buNone/>
              <a:defRPr sz="784"/>
            </a:lvl1pPr>
            <a:lvl2pPr marL="224025" indent="0">
              <a:buNone/>
              <a:defRPr sz="686"/>
            </a:lvl2pPr>
            <a:lvl3pPr marL="448050" indent="0">
              <a:buNone/>
              <a:defRPr sz="588"/>
            </a:lvl3pPr>
            <a:lvl4pPr marL="672075" indent="0">
              <a:buNone/>
              <a:defRPr sz="490"/>
            </a:lvl4pPr>
            <a:lvl5pPr marL="896101" indent="0">
              <a:buNone/>
              <a:defRPr sz="490"/>
            </a:lvl5pPr>
            <a:lvl6pPr marL="1120126" indent="0">
              <a:buNone/>
              <a:defRPr sz="490"/>
            </a:lvl6pPr>
            <a:lvl7pPr marL="1344151" indent="0">
              <a:buNone/>
              <a:defRPr sz="490"/>
            </a:lvl7pPr>
            <a:lvl8pPr marL="1568176" indent="0">
              <a:buNone/>
              <a:defRPr sz="490"/>
            </a:lvl8pPr>
            <a:lvl9pPr marL="1792201" indent="0">
              <a:buNone/>
              <a:defRPr sz="49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12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19729" y="565438"/>
            <a:ext cx="6520220" cy="205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19729" y="2827184"/>
            <a:ext cx="6520220" cy="6738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19728" y="9843516"/>
            <a:ext cx="1700927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7D225-E230-49F0-8F98-376F171EE8B4}" type="datetimeFigureOut">
              <a:rPr lang="es-ES" smtClean="0"/>
              <a:t>11/05/2018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504144" y="9843516"/>
            <a:ext cx="2551390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5339021" y="9843516"/>
            <a:ext cx="1700927" cy="5654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4573F-C94D-4F20-A70A-FA97D1C91B3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211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48050" rtl="0" eaLnBrk="1" latinLnBrk="0" hangingPunct="1">
        <a:lnSpc>
          <a:spcPct val="90000"/>
        </a:lnSpc>
        <a:spcBef>
          <a:spcPct val="0"/>
        </a:spcBef>
        <a:buNone/>
        <a:defRPr sz="21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013" indent="-112013" algn="l" defTabSz="448050" rtl="0" eaLnBrk="1" latinLnBrk="0" hangingPunct="1">
        <a:lnSpc>
          <a:spcPct val="90000"/>
        </a:lnSpc>
        <a:spcBef>
          <a:spcPts val="490"/>
        </a:spcBef>
        <a:buFont typeface="Arial" panose="020B0604020202020204" pitchFamily="34" charset="0"/>
        <a:buChar char="•"/>
        <a:defRPr sz="1372" kern="1200">
          <a:solidFill>
            <a:schemeClr val="tx1"/>
          </a:solidFill>
          <a:latin typeface="+mn-lt"/>
          <a:ea typeface="+mn-ea"/>
          <a:cs typeface="+mn-cs"/>
        </a:defRPr>
      </a:lvl1pPr>
      <a:lvl2pPr marL="336038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2pPr>
      <a:lvl3pPr marL="560063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980" kern="1200">
          <a:solidFill>
            <a:schemeClr val="tx1"/>
          </a:solidFill>
          <a:latin typeface="+mn-lt"/>
          <a:ea typeface="+mn-ea"/>
          <a:cs typeface="+mn-cs"/>
        </a:defRPr>
      </a:lvl3pPr>
      <a:lvl4pPr marL="784088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4pPr>
      <a:lvl5pPr marL="1008114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5pPr>
      <a:lvl6pPr marL="1232139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6pPr>
      <a:lvl7pPr marL="1456164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7pPr>
      <a:lvl8pPr marL="1680189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8pPr>
      <a:lvl9pPr marL="1904214" indent="-112013" algn="l" defTabSz="448050" rtl="0" eaLnBrk="1" latinLnBrk="0" hangingPunct="1">
        <a:lnSpc>
          <a:spcPct val="90000"/>
        </a:lnSpc>
        <a:spcBef>
          <a:spcPts val="245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1pPr>
      <a:lvl2pPr marL="224025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2pPr>
      <a:lvl3pPr marL="448050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3pPr>
      <a:lvl4pPr marL="672075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4pPr>
      <a:lvl5pPr marL="896101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5pPr>
      <a:lvl6pPr marL="1120126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6pPr>
      <a:lvl7pPr marL="1344151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7pPr>
      <a:lvl8pPr marL="1568176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8pPr>
      <a:lvl9pPr marL="1792201" algn="l" defTabSz="448050" rtl="0" eaLnBrk="1" latinLnBrk="0" hangingPunct="1">
        <a:defRPr sz="8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66725" y="3439129"/>
            <a:ext cx="662622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 smtClean="0"/>
          </a:p>
          <a:p>
            <a:pPr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</a:t>
            </a:r>
          </a:p>
          <a:p>
            <a:pPr algn="ctr"/>
            <a:endPara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s-E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Systemic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candidiasis and TLR2 agonist exposure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antifungal response of hematopoietic stem and progenitor cells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Alba Martínez </a:t>
            </a:r>
            <a:r>
              <a:rPr lang="es-ES" sz="13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Cristina Bono </a:t>
            </a:r>
            <a:r>
              <a:rPr lang="es-ES" sz="13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Javier </a:t>
            </a:r>
            <a:r>
              <a:rPr lang="es-ES" sz="1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Megías</a:t>
            </a:r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3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Alberto Yáñez </a:t>
            </a:r>
            <a:r>
              <a:rPr lang="es-ES" sz="13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4,5</a:t>
            </a:r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Daniel </a:t>
            </a:r>
            <a:r>
              <a:rPr lang="es-ES" sz="1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Gozalbo</a:t>
            </a:r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3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es-E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Luisa Gil</a:t>
            </a:r>
            <a:r>
              <a:rPr lang="es-ES" sz="13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1,2*</a:t>
            </a:r>
            <a:endParaRPr lang="es-ES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s-ES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Correspondence</a:t>
            </a:r>
            <a:r>
              <a:rPr lang="es-E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s-ES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s-E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Luisa </a:t>
            </a:r>
            <a:r>
              <a:rPr lang="es-E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Gil</a:t>
            </a:r>
            <a:r>
              <a:rPr lang="es-ES" sz="1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m.luisa.gil@uv.es</a:t>
            </a:r>
            <a:endParaRPr lang="es-ES" sz="1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0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20" t="50575" r="33" b="32"/>
          <a:stretch/>
        </p:blipFill>
        <p:spPr>
          <a:xfrm>
            <a:off x="3319209" y="6719687"/>
            <a:ext cx="1784195" cy="1706137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75" r="51148" b="32"/>
          <a:stretch/>
        </p:blipFill>
        <p:spPr>
          <a:xfrm>
            <a:off x="1605845" y="6724185"/>
            <a:ext cx="1876561" cy="1706137"/>
          </a:xfrm>
          <a:prstGeom prst="rect">
            <a:avLst/>
          </a:prstGeom>
        </p:spPr>
      </p:pic>
      <p:grpSp>
        <p:nvGrpSpPr>
          <p:cNvPr id="14" name="Grupo 13"/>
          <p:cNvGrpSpPr/>
          <p:nvPr/>
        </p:nvGrpSpPr>
        <p:grpSpPr>
          <a:xfrm>
            <a:off x="419674" y="562709"/>
            <a:ext cx="6549470" cy="3660277"/>
            <a:chOff x="419674" y="562709"/>
            <a:chExt cx="6549470" cy="3660277"/>
          </a:xfrm>
        </p:grpSpPr>
        <p:pic>
          <p:nvPicPr>
            <p:cNvPr id="35" name="Imagen 3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07" r="-535" b="50893"/>
            <a:stretch/>
          </p:blipFill>
          <p:spPr>
            <a:xfrm>
              <a:off x="3407484" y="2482388"/>
              <a:ext cx="1737360" cy="1696285"/>
            </a:xfrm>
            <a:prstGeom prst="rect">
              <a:avLst/>
            </a:prstGeom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148" b="49305"/>
            <a:stretch/>
          </p:blipFill>
          <p:spPr>
            <a:xfrm>
              <a:off x="1643015" y="2471855"/>
              <a:ext cx="1876561" cy="1751131"/>
            </a:xfrm>
            <a:prstGeom prst="rect">
              <a:avLst/>
            </a:prstGeom>
          </p:spPr>
        </p:pic>
        <p:grpSp>
          <p:nvGrpSpPr>
            <p:cNvPr id="6" name="Grupo 5"/>
            <p:cNvGrpSpPr>
              <a:grpSpLocks noChangeAspect="1"/>
            </p:cNvGrpSpPr>
            <p:nvPr/>
          </p:nvGrpSpPr>
          <p:grpSpPr>
            <a:xfrm>
              <a:off x="1529111" y="562709"/>
              <a:ext cx="5440033" cy="2957315"/>
              <a:chOff x="1358093" y="562708"/>
              <a:chExt cx="5887892" cy="3200780"/>
            </a:xfrm>
          </p:grpSpPr>
          <p:pic>
            <p:nvPicPr>
              <p:cNvPr id="4" name="Imagen 3" descr="Imagen que contiene texto, mapa&#10;&#10;Descripción generada con confianza muy alta">
                <a:extLst>
                  <a:ext uri="{FF2B5EF4-FFF2-40B4-BE49-F238E27FC236}">
                    <a16:creationId xmlns="" xmlns:a16="http://schemas.microsoft.com/office/drawing/2014/main" id="{A11C6935-1B0E-481D-A40A-1BFC4B317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1977" r="41108" b="50959"/>
              <a:stretch/>
            </p:blipFill>
            <p:spPr>
              <a:xfrm>
                <a:off x="1358093" y="562708"/>
                <a:ext cx="5887892" cy="2004029"/>
              </a:xfrm>
              <a:prstGeom prst="rect">
                <a:avLst/>
              </a:prstGeom>
            </p:spPr>
          </p:pic>
          <p:sp>
            <p:nvSpPr>
              <p:cNvPr id="5" name="CuadroTexto 4"/>
              <p:cNvSpPr txBox="1"/>
              <p:nvPr/>
            </p:nvSpPr>
            <p:spPr>
              <a:xfrm>
                <a:off x="2056394" y="926679"/>
                <a:ext cx="673517" cy="216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00" dirty="0" err="1">
                    <a:latin typeface="Arial Narrow" panose="020B0606020202030204" pitchFamily="34" charset="0"/>
                  </a:rPr>
                  <a:t>Cells</a:t>
                </a:r>
                <a:r>
                  <a:rPr lang="es-ES" sz="700" dirty="0">
                    <a:latin typeface="Arial Narrow" panose="020B0606020202030204" pitchFamily="34" charset="0"/>
                  </a:rPr>
                  <a:t> </a:t>
                </a:r>
                <a:r>
                  <a:rPr lang="es-ES" sz="700" dirty="0" smtClean="0">
                    <a:latin typeface="Arial Narrow" panose="020B0606020202030204" pitchFamily="34" charset="0"/>
                  </a:rPr>
                  <a:t>89.9 % </a:t>
                </a:r>
                <a:endParaRPr lang="es-ES" sz="700" dirty="0"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7" name="Conector recto de flecha 6"/>
              <p:cNvCxnSpPr/>
              <p:nvPr/>
            </p:nvCxnSpPr>
            <p:spPr>
              <a:xfrm>
                <a:off x="3064954" y="1059364"/>
                <a:ext cx="50894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CuadroTexto 7"/>
              <p:cNvSpPr txBox="1"/>
              <p:nvPr/>
            </p:nvSpPr>
            <p:spPr>
              <a:xfrm>
                <a:off x="4449736" y="1860450"/>
                <a:ext cx="760265" cy="216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00" dirty="0" err="1">
                    <a:latin typeface="Arial Narrow" panose="020B0606020202030204" pitchFamily="34" charset="0"/>
                  </a:rPr>
                  <a:t>Singlets</a:t>
                </a:r>
                <a:r>
                  <a:rPr lang="es-ES" sz="700" dirty="0">
                    <a:latin typeface="Arial Narrow" panose="020B0606020202030204" pitchFamily="34" charset="0"/>
                  </a:rPr>
                  <a:t> </a:t>
                </a:r>
                <a:r>
                  <a:rPr lang="es-ES" sz="700" dirty="0" smtClean="0">
                    <a:latin typeface="Arial Narrow" panose="020B0606020202030204" pitchFamily="34" charset="0"/>
                  </a:rPr>
                  <a:t>94.1 %</a:t>
                </a:r>
                <a:endParaRPr lang="es-ES" sz="700" dirty="0">
                  <a:latin typeface="Arial Narrow" panose="020B0606020202030204" pitchFamily="34" charset="0"/>
                </a:endParaRPr>
              </a:p>
            </p:txBody>
          </p:sp>
          <p:sp>
            <p:nvSpPr>
              <p:cNvPr id="9" name="CuadroTexto 8"/>
              <p:cNvSpPr txBox="1"/>
              <p:nvPr/>
            </p:nvSpPr>
            <p:spPr>
              <a:xfrm>
                <a:off x="6237032" y="1655447"/>
                <a:ext cx="782820" cy="216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00" dirty="0" err="1">
                    <a:latin typeface="Arial Narrow" panose="020B0606020202030204" pitchFamily="34" charset="0"/>
                  </a:rPr>
                  <a:t>Singlets</a:t>
                </a:r>
                <a:r>
                  <a:rPr lang="es-ES" sz="700" dirty="0">
                    <a:latin typeface="Arial Narrow" panose="020B0606020202030204" pitchFamily="34" charset="0"/>
                  </a:rPr>
                  <a:t> </a:t>
                </a:r>
                <a:r>
                  <a:rPr lang="es-ES" sz="700" dirty="0" smtClean="0">
                    <a:latin typeface="Arial Narrow" panose="020B0606020202030204" pitchFamily="34" charset="0"/>
                  </a:rPr>
                  <a:t>98.6 % </a:t>
                </a:r>
                <a:endParaRPr lang="es-ES" sz="700" dirty="0"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11" name="Conector recto de flecha 10"/>
              <p:cNvCxnSpPr/>
              <p:nvPr/>
            </p:nvCxnSpPr>
            <p:spPr>
              <a:xfrm flipV="1">
                <a:off x="4761513" y="1039056"/>
                <a:ext cx="640140" cy="326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Conector recto 14"/>
              <p:cNvCxnSpPr>
                <a:cxnSpLocks/>
              </p:cNvCxnSpPr>
              <p:nvPr/>
            </p:nvCxnSpPr>
            <p:spPr>
              <a:xfrm>
                <a:off x="6011618" y="2104119"/>
                <a:ext cx="2955" cy="4428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Conector recto 19"/>
              <p:cNvCxnSpPr/>
              <p:nvPr/>
            </p:nvCxnSpPr>
            <p:spPr>
              <a:xfrm flipH="1">
                <a:off x="2648622" y="2544932"/>
                <a:ext cx="3366000" cy="643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Conector recto de flecha 24"/>
              <p:cNvCxnSpPr/>
              <p:nvPr/>
            </p:nvCxnSpPr>
            <p:spPr>
              <a:xfrm flipH="1">
                <a:off x="2649860" y="2548581"/>
                <a:ext cx="2" cy="2695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" name="CuadroTexto 9"/>
              <p:cNvSpPr txBox="1"/>
              <p:nvPr/>
            </p:nvSpPr>
            <p:spPr>
              <a:xfrm>
                <a:off x="2021234" y="3482782"/>
                <a:ext cx="621468" cy="2165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00" dirty="0" err="1">
                    <a:latin typeface="Arial Narrow" panose="020B0606020202030204" pitchFamily="34" charset="0"/>
                  </a:rPr>
                  <a:t>Lin</a:t>
                </a:r>
                <a:r>
                  <a:rPr lang="es-ES" sz="700" baseline="30000" dirty="0">
                    <a:latin typeface="Arial Narrow" panose="020B0606020202030204" pitchFamily="34" charset="0"/>
                  </a:rPr>
                  <a:t>-</a:t>
                </a:r>
                <a:r>
                  <a:rPr lang="es-ES" sz="700" dirty="0">
                    <a:latin typeface="Arial Narrow" panose="020B0606020202030204" pitchFamily="34" charset="0"/>
                  </a:rPr>
                  <a:t> </a:t>
                </a:r>
                <a:r>
                  <a:rPr lang="es-ES" sz="700" dirty="0" smtClean="0">
                    <a:latin typeface="Arial Narrow" panose="020B0606020202030204" pitchFamily="34" charset="0"/>
                  </a:rPr>
                  <a:t>2.91 % </a:t>
                </a:r>
                <a:endParaRPr lang="es-ES" sz="700" dirty="0"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29" name="Conector recto de flecha 28"/>
              <p:cNvCxnSpPr/>
              <p:nvPr/>
            </p:nvCxnSpPr>
            <p:spPr>
              <a:xfrm flipV="1">
                <a:off x="2288132" y="3252580"/>
                <a:ext cx="1257504" cy="5109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2" name="CuadroTexto 31"/>
              <p:cNvSpPr txBox="1"/>
              <p:nvPr/>
            </p:nvSpPr>
            <p:spPr>
              <a:xfrm>
                <a:off x="4402666" y="2944036"/>
                <a:ext cx="708352" cy="333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700" dirty="0" err="1">
                    <a:latin typeface="Arial Narrow" panose="020B0606020202030204" pitchFamily="34" charset="0"/>
                  </a:rPr>
                  <a:t>Lin</a:t>
                </a:r>
                <a:r>
                  <a:rPr lang="es-ES" sz="700" dirty="0">
                    <a:latin typeface="Arial Narrow" panose="020B0606020202030204" pitchFamily="34" charset="0"/>
                  </a:rPr>
                  <a:t> </a:t>
                </a:r>
                <a:r>
                  <a:rPr lang="es-ES" sz="700" baseline="30000" dirty="0">
                    <a:latin typeface="Arial Narrow" panose="020B0606020202030204" pitchFamily="34" charset="0"/>
                  </a:rPr>
                  <a:t>- </a:t>
                </a:r>
                <a:r>
                  <a:rPr lang="es-ES" sz="700" dirty="0">
                    <a:latin typeface="Arial Narrow" panose="020B0606020202030204" pitchFamily="34" charset="0"/>
                  </a:rPr>
                  <a:t>c-Kit </a:t>
                </a:r>
                <a:r>
                  <a:rPr lang="es-ES" sz="700" baseline="30000" dirty="0">
                    <a:latin typeface="Arial Narrow" panose="020B0606020202030204" pitchFamily="34" charset="0"/>
                  </a:rPr>
                  <a:t>+ </a:t>
                </a:r>
                <a:r>
                  <a:rPr lang="es-ES" sz="700" dirty="0" smtClean="0">
                    <a:latin typeface="Arial Narrow" panose="020B0606020202030204" pitchFamily="34" charset="0"/>
                  </a:rPr>
                  <a:t>0.34 %</a:t>
                </a:r>
                <a:endParaRPr lang="es-ES" sz="700" dirty="0"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18" name="CuadroTexto 17"/>
            <p:cNvSpPr txBox="1"/>
            <p:nvPr/>
          </p:nvSpPr>
          <p:spPr>
            <a:xfrm>
              <a:off x="419674" y="876220"/>
              <a:ext cx="12466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Spleen (control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mice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</p:grpSp>
      <p:grpSp>
        <p:nvGrpSpPr>
          <p:cNvPr id="12" name="Grupo 11"/>
          <p:cNvGrpSpPr>
            <a:grpSpLocks noChangeAspect="1"/>
          </p:cNvGrpSpPr>
          <p:nvPr/>
        </p:nvGrpSpPr>
        <p:grpSpPr>
          <a:xfrm>
            <a:off x="1504397" y="4755870"/>
            <a:ext cx="5427630" cy="2929242"/>
            <a:chOff x="1358093" y="4994899"/>
            <a:chExt cx="5849274" cy="3156799"/>
          </a:xfrm>
        </p:grpSpPr>
        <p:pic>
          <p:nvPicPr>
            <p:cNvPr id="39" name="Imagen 38" descr="Imagen que contiene texto, mapa&#10;&#10;Descripción generada con confianza muy alta">
              <a:extLst>
                <a:ext uri="{FF2B5EF4-FFF2-40B4-BE49-F238E27FC236}">
                  <a16:creationId xmlns="" xmlns:a16="http://schemas.microsoft.com/office/drawing/2014/main" id="{EBAF32BC-4866-40E9-8E19-AEF3A10382BD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992" r="41108" b="16917"/>
            <a:stretch/>
          </p:blipFill>
          <p:spPr>
            <a:xfrm>
              <a:off x="1358093" y="4994899"/>
              <a:ext cx="5849274" cy="1931195"/>
            </a:xfrm>
            <a:prstGeom prst="rect">
              <a:avLst/>
            </a:prstGeom>
          </p:spPr>
        </p:pic>
        <p:sp>
          <p:nvSpPr>
            <p:cNvPr id="22" name="CuadroTexto 21"/>
            <p:cNvSpPr txBox="1"/>
            <p:nvPr/>
          </p:nvSpPr>
          <p:spPr>
            <a:xfrm>
              <a:off x="2042231" y="5295926"/>
              <a:ext cx="670628" cy="215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dirty="0" err="1">
                  <a:latin typeface="Arial Narrow" panose="020B0606020202030204" pitchFamily="34" charset="0"/>
                </a:rPr>
                <a:t>Cells</a:t>
              </a:r>
              <a:r>
                <a:rPr lang="es-ES" sz="700" dirty="0">
                  <a:latin typeface="Arial Narrow" panose="020B0606020202030204" pitchFamily="34" charset="0"/>
                </a:rPr>
                <a:t> </a:t>
              </a:r>
              <a:r>
                <a:rPr lang="es-ES" sz="700" dirty="0" smtClean="0">
                  <a:latin typeface="Arial Narrow" panose="020B0606020202030204" pitchFamily="34" charset="0"/>
                </a:rPr>
                <a:t>94.5 % 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cxnSp>
          <p:nvCxnSpPr>
            <p:cNvPr id="23" name="Conector recto de flecha 22"/>
            <p:cNvCxnSpPr/>
            <p:nvPr/>
          </p:nvCxnSpPr>
          <p:spPr>
            <a:xfrm>
              <a:off x="3058273" y="5429207"/>
              <a:ext cx="51122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CuadroTexto 23"/>
            <p:cNvSpPr txBox="1"/>
            <p:nvPr/>
          </p:nvSpPr>
          <p:spPr>
            <a:xfrm>
              <a:off x="4438398" y="6233889"/>
              <a:ext cx="757005" cy="215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dirty="0" err="1">
                  <a:latin typeface="Arial Narrow" panose="020B0606020202030204" pitchFamily="34" charset="0"/>
                </a:rPr>
                <a:t>Singlets</a:t>
              </a:r>
              <a:r>
                <a:rPr lang="es-ES" sz="700" dirty="0">
                  <a:latin typeface="Arial Narrow" panose="020B0606020202030204" pitchFamily="34" charset="0"/>
                </a:rPr>
                <a:t> </a:t>
              </a:r>
              <a:r>
                <a:rPr lang="es-ES" sz="700" dirty="0" smtClean="0">
                  <a:latin typeface="Arial Narrow" panose="020B0606020202030204" pitchFamily="34" charset="0"/>
                </a:rPr>
                <a:t>94.3 %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6239813" y="6027966"/>
              <a:ext cx="801920" cy="215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dirty="0" err="1">
                  <a:latin typeface="Arial Narrow" panose="020B0606020202030204" pitchFamily="34" charset="0"/>
                </a:rPr>
                <a:t>Singlets</a:t>
              </a:r>
              <a:r>
                <a:rPr lang="es-ES" sz="700" dirty="0">
                  <a:latin typeface="Arial Narrow" panose="020B0606020202030204" pitchFamily="34" charset="0"/>
                </a:rPr>
                <a:t>  </a:t>
              </a:r>
              <a:r>
                <a:rPr lang="es-ES" sz="700" dirty="0" smtClean="0">
                  <a:latin typeface="Arial Narrow" panose="020B0606020202030204" pitchFamily="34" charset="0"/>
                </a:rPr>
                <a:t>97.9 % 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cxnSp>
          <p:nvCxnSpPr>
            <p:cNvPr id="27" name="Conector recto de flecha 26"/>
            <p:cNvCxnSpPr/>
            <p:nvPr/>
          </p:nvCxnSpPr>
          <p:spPr>
            <a:xfrm>
              <a:off x="4742916" y="5409488"/>
              <a:ext cx="658073" cy="15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recto 27"/>
            <p:cNvCxnSpPr>
              <a:cxnSpLocks/>
            </p:cNvCxnSpPr>
            <p:nvPr/>
          </p:nvCxnSpPr>
          <p:spPr>
            <a:xfrm>
              <a:off x="6019385" y="6519566"/>
              <a:ext cx="0" cy="4055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Conector recto 29"/>
            <p:cNvCxnSpPr>
              <a:cxnSpLocks/>
            </p:cNvCxnSpPr>
            <p:nvPr/>
          </p:nvCxnSpPr>
          <p:spPr>
            <a:xfrm flipH="1">
              <a:off x="2637119" y="6925108"/>
              <a:ext cx="3387600" cy="27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Conector recto de flecha 30"/>
            <p:cNvCxnSpPr/>
            <p:nvPr/>
          </p:nvCxnSpPr>
          <p:spPr>
            <a:xfrm flipH="1">
              <a:off x="2638360" y="6925108"/>
              <a:ext cx="2" cy="270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CuadroTexto 32"/>
            <p:cNvSpPr txBox="1"/>
            <p:nvPr/>
          </p:nvSpPr>
          <p:spPr>
            <a:xfrm>
              <a:off x="2089344" y="7870254"/>
              <a:ext cx="618802" cy="215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dirty="0" err="1">
                  <a:latin typeface="Arial Narrow" panose="020B0606020202030204" pitchFamily="34" charset="0"/>
                </a:rPr>
                <a:t>Lin</a:t>
              </a:r>
              <a:r>
                <a:rPr lang="es-ES" sz="700" baseline="30000" dirty="0">
                  <a:latin typeface="Arial Narrow" panose="020B0606020202030204" pitchFamily="34" charset="0"/>
                </a:rPr>
                <a:t>-</a:t>
              </a:r>
              <a:r>
                <a:rPr lang="es-ES" sz="700" dirty="0">
                  <a:latin typeface="Arial Narrow" panose="020B0606020202030204" pitchFamily="34" charset="0"/>
                </a:rPr>
                <a:t> </a:t>
              </a:r>
              <a:r>
                <a:rPr lang="es-ES" sz="700" dirty="0" smtClean="0">
                  <a:latin typeface="Arial Narrow" panose="020B0606020202030204" pitchFamily="34" charset="0"/>
                </a:rPr>
                <a:t>4.86 % 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cxnSp>
          <p:nvCxnSpPr>
            <p:cNvPr id="34" name="Conector recto de flecha 33"/>
            <p:cNvCxnSpPr/>
            <p:nvPr/>
          </p:nvCxnSpPr>
          <p:spPr>
            <a:xfrm flipV="1">
              <a:off x="2296310" y="7638497"/>
              <a:ext cx="1263149" cy="5132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CuadroTexto 37"/>
            <p:cNvSpPr txBox="1"/>
            <p:nvPr/>
          </p:nvSpPr>
          <p:spPr>
            <a:xfrm>
              <a:off x="4386017" y="7344538"/>
              <a:ext cx="708352" cy="331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 err="1">
                  <a:latin typeface="Arial Narrow" panose="020B0606020202030204" pitchFamily="34" charset="0"/>
                </a:rPr>
                <a:t>Lin</a:t>
              </a:r>
              <a:r>
                <a:rPr lang="es-ES" sz="700" dirty="0">
                  <a:latin typeface="Arial Narrow" panose="020B0606020202030204" pitchFamily="34" charset="0"/>
                </a:rPr>
                <a:t> </a:t>
              </a:r>
              <a:r>
                <a:rPr lang="es-ES" sz="700" baseline="30000" dirty="0">
                  <a:latin typeface="Arial Narrow" panose="020B0606020202030204" pitchFamily="34" charset="0"/>
                </a:rPr>
                <a:t>- </a:t>
              </a:r>
              <a:r>
                <a:rPr lang="es-ES" sz="700" dirty="0">
                  <a:latin typeface="Arial Narrow" panose="020B0606020202030204" pitchFamily="34" charset="0"/>
                </a:rPr>
                <a:t>c-Kit </a:t>
              </a:r>
              <a:r>
                <a:rPr lang="es-ES" sz="700" baseline="30000" dirty="0">
                  <a:latin typeface="Arial Narrow" panose="020B0606020202030204" pitchFamily="34" charset="0"/>
                </a:rPr>
                <a:t>+ </a:t>
              </a:r>
              <a:r>
                <a:rPr lang="es-ES" sz="700" dirty="0" smtClean="0">
                  <a:latin typeface="Arial Narrow" panose="020B0606020202030204" pitchFamily="34" charset="0"/>
                </a:rPr>
                <a:t>1.88 %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37" name="CuadroTexto 36"/>
          <p:cNvSpPr txBox="1"/>
          <p:nvPr/>
        </p:nvSpPr>
        <p:spPr>
          <a:xfrm>
            <a:off x="346986" y="4938996"/>
            <a:ext cx="1352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Spleen (Pam</a:t>
            </a:r>
            <a:r>
              <a:rPr lang="es-E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s-E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mice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es-E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66726" y="8815895"/>
            <a:ext cx="662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Gating strategy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flow cytometry analysis of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HSPCs from spleen (related to Figure 3 C).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viable cells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gated in FSC-A against SSC-A. Doublets were excluded using FSC-H against FSC-A and subsequently SSC-W against SSC-A. Within the 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ineage-negative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cells, the percentage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c-Kit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cells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in splenocytes from control or Pam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treated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mice.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9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adroTexto 45">
            <a:extLst>
              <a:ext uri="{FF2B5EF4-FFF2-40B4-BE49-F238E27FC236}">
                <a16:creationId xmlns="" xmlns:a16="http://schemas.microsoft.com/office/drawing/2014/main" id="{1E7C229B-099F-4ED8-937F-6969C0C71B14}"/>
              </a:ext>
            </a:extLst>
          </p:cNvPr>
          <p:cNvSpPr txBox="1"/>
          <p:nvPr/>
        </p:nvSpPr>
        <p:spPr>
          <a:xfrm>
            <a:off x="842806" y="4601938"/>
            <a:ext cx="25523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Spleen (Pam</a:t>
            </a:r>
            <a:r>
              <a:rPr lang="es-E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s-E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mice</a:t>
            </a:r>
            <a:r>
              <a:rPr lang="es-E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" name="Grupo 3"/>
          <p:cNvGrpSpPr/>
          <p:nvPr/>
        </p:nvGrpSpPr>
        <p:grpSpPr>
          <a:xfrm>
            <a:off x="563229" y="4966973"/>
            <a:ext cx="6342144" cy="3202019"/>
            <a:chOff x="563229" y="5340924"/>
            <a:chExt cx="6342144" cy="3202019"/>
          </a:xfrm>
        </p:grpSpPr>
        <p:pic>
          <p:nvPicPr>
            <p:cNvPr id="31" name="Imagen 30" descr="Imagen que contiene texto&#10;&#10;Descripción generada con confianza muy alta">
              <a:extLst>
                <a:ext uri="{FF2B5EF4-FFF2-40B4-BE49-F238E27FC236}">
                  <a16:creationId xmlns="" xmlns:a16="http://schemas.microsoft.com/office/drawing/2014/main" id="{0F5D2166-D2D8-4DB1-8440-91BEFE5E68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428"/>
            <a:stretch/>
          </p:blipFill>
          <p:spPr>
            <a:xfrm>
              <a:off x="563229" y="5340924"/>
              <a:ext cx="6342144" cy="3202019"/>
            </a:xfrm>
            <a:prstGeom prst="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="" xmlns:a16="http://schemas.microsoft.com/office/drawing/2014/main" id="{6015D482-A2E1-4CF9-B51C-51FEBB33A17E}"/>
                </a:ext>
              </a:extLst>
            </p:cNvPr>
            <p:cNvSpPr txBox="1"/>
            <p:nvPr/>
          </p:nvSpPr>
          <p:spPr>
            <a:xfrm>
              <a:off x="1383738" y="5753437"/>
              <a:ext cx="407484" cy="196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680" dirty="0" smtClean="0">
                  <a:latin typeface="Arial Narrow" panose="020B0606020202030204" pitchFamily="34" charset="0"/>
                </a:rPr>
                <a:t>24.6 %</a:t>
              </a:r>
              <a:endParaRPr lang="es-ES" sz="680" dirty="0">
                <a:latin typeface="Arial Narrow" panose="020B0606020202030204" pitchFamily="34" charset="0"/>
              </a:endParaRP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="" xmlns:a16="http://schemas.microsoft.com/office/drawing/2014/main" id="{FF8946E1-97AD-4C4A-8C22-DA37976F6021}"/>
                </a:ext>
              </a:extLst>
            </p:cNvPr>
            <p:cNvSpPr txBox="1"/>
            <p:nvPr/>
          </p:nvSpPr>
          <p:spPr>
            <a:xfrm>
              <a:off x="3027853" y="6183729"/>
              <a:ext cx="49912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>
                  <a:latin typeface="Arial Narrow" panose="020B0606020202030204" pitchFamily="34" charset="0"/>
                </a:rPr>
                <a:t>      N</a:t>
              </a:r>
              <a:r>
                <a:rPr lang="el-GR" sz="700" dirty="0">
                  <a:latin typeface="Calibri" panose="020F0502020204030204" pitchFamily="34" charset="0"/>
                </a:rPr>
                <a:t>ϕ</a:t>
              </a:r>
              <a:r>
                <a:rPr lang="es-ES" sz="700" dirty="0" smtClean="0">
                  <a:latin typeface="Arial Narrow" panose="020B0606020202030204" pitchFamily="34" charset="0"/>
                </a:rPr>
                <a:t>1.4 %</a:t>
              </a:r>
              <a:endParaRPr lang="es-ES" sz="700" dirty="0">
                <a:latin typeface="Arial Narrow" panose="020B0606020202030204" pitchFamily="34" charset="0"/>
              </a:endParaRPr>
            </a:p>
            <a:p>
              <a:endParaRPr lang="es-ES" sz="700" dirty="0">
                <a:latin typeface="Arial Narrow" panose="020B0606020202030204" pitchFamily="34" charset="0"/>
              </a:endParaRPr>
            </a:p>
          </p:txBody>
        </p:sp>
        <p:cxnSp>
          <p:nvCxnSpPr>
            <p:cNvPr id="19" name="Conector recto de flecha 18">
              <a:extLst>
                <a:ext uri="{FF2B5EF4-FFF2-40B4-BE49-F238E27FC236}">
                  <a16:creationId xmlns="" xmlns:a16="http://schemas.microsoft.com/office/drawing/2014/main" id="{F2D08CFE-4B51-497D-99A8-D4E33C31BC92}"/>
                </a:ext>
              </a:extLst>
            </p:cNvPr>
            <p:cNvCxnSpPr/>
            <p:nvPr/>
          </p:nvCxnSpPr>
          <p:spPr>
            <a:xfrm>
              <a:off x="1950181" y="5753437"/>
              <a:ext cx="47743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CuadroTexto 21">
              <a:extLst>
                <a:ext uri="{FF2B5EF4-FFF2-40B4-BE49-F238E27FC236}">
                  <a16:creationId xmlns="" xmlns:a16="http://schemas.microsoft.com/office/drawing/2014/main" id="{E416248E-EE61-4D40-BE38-9A45444E8E9E}"/>
                </a:ext>
              </a:extLst>
            </p:cNvPr>
            <p:cNvSpPr txBox="1"/>
            <p:nvPr/>
          </p:nvSpPr>
          <p:spPr>
            <a:xfrm>
              <a:off x="6281365" y="5776644"/>
              <a:ext cx="52998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 err="1" smtClean="0">
                  <a:latin typeface="Arial Narrow" panose="020B0606020202030204" pitchFamily="34" charset="0"/>
                </a:rPr>
                <a:t>cDc</a:t>
              </a:r>
              <a:r>
                <a:rPr lang="es-ES" sz="700" dirty="0" smtClean="0">
                  <a:latin typeface="Arial Narrow" panose="020B0606020202030204" pitchFamily="34" charset="0"/>
                </a:rPr>
                <a:t> 0.6 %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32" name="CuadroTexto 31">
              <a:extLst>
                <a:ext uri="{FF2B5EF4-FFF2-40B4-BE49-F238E27FC236}">
                  <a16:creationId xmlns="" xmlns:a16="http://schemas.microsoft.com/office/drawing/2014/main" id="{A370AC4C-F2EA-4204-97F2-66BC356E29ED}"/>
                </a:ext>
              </a:extLst>
            </p:cNvPr>
            <p:cNvSpPr txBox="1"/>
            <p:nvPr/>
          </p:nvSpPr>
          <p:spPr>
            <a:xfrm>
              <a:off x="5642274" y="7104807"/>
              <a:ext cx="88799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700" dirty="0">
                  <a:latin typeface="Arial Narrow" panose="020B0606020202030204" pitchFamily="34" charset="0"/>
                </a:rPr>
                <a:t>Mc </a:t>
              </a:r>
              <a:r>
                <a:rPr lang="es-ES" sz="700" dirty="0" smtClean="0">
                  <a:latin typeface="Arial Narrow" panose="020B0606020202030204" pitchFamily="34" charset="0"/>
                </a:rPr>
                <a:t>3.1 %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="" xmlns:a16="http://schemas.microsoft.com/office/drawing/2014/main" id="{4EC1B201-62DA-40AF-AF93-9B2BED35DA5C}"/>
                </a:ext>
              </a:extLst>
            </p:cNvPr>
            <p:cNvSpPr txBox="1"/>
            <p:nvPr/>
          </p:nvSpPr>
          <p:spPr>
            <a:xfrm>
              <a:off x="6192369" y="7234912"/>
              <a:ext cx="6452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700" dirty="0">
                  <a:latin typeface="Arial Narrow" panose="020B0606020202030204" pitchFamily="34" charset="0"/>
                </a:rPr>
                <a:t>Mph Ly-6C</a:t>
              </a:r>
              <a:r>
                <a:rPr lang="es-ES" sz="700" baseline="30000" dirty="0">
                  <a:latin typeface="Arial Narrow" panose="020B0606020202030204" pitchFamily="34" charset="0"/>
                </a:rPr>
                <a:t>+</a:t>
              </a:r>
              <a:r>
                <a:rPr lang="es-ES" sz="700" dirty="0">
                  <a:latin typeface="Arial Narrow" panose="020B0606020202030204" pitchFamily="34" charset="0"/>
                </a:rPr>
                <a:t> </a:t>
              </a:r>
              <a:r>
                <a:rPr lang="es-ES" sz="700" dirty="0" smtClean="0">
                  <a:latin typeface="Arial Narrow" panose="020B0606020202030204" pitchFamily="34" charset="0"/>
                </a:rPr>
                <a:t>1.2 %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="" xmlns:a16="http://schemas.microsoft.com/office/drawing/2014/main" id="{FC75B09B-820A-4939-914C-C9240EE3810A}"/>
                </a:ext>
              </a:extLst>
            </p:cNvPr>
            <p:cNvSpPr txBox="1"/>
            <p:nvPr/>
          </p:nvSpPr>
          <p:spPr>
            <a:xfrm>
              <a:off x="4499172" y="7234912"/>
              <a:ext cx="88799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700" dirty="0">
                  <a:latin typeface="Arial Narrow" panose="020B0606020202030204" pitchFamily="34" charset="0"/>
                </a:rPr>
                <a:t>Mph </a:t>
              </a:r>
              <a:r>
                <a:rPr lang="es-ES" sz="700" dirty="0" smtClean="0">
                  <a:latin typeface="Arial Narrow" panose="020B0606020202030204" pitchFamily="34" charset="0"/>
                </a:rPr>
                <a:t>13.6 %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pic>
          <p:nvPicPr>
            <p:cNvPr id="47" name="Imagen 46" descr="Imagen que contiene texto&#10;&#10;Descripción generada con confianza muy alta">
              <a:extLst>
                <a:ext uri="{FF2B5EF4-FFF2-40B4-BE49-F238E27FC236}">
                  <a16:creationId xmlns="" xmlns:a16="http://schemas.microsoft.com/office/drawing/2014/main" id="{F432CC35-BADD-4454-BAF3-768EB2FE7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75" t="52117" r="22909" b="24393"/>
            <a:stretch/>
          </p:blipFill>
          <p:spPr>
            <a:xfrm>
              <a:off x="3879251" y="5452776"/>
              <a:ext cx="1569304" cy="1512807"/>
            </a:xfrm>
            <a:prstGeom prst="rect">
              <a:avLst/>
            </a:prstGeom>
          </p:spPr>
        </p:pic>
        <p:cxnSp>
          <p:nvCxnSpPr>
            <p:cNvPr id="20" name="Conector recto de flecha 19">
              <a:extLst>
                <a:ext uri="{FF2B5EF4-FFF2-40B4-BE49-F238E27FC236}">
                  <a16:creationId xmlns="" xmlns:a16="http://schemas.microsoft.com/office/drawing/2014/main" id="{3CFA0949-F8F9-4692-B365-496FC6902CBE}"/>
                </a:ext>
              </a:extLst>
            </p:cNvPr>
            <p:cNvCxnSpPr>
              <a:cxnSpLocks/>
            </p:cNvCxnSpPr>
            <p:nvPr/>
          </p:nvCxnSpPr>
          <p:spPr>
            <a:xfrm>
              <a:off x="2900257" y="5647172"/>
              <a:ext cx="10209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Conector recto de flecha 27">
              <a:extLst>
                <a:ext uri="{FF2B5EF4-FFF2-40B4-BE49-F238E27FC236}">
                  <a16:creationId xmlns="" xmlns:a16="http://schemas.microsoft.com/office/drawing/2014/main" id="{95C7969D-0826-4387-884C-8B1CCEF23628}"/>
                </a:ext>
              </a:extLst>
            </p:cNvPr>
            <p:cNvCxnSpPr>
              <a:cxnSpLocks/>
            </p:cNvCxnSpPr>
            <p:nvPr/>
          </p:nvCxnSpPr>
          <p:spPr>
            <a:xfrm>
              <a:off x="4482988" y="6532388"/>
              <a:ext cx="0" cy="5724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Conector recto de flecha 25">
              <a:extLst>
                <a:ext uri="{FF2B5EF4-FFF2-40B4-BE49-F238E27FC236}">
                  <a16:creationId xmlns="" xmlns:a16="http://schemas.microsoft.com/office/drawing/2014/main" id="{F64EECF9-9B8F-48A1-BC0F-18E447677C60}"/>
                </a:ext>
              </a:extLst>
            </p:cNvPr>
            <p:cNvCxnSpPr/>
            <p:nvPr/>
          </p:nvCxnSpPr>
          <p:spPr>
            <a:xfrm>
              <a:off x="5065614" y="6505996"/>
              <a:ext cx="882032" cy="5826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ector recto de flecha 23">
              <a:extLst>
                <a:ext uri="{FF2B5EF4-FFF2-40B4-BE49-F238E27FC236}">
                  <a16:creationId xmlns="" xmlns:a16="http://schemas.microsoft.com/office/drawing/2014/main" id="{11A11038-CE5E-4AAF-882B-CA1F9327A41B}"/>
                </a:ext>
              </a:extLst>
            </p:cNvPr>
            <p:cNvCxnSpPr>
              <a:cxnSpLocks/>
            </p:cNvCxnSpPr>
            <p:nvPr/>
          </p:nvCxnSpPr>
          <p:spPr>
            <a:xfrm>
              <a:off x="4482988" y="5869648"/>
              <a:ext cx="102364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upo 5"/>
          <p:cNvGrpSpPr/>
          <p:nvPr/>
        </p:nvGrpSpPr>
        <p:grpSpPr>
          <a:xfrm>
            <a:off x="546308" y="680477"/>
            <a:ext cx="6382820" cy="3528126"/>
            <a:chOff x="546308" y="919958"/>
            <a:chExt cx="6382820" cy="3528126"/>
          </a:xfrm>
        </p:grpSpPr>
        <p:pic>
          <p:nvPicPr>
            <p:cNvPr id="5" name="Imagen 4" descr="Imagen que contiene texto&#10;&#10;Descripción generada con confianza muy alta">
              <a:extLst>
                <a:ext uri="{FF2B5EF4-FFF2-40B4-BE49-F238E27FC236}">
                  <a16:creationId xmlns="" xmlns:a16="http://schemas.microsoft.com/office/drawing/2014/main" id="{5C526AC8-3D4E-4888-B9C1-D5A26D8D34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721"/>
            <a:stretch/>
          </p:blipFill>
          <p:spPr>
            <a:xfrm>
              <a:off x="546308" y="1329598"/>
              <a:ext cx="6342144" cy="3118486"/>
            </a:xfrm>
            <a:prstGeom prst="rect">
              <a:avLst/>
            </a:prstGeom>
          </p:spPr>
        </p:pic>
        <p:sp>
          <p:nvSpPr>
            <p:cNvPr id="35" name="CuadroTexto 34">
              <a:extLst>
                <a:ext uri="{FF2B5EF4-FFF2-40B4-BE49-F238E27FC236}">
                  <a16:creationId xmlns="" xmlns:a16="http://schemas.microsoft.com/office/drawing/2014/main" id="{58A12DF7-5629-4119-BABF-3182B27A78DC}"/>
                </a:ext>
              </a:extLst>
            </p:cNvPr>
            <p:cNvSpPr txBox="1"/>
            <p:nvPr/>
          </p:nvSpPr>
          <p:spPr>
            <a:xfrm>
              <a:off x="1406666" y="1649445"/>
              <a:ext cx="37542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700" dirty="0" smtClean="0">
                  <a:latin typeface="Arial Narrow" panose="020B0606020202030204" pitchFamily="34" charset="0"/>
                </a:rPr>
                <a:t>9.4 %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cxnSp>
          <p:nvCxnSpPr>
            <p:cNvPr id="36" name="Conector recto de flecha 35">
              <a:extLst>
                <a:ext uri="{FF2B5EF4-FFF2-40B4-BE49-F238E27FC236}">
                  <a16:creationId xmlns="" xmlns:a16="http://schemas.microsoft.com/office/drawing/2014/main" id="{4BF30013-E801-4ABF-A9A7-CC1DBD156879}"/>
                </a:ext>
              </a:extLst>
            </p:cNvPr>
            <p:cNvCxnSpPr/>
            <p:nvPr/>
          </p:nvCxnSpPr>
          <p:spPr>
            <a:xfrm>
              <a:off x="1916465" y="1617077"/>
              <a:ext cx="47743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CuadroTexto 37">
              <a:extLst>
                <a:ext uri="{FF2B5EF4-FFF2-40B4-BE49-F238E27FC236}">
                  <a16:creationId xmlns="" xmlns:a16="http://schemas.microsoft.com/office/drawing/2014/main" id="{E0850614-C3C6-411F-BE2B-F648A89B3183}"/>
                </a:ext>
              </a:extLst>
            </p:cNvPr>
            <p:cNvSpPr txBox="1"/>
            <p:nvPr/>
          </p:nvSpPr>
          <p:spPr>
            <a:xfrm>
              <a:off x="6245286" y="1698779"/>
              <a:ext cx="5644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 err="1" smtClean="0">
                  <a:latin typeface="Arial Narrow" panose="020B0606020202030204" pitchFamily="34" charset="0"/>
                </a:rPr>
                <a:t>cDc</a:t>
              </a:r>
              <a:r>
                <a:rPr lang="es-ES" sz="700" dirty="0" smtClean="0">
                  <a:latin typeface="Arial Narrow" panose="020B0606020202030204" pitchFamily="34" charset="0"/>
                </a:rPr>
                <a:t> 1.4 %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="" xmlns:a16="http://schemas.microsoft.com/office/drawing/2014/main" id="{462F160A-E805-475F-95CC-E5404562EA7F}"/>
                </a:ext>
              </a:extLst>
            </p:cNvPr>
            <p:cNvSpPr txBox="1"/>
            <p:nvPr/>
          </p:nvSpPr>
          <p:spPr>
            <a:xfrm>
              <a:off x="5566247" y="3035651"/>
              <a:ext cx="88799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700" dirty="0">
                  <a:latin typeface="Arial Narrow" panose="020B0606020202030204" pitchFamily="34" charset="0"/>
                </a:rPr>
                <a:t>Mc </a:t>
              </a:r>
              <a:r>
                <a:rPr lang="es-ES" sz="700" dirty="0" smtClean="0">
                  <a:latin typeface="Arial Narrow" panose="020B0606020202030204" pitchFamily="34" charset="0"/>
                </a:rPr>
                <a:t>1.7 %</a:t>
              </a:r>
              <a:endParaRPr lang="es-ES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="" xmlns:a16="http://schemas.microsoft.com/office/drawing/2014/main" id="{1CE44E3E-CC34-4019-B63D-585FE3C6DBF8}"/>
                </a:ext>
              </a:extLst>
            </p:cNvPr>
            <p:cNvSpPr txBox="1"/>
            <p:nvPr/>
          </p:nvSpPr>
          <p:spPr>
            <a:xfrm>
              <a:off x="6041131" y="3331417"/>
              <a:ext cx="88799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680" dirty="0">
                  <a:latin typeface="Arial Narrow" panose="020B0606020202030204" pitchFamily="34" charset="0"/>
                </a:rPr>
                <a:t>Mph Ly-6C</a:t>
              </a:r>
              <a:r>
                <a:rPr lang="es-ES" sz="680" baseline="30000" dirty="0">
                  <a:latin typeface="Arial Narrow" panose="020B0606020202030204" pitchFamily="34" charset="0"/>
                </a:rPr>
                <a:t>+</a:t>
              </a:r>
              <a:r>
                <a:rPr lang="es-ES" sz="680" dirty="0">
                  <a:latin typeface="Arial Narrow" panose="020B0606020202030204" pitchFamily="34" charset="0"/>
                </a:rPr>
                <a:t> </a:t>
              </a:r>
              <a:r>
                <a:rPr lang="es-ES" sz="680" dirty="0" smtClean="0">
                  <a:latin typeface="Arial Narrow" panose="020B0606020202030204" pitchFamily="34" charset="0"/>
                </a:rPr>
                <a:t>0.9 %</a:t>
              </a:r>
              <a:endParaRPr lang="es-ES" sz="680" dirty="0">
                <a:latin typeface="Arial Narrow" panose="020B0606020202030204" pitchFamily="34" charset="0"/>
              </a:endParaRP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="" xmlns:a16="http://schemas.microsoft.com/office/drawing/2014/main" id="{CB76AA6D-85FA-4661-9A30-AD72DA62902C}"/>
                </a:ext>
              </a:extLst>
            </p:cNvPr>
            <p:cNvSpPr txBox="1"/>
            <p:nvPr/>
          </p:nvSpPr>
          <p:spPr>
            <a:xfrm>
              <a:off x="4431854" y="3165756"/>
              <a:ext cx="88799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680" dirty="0">
                  <a:latin typeface="Arial Narrow" panose="020B0606020202030204" pitchFamily="34" charset="0"/>
                </a:rPr>
                <a:t>Mph </a:t>
              </a:r>
              <a:r>
                <a:rPr lang="es-ES" sz="680" dirty="0" smtClean="0">
                  <a:latin typeface="Arial Narrow" panose="020B0606020202030204" pitchFamily="34" charset="0"/>
                </a:rPr>
                <a:t>1.5 %</a:t>
              </a:r>
              <a:endParaRPr lang="es-ES" sz="680" dirty="0">
                <a:latin typeface="Arial Narrow" panose="020B0606020202030204" pitchFamily="34" charset="0"/>
              </a:endParaRPr>
            </a:p>
          </p:txBody>
        </p:sp>
        <p:pic>
          <p:nvPicPr>
            <p:cNvPr id="3" name="Imagen 2" descr="Imagen que contiene texto&#10;&#10;Descripción generada con confianza muy alta">
              <a:extLst>
                <a:ext uri="{FF2B5EF4-FFF2-40B4-BE49-F238E27FC236}">
                  <a16:creationId xmlns="" xmlns:a16="http://schemas.microsoft.com/office/drawing/2014/main" id="{EEE9FC5A-BC64-4D48-BC67-5DC44C3C0A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75" t="332" r="22909" b="75842"/>
            <a:stretch/>
          </p:blipFill>
          <p:spPr>
            <a:xfrm>
              <a:off x="3862108" y="1351143"/>
              <a:ext cx="1558131" cy="1523562"/>
            </a:xfrm>
            <a:prstGeom prst="rect">
              <a:avLst/>
            </a:prstGeom>
          </p:spPr>
        </p:pic>
        <p:sp>
          <p:nvSpPr>
            <p:cNvPr id="45" name="CuadroTexto 44">
              <a:extLst>
                <a:ext uri="{FF2B5EF4-FFF2-40B4-BE49-F238E27FC236}">
                  <a16:creationId xmlns="" xmlns:a16="http://schemas.microsoft.com/office/drawing/2014/main" id="{C4ACC04F-4B1E-4B47-8ADE-4D1A56411564}"/>
                </a:ext>
              </a:extLst>
            </p:cNvPr>
            <p:cNvSpPr txBox="1"/>
            <p:nvPr/>
          </p:nvSpPr>
          <p:spPr>
            <a:xfrm>
              <a:off x="2972671" y="2207261"/>
              <a:ext cx="5627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700" dirty="0">
                  <a:latin typeface="Arial Narrow" panose="020B0606020202030204" pitchFamily="34" charset="0"/>
                </a:rPr>
                <a:t>  N</a:t>
              </a:r>
              <a:r>
                <a:rPr lang="el-GR" sz="700" dirty="0">
                  <a:latin typeface="Calibri" panose="020F0502020204030204" pitchFamily="34" charset="0"/>
                </a:rPr>
                <a:t>ϕ</a:t>
              </a:r>
              <a:r>
                <a:rPr lang="es-ES" sz="700" dirty="0">
                  <a:latin typeface="Arial Narrow" panose="020B0606020202030204" pitchFamily="34" charset="0"/>
                </a:rPr>
                <a:t> </a:t>
              </a:r>
              <a:r>
                <a:rPr lang="es-ES" sz="700" dirty="0" smtClean="0">
                  <a:latin typeface="Arial Narrow" panose="020B0606020202030204" pitchFamily="34" charset="0"/>
                </a:rPr>
                <a:t>0.7 %</a:t>
              </a:r>
              <a:endParaRPr lang="es-ES" sz="700" dirty="0">
                <a:latin typeface="Arial Narrow" panose="020B0606020202030204" pitchFamily="34" charset="0"/>
              </a:endParaRPr>
            </a:p>
            <a:p>
              <a:endParaRPr lang="es-ES" sz="700" dirty="0">
                <a:latin typeface="Arial Narrow" panose="020B0606020202030204" pitchFamily="34" charset="0"/>
              </a:endParaRPr>
            </a:p>
          </p:txBody>
        </p:sp>
        <p:cxnSp>
          <p:nvCxnSpPr>
            <p:cNvPr id="40" name="Conector recto de flecha 39">
              <a:extLst>
                <a:ext uri="{FF2B5EF4-FFF2-40B4-BE49-F238E27FC236}">
                  <a16:creationId xmlns="" xmlns:a16="http://schemas.microsoft.com/office/drawing/2014/main" id="{4FF685B3-6043-4317-BB67-A243145518EF}"/>
                </a:ext>
              </a:extLst>
            </p:cNvPr>
            <p:cNvCxnSpPr/>
            <p:nvPr/>
          </p:nvCxnSpPr>
          <p:spPr>
            <a:xfrm>
              <a:off x="5015714" y="2402004"/>
              <a:ext cx="882032" cy="5826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CuadroTexto 10">
              <a:extLst>
                <a:ext uri="{FF2B5EF4-FFF2-40B4-BE49-F238E27FC236}">
                  <a16:creationId xmlns="" xmlns:a16="http://schemas.microsoft.com/office/drawing/2014/main" id="{E91B3449-5149-4A12-827C-0AB259499B52}"/>
                </a:ext>
              </a:extLst>
            </p:cNvPr>
            <p:cNvSpPr txBox="1"/>
            <p:nvPr/>
          </p:nvSpPr>
          <p:spPr>
            <a:xfrm>
              <a:off x="817286" y="919958"/>
              <a:ext cx="17736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Spleen (control </a:t>
              </a:r>
              <a:r>
                <a:rPr lang="es-ES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mice</a:t>
              </a:r>
              <a:r>
                <a:rPr lang="es-E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cxnSp>
          <p:nvCxnSpPr>
            <p:cNvPr id="41" name="Conector recto de flecha 40">
              <a:extLst>
                <a:ext uri="{FF2B5EF4-FFF2-40B4-BE49-F238E27FC236}">
                  <a16:creationId xmlns="" xmlns:a16="http://schemas.microsoft.com/office/drawing/2014/main" id="{70D25BDE-E237-4D2B-B677-3C6B907DB2F8}"/>
                </a:ext>
              </a:extLst>
            </p:cNvPr>
            <p:cNvCxnSpPr>
              <a:cxnSpLocks/>
            </p:cNvCxnSpPr>
            <p:nvPr/>
          </p:nvCxnSpPr>
          <p:spPr>
            <a:xfrm>
              <a:off x="4433088" y="2418668"/>
              <a:ext cx="0" cy="5562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Conector recto de flecha 36">
              <a:extLst>
                <a:ext uri="{FF2B5EF4-FFF2-40B4-BE49-F238E27FC236}">
                  <a16:creationId xmlns="" xmlns:a16="http://schemas.microsoft.com/office/drawing/2014/main" id="{EFAD2839-681A-4753-B21F-985E8155995A}"/>
                </a:ext>
              </a:extLst>
            </p:cNvPr>
            <p:cNvCxnSpPr>
              <a:cxnSpLocks/>
            </p:cNvCxnSpPr>
            <p:nvPr/>
          </p:nvCxnSpPr>
          <p:spPr>
            <a:xfrm>
              <a:off x="2889269" y="1552908"/>
              <a:ext cx="10209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Conector recto de flecha 38">
              <a:extLst>
                <a:ext uri="{FF2B5EF4-FFF2-40B4-BE49-F238E27FC236}">
                  <a16:creationId xmlns="" xmlns:a16="http://schemas.microsoft.com/office/drawing/2014/main" id="{822AD1DD-0CF7-439A-8562-A86FE0B789EB}"/>
                </a:ext>
              </a:extLst>
            </p:cNvPr>
            <p:cNvCxnSpPr>
              <a:cxnSpLocks/>
            </p:cNvCxnSpPr>
            <p:nvPr/>
          </p:nvCxnSpPr>
          <p:spPr>
            <a:xfrm>
              <a:off x="4433088" y="1765656"/>
              <a:ext cx="102364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CuadroTexto 1"/>
          <p:cNvSpPr txBox="1"/>
          <p:nvPr/>
        </p:nvSpPr>
        <p:spPr>
          <a:xfrm>
            <a:off x="500743" y="8512630"/>
            <a:ext cx="65749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Gating strategy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cytometry analysis of mature myeloid cells from spleen (related to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4B).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Single cells were analyzed in a CD11b against SSC-A 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Within CD11b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cells, the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Nφ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population was defined as positive for Ly-6G. In a Ly-6C against CD11c 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Ly-6G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divided into three populations: CD11c high/Ly-6C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cells, CD11c low or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negative /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Ly-6C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and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CD11c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or negative /Ly-6C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 each population,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surface expression of MHC II was determined to define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Mph, Mc and Mph Ly-6C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 The percentage of each cell population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in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splenocytes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control or Pam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treated mice.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Nφ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(neutrophils),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(classical dendritic cells),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Mph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(macrophages), Mc (monocytes).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41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n 3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0" b="50250"/>
          <a:stretch/>
        </p:blipFill>
        <p:spPr>
          <a:xfrm>
            <a:off x="574337" y="1184888"/>
            <a:ext cx="6662104" cy="131913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07"/>
          <a:stretch/>
        </p:blipFill>
        <p:spPr>
          <a:xfrm>
            <a:off x="571210" y="3091428"/>
            <a:ext cx="6662104" cy="136959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343" y="4972519"/>
            <a:ext cx="3500107" cy="3226381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V="1">
            <a:off x="1727415" y="1554462"/>
            <a:ext cx="395786" cy="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V="1">
            <a:off x="2910222" y="1513518"/>
            <a:ext cx="468573" cy="2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V="1">
            <a:off x="3861016" y="1424807"/>
            <a:ext cx="875732" cy="11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V="1">
            <a:off x="5173476" y="1588580"/>
            <a:ext cx="873456" cy="38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990437" y="1233738"/>
            <a:ext cx="55335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00" dirty="0" err="1"/>
              <a:t>Cells</a:t>
            </a:r>
            <a:r>
              <a:rPr lang="es-ES" sz="700" dirty="0"/>
              <a:t> 98.7 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636822" y="2008141"/>
            <a:ext cx="6655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00" dirty="0" err="1"/>
              <a:t>Singlets</a:t>
            </a:r>
            <a:r>
              <a:rPr lang="es-ES" sz="700" dirty="0"/>
              <a:t> 94.6 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958312" y="1915991"/>
            <a:ext cx="70710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Singlets</a:t>
            </a:r>
            <a:r>
              <a:rPr lang="es-ES" sz="700" dirty="0"/>
              <a:t> 97.2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791195" y="1632456"/>
            <a:ext cx="443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 4.96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6814925" y="1784856"/>
            <a:ext cx="38103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c-Kit</a:t>
            </a:r>
            <a:r>
              <a:rPr lang="es-ES" sz="700" baseline="30000" dirty="0"/>
              <a:t>+</a:t>
            </a:r>
            <a:r>
              <a:rPr lang="es-ES" sz="700" dirty="0"/>
              <a:t> 2.57</a:t>
            </a:r>
          </a:p>
        </p:txBody>
      </p:sp>
      <p:cxnSp>
        <p:nvCxnSpPr>
          <p:cNvPr id="16" name="Conector recto de flecha 15"/>
          <p:cNvCxnSpPr/>
          <p:nvPr/>
        </p:nvCxnSpPr>
        <p:spPr>
          <a:xfrm flipV="1">
            <a:off x="1671437" y="3510696"/>
            <a:ext cx="395786" cy="13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 flipV="1">
            <a:off x="2902011" y="3456104"/>
            <a:ext cx="468573" cy="2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V="1">
            <a:off x="3880100" y="3381041"/>
            <a:ext cx="875732" cy="11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 flipV="1">
            <a:off x="5117498" y="3544814"/>
            <a:ext cx="873456" cy="382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935038" y="3194183"/>
            <a:ext cx="6383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00" dirty="0" err="1"/>
              <a:t>Cells</a:t>
            </a:r>
            <a:r>
              <a:rPr lang="es-ES" sz="700" dirty="0"/>
              <a:t> </a:t>
            </a:r>
            <a:r>
              <a:rPr lang="es-ES" sz="700" dirty="0" smtClean="0"/>
              <a:t>97.3 % </a:t>
            </a:r>
            <a:endParaRPr lang="es-ES" sz="7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2569108" y="3954938"/>
            <a:ext cx="75052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700" dirty="0" err="1"/>
              <a:t>Singlets</a:t>
            </a:r>
            <a:r>
              <a:rPr lang="es-ES" sz="700" dirty="0"/>
              <a:t> </a:t>
            </a:r>
            <a:r>
              <a:rPr lang="es-ES" sz="700" dirty="0" smtClean="0"/>
              <a:t>90.5 % </a:t>
            </a:r>
            <a:endParaRPr lang="es-ES" sz="7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3895046" y="3862788"/>
            <a:ext cx="74537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Singlets</a:t>
            </a:r>
            <a:r>
              <a:rPr lang="es-ES" sz="700" dirty="0"/>
              <a:t> </a:t>
            </a:r>
            <a:r>
              <a:rPr lang="es-ES" sz="700" dirty="0" smtClean="0"/>
              <a:t>96.8 %</a:t>
            </a:r>
            <a:endParaRPr lang="es-ES" sz="70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4776262" y="3607680"/>
            <a:ext cx="443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 </a:t>
            </a:r>
            <a:r>
              <a:rPr lang="es-ES" sz="700" dirty="0" smtClean="0"/>
              <a:t>3.08 %</a:t>
            </a:r>
            <a:endParaRPr lang="es-ES" sz="700" dirty="0"/>
          </a:p>
        </p:txBody>
      </p:sp>
      <p:sp>
        <p:nvSpPr>
          <p:cNvPr id="31" name="CuadroTexto 30"/>
          <p:cNvSpPr txBox="1"/>
          <p:nvPr/>
        </p:nvSpPr>
        <p:spPr>
          <a:xfrm>
            <a:off x="6707323" y="3313364"/>
            <a:ext cx="4399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c-Kit</a:t>
            </a:r>
            <a:r>
              <a:rPr lang="es-ES" sz="700" baseline="30000" dirty="0"/>
              <a:t>+</a:t>
            </a:r>
            <a:r>
              <a:rPr lang="es-ES" sz="700" dirty="0"/>
              <a:t> </a:t>
            </a:r>
            <a:r>
              <a:rPr lang="es-ES" sz="700" dirty="0" smtClean="0"/>
              <a:t>1.12 %</a:t>
            </a:r>
            <a:endParaRPr lang="es-ES" sz="700" dirty="0"/>
          </a:p>
        </p:txBody>
      </p:sp>
      <p:sp>
        <p:nvSpPr>
          <p:cNvPr id="33" name="CuadroTexto 32"/>
          <p:cNvSpPr txBox="1"/>
          <p:nvPr/>
        </p:nvSpPr>
        <p:spPr>
          <a:xfrm>
            <a:off x="369468" y="67509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436722" y="478328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B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2222993" y="789483"/>
            <a:ext cx="3655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Bone</a:t>
            </a:r>
            <a:r>
              <a:rPr lang="es-ES" sz="1400" dirty="0"/>
              <a:t> </a:t>
            </a:r>
            <a:r>
              <a:rPr lang="es-ES" sz="1400" dirty="0" err="1"/>
              <a:t>Marrow</a:t>
            </a:r>
            <a:r>
              <a:rPr lang="es-ES" sz="1400" dirty="0"/>
              <a:t> (Pam</a:t>
            </a:r>
            <a:r>
              <a:rPr lang="es-ES" sz="1400" baseline="-25000" dirty="0"/>
              <a:t>3</a:t>
            </a:r>
            <a:r>
              <a:rPr lang="es-ES" sz="1400" dirty="0"/>
              <a:t>CSK</a:t>
            </a:r>
            <a:r>
              <a:rPr lang="es-ES" sz="1400" baseline="-25000" dirty="0"/>
              <a:t>4</a:t>
            </a:r>
            <a:r>
              <a:rPr lang="es-ES" sz="1400" dirty="0"/>
              <a:t> </a:t>
            </a:r>
            <a:r>
              <a:rPr lang="es-ES" sz="1400" dirty="0" err="1"/>
              <a:t>treated</a:t>
            </a:r>
            <a:r>
              <a:rPr lang="es-ES" sz="1400" dirty="0"/>
              <a:t> </a:t>
            </a:r>
            <a:r>
              <a:rPr lang="es-ES" sz="1400" dirty="0" err="1"/>
              <a:t>mice</a:t>
            </a:r>
            <a:r>
              <a:rPr lang="es-ES" sz="1400" dirty="0"/>
              <a:t>, </a:t>
            </a:r>
            <a:r>
              <a:rPr lang="es-ES" sz="1400" dirty="0" err="1"/>
              <a:t>Ic</a:t>
            </a:r>
            <a:r>
              <a:rPr lang="es-ES" sz="1400" dirty="0"/>
              <a:t>) </a:t>
            </a:r>
          </a:p>
        </p:txBody>
      </p:sp>
      <p:cxnSp>
        <p:nvCxnSpPr>
          <p:cNvPr id="47" name="Conector recto de flecha 46"/>
          <p:cNvCxnSpPr/>
          <p:nvPr/>
        </p:nvCxnSpPr>
        <p:spPr>
          <a:xfrm flipV="1">
            <a:off x="3120121" y="5493819"/>
            <a:ext cx="1208596" cy="437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CuadroTexto 47"/>
          <p:cNvSpPr txBox="1"/>
          <p:nvPr/>
        </p:nvSpPr>
        <p:spPr>
          <a:xfrm>
            <a:off x="2888201" y="5558566"/>
            <a:ext cx="443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 </a:t>
            </a:r>
            <a:r>
              <a:rPr lang="es-ES" sz="700" dirty="0" smtClean="0"/>
              <a:t>4.44 %</a:t>
            </a:r>
            <a:endParaRPr lang="es-ES" sz="700" dirty="0"/>
          </a:p>
        </p:txBody>
      </p:sp>
      <p:sp>
        <p:nvSpPr>
          <p:cNvPr id="49" name="CuadroTexto 48"/>
          <p:cNvSpPr txBox="1"/>
          <p:nvPr/>
        </p:nvSpPr>
        <p:spPr>
          <a:xfrm>
            <a:off x="5380653" y="5603788"/>
            <a:ext cx="4240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c-Kit</a:t>
            </a:r>
            <a:r>
              <a:rPr lang="es-ES" sz="700" baseline="30000" dirty="0"/>
              <a:t>+</a:t>
            </a:r>
            <a:r>
              <a:rPr lang="es-ES" sz="700" dirty="0"/>
              <a:t> </a:t>
            </a:r>
            <a:r>
              <a:rPr lang="es-ES" sz="700" dirty="0" smtClean="0"/>
              <a:t>1.31 %</a:t>
            </a:r>
            <a:endParaRPr lang="es-ES" sz="700" dirty="0"/>
          </a:p>
        </p:txBody>
      </p:sp>
      <p:cxnSp>
        <p:nvCxnSpPr>
          <p:cNvPr id="50" name="Conector recto de flecha 49"/>
          <p:cNvCxnSpPr/>
          <p:nvPr/>
        </p:nvCxnSpPr>
        <p:spPr>
          <a:xfrm flipV="1">
            <a:off x="3090238" y="7113443"/>
            <a:ext cx="1208596" cy="437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CuadroTexto 50"/>
          <p:cNvSpPr txBox="1"/>
          <p:nvPr/>
        </p:nvSpPr>
        <p:spPr>
          <a:xfrm>
            <a:off x="2858318" y="7178190"/>
            <a:ext cx="443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 </a:t>
            </a:r>
            <a:r>
              <a:rPr lang="es-ES" sz="700" dirty="0" smtClean="0"/>
              <a:t>2.5 %</a:t>
            </a:r>
            <a:endParaRPr lang="es-ES" sz="700" dirty="0"/>
          </a:p>
        </p:txBody>
      </p:sp>
      <p:sp>
        <p:nvSpPr>
          <p:cNvPr id="52" name="CuadroTexto 51"/>
          <p:cNvSpPr txBox="1"/>
          <p:nvPr/>
        </p:nvSpPr>
        <p:spPr>
          <a:xfrm>
            <a:off x="5318449" y="7190130"/>
            <a:ext cx="43575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700" dirty="0" err="1"/>
              <a:t>Lin</a:t>
            </a:r>
            <a:r>
              <a:rPr lang="es-ES" sz="700" baseline="30000" dirty="0"/>
              <a:t>-</a:t>
            </a:r>
            <a:r>
              <a:rPr lang="es-ES" sz="700" dirty="0"/>
              <a:t> c-Kit</a:t>
            </a:r>
            <a:r>
              <a:rPr lang="es-ES" sz="700" baseline="30000" dirty="0"/>
              <a:t>+</a:t>
            </a:r>
            <a:r>
              <a:rPr lang="es-ES" sz="700" dirty="0"/>
              <a:t> </a:t>
            </a:r>
            <a:r>
              <a:rPr lang="es-ES" sz="700" dirty="0" smtClean="0"/>
              <a:t>0.32 %</a:t>
            </a:r>
            <a:endParaRPr lang="es-ES" sz="700" dirty="0"/>
          </a:p>
        </p:txBody>
      </p:sp>
      <p:sp>
        <p:nvSpPr>
          <p:cNvPr id="43" name="CuadroTexto 42"/>
          <p:cNvSpPr txBox="1"/>
          <p:nvPr/>
        </p:nvSpPr>
        <p:spPr>
          <a:xfrm>
            <a:off x="2035759" y="2744558"/>
            <a:ext cx="4574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Bone</a:t>
            </a:r>
            <a:r>
              <a:rPr lang="es-ES" sz="1400" dirty="0"/>
              <a:t> </a:t>
            </a:r>
            <a:r>
              <a:rPr lang="es-ES" sz="1400" dirty="0" err="1"/>
              <a:t>Marrow</a:t>
            </a:r>
            <a:r>
              <a:rPr lang="es-ES" sz="1400" dirty="0"/>
              <a:t> (Pam</a:t>
            </a:r>
            <a:r>
              <a:rPr lang="es-ES" sz="1400" baseline="-25000" dirty="0"/>
              <a:t>3</a:t>
            </a:r>
            <a:r>
              <a:rPr lang="es-ES" sz="1400" dirty="0"/>
              <a:t>CSK</a:t>
            </a:r>
            <a:r>
              <a:rPr lang="es-ES" sz="1400" baseline="-25000" dirty="0"/>
              <a:t>4</a:t>
            </a:r>
            <a:r>
              <a:rPr lang="es-ES" sz="1400" dirty="0"/>
              <a:t> </a:t>
            </a:r>
            <a:r>
              <a:rPr lang="es-ES" sz="1400" dirty="0" err="1"/>
              <a:t>treated</a:t>
            </a:r>
            <a:r>
              <a:rPr lang="es-ES" sz="1400" dirty="0"/>
              <a:t> </a:t>
            </a:r>
            <a:r>
              <a:rPr lang="es-ES" sz="1400" dirty="0" err="1"/>
              <a:t>mice</a:t>
            </a:r>
            <a:r>
              <a:rPr lang="es-ES" sz="1400" dirty="0"/>
              <a:t>, anti-</a:t>
            </a:r>
            <a:r>
              <a:rPr lang="es-ES" sz="1400" dirty="0" err="1"/>
              <a:t>cKit</a:t>
            </a:r>
            <a:r>
              <a:rPr lang="es-ES" sz="1400" dirty="0"/>
              <a:t>) 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935038" y="5496441"/>
            <a:ext cx="1557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Spleen (Pam</a:t>
            </a:r>
            <a:r>
              <a:rPr lang="es-ES" sz="1200" baseline="-25000" dirty="0"/>
              <a:t>3</a:t>
            </a:r>
            <a:r>
              <a:rPr lang="es-ES" sz="1200" dirty="0"/>
              <a:t>CSK</a:t>
            </a:r>
            <a:r>
              <a:rPr lang="es-ES" sz="1200" baseline="-25000" dirty="0"/>
              <a:t>4</a:t>
            </a:r>
            <a:r>
              <a:rPr lang="es-ES" sz="1200" dirty="0"/>
              <a:t> </a:t>
            </a:r>
            <a:r>
              <a:rPr lang="es-ES" sz="1200" dirty="0" err="1"/>
              <a:t>treated</a:t>
            </a:r>
            <a:r>
              <a:rPr lang="es-ES" sz="1200" dirty="0"/>
              <a:t> </a:t>
            </a:r>
            <a:r>
              <a:rPr lang="es-ES" sz="1200" dirty="0" err="1"/>
              <a:t>mice</a:t>
            </a:r>
            <a:r>
              <a:rPr lang="es-ES" sz="1200" dirty="0"/>
              <a:t>, </a:t>
            </a:r>
            <a:r>
              <a:rPr lang="es-ES" sz="1200" dirty="0" err="1"/>
              <a:t>Ic</a:t>
            </a:r>
            <a:r>
              <a:rPr lang="es-ES" sz="1200" dirty="0" smtClean="0"/>
              <a:t>)</a:t>
            </a:r>
            <a:endParaRPr lang="es-ES" sz="1200" dirty="0"/>
          </a:p>
        </p:txBody>
      </p:sp>
      <p:sp>
        <p:nvSpPr>
          <p:cNvPr id="45" name="CuadroTexto 44"/>
          <p:cNvSpPr txBox="1"/>
          <p:nvPr/>
        </p:nvSpPr>
        <p:spPr>
          <a:xfrm>
            <a:off x="818839" y="7079339"/>
            <a:ext cx="1705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Spleen (Pam</a:t>
            </a:r>
            <a:r>
              <a:rPr lang="es-ES" sz="1200" baseline="-25000" dirty="0"/>
              <a:t>3</a:t>
            </a:r>
            <a:r>
              <a:rPr lang="es-ES" sz="1200" dirty="0"/>
              <a:t>CSK</a:t>
            </a:r>
            <a:r>
              <a:rPr lang="es-ES" sz="1200" baseline="-25000" dirty="0"/>
              <a:t>4</a:t>
            </a:r>
            <a:r>
              <a:rPr lang="es-ES" sz="1200" dirty="0"/>
              <a:t> </a:t>
            </a:r>
            <a:r>
              <a:rPr lang="es-ES" sz="1200" dirty="0" err="1"/>
              <a:t>treated</a:t>
            </a:r>
            <a:r>
              <a:rPr lang="es-ES" sz="1200" dirty="0"/>
              <a:t> </a:t>
            </a:r>
            <a:r>
              <a:rPr lang="es-ES" sz="1200" dirty="0" err="1"/>
              <a:t>mice</a:t>
            </a:r>
            <a:r>
              <a:rPr lang="es-ES" sz="1200" dirty="0"/>
              <a:t>, </a:t>
            </a:r>
            <a:r>
              <a:rPr lang="es-ES" sz="1200" dirty="0" smtClean="0"/>
              <a:t>anti-c-Kit)</a:t>
            </a:r>
            <a:endParaRPr lang="es-ES" sz="1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466725" y="8662238"/>
            <a:ext cx="6626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Dot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plots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HSPCs from Pam</a:t>
            </a:r>
            <a:r>
              <a:rPr lang="en-US" sz="1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n-US" sz="1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treated mice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immunodepleted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  c-Kit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to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Bone marrow cells were gated in FSC-A against SSC-A. Doublets were excluded using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SSC-H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against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SSC-A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subsequently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FSC-W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against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FSC-A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Within the Lin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cells, the percentage of c-Kit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sample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Pam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treated mice, injected with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 anti-c-Kit).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Single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splenocytes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analyzed in a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lineage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against SSC-A 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Within the Lin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cells, the percentage of c-Kit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indicated.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(isotype control).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12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a 24">
            <a:extLst>
              <a:ext uri="{FF2B5EF4-FFF2-40B4-BE49-F238E27FC236}">
                <a16:creationId xmlns="" xmlns:a16="http://schemas.microsoft.com/office/drawing/2014/main" id="{8676DE14-8EBD-4082-9D68-312A4D4CB328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27265160"/>
              </p:ext>
            </p:extLst>
          </p:nvPr>
        </p:nvGraphicFramePr>
        <p:xfrm>
          <a:off x="1272245" y="5318974"/>
          <a:ext cx="5331074" cy="2841306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652668">
                  <a:extLst>
                    <a:ext uri="{9D8B030D-6E8A-4147-A177-3AD203B41FA5}">
                      <a16:colId xmlns="" xmlns:a16="http://schemas.microsoft.com/office/drawing/2014/main" val="3525979253"/>
                    </a:ext>
                  </a:extLst>
                </a:gridCol>
                <a:gridCol w="680247">
                  <a:extLst>
                    <a:ext uri="{9D8B030D-6E8A-4147-A177-3AD203B41FA5}">
                      <a16:colId xmlns="" xmlns:a16="http://schemas.microsoft.com/office/drawing/2014/main" val="621651287"/>
                    </a:ext>
                  </a:extLst>
                </a:gridCol>
                <a:gridCol w="652134">
                  <a:extLst>
                    <a:ext uri="{9D8B030D-6E8A-4147-A177-3AD203B41FA5}">
                      <a16:colId xmlns="" xmlns:a16="http://schemas.microsoft.com/office/drawing/2014/main" val="2072433648"/>
                    </a:ext>
                  </a:extLst>
                </a:gridCol>
                <a:gridCol w="680195">
                  <a:extLst>
                    <a:ext uri="{9D8B030D-6E8A-4147-A177-3AD203B41FA5}">
                      <a16:colId xmlns="" xmlns:a16="http://schemas.microsoft.com/office/drawing/2014/main" val="4096523161"/>
                    </a:ext>
                  </a:extLst>
                </a:gridCol>
                <a:gridCol w="652668">
                  <a:extLst>
                    <a:ext uri="{9D8B030D-6E8A-4147-A177-3AD203B41FA5}">
                      <a16:colId xmlns="" xmlns:a16="http://schemas.microsoft.com/office/drawing/2014/main" val="2397372059"/>
                    </a:ext>
                  </a:extLst>
                </a:gridCol>
                <a:gridCol w="680247">
                  <a:extLst>
                    <a:ext uri="{9D8B030D-6E8A-4147-A177-3AD203B41FA5}">
                      <a16:colId xmlns="" xmlns:a16="http://schemas.microsoft.com/office/drawing/2014/main" val="363529473"/>
                    </a:ext>
                  </a:extLst>
                </a:gridCol>
                <a:gridCol w="652668">
                  <a:extLst>
                    <a:ext uri="{9D8B030D-6E8A-4147-A177-3AD203B41FA5}">
                      <a16:colId xmlns="" xmlns:a16="http://schemas.microsoft.com/office/drawing/2014/main" val="644236802"/>
                    </a:ext>
                  </a:extLst>
                </a:gridCol>
                <a:gridCol w="680247">
                  <a:extLst>
                    <a:ext uri="{9D8B030D-6E8A-4147-A177-3AD203B41FA5}">
                      <a16:colId xmlns="" xmlns:a16="http://schemas.microsoft.com/office/drawing/2014/main" val="2944018989"/>
                    </a:ext>
                  </a:extLst>
                </a:gridCol>
              </a:tblGrid>
              <a:tr h="265292">
                <a:tc>
                  <a:txBody>
                    <a:bodyPr/>
                    <a:lstStyle/>
                    <a:p>
                      <a:pPr algn="ctr"/>
                      <a:r>
                        <a:rPr lang="es-ES" sz="700" dirty="0" err="1"/>
                        <a:t>Coordinate</a:t>
                      </a:r>
                      <a:endParaRPr lang="es-ES" sz="7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Target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 err="1"/>
                        <a:t>Coordinate</a:t>
                      </a:r>
                      <a:endParaRPr lang="es-ES" sz="7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 err="1"/>
                        <a:t>Coordinate</a:t>
                      </a:r>
                      <a:endParaRPr lang="es-ES" sz="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 err="1"/>
                        <a:t>Coordinate</a:t>
                      </a:r>
                      <a:endParaRPr lang="es-ES" sz="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Target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451743811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Positive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GM-CSF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CCL5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256309869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Positive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IFN-</a:t>
                      </a:r>
                      <a:r>
                        <a:rPr lang="el-GR" sz="700" dirty="0"/>
                        <a:t>γ</a:t>
                      </a:r>
                      <a:endParaRPr lang="es-ES" sz="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IL-17A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CXCL12a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209129677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 err="1"/>
                        <a:t>Negative</a:t>
                      </a:r>
                      <a:endParaRPr lang="es-ES" sz="7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IL-1α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CXCL11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CCL1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75556655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16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err="1"/>
                        <a:t>Negative</a:t>
                      </a:r>
                      <a:endParaRPr lang="es-ES" sz="7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IL-1</a:t>
                      </a:r>
                      <a:r>
                        <a:rPr lang="el-GR" sz="700" dirty="0"/>
                        <a:t>β</a:t>
                      </a:r>
                      <a:endParaRPr lang="es-ES" sz="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CXCL1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CCL25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96004720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16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err="1"/>
                        <a:t>Negative</a:t>
                      </a:r>
                      <a:endParaRPr lang="es-ES" sz="7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 err="1"/>
                        <a:t>Leptin</a:t>
                      </a:r>
                      <a:endParaRPr lang="es-ES" sz="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TIMP-1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100142786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CXCL13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CXCL5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TIMP-2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246036828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CD 30 </a:t>
                      </a:r>
                      <a:r>
                        <a:rPr lang="es-ES" sz="700" dirty="0" err="1"/>
                        <a:t>Ligand</a:t>
                      </a:r>
                      <a:endParaRPr lang="es-ES" sz="7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XCL1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TNF-</a:t>
                      </a:r>
                      <a:r>
                        <a:rPr lang="el-GR" sz="700" dirty="0"/>
                        <a:t>α</a:t>
                      </a:r>
                      <a:endParaRPr lang="es-E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05956488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Eotaxin-1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CCL2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TNF-RI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86352821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Eotaxin-2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M-CSF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TNF-RII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85959602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Fas </a:t>
                      </a:r>
                      <a:r>
                        <a:rPr lang="es-ES" sz="700" dirty="0" err="1"/>
                        <a:t>Ligand</a:t>
                      </a:r>
                      <a:endParaRPr lang="es-ES" sz="7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CXCL9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416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err="1"/>
                        <a:t>Negative</a:t>
                      </a:r>
                      <a:endParaRPr lang="es-E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98363035"/>
                  </a:ext>
                </a:extLst>
              </a:tr>
              <a:tr h="302582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 err="1"/>
                        <a:t>Fraktalkine</a:t>
                      </a:r>
                      <a:endParaRPr lang="es-ES" sz="7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IL-12 </a:t>
                      </a:r>
                    </a:p>
                    <a:p>
                      <a:pPr algn="ctr"/>
                      <a:r>
                        <a:rPr lang="es-ES" sz="700" dirty="0"/>
                        <a:t>p40/p70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CCL3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416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 err="1"/>
                        <a:t>Negative</a:t>
                      </a:r>
                      <a:endParaRPr lang="es-ES" sz="7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904047857"/>
                  </a:ext>
                </a:extLst>
              </a:tr>
              <a:tr h="206474"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A12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G-CSF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B12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416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/>
                        <a:t>IL-12 p70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C12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dirty="0"/>
                        <a:t>CCL9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700" b="1" dirty="0"/>
                        <a:t>D12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14160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/>
                        <a:t>Positive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58338636"/>
                  </a:ext>
                </a:extLst>
              </a:tr>
            </a:tbl>
          </a:graphicData>
        </a:graphic>
      </p:graphicFrame>
      <p:cxnSp>
        <p:nvCxnSpPr>
          <p:cNvPr id="33" name="Conector recto 32">
            <a:extLst>
              <a:ext uri="{FF2B5EF4-FFF2-40B4-BE49-F238E27FC236}">
                <a16:creationId xmlns="" xmlns:a16="http://schemas.microsoft.com/office/drawing/2014/main" id="{50B25CA6-D77E-4114-AEE5-5BB10E290D1B}"/>
              </a:ext>
            </a:extLst>
          </p:cNvPr>
          <p:cNvCxnSpPr>
            <a:cxnSpLocks/>
          </p:cNvCxnSpPr>
          <p:nvPr/>
        </p:nvCxnSpPr>
        <p:spPr>
          <a:xfrm>
            <a:off x="2604531" y="5318110"/>
            <a:ext cx="5026" cy="28341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ector recto 35">
            <a:extLst>
              <a:ext uri="{FF2B5EF4-FFF2-40B4-BE49-F238E27FC236}">
                <a16:creationId xmlns="" xmlns:a16="http://schemas.microsoft.com/office/drawing/2014/main" id="{F85A0490-A199-43EF-81C3-51E7EC2F66CB}"/>
              </a:ext>
            </a:extLst>
          </p:cNvPr>
          <p:cNvCxnSpPr>
            <a:cxnSpLocks/>
            <a:endCxn id="25" idx="2"/>
          </p:cNvCxnSpPr>
          <p:nvPr/>
        </p:nvCxnSpPr>
        <p:spPr>
          <a:xfrm flipH="1">
            <a:off x="3937782" y="5310564"/>
            <a:ext cx="9895" cy="28497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="" xmlns:a16="http://schemas.microsoft.com/office/drawing/2014/main" id="{1BB6C354-0CE9-4C06-B99B-48091E016DB9}"/>
              </a:ext>
            </a:extLst>
          </p:cNvPr>
          <p:cNvCxnSpPr>
            <a:cxnSpLocks/>
          </p:cNvCxnSpPr>
          <p:nvPr/>
        </p:nvCxnSpPr>
        <p:spPr>
          <a:xfrm>
            <a:off x="5261317" y="5303520"/>
            <a:ext cx="0" cy="28557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545432" y="54543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537410" y="546233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B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1094701" y="676861"/>
            <a:ext cx="5198155" cy="4256392"/>
            <a:chOff x="1078659" y="689810"/>
            <a:chExt cx="5770019" cy="4673550"/>
          </a:xfrm>
        </p:grpSpPr>
        <p:grpSp>
          <p:nvGrpSpPr>
            <p:cNvPr id="31" name="Grupo 30">
              <a:extLst>
                <a:ext uri="{FF2B5EF4-FFF2-40B4-BE49-F238E27FC236}">
                  <a16:creationId xmlns="" xmlns:a16="http://schemas.microsoft.com/office/drawing/2014/main" id="{473E47C3-E079-4003-9DA0-8710A605A347}"/>
                </a:ext>
              </a:extLst>
            </p:cNvPr>
            <p:cNvGrpSpPr/>
            <p:nvPr/>
          </p:nvGrpSpPr>
          <p:grpSpPr>
            <a:xfrm>
              <a:off x="1078659" y="874908"/>
              <a:ext cx="5770019" cy="4488452"/>
              <a:chOff x="894827" y="570110"/>
              <a:chExt cx="5770019" cy="4488452"/>
            </a:xfrm>
          </p:grpSpPr>
          <p:pic>
            <p:nvPicPr>
              <p:cNvPr id="5" name="Imagen 4">
                <a:extLst>
                  <a:ext uri="{FF2B5EF4-FFF2-40B4-BE49-F238E27FC236}">
                    <a16:creationId xmlns="" xmlns:a16="http://schemas.microsoft.com/office/drawing/2014/main" id="{39406F69-3222-44CC-A11E-7ACA018289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75" t="10994" r="16811" b="15285"/>
              <a:stretch/>
            </p:blipFill>
            <p:spPr>
              <a:xfrm>
                <a:off x="894827" y="570110"/>
                <a:ext cx="5770019" cy="4414646"/>
              </a:xfrm>
              <a:prstGeom prst="rect">
                <a:avLst/>
              </a:prstGeom>
            </p:spPr>
          </p:pic>
          <p:sp>
            <p:nvSpPr>
              <p:cNvPr id="6" name="CuadroTexto 5">
                <a:extLst>
                  <a:ext uri="{FF2B5EF4-FFF2-40B4-BE49-F238E27FC236}">
                    <a16:creationId xmlns="" xmlns:a16="http://schemas.microsoft.com/office/drawing/2014/main" id="{43C025B5-4D94-41B7-9810-6D4BEB65A30E}"/>
                  </a:ext>
                </a:extLst>
              </p:cNvPr>
              <p:cNvSpPr txBox="1"/>
              <p:nvPr/>
            </p:nvSpPr>
            <p:spPr>
              <a:xfrm>
                <a:off x="1123257" y="835934"/>
                <a:ext cx="2369962" cy="236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 1     2     3     4     5     6     7      8     9   10   11   12  </a:t>
                </a:r>
              </a:p>
            </p:txBody>
          </p:sp>
          <p:sp>
            <p:nvSpPr>
              <p:cNvPr id="7" name="CuadroTexto 6">
                <a:extLst>
                  <a:ext uri="{FF2B5EF4-FFF2-40B4-BE49-F238E27FC236}">
                    <a16:creationId xmlns="" xmlns:a16="http://schemas.microsoft.com/office/drawing/2014/main" id="{BC04FEBE-9C26-4C99-8F9F-8231B19D2B82}"/>
                  </a:ext>
                </a:extLst>
              </p:cNvPr>
              <p:cNvSpPr txBox="1"/>
              <p:nvPr/>
            </p:nvSpPr>
            <p:spPr>
              <a:xfrm>
                <a:off x="1018027" y="987099"/>
                <a:ext cx="270854" cy="1655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A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B</a:t>
                </a:r>
              </a:p>
              <a:p>
                <a:endParaRPr lang="es-ES" sz="800" dirty="0"/>
              </a:p>
              <a:p>
                <a:endParaRPr lang="es-ES" sz="400" dirty="0"/>
              </a:p>
              <a:p>
                <a:r>
                  <a:rPr lang="es-ES" sz="800" dirty="0"/>
                  <a:t>C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D</a:t>
                </a:r>
              </a:p>
              <a:p>
                <a:endParaRPr lang="es-ES" sz="800" dirty="0"/>
              </a:p>
              <a:p>
                <a:endParaRPr lang="es-ES" sz="800" dirty="0"/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="" xmlns:a16="http://schemas.microsoft.com/office/drawing/2014/main" id="{DB5AADD1-B4A6-40BC-965A-ECB8D17DF954}"/>
                  </a:ext>
                </a:extLst>
              </p:cNvPr>
              <p:cNvSpPr/>
              <p:nvPr/>
            </p:nvSpPr>
            <p:spPr>
              <a:xfrm>
                <a:off x="3030014" y="1779526"/>
                <a:ext cx="142448" cy="32505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13" name="Rectángulo 12">
                <a:extLst>
                  <a:ext uri="{FF2B5EF4-FFF2-40B4-BE49-F238E27FC236}">
                    <a16:creationId xmlns="" xmlns:a16="http://schemas.microsoft.com/office/drawing/2014/main" id="{0819B563-3285-4EA8-ADDD-54C873F90006}"/>
                  </a:ext>
                </a:extLst>
              </p:cNvPr>
              <p:cNvSpPr/>
              <p:nvPr/>
            </p:nvSpPr>
            <p:spPr>
              <a:xfrm>
                <a:off x="3200695" y="1779528"/>
                <a:ext cx="142448" cy="3237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="" xmlns:a16="http://schemas.microsoft.com/office/drawing/2014/main" id="{6B5A7A48-764F-4C81-9054-C5294F360E58}"/>
                  </a:ext>
                </a:extLst>
              </p:cNvPr>
              <p:cNvSpPr/>
              <p:nvPr/>
            </p:nvSpPr>
            <p:spPr>
              <a:xfrm>
                <a:off x="2491901" y="1779526"/>
                <a:ext cx="142448" cy="3237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15" name="Rectángulo 14">
                <a:extLst>
                  <a:ext uri="{FF2B5EF4-FFF2-40B4-BE49-F238E27FC236}">
                    <a16:creationId xmlns="" xmlns:a16="http://schemas.microsoft.com/office/drawing/2014/main" id="{68F8F1D8-2C86-46BC-99D0-6567096529C1}"/>
                  </a:ext>
                </a:extLst>
              </p:cNvPr>
              <p:cNvSpPr/>
              <p:nvPr/>
            </p:nvSpPr>
            <p:spPr>
              <a:xfrm>
                <a:off x="3254532" y="3889563"/>
                <a:ext cx="142448" cy="3237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="" xmlns:a16="http://schemas.microsoft.com/office/drawing/2014/main" id="{2E8EE1F0-568D-4C83-A1A0-F504987A60EF}"/>
                  </a:ext>
                </a:extLst>
              </p:cNvPr>
              <p:cNvSpPr/>
              <p:nvPr/>
            </p:nvSpPr>
            <p:spPr>
              <a:xfrm>
                <a:off x="3082946" y="3889563"/>
                <a:ext cx="142448" cy="3237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17" name="Rectángulo 16">
                <a:extLst>
                  <a:ext uri="{FF2B5EF4-FFF2-40B4-BE49-F238E27FC236}">
                    <a16:creationId xmlns="" xmlns:a16="http://schemas.microsoft.com/office/drawing/2014/main" id="{96FF8688-D575-421D-A8DC-4DB91A666255}"/>
                  </a:ext>
                </a:extLst>
              </p:cNvPr>
              <p:cNvSpPr/>
              <p:nvPr/>
            </p:nvSpPr>
            <p:spPr>
              <a:xfrm>
                <a:off x="2536247" y="3889562"/>
                <a:ext cx="142448" cy="3237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="" xmlns:a16="http://schemas.microsoft.com/office/drawing/2014/main" id="{0978A6FB-C4FE-489D-A416-9010D0FEC486}"/>
                  </a:ext>
                </a:extLst>
              </p:cNvPr>
              <p:cNvSpPr/>
              <p:nvPr/>
            </p:nvSpPr>
            <p:spPr>
              <a:xfrm>
                <a:off x="5496551" y="3921105"/>
                <a:ext cx="142448" cy="32584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19" name="Rectángulo 18">
                <a:extLst>
                  <a:ext uri="{FF2B5EF4-FFF2-40B4-BE49-F238E27FC236}">
                    <a16:creationId xmlns="" xmlns:a16="http://schemas.microsoft.com/office/drawing/2014/main" id="{689AE61A-71C3-4512-BE6B-6817D799888A}"/>
                  </a:ext>
                </a:extLst>
              </p:cNvPr>
              <p:cNvSpPr/>
              <p:nvPr/>
            </p:nvSpPr>
            <p:spPr>
              <a:xfrm>
                <a:off x="6037374" y="3921105"/>
                <a:ext cx="142448" cy="32584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20" name="Rectángulo 19">
                <a:extLst>
                  <a:ext uri="{FF2B5EF4-FFF2-40B4-BE49-F238E27FC236}">
                    <a16:creationId xmlns="" xmlns:a16="http://schemas.microsoft.com/office/drawing/2014/main" id="{0DDDDFC3-8442-4293-A7F0-5CEFD6AAD302}"/>
                  </a:ext>
                </a:extLst>
              </p:cNvPr>
              <p:cNvSpPr/>
              <p:nvPr/>
            </p:nvSpPr>
            <p:spPr>
              <a:xfrm>
                <a:off x="6206650" y="3921105"/>
                <a:ext cx="142448" cy="32375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00"/>
              </a:p>
            </p:txBody>
          </p:sp>
          <p:sp>
            <p:nvSpPr>
              <p:cNvPr id="21" name="CuadroTexto 20">
                <a:extLst>
                  <a:ext uri="{FF2B5EF4-FFF2-40B4-BE49-F238E27FC236}">
                    <a16:creationId xmlns="" xmlns:a16="http://schemas.microsoft.com/office/drawing/2014/main" id="{0FD61DD2-0EEB-4E08-BC45-9244076C0C58}"/>
                  </a:ext>
                </a:extLst>
              </p:cNvPr>
              <p:cNvSpPr txBox="1"/>
              <p:nvPr/>
            </p:nvSpPr>
            <p:spPr>
              <a:xfrm>
                <a:off x="1188967" y="2975482"/>
                <a:ext cx="2611007" cy="236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 1     2      3     4     5    6     7     8     9    10   11   12  </a:t>
                </a:r>
              </a:p>
            </p:txBody>
          </p:sp>
          <p:sp>
            <p:nvSpPr>
              <p:cNvPr id="22" name="CuadroTexto 21">
                <a:extLst>
                  <a:ext uri="{FF2B5EF4-FFF2-40B4-BE49-F238E27FC236}">
                    <a16:creationId xmlns="" xmlns:a16="http://schemas.microsoft.com/office/drawing/2014/main" id="{FF31DBEF-1B57-4259-8969-D9DEAA8A1353}"/>
                  </a:ext>
                </a:extLst>
              </p:cNvPr>
              <p:cNvSpPr txBox="1"/>
              <p:nvPr/>
            </p:nvSpPr>
            <p:spPr>
              <a:xfrm>
                <a:off x="1055544" y="3155394"/>
                <a:ext cx="270854" cy="1858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A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B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C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D</a:t>
                </a:r>
              </a:p>
              <a:p>
                <a:endParaRPr lang="es-ES" sz="800" dirty="0"/>
              </a:p>
              <a:p>
                <a:endParaRPr lang="es-ES" sz="800" dirty="0"/>
              </a:p>
            </p:txBody>
          </p:sp>
          <p:sp>
            <p:nvSpPr>
              <p:cNvPr id="23" name="CuadroTexto 22">
                <a:extLst>
                  <a:ext uri="{FF2B5EF4-FFF2-40B4-BE49-F238E27FC236}">
                    <a16:creationId xmlns="" xmlns:a16="http://schemas.microsoft.com/office/drawing/2014/main" id="{23F84F31-6BAB-4052-9B0D-B6338F574195}"/>
                  </a:ext>
                </a:extLst>
              </p:cNvPr>
              <p:cNvSpPr txBox="1"/>
              <p:nvPr/>
            </p:nvSpPr>
            <p:spPr>
              <a:xfrm>
                <a:off x="4163446" y="3021925"/>
                <a:ext cx="2369962" cy="236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 1     2     3     4     5    6     7     8     9    10   11   12  </a:t>
                </a:r>
              </a:p>
            </p:txBody>
          </p:sp>
          <p:sp>
            <p:nvSpPr>
              <p:cNvPr id="24" name="CuadroTexto 23">
                <a:extLst>
                  <a:ext uri="{FF2B5EF4-FFF2-40B4-BE49-F238E27FC236}">
                    <a16:creationId xmlns="" xmlns:a16="http://schemas.microsoft.com/office/drawing/2014/main" id="{641E115A-F9A9-425A-B5A9-274F358A968F}"/>
                  </a:ext>
                </a:extLst>
              </p:cNvPr>
              <p:cNvSpPr txBox="1"/>
              <p:nvPr/>
            </p:nvSpPr>
            <p:spPr>
              <a:xfrm>
                <a:off x="4030022" y="3199887"/>
                <a:ext cx="270854" cy="1858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A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B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C</a:t>
                </a:r>
              </a:p>
              <a:p>
                <a:endParaRPr lang="es-ES" sz="800" dirty="0"/>
              </a:p>
              <a:p>
                <a:endParaRPr lang="es-ES" sz="800" dirty="0"/>
              </a:p>
              <a:p>
                <a:endParaRPr lang="es-ES" sz="800" dirty="0"/>
              </a:p>
              <a:p>
                <a:r>
                  <a:rPr lang="es-ES" sz="800" dirty="0"/>
                  <a:t>D</a:t>
                </a:r>
              </a:p>
              <a:p>
                <a:endParaRPr lang="es-ES" sz="800" dirty="0"/>
              </a:p>
              <a:p>
                <a:endParaRPr lang="es-ES" sz="800" dirty="0"/>
              </a:p>
            </p:txBody>
          </p:sp>
        </p:grpSp>
        <p:sp>
          <p:nvSpPr>
            <p:cNvPr id="3" name="CuadroTexto 2"/>
            <p:cNvSpPr txBox="1"/>
            <p:nvPr/>
          </p:nvSpPr>
          <p:spPr>
            <a:xfrm>
              <a:off x="1668379" y="689810"/>
              <a:ext cx="15359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Control </a:t>
              </a:r>
              <a:r>
                <a:rPr lang="es-ES" sz="1400" dirty="0" err="1"/>
                <a:t>secretome</a:t>
              </a:r>
              <a:endParaRPr lang="es-ES" sz="1400" dirty="0"/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1640877" y="2942976"/>
              <a:ext cx="1706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Pam</a:t>
              </a:r>
              <a:r>
                <a:rPr lang="es-ES" sz="1400" baseline="-25000" dirty="0"/>
                <a:t>3</a:t>
              </a:r>
              <a:r>
                <a:rPr lang="es-ES" sz="1400" dirty="0"/>
                <a:t>CSK</a:t>
              </a:r>
              <a:r>
                <a:rPr lang="es-ES" sz="1400" baseline="-25000" dirty="0"/>
                <a:t>4</a:t>
              </a:r>
              <a:r>
                <a:rPr lang="es-ES" sz="1400" dirty="0"/>
                <a:t> </a:t>
              </a:r>
              <a:r>
                <a:rPr lang="es-ES" sz="1400" dirty="0" err="1"/>
                <a:t>secretome</a:t>
              </a:r>
              <a:endParaRPr lang="es-ES" sz="1400" dirty="0"/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4747406" y="2939681"/>
              <a:ext cx="13765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err="1"/>
                <a:t>Yeast</a:t>
              </a:r>
              <a:r>
                <a:rPr lang="es-ES" sz="1400" dirty="0"/>
                <a:t> </a:t>
              </a:r>
              <a:r>
                <a:rPr lang="es-ES" sz="1400" dirty="0" err="1"/>
                <a:t>secretome</a:t>
              </a:r>
              <a:endParaRPr lang="es-ES" sz="1400" dirty="0"/>
            </a:p>
          </p:txBody>
        </p:sp>
      </p:grpSp>
      <p:sp>
        <p:nvSpPr>
          <p:cNvPr id="8" name="CuadroTexto 7"/>
          <p:cNvSpPr txBox="1"/>
          <p:nvPr/>
        </p:nvSpPr>
        <p:spPr>
          <a:xfrm>
            <a:off x="466725" y="8665130"/>
            <a:ext cx="6626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Cytokine production by HSPCs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response to PRR ligands (related to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 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epresentative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cytokine array blots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“conditioned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media”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secretomes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produced by Lin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stimulated with Pam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CSK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inactivated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C.albicans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yesats.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control, cytokines produced by HSPCs without stimuli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(control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secretome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were measured.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ytokines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whose signal intensities were statistically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different, as compared with control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secretome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with rectangles in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Array Legend depicted in panel. 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782</Words>
  <Application>Microsoft Office PowerPoint</Application>
  <PresentationFormat>Personalizado</PresentationFormat>
  <Paragraphs>204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1</dc:creator>
  <cp:lastModifiedBy>Luisa</cp:lastModifiedBy>
  <cp:revision>56</cp:revision>
  <dcterms:created xsi:type="dcterms:W3CDTF">2018-03-26T07:57:02Z</dcterms:created>
  <dcterms:modified xsi:type="dcterms:W3CDTF">2018-05-11T13:37:37Z</dcterms:modified>
</cp:coreProperties>
</file>