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16" r:id="rId1"/>
    <p:sldMasterId id="2147484459" r:id="rId2"/>
    <p:sldMasterId id="2147484471" r:id="rId3"/>
  </p:sldMasterIdLst>
  <p:handoutMasterIdLst>
    <p:handoutMasterId r:id="rId11"/>
  </p:handoutMasterIdLst>
  <p:sldIdLst>
    <p:sldId id="258" r:id="rId4"/>
    <p:sldId id="264" r:id="rId5"/>
    <p:sldId id="272" r:id="rId6"/>
    <p:sldId id="273" r:id="rId7"/>
    <p:sldId id="267" r:id="rId8"/>
    <p:sldId id="274" r:id="rId9"/>
    <p:sldId id="265" r:id="rId10"/>
  </p:sldIdLst>
  <p:sldSz cx="9144000" cy="6858000" type="screen4x3"/>
  <p:notesSz cx="6858000" cy="91440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13" autoAdjust="0"/>
    <p:restoredTop sz="94660"/>
  </p:normalViewPr>
  <p:slideViewPr>
    <p:cSldViewPr>
      <p:cViewPr varScale="1">
        <p:scale>
          <a:sx n="119" d="100"/>
          <a:sy n="119" d="100"/>
        </p:scale>
        <p:origin x="187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11/5/2017</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11/5/2017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11/5/2017</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11/5/2017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11/5/2017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11/5/2017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11/5/2017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11/5/2017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11/5/2017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11/5/2017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11/5/2017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11/5/2017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11/5/2017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11/5/2017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11/5/2017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11/5/2017</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11/5/2017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11/5/2017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11/5/2017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11/5/2017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11/5/2017</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11/5/2017</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11/5/2017</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11/5/2017</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11/5/2017</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11/5/2017</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11/5/2017</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11/5/2017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11/5/2017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7.ti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4102" name="Title 1"/>
          <p:cNvSpPr>
            <a:spLocks noGrp="1"/>
          </p:cNvSpPr>
          <p:nvPr>
            <p:ph type="ctrTitle"/>
          </p:nvPr>
        </p:nvSpPr>
        <p:spPr>
          <a:xfrm>
            <a:off x="342900" y="1219201"/>
            <a:ext cx="8456572" cy="685799"/>
          </a:xfrm>
          <a:ln>
            <a:solidFill>
              <a:schemeClr val="tx1"/>
            </a:solidFill>
            <a:miter lim="800000"/>
            <a:headEnd/>
            <a:tailEnd/>
          </a:ln>
        </p:spPr>
        <p:txBody>
          <a:bodyPr/>
          <a:lstStyle/>
          <a:p>
            <a:pPr marL="342900" indent="-342900"/>
            <a:r>
              <a:rPr lang="en-US" altLang="en-US" sz="2800" dirty="0">
                <a:latin typeface="+mn-lt"/>
              </a:rPr>
              <a:t>Radiopharmaceutical tracers for cardiac imaging</a:t>
            </a:r>
          </a:p>
        </p:txBody>
      </p:sp>
      <p:sp>
        <p:nvSpPr>
          <p:cNvPr id="4103" name="Subtitle 3"/>
          <p:cNvSpPr>
            <a:spLocks noGrp="1"/>
          </p:cNvSpPr>
          <p:nvPr>
            <p:ph type="subTitle" idx="1"/>
          </p:nvPr>
        </p:nvSpPr>
        <p:spPr>
          <a:xfrm>
            <a:off x="342900" y="2057401"/>
            <a:ext cx="8458200" cy="2286000"/>
          </a:xfrm>
          <a:ln>
            <a:solidFill>
              <a:schemeClr val="tx1"/>
            </a:solidFill>
            <a:miter lim="800000"/>
            <a:headEnd/>
            <a:tailEnd/>
          </a:ln>
        </p:spPr>
        <p:txBody>
          <a:bodyPr anchor="ctr"/>
          <a:lstStyle/>
          <a:p>
            <a:pPr marL="0" lvl="1"/>
            <a:r>
              <a:rPr lang="en-CA" altLang="ja-JP" sz="1400" dirty="0"/>
              <a:t>Osamu Manabe, MD, </a:t>
            </a:r>
            <a:r>
              <a:rPr lang="en-CA" altLang="ja-JP" sz="1400" dirty="0" err="1"/>
              <a:t>PhD,</a:t>
            </a:r>
            <a:r>
              <a:rPr lang="en-CA" altLang="ja-JP" sz="1400" baseline="30000" dirty="0" err="1"/>
              <a:t>a</a:t>
            </a:r>
            <a:r>
              <a:rPr lang="en-CA" altLang="ja-JP" sz="1400" dirty="0"/>
              <a:t> Tatsuya Kikuchi, </a:t>
            </a:r>
            <a:r>
              <a:rPr lang="en-CA" altLang="ja-JP" sz="1400" dirty="0" err="1"/>
              <a:t>PhD,</a:t>
            </a:r>
            <a:r>
              <a:rPr lang="en-CA" altLang="ja-JP" sz="1400" baseline="30000" dirty="0" err="1"/>
              <a:t>b</a:t>
            </a:r>
            <a:r>
              <a:rPr lang="en-CA" altLang="ja-JP" sz="1400" dirty="0"/>
              <a:t> </a:t>
            </a:r>
            <a:r>
              <a:rPr lang="en-GB" altLang="ja-JP" sz="1400" dirty="0"/>
              <a:t>Arthur J.H.A. Scholte, MD, PhD,</a:t>
            </a:r>
            <a:r>
              <a:rPr lang="en-US" altLang="ja-JP" sz="1400" baseline="30000" dirty="0"/>
              <a:t>c</a:t>
            </a:r>
            <a:r>
              <a:rPr lang="en-US" altLang="ja-JP" sz="1400" dirty="0"/>
              <a:t> </a:t>
            </a:r>
            <a:r>
              <a:rPr lang="en-GB" altLang="ja-JP" sz="1400" dirty="0"/>
              <a:t>Mohammed El </a:t>
            </a:r>
            <a:r>
              <a:rPr lang="en-GB" altLang="ja-JP" sz="1400" dirty="0" err="1"/>
              <a:t>Mahdiui</a:t>
            </a:r>
            <a:r>
              <a:rPr lang="en-GB" altLang="ja-JP" sz="1400" dirty="0"/>
              <a:t>, MD,</a:t>
            </a:r>
            <a:r>
              <a:rPr lang="en-US" altLang="ja-JP" sz="1400" baseline="30000" dirty="0"/>
              <a:t>c</a:t>
            </a:r>
            <a:r>
              <a:rPr lang="en-US" altLang="ja-JP" sz="1400" dirty="0"/>
              <a:t> </a:t>
            </a:r>
            <a:r>
              <a:rPr lang="en-CA" altLang="ja-JP" sz="1400" dirty="0" err="1"/>
              <a:t>Ryuichi</a:t>
            </a:r>
            <a:r>
              <a:rPr lang="en-CA" altLang="ja-JP" sz="1400" dirty="0"/>
              <a:t> Nishii, MD, </a:t>
            </a:r>
            <a:r>
              <a:rPr lang="en-CA" altLang="ja-JP" sz="1400" dirty="0" err="1"/>
              <a:t>PhD,</a:t>
            </a:r>
            <a:r>
              <a:rPr lang="en-CA" altLang="ja-JP" sz="1400" baseline="30000" dirty="0" err="1"/>
              <a:t>d</a:t>
            </a:r>
            <a:r>
              <a:rPr lang="en-CA" altLang="ja-JP" sz="1400" dirty="0"/>
              <a:t> Ming-</a:t>
            </a:r>
            <a:r>
              <a:rPr lang="en-CA" altLang="ja-JP" sz="1400" dirty="0" err="1"/>
              <a:t>Rong</a:t>
            </a:r>
            <a:r>
              <a:rPr lang="en-CA" altLang="ja-JP" sz="1400" dirty="0"/>
              <a:t> Zhang, </a:t>
            </a:r>
            <a:r>
              <a:rPr lang="en-CA" altLang="ja-JP" sz="1400" dirty="0" err="1"/>
              <a:t>PhD,</a:t>
            </a:r>
            <a:r>
              <a:rPr lang="en-CA" altLang="ja-JP" sz="1400" baseline="30000" dirty="0" err="1"/>
              <a:t>b</a:t>
            </a:r>
            <a:r>
              <a:rPr lang="en-CA" altLang="ja-JP" sz="1400" dirty="0"/>
              <a:t> Eriko Suzuki, </a:t>
            </a:r>
            <a:r>
              <a:rPr lang="en-CA" altLang="ja-JP" sz="1400" dirty="0" err="1"/>
              <a:t>LT,</a:t>
            </a:r>
            <a:r>
              <a:rPr lang="en-CA" altLang="ja-JP" sz="1400" baseline="30000" dirty="0" err="1"/>
              <a:t>a</a:t>
            </a:r>
            <a:r>
              <a:rPr lang="en-CA" altLang="ja-JP" sz="1400" dirty="0"/>
              <a:t> and Keiichiro </a:t>
            </a:r>
            <a:r>
              <a:rPr lang="en-CA" altLang="ja-JP" sz="1400" dirty="0" err="1"/>
              <a:t>Yoshinaga</a:t>
            </a:r>
            <a:r>
              <a:rPr lang="en-CA" altLang="ja-JP" sz="1400" dirty="0"/>
              <a:t>, MD, PhD, FACC, </a:t>
            </a:r>
            <a:r>
              <a:rPr lang="en-CA" altLang="ja-JP" sz="1400" dirty="0" err="1"/>
              <a:t>FASNC</a:t>
            </a:r>
            <a:r>
              <a:rPr lang="en-CA" altLang="ja-JP" sz="1400" baseline="30000" dirty="0" err="1"/>
              <a:t>d</a:t>
            </a:r>
            <a:endParaRPr lang="en-CA" altLang="ja-JP" sz="1400" baseline="30000" dirty="0"/>
          </a:p>
          <a:p>
            <a:pPr marL="0" lvl="1"/>
            <a:endParaRPr lang="en-CA" altLang="ja-JP" sz="1400" baseline="30000" dirty="0"/>
          </a:p>
          <a:p>
            <a:pPr marL="90488" indent="-90488" algn="l"/>
            <a:r>
              <a:rPr lang="en-CA" altLang="ja-JP" sz="1400" baseline="30000" dirty="0" err="1"/>
              <a:t>a</a:t>
            </a:r>
            <a:r>
              <a:rPr lang="en-CA" altLang="ja-JP" sz="1400" dirty="0" err="1"/>
              <a:t>Department</a:t>
            </a:r>
            <a:r>
              <a:rPr lang="en-CA" altLang="ja-JP" sz="1400" dirty="0"/>
              <a:t> of Nuclear Medicine, Hokkaido University Graduate School of Medicine, Sapporo, Japan</a:t>
            </a:r>
            <a:endParaRPr lang="ja-JP" altLang="ja-JP" sz="1400" dirty="0"/>
          </a:p>
          <a:p>
            <a:pPr marL="90488" indent="-90488" algn="l"/>
            <a:r>
              <a:rPr lang="en-US" altLang="ja-JP" sz="1400" baseline="30000" dirty="0" err="1"/>
              <a:t>b</a:t>
            </a:r>
            <a:r>
              <a:rPr lang="en-US" altLang="ja-JP" sz="1400" dirty="0" err="1"/>
              <a:t>Department</a:t>
            </a:r>
            <a:r>
              <a:rPr lang="en-US" altLang="ja-JP" sz="1400" dirty="0"/>
              <a:t> of Radiopharmaceutical Development, National Institutes for Quantum and Radiological Science and Technology, National Institute of Radiological Sciences, Chiba, Japan</a:t>
            </a:r>
            <a:endParaRPr lang="ja-JP" altLang="ja-JP" sz="1400" dirty="0"/>
          </a:p>
          <a:p>
            <a:pPr marL="90488" indent="-90488" algn="l"/>
            <a:r>
              <a:rPr lang="en-US" altLang="ja-JP" sz="1400" baseline="30000" dirty="0" err="1"/>
              <a:t>c</a:t>
            </a:r>
            <a:r>
              <a:rPr lang="en-US" altLang="ja-JP" sz="1400" dirty="0" err="1"/>
              <a:t>Department</a:t>
            </a:r>
            <a:r>
              <a:rPr lang="en-US" altLang="ja-JP" sz="1400" dirty="0"/>
              <a:t> of Cardiology, Leiden University Medical Center, Leiden, the Netherlands</a:t>
            </a:r>
            <a:endParaRPr lang="ja-JP" altLang="ja-JP" sz="1400" dirty="0"/>
          </a:p>
          <a:p>
            <a:pPr marL="90488" indent="-90488" algn="l"/>
            <a:r>
              <a:rPr lang="en-US" altLang="ja-JP" sz="1400" baseline="30000" dirty="0" err="1"/>
              <a:t>d</a:t>
            </a:r>
            <a:r>
              <a:rPr lang="en-US" altLang="ja-JP" sz="1400" dirty="0" err="1"/>
              <a:t>Diagnostic</a:t>
            </a:r>
            <a:r>
              <a:rPr lang="en-US" altLang="ja-JP" sz="1400" dirty="0"/>
              <a:t> and Therapeutic Nuclear Medicine, National Institutes for Quantum and Radiological Science and Technology, National Institute of Radiological Sciences, Chiba, Japan</a:t>
            </a:r>
            <a:endParaRPr lang="ja-JP" altLang="ja-JP" sz="1400" dirty="0"/>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a:extLst>
              <a:ext uri="{FF2B5EF4-FFF2-40B4-BE49-F238E27FC236}">
                <a16:creationId xmlns:a16="http://schemas.microsoft.com/office/drawing/2014/main" id="{5A411524-E11D-40C2-A4A6-8F9F4316DD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6800" y="4461592"/>
            <a:ext cx="1143000" cy="1665847"/>
          </a:xfrm>
          <a:prstGeom prst="rect">
            <a:avLst/>
          </a:prstGeom>
        </p:spPr>
      </p:pic>
      <p:pic>
        <p:nvPicPr>
          <p:cNvPr id="12" name="Picture 2" descr="「北海道大学 log...」の画像検索結果">
            <a:extLst>
              <a:ext uri="{FF2B5EF4-FFF2-40B4-BE49-F238E27FC236}">
                <a16:creationId xmlns:a16="http://schemas.microsoft.com/office/drawing/2014/main" id="{66BABC0C-FF9D-4423-915D-2D7ED29931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5382" y="4461592"/>
            <a:ext cx="148590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10" name="図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3800" y="4436735"/>
            <a:ext cx="1434762" cy="175308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76200" y="1524000"/>
            <a:ext cx="8991600" cy="4233863"/>
          </a:xfrm>
          <a:ln>
            <a:solidFill>
              <a:schemeClr val="accent1"/>
            </a:solidFill>
            <a:miter lim="800000"/>
            <a:headEnd/>
            <a:tailEnd/>
          </a:ln>
        </p:spPr>
        <p:txBody>
          <a:bodyPr/>
          <a:lstStyle/>
          <a:p>
            <a:pPr marL="271463" indent="-271463">
              <a:buNone/>
            </a:pPr>
            <a:r>
              <a:rPr lang="en-US" altLang="en-US" sz="2800" dirty="0"/>
              <a:t>1-</a:t>
            </a:r>
            <a:r>
              <a:rPr lang="ja-JP" altLang="en-US" sz="2800" dirty="0"/>
              <a:t> </a:t>
            </a:r>
            <a:r>
              <a:rPr lang="en-US" altLang="en-US" sz="2800" dirty="0"/>
              <a:t>Cardiovascular disease (CVD) is the leading cause of death and disease burden around the world. </a:t>
            </a:r>
          </a:p>
          <a:p>
            <a:pPr marL="271463" indent="-271463">
              <a:buNone/>
            </a:pPr>
            <a:r>
              <a:rPr lang="en-US" altLang="en-US" sz="2800" dirty="0"/>
              <a:t>2- Advances in SPECT and PET are vastly improving the evaluation of myocardial perfusion and function.</a:t>
            </a:r>
          </a:p>
          <a:p>
            <a:pPr marL="271463" indent="-271463">
              <a:buNone/>
            </a:pPr>
            <a:r>
              <a:rPr lang="en-US" altLang="en-US" sz="2800" dirty="0"/>
              <a:t>3- Several radiopharmaceutical tracers are used in nuclear cardiology imaging to target perfusion, metabolism, innervation, and inflammatory conditions.</a:t>
            </a:r>
          </a:p>
          <a:p>
            <a:pPr marL="271463" indent="-271463">
              <a:buNone/>
            </a:pPr>
            <a:r>
              <a:rPr lang="en-US" altLang="en-US" sz="2800" dirty="0"/>
              <a:t>4- In this article we will review SPECT and PET tracers used in assessing CVD.</a:t>
            </a:r>
          </a:p>
          <a:p>
            <a:pPr marL="514350" indent="-514350">
              <a:buFont typeface="Times New Roman" pitchFamily="18" charset="0"/>
              <a:buAutoNum type="alphaUcPeriod"/>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413410"/>
          </a:xfrm>
        </p:spPr>
        <p:txBody>
          <a:bodyPr anchor="t"/>
          <a:lstStyle/>
          <a:p>
            <a:pPr>
              <a:defRPr/>
            </a:pPr>
            <a:r>
              <a:rPr lang="en-US" sz="2800" b="1" dirty="0"/>
              <a:t>Tracers for </a:t>
            </a:r>
            <a:r>
              <a:rPr lang="en-US" sz="2800" b="1" dirty="0" smtClean="0"/>
              <a:t>Myocardial Perfusion </a:t>
            </a:r>
            <a:r>
              <a:rPr lang="en-US" sz="2800" b="1" dirty="0"/>
              <a:t>imaging</a:t>
            </a:r>
            <a:endParaRPr 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3" name="図 2">
            <a:extLst>
              <a:ext uri="{FF2B5EF4-FFF2-40B4-BE49-F238E27FC236}">
                <a16:creationId xmlns:a16="http://schemas.microsoft.com/office/drawing/2014/main" id="{4AECFDAE-CB68-445F-AF3C-F206FA1113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1" y="1251609"/>
            <a:ext cx="3962400" cy="2728969"/>
          </a:xfrm>
          <a:prstGeom prst="rect">
            <a:avLst/>
          </a:prstGeom>
          <a:ln>
            <a:noFill/>
          </a:ln>
        </p:spPr>
      </p:pic>
      <p:pic>
        <p:nvPicPr>
          <p:cNvPr id="9" name="図 8">
            <a:extLst>
              <a:ext uri="{FF2B5EF4-FFF2-40B4-BE49-F238E27FC236}">
                <a16:creationId xmlns:a16="http://schemas.microsoft.com/office/drawing/2014/main" id="{067685C1-73BC-4F6D-9D23-1567285DCF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19218" y="1310544"/>
            <a:ext cx="4148582" cy="2728056"/>
          </a:xfrm>
          <a:prstGeom prst="rect">
            <a:avLst/>
          </a:prstGeom>
          <a:ln>
            <a:noFill/>
          </a:ln>
        </p:spPr>
      </p:pic>
      <p:sp>
        <p:nvSpPr>
          <p:cNvPr id="12" name="正方形/長方形 11">
            <a:extLst>
              <a:ext uri="{FF2B5EF4-FFF2-40B4-BE49-F238E27FC236}">
                <a16:creationId xmlns:a16="http://schemas.microsoft.com/office/drawing/2014/main" id="{6FFBD1BD-1D51-4843-AEB1-803CA569601F}"/>
              </a:ext>
            </a:extLst>
          </p:cNvPr>
          <p:cNvSpPr/>
          <p:nvPr/>
        </p:nvSpPr>
        <p:spPr>
          <a:xfrm>
            <a:off x="301624" y="4061421"/>
            <a:ext cx="8540752" cy="2308324"/>
          </a:xfrm>
          <a:prstGeom prst="rect">
            <a:avLst/>
          </a:prstGeom>
        </p:spPr>
        <p:txBody>
          <a:bodyPr wrap="square" anchor="b">
            <a:spAutoFit/>
          </a:bodyPr>
          <a:lstStyle/>
          <a:p>
            <a:pPr algn="just">
              <a:lnSpc>
                <a:spcPct val="150000"/>
              </a:lnSpc>
              <a:spcAft>
                <a:spcPts val="0"/>
              </a:spcAft>
            </a:pP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201</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Tl and </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82</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Rb are potassium analogs and are transported into the myocyte by cell membrane Na</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/K</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 pumps. Injected uptake of </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99m</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Tc-sestamibi, </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99m</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Tc-tetrofosmin and </a:t>
            </a:r>
            <a:r>
              <a:rPr lang="en-US" altLang="ja-JP" sz="1600" kern="0" baseline="30000" dirty="0">
                <a:solidFill>
                  <a:srgbClr val="000000"/>
                </a:solidFill>
                <a:latin typeface="+mn-lt"/>
                <a:ea typeface="游ゴシック" panose="020B0400000000000000" pitchFamily="50" charset="-128"/>
                <a:cs typeface="Times New Roman" panose="02020603050405020304" pitchFamily="18" charset="0"/>
              </a:rPr>
              <a:t>18</a:t>
            </a:r>
            <a:r>
              <a:rPr lang="en-US" altLang="ja-JP" sz="1600" kern="0" dirty="0">
                <a:solidFill>
                  <a:srgbClr val="000000"/>
                </a:solidFill>
                <a:latin typeface="+mn-lt"/>
                <a:ea typeface="游ゴシック" panose="020B0400000000000000" pitchFamily="50" charset="-128"/>
                <a:cs typeface="Times New Roman" panose="02020603050405020304" pitchFamily="18" charset="0"/>
              </a:rPr>
              <a:t>F-flurpiridaz</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 in the myocardium is related to the presence of intact mitochondria. The uptake mechanism of </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13</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N-NH</a:t>
            </a:r>
            <a:r>
              <a:rPr lang="en-US" altLang="ja-JP" sz="1600" kern="100" baseline="-25000" dirty="0">
                <a:solidFill>
                  <a:srgbClr val="000000"/>
                </a:solidFill>
                <a:latin typeface="+mn-lt"/>
                <a:ea typeface="ＭＳ 明朝" panose="02020609040205080304" pitchFamily="17" charset="-128"/>
                <a:cs typeface="Times New Roman" panose="02020603050405020304" pitchFamily="18" charset="0"/>
              </a:rPr>
              <a:t>3</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 is unclear.</a:t>
            </a:r>
            <a:r>
              <a:rPr lang="en-US" altLang="ja-JP" sz="1600" kern="0" dirty="0">
                <a:solidFill>
                  <a:srgbClr val="000000"/>
                </a:solidFill>
                <a:latin typeface="+mn-lt"/>
                <a:ea typeface="メイリオ" panose="020B0604030504040204" pitchFamily="50" charset="-128"/>
                <a:cs typeface="Times New Roman" panose="02020603050405020304" pitchFamily="18" charset="0"/>
              </a:rPr>
              <a:t> After being taken into the myocyte, </a:t>
            </a:r>
            <a:r>
              <a:rPr lang="en-US" altLang="ja-JP" sz="1600" kern="100" baseline="30000" dirty="0">
                <a:solidFill>
                  <a:srgbClr val="000000"/>
                </a:solidFill>
                <a:latin typeface="+mn-lt"/>
                <a:ea typeface="ＭＳ 明朝" panose="02020609040205080304" pitchFamily="17" charset="-128"/>
                <a:cs typeface="Times New Roman" panose="02020603050405020304" pitchFamily="18" charset="0"/>
              </a:rPr>
              <a:t>13</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N-NH</a:t>
            </a:r>
            <a:r>
              <a:rPr lang="en-US" altLang="ja-JP" sz="1600" kern="100" baseline="-25000" dirty="0">
                <a:solidFill>
                  <a:srgbClr val="000000"/>
                </a:solidFill>
                <a:latin typeface="+mn-lt"/>
                <a:ea typeface="ＭＳ 明朝" panose="02020609040205080304" pitchFamily="17" charset="-128"/>
                <a:cs typeface="Times New Roman" panose="02020603050405020304" pitchFamily="18" charset="0"/>
              </a:rPr>
              <a:t>3</a:t>
            </a:r>
            <a:r>
              <a:rPr lang="en-US" altLang="ja-JP" sz="1600" kern="100" dirty="0">
                <a:solidFill>
                  <a:srgbClr val="000000"/>
                </a:solidFill>
                <a:latin typeface="+mn-lt"/>
                <a:ea typeface="ＭＳ 明朝" panose="02020609040205080304" pitchFamily="17" charset="-128"/>
                <a:cs typeface="Times New Roman" panose="02020603050405020304" pitchFamily="18" charset="0"/>
              </a:rPr>
              <a:t> underwent</a:t>
            </a:r>
            <a:r>
              <a:rPr lang="en-US" altLang="ja-JP" sz="1600" kern="0" dirty="0">
                <a:solidFill>
                  <a:srgbClr val="000000"/>
                </a:solidFill>
                <a:latin typeface="+mn-lt"/>
                <a:ea typeface="メイリオ" panose="020B0604030504040204" pitchFamily="50" charset="-128"/>
                <a:cs typeface="Times New Roman" panose="02020603050405020304" pitchFamily="18" charset="0"/>
              </a:rPr>
              <a:t> metabolic trapping with the conversion of NH</a:t>
            </a:r>
            <a:r>
              <a:rPr lang="en-US" altLang="ja-JP" sz="1600" kern="0" baseline="-25000" dirty="0">
                <a:solidFill>
                  <a:srgbClr val="000000"/>
                </a:solidFill>
                <a:latin typeface="+mn-lt"/>
                <a:ea typeface="メイリオ" panose="020B0604030504040204" pitchFamily="50" charset="-128"/>
                <a:cs typeface="Times New Roman" panose="02020603050405020304" pitchFamily="18" charset="0"/>
              </a:rPr>
              <a:t>3</a:t>
            </a:r>
            <a:r>
              <a:rPr lang="en-US" altLang="ja-JP" sz="1600" kern="0" dirty="0">
                <a:solidFill>
                  <a:srgbClr val="000000"/>
                </a:solidFill>
                <a:latin typeface="+mn-lt"/>
                <a:ea typeface="メイリオ" panose="020B0604030504040204" pitchFamily="50" charset="-128"/>
                <a:cs typeface="Times New Roman" panose="02020603050405020304" pitchFamily="18" charset="0"/>
              </a:rPr>
              <a:t> to glutamine, glutamic acid, and carbamoyl phosphate. </a:t>
            </a:r>
            <a:r>
              <a:rPr lang="en-US" altLang="ja-JP" sz="1600" kern="0" baseline="30000" dirty="0">
                <a:solidFill>
                  <a:srgbClr val="000000"/>
                </a:solidFill>
                <a:latin typeface="+mn-lt"/>
                <a:ea typeface="メイリオ" panose="020B0604030504040204" pitchFamily="50" charset="-128"/>
                <a:cs typeface="Times New Roman" panose="02020603050405020304" pitchFamily="18" charset="0"/>
              </a:rPr>
              <a:t>15</a:t>
            </a:r>
            <a:r>
              <a:rPr lang="en-US" altLang="ja-JP" sz="1600" kern="0" dirty="0">
                <a:solidFill>
                  <a:srgbClr val="000000"/>
                </a:solidFill>
                <a:latin typeface="+mn-lt"/>
                <a:ea typeface="メイリオ" panose="020B0604030504040204" pitchFamily="50" charset="-128"/>
                <a:cs typeface="Times New Roman" panose="02020603050405020304" pitchFamily="18" charset="0"/>
              </a:rPr>
              <a:t>O-H</a:t>
            </a:r>
            <a:r>
              <a:rPr lang="en-US" altLang="ja-JP" sz="1600" kern="0" baseline="-25000" dirty="0">
                <a:solidFill>
                  <a:srgbClr val="000000"/>
                </a:solidFill>
                <a:latin typeface="+mn-lt"/>
                <a:ea typeface="メイリオ" panose="020B0604030504040204" pitchFamily="50" charset="-128"/>
                <a:cs typeface="Times New Roman" panose="02020603050405020304" pitchFamily="18" charset="0"/>
              </a:rPr>
              <a:t>2</a:t>
            </a:r>
            <a:r>
              <a:rPr lang="en-US" altLang="ja-JP" sz="1600" kern="0" dirty="0">
                <a:solidFill>
                  <a:srgbClr val="000000"/>
                </a:solidFill>
                <a:latin typeface="+mn-lt"/>
                <a:ea typeface="メイリオ" panose="020B0604030504040204" pitchFamily="50" charset="-128"/>
                <a:cs typeface="Times New Roman" panose="02020603050405020304" pitchFamily="18" charset="0"/>
              </a:rPr>
              <a:t>O is metabolically inert and freely diffusible tracer.</a:t>
            </a:r>
            <a:endParaRPr lang="ja-JP" altLang="ja-JP" sz="1200" kern="100" dirty="0">
              <a:effectLst/>
              <a:latin typeface="+mn-lt"/>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516717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413410"/>
          </a:xfrm>
        </p:spPr>
        <p:txBody>
          <a:bodyPr anchor="t"/>
          <a:lstStyle/>
          <a:p>
            <a:pPr>
              <a:defRPr/>
            </a:pPr>
            <a:r>
              <a:rPr lang="en-US" sz="2800" b="1" dirty="0"/>
              <a:t>Tracers for </a:t>
            </a:r>
            <a:r>
              <a:rPr lang="en-US" sz="2800" b="1" dirty="0" smtClean="0"/>
              <a:t>Cardiac </a:t>
            </a:r>
            <a:r>
              <a:rPr lang="en-US" sz="2800" b="1" dirty="0"/>
              <a:t>E</a:t>
            </a:r>
            <a:r>
              <a:rPr lang="en-US" sz="2800" b="1" dirty="0" smtClean="0"/>
              <a:t>nergy </a:t>
            </a:r>
            <a:r>
              <a:rPr lang="en-US" sz="2800" b="1" dirty="0"/>
              <a:t>M</a:t>
            </a:r>
            <a:r>
              <a:rPr lang="en-US" sz="2800" b="1" dirty="0" smtClean="0"/>
              <a:t>etabolism</a:t>
            </a:r>
            <a:endParaRPr 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12" name="正方形/長方形 11">
            <a:extLst>
              <a:ext uri="{FF2B5EF4-FFF2-40B4-BE49-F238E27FC236}">
                <a16:creationId xmlns:a16="http://schemas.microsoft.com/office/drawing/2014/main" id="{6FFBD1BD-1D51-4843-AEB1-803CA569601F}"/>
              </a:ext>
            </a:extLst>
          </p:cNvPr>
          <p:cNvSpPr/>
          <p:nvPr/>
        </p:nvSpPr>
        <p:spPr>
          <a:xfrm>
            <a:off x="301624" y="4015319"/>
            <a:ext cx="8540752" cy="2308324"/>
          </a:xfrm>
          <a:prstGeom prst="rect">
            <a:avLst/>
          </a:prstGeom>
        </p:spPr>
        <p:txBody>
          <a:bodyPr wrap="square" anchor="b">
            <a:spAutoFit/>
          </a:bodyPr>
          <a:lstStyle/>
          <a:p>
            <a:pPr algn="just">
              <a:lnSpc>
                <a:spcPct val="150000"/>
              </a:lnSpc>
              <a:spcAft>
                <a:spcPts val="0"/>
              </a:spcAft>
            </a:pPr>
            <a:r>
              <a:rPr lang="en-US" altLang="ja-JP" sz="1600" baseline="30000" dirty="0"/>
              <a:t>18</a:t>
            </a:r>
            <a:r>
              <a:rPr lang="en-US" altLang="ja-JP" sz="1600" dirty="0"/>
              <a:t>F-FDG is a glucose analog in which the oxygen in position C-2 is replaced with </a:t>
            </a:r>
            <a:r>
              <a:rPr lang="en-US" altLang="ja-JP" sz="1600" baseline="30000" dirty="0"/>
              <a:t>18</a:t>
            </a:r>
            <a:r>
              <a:rPr lang="en-US" altLang="ja-JP" sz="1600" dirty="0"/>
              <a:t>F. </a:t>
            </a:r>
            <a:r>
              <a:rPr lang="en-US" altLang="ja-JP" sz="1600" baseline="30000" dirty="0"/>
              <a:t>18</a:t>
            </a:r>
            <a:r>
              <a:rPr lang="en-US" altLang="ja-JP" sz="1600" dirty="0"/>
              <a:t>F-FDG is actively transported into the cell mediated by GLUT in the same way as glucose. Once inside the cell, glucose and </a:t>
            </a:r>
            <a:r>
              <a:rPr lang="en-US" altLang="ja-JP" sz="1600" baseline="30000" dirty="0"/>
              <a:t>18</a:t>
            </a:r>
            <a:r>
              <a:rPr lang="en-US" altLang="ja-JP" sz="1600" dirty="0"/>
              <a:t>F-FDG are phosphorylated by hexokinase. Phosphorylated glucose (G-6-P) continues along the glycolytic pathway for energy production. However, </a:t>
            </a:r>
            <a:r>
              <a:rPr lang="en-US" altLang="ja-JP" sz="1600" baseline="30000" dirty="0"/>
              <a:t>18</a:t>
            </a:r>
            <a:r>
              <a:rPr lang="en-US" altLang="ja-JP" sz="1600" dirty="0"/>
              <a:t>F-FDG-6-phosphate cannot enter glycolysis and is trapped intracellularly in a condition known as “metabolic trapping”.</a:t>
            </a:r>
            <a:endParaRPr lang="ja-JP" alt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14" name="図 13">
            <a:extLst>
              <a:ext uri="{FF2B5EF4-FFF2-40B4-BE49-F238E27FC236}">
                <a16:creationId xmlns:a16="http://schemas.microsoft.com/office/drawing/2014/main" id="{DBA948BC-2D2C-40AA-AE92-10E4C8D7AD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24150" y="1221340"/>
            <a:ext cx="3695700" cy="2840081"/>
          </a:xfrm>
          <a:prstGeom prst="rect">
            <a:avLst/>
          </a:prstGeom>
        </p:spPr>
      </p:pic>
    </p:spTree>
    <p:extLst>
      <p:ext uri="{BB962C8B-B14F-4D97-AF65-F5344CB8AC3E}">
        <p14:creationId xmlns:p14="http://schemas.microsoft.com/office/powerpoint/2010/main" val="1924616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762000"/>
            <a:ext cx="8686800" cy="413410"/>
          </a:xfrm>
        </p:spPr>
        <p:txBody>
          <a:bodyPr anchor="t"/>
          <a:lstStyle/>
          <a:p>
            <a:pPr>
              <a:defRPr/>
            </a:pPr>
            <a:r>
              <a:rPr lang="en-US" sz="2800" b="1" dirty="0"/>
              <a:t>Tracers for </a:t>
            </a:r>
            <a:r>
              <a:rPr lang="en-US" sz="2800" b="1" dirty="0" smtClean="0"/>
              <a:t>Myocardial </a:t>
            </a:r>
            <a:r>
              <a:rPr lang="en-US" sz="2800" b="1" dirty="0"/>
              <a:t>A</a:t>
            </a:r>
            <a:r>
              <a:rPr lang="en-US" sz="2800" b="1" dirty="0" smtClean="0"/>
              <a:t>drenergic </a:t>
            </a:r>
            <a:r>
              <a:rPr lang="en-US" sz="2800" b="1" dirty="0"/>
              <a:t>N</a:t>
            </a:r>
            <a:r>
              <a:rPr lang="en-US" sz="2800" b="1" dirty="0" smtClean="0"/>
              <a:t>euronal </a:t>
            </a:r>
            <a:r>
              <a:rPr lang="en-US" sz="2800" b="1" dirty="0"/>
              <a:t>T</a:t>
            </a:r>
            <a:r>
              <a:rPr lang="en-US" sz="2800" b="1" dirty="0" smtClean="0"/>
              <a:t>erminals</a:t>
            </a:r>
            <a:endParaRPr 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12" name="正方形/長方形 11">
            <a:extLst>
              <a:ext uri="{FF2B5EF4-FFF2-40B4-BE49-F238E27FC236}">
                <a16:creationId xmlns:a16="http://schemas.microsoft.com/office/drawing/2014/main" id="{6FFBD1BD-1D51-4843-AEB1-803CA569601F}"/>
              </a:ext>
            </a:extLst>
          </p:cNvPr>
          <p:cNvSpPr/>
          <p:nvPr/>
        </p:nvSpPr>
        <p:spPr>
          <a:xfrm>
            <a:off x="301624" y="3962400"/>
            <a:ext cx="8540752" cy="2262222"/>
          </a:xfrm>
          <a:prstGeom prst="rect">
            <a:avLst/>
          </a:prstGeom>
        </p:spPr>
        <p:txBody>
          <a:bodyPr wrap="square" anchor="b">
            <a:spAutoFit/>
          </a:bodyPr>
          <a:lstStyle/>
          <a:p>
            <a:pPr algn="just">
              <a:lnSpc>
                <a:spcPct val="150000"/>
              </a:lnSpc>
              <a:spcAft>
                <a:spcPts val="0"/>
              </a:spcAft>
            </a:pPr>
            <a:r>
              <a:rPr lang="en-US" altLang="ja-JP" sz="1600" dirty="0"/>
              <a:t>MIBG is actively taken up into sympathetic nerves through the uptake-1 mechanism and then stored in the synaptic vesicle in a manner similar to that for norepinephrine (NE). Nerve stimulation releases MIBG and NE into the synaptic cleft through exocytosis. MIBG does not bind to the postsynaptic receptor and is not metabolized by monoamine oxidase (MAO) or catechol-O-methyltransferase (COMT). Most of the released MIBG undergoes reuptake through the uptake-1 mechanism, and the remaining MIBG goes into the blood (spillover).</a:t>
            </a:r>
            <a:endParaRPr lang="ja-JP" alt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18" name="図 17">
            <a:extLst>
              <a:ext uri="{FF2B5EF4-FFF2-40B4-BE49-F238E27FC236}">
                <a16:creationId xmlns:a16="http://schemas.microsoft.com/office/drawing/2014/main" id="{CBA98718-0AAE-4BB2-A6B2-FC3B307CC5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64972" y="1231991"/>
            <a:ext cx="3614057" cy="2882809"/>
          </a:xfrm>
          <a:prstGeom prst="rect">
            <a:avLst/>
          </a:prstGeom>
        </p:spPr>
      </p:pic>
    </p:spTree>
    <p:extLst>
      <p:ext uri="{BB962C8B-B14F-4D97-AF65-F5344CB8AC3E}">
        <p14:creationId xmlns:p14="http://schemas.microsoft.com/office/powerpoint/2010/main" val="218645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6700" y="762000"/>
            <a:ext cx="8610600" cy="413410"/>
          </a:xfrm>
        </p:spPr>
        <p:txBody>
          <a:bodyPr anchor="t"/>
          <a:lstStyle/>
          <a:p>
            <a:pPr>
              <a:defRPr/>
            </a:pPr>
            <a:r>
              <a:rPr lang="en-US" sz="2800" b="1" dirty="0"/>
              <a:t>Tracers for </a:t>
            </a:r>
            <a:r>
              <a:rPr lang="en-US" sz="2800" b="1" dirty="0" smtClean="0"/>
              <a:t>Inflammation </a:t>
            </a:r>
            <a:r>
              <a:rPr lang="en-US" sz="2800" b="1" dirty="0"/>
              <a:t>and </a:t>
            </a:r>
            <a:r>
              <a:rPr lang="en-US" sz="2800" b="1" dirty="0" smtClean="0"/>
              <a:t>Atherosclerosis</a:t>
            </a:r>
            <a:endParaRPr 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graphicFrame>
        <p:nvGraphicFramePr>
          <p:cNvPr id="5" name="表 4">
            <a:extLst>
              <a:ext uri="{FF2B5EF4-FFF2-40B4-BE49-F238E27FC236}">
                <a16:creationId xmlns:a16="http://schemas.microsoft.com/office/drawing/2014/main" id="{0DB09485-D706-43E6-A10E-B9338DA0CE5A}"/>
              </a:ext>
            </a:extLst>
          </p:cNvPr>
          <p:cNvGraphicFramePr>
            <a:graphicFrameLocks noGrp="1"/>
          </p:cNvGraphicFramePr>
          <p:nvPr>
            <p:extLst>
              <p:ext uri="{D42A27DB-BD31-4B8C-83A1-F6EECF244321}">
                <p14:modId xmlns:p14="http://schemas.microsoft.com/office/powerpoint/2010/main" val="86056376"/>
              </p:ext>
            </p:extLst>
          </p:nvPr>
        </p:nvGraphicFramePr>
        <p:xfrm>
          <a:off x="57150" y="1219200"/>
          <a:ext cx="9029700" cy="4968334"/>
        </p:xfrm>
        <a:graphic>
          <a:graphicData uri="http://schemas.openxmlformats.org/drawingml/2006/table">
            <a:tbl>
              <a:tblPr>
                <a:tableStyleId>{5940675A-B579-460E-94D1-54222C63F5DA}</a:tableStyleId>
              </a:tblPr>
              <a:tblGrid>
                <a:gridCol w="419099">
                  <a:extLst>
                    <a:ext uri="{9D8B030D-6E8A-4147-A177-3AD203B41FA5}">
                      <a16:colId xmlns:a16="http://schemas.microsoft.com/office/drawing/2014/main" val="2835665688"/>
                    </a:ext>
                  </a:extLst>
                </a:gridCol>
                <a:gridCol w="1131566">
                  <a:extLst>
                    <a:ext uri="{9D8B030D-6E8A-4147-A177-3AD203B41FA5}">
                      <a16:colId xmlns:a16="http://schemas.microsoft.com/office/drawing/2014/main" val="2750646360"/>
                    </a:ext>
                  </a:extLst>
                </a:gridCol>
                <a:gridCol w="1305825">
                  <a:extLst>
                    <a:ext uri="{9D8B030D-6E8A-4147-A177-3AD203B41FA5}">
                      <a16:colId xmlns:a16="http://schemas.microsoft.com/office/drawing/2014/main" val="176187317"/>
                    </a:ext>
                  </a:extLst>
                </a:gridCol>
                <a:gridCol w="2136460">
                  <a:extLst>
                    <a:ext uri="{9D8B030D-6E8A-4147-A177-3AD203B41FA5}">
                      <a16:colId xmlns:a16="http://schemas.microsoft.com/office/drawing/2014/main" val="1034746998"/>
                    </a:ext>
                  </a:extLst>
                </a:gridCol>
                <a:gridCol w="2802307">
                  <a:extLst>
                    <a:ext uri="{9D8B030D-6E8A-4147-A177-3AD203B41FA5}">
                      <a16:colId xmlns:a16="http://schemas.microsoft.com/office/drawing/2014/main" val="3052846933"/>
                    </a:ext>
                  </a:extLst>
                </a:gridCol>
                <a:gridCol w="411481">
                  <a:extLst>
                    <a:ext uri="{9D8B030D-6E8A-4147-A177-3AD203B41FA5}">
                      <a16:colId xmlns:a16="http://schemas.microsoft.com/office/drawing/2014/main" val="1506832597"/>
                    </a:ext>
                  </a:extLst>
                </a:gridCol>
                <a:gridCol w="411481">
                  <a:extLst>
                    <a:ext uri="{9D8B030D-6E8A-4147-A177-3AD203B41FA5}">
                      <a16:colId xmlns:a16="http://schemas.microsoft.com/office/drawing/2014/main" val="2453994258"/>
                    </a:ext>
                  </a:extLst>
                </a:gridCol>
                <a:gridCol w="411481">
                  <a:extLst>
                    <a:ext uri="{9D8B030D-6E8A-4147-A177-3AD203B41FA5}">
                      <a16:colId xmlns:a16="http://schemas.microsoft.com/office/drawing/2014/main" val="688930928"/>
                    </a:ext>
                  </a:extLst>
                </a:gridCol>
              </a:tblGrid>
              <a:tr h="156863">
                <a:tc rowSpan="2">
                  <a:txBody>
                    <a:bodyPr/>
                    <a:lstStyle/>
                    <a:p>
                      <a:pPr algn="ctr" fontAlgn="ctr"/>
                      <a:r>
                        <a:rPr lang="en-US" sz="900" u="none" strike="noStrike">
                          <a:effectLst/>
                        </a:rPr>
                        <a:t>Isotope</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rowSpan="2">
                  <a:txBody>
                    <a:bodyPr/>
                    <a:lstStyle/>
                    <a:p>
                      <a:pPr algn="ctr" fontAlgn="ctr"/>
                      <a:r>
                        <a:rPr lang="en-US" sz="900" u="none" strike="noStrike" dirty="0">
                          <a:effectLst/>
                        </a:rPr>
                        <a:t>Radiopharmaceutical</a:t>
                      </a:r>
                      <a:r>
                        <a:rPr lang="ja-JP" altLang="en-US" sz="900" u="none" strike="noStrike" dirty="0">
                          <a:effectLst/>
                        </a:rPr>
                        <a:t>　</a:t>
                      </a:r>
                      <a:endParaRPr lang="ja-JP" alt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rowSpan="2">
                  <a:txBody>
                    <a:bodyPr/>
                    <a:lstStyle/>
                    <a:p>
                      <a:pPr algn="ctr" fontAlgn="ctr"/>
                      <a:r>
                        <a:rPr lang="en-US" sz="900" u="none" strike="noStrike">
                          <a:effectLst/>
                        </a:rPr>
                        <a:t>Type of tracer</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rowSpan="2">
                  <a:txBody>
                    <a:bodyPr/>
                    <a:lstStyle/>
                    <a:p>
                      <a:pPr algn="ctr" fontAlgn="ctr"/>
                      <a:r>
                        <a:rPr lang="en-US" sz="900" u="none" strike="noStrike">
                          <a:effectLst/>
                        </a:rPr>
                        <a:t>Study population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rowSpan="2">
                  <a:txBody>
                    <a:bodyPr/>
                    <a:lstStyle/>
                    <a:p>
                      <a:pPr algn="ctr" fontAlgn="ctr"/>
                      <a:r>
                        <a:rPr lang="en-US" sz="900" u="none" strike="noStrike">
                          <a:effectLst/>
                        </a:rPr>
                        <a:t>Characteristics</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gridSpan="3">
                  <a:txBody>
                    <a:bodyPr/>
                    <a:lstStyle/>
                    <a:p>
                      <a:pPr algn="ctr" rtl="0" fontAlgn="ctr"/>
                      <a:r>
                        <a:rPr lang="en-US" sz="900" u="none" strike="noStrike">
                          <a:effectLst/>
                        </a:rPr>
                        <a:t>Approval year</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82262567"/>
                  </a:ext>
                </a:extLst>
              </a:tr>
              <a:tr h="15686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900" u="none" strike="noStrike">
                          <a:effectLst/>
                        </a:rPr>
                        <a:t>FDA</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rtl="0" fontAlgn="ctr"/>
                      <a:r>
                        <a:rPr lang="en-US" sz="900" u="none" strike="noStrike">
                          <a:effectLst/>
                        </a:rPr>
                        <a:t>Europe</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rtl="0" fontAlgn="ctr"/>
                      <a:r>
                        <a:rPr lang="en-US" sz="900" u="none" strike="noStrike">
                          <a:effectLst/>
                        </a:rPr>
                        <a:t>Japan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extLst>
                  <a:ext uri="{0D108BD9-81ED-4DB2-BD59-A6C34878D82A}">
                    <a16:rowId xmlns:a16="http://schemas.microsoft.com/office/drawing/2014/main" val="1769611416"/>
                  </a:ext>
                </a:extLst>
              </a:tr>
              <a:tr h="156863">
                <a:tc gridSpan="8">
                  <a:txBody>
                    <a:bodyPr/>
                    <a:lstStyle/>
                    <a:p>
                      <a:pPr algn="l" fontAlgn="ctr"/>
                      <a:r>
                        <a:rPr lang="en-US" sz="900" u="none" strike="noStrike" dirty="0">
                          <a:effectLst/>
                        </a:rPr>
                        <a:t> General inflammation</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2622825"/>
                  </a:ext>
                </a:extLst>
              </a:tr>
              <a:tr h="555196">
                <a:tc>
                  <a:txBody>
                    <a:bodyPr/>
                    <a:lstStyle/>
                    <a:p>
                      <a:pPr algn="ctr" fontAlgn="ctr"/>
                      <a:r>
                        <a:rPr lang="en-US" sz="900" u="none" strike="noStrike" baseline="30000" dirty="0">
                          <a:effectLst/>
                        </a:rPr>
                        <a:t>18</a:t>
                      </a:r>
                      <a:r>
                        <a:rPr lang="en-US" sz="900" u="none" strike="noStrike" dirty="0">
                          <a:effectLst/>
                        </a:rPr>
                        <a:t>F</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18</a:t>
                      </a:r>
                      <a:r>
                        <a:rPr lang="en-US" sz="900" u="none" strike="noStrike" dirty="0">
                          <a:effectLst/>
                        </a:rPr>
                        <a:t>F-FDG</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Organic compound</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-carotid and coronary plaque imaging</a:t>
                      </a:r>
                      <a:br>
                        <a:rPr lang="en-US" sz="900" u="none" strike="noStrike">
                          <a:effectLst/>
                        </a:rPr>
                      </a:br>
                      <a:r>
                        <a:rPr lang="en-US" sz="900" u="none" strike="noStrike">
                          <a:effectLst/>
                        </a:rPr>
                        <a:t>-cardiac sarcoidosis</a:t>
                      </a:r>
                      <a:br>
                        <a:rPr lang="en-US" sz="900" u="none" strike="noStrike">
                          <a:effectLst/>
                        </a:rPr>
                      </a:br>
                      <a:r>
                        <a:rPr lang="en-US" sz="900" u="none" strike="noStrike">
                          <a:effectLst/>
                        </a:rPr>
                        <a:t>-device infection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-accumulating macrophage</a:t>
                      </a:r>
                      <a:br>
                        <a:rPr lang="en-US" sz="900" u="none" strike="noStrike">
                          <a:effectLst/>
                        </a:rPr>
                      </a:br>
                      <a:r>
                        <a:rPr lang="en-US" sz="900" u="none" strike="noStrike">
                          <a:effectLst/>
                        </a:rPr>
                        <a:t>-strong signal</a:t>
                      </a:r>
                      <a:br>
                        <a:rPr lang="en-US" sz="900" u="none" strike="noStrike">
                          <a:effectLst/>
                        </a:rPr>
                      </a:br>
                      <a:r>
                        <a:rPr lang="en-US" sz="900" u="none" strike="noStrike">
                          <a:effectLst/>
                        </a:rPr>
                        <a:t>-limitation: non-specific myocardial accumulation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1994</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sz="900" u="none" strike="noStrike" dirty="0">
                          <a:effectLst/>
                        </a:rPr>
                        <a:t>2012</a:t>
                      </a:r>
                      <a:br>
                        <a:rPr lang="en-US" sz="900" u="none" strike="noStrike" dirty="0">
                          <a:effectLst/>
                        </a:rPr>
                      </a:br>
                      <a:r>
                        <a:rPr lang="en-US" sz="600" u="none" strike="noStrike" kern="1000" baseline="0" dirty="0">
                          <a:effectLst/>
                        </a:rPr>
                        <a:t>(cardiac sarcoidosis)</a:t>
                      </a:r>
                      <a:endParaRPr lang="en-US" sz="900" b="0" i="0" u="none" strike="noStrike" kern="1000" baseline="0"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2720545964"/>
                  </a:ext>
                </a:extLst>
              </a:tr>
              <a:tr h="347342">
                <a:tc>
                  <a:txBody>
                    <a:bodyPr/>
                    <a:lstStyle/>
                    <a:p>
                      <a:pPr algn="ctr" fontAlgn="ctr"/>
                      <a:r>
                        <a:rPr lang="en-US" sz="900" u="none" strike="noStrike" baseline="30000" dirty="0">
                          <a:effectLst/>
                        </a:rPr>
                        <a:t>67</a:t>
                      </a:r>
                      <a:r>
                        <a:rPr lang="en-US" sz="900" u="none" strike="noStrike" dirty="0">
                          <a:effectLst/>
                        </a:rPr>
                        <a:t>Ga</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67</a:t>
                      </a:r>
                      <a:r>
                        <a:rPr lang="en-US" sz="900" u="none" strike="noStrike" dirty="0">
                          <a:effectLst/>
                        </a:rPr>
                        <a:t>Gallium</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Metal cation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-inflammatory heart disease</a:t>
                      </a:r>
                      <a:br>
                        <a:rPr lang="en-US" sz="900" u="none" strike="noStrike">
                          <a:effectLst/>
                        </a:rPr>
                      </a:br>
                      <a:r>
                        <a:rPr lang="en-US" sz="900" u="none" strike="noStrike">
                          <a:effectLst/>
                        </a:rPr>
                        <a:t>-cardiac sarcoidosis</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-no physiological uptake</a:t>
                      </a:r>
                      <a:br>
                        <a:rPr lang="en-US" sz="900" u="none" strike="noStrike">
                          <a:effectLst/>
                        </a:rPr>
                      </a:br>
                      <a:r>
                        <a:rPr lang="en-US" sz="900" u="none" strike="noStrike">
                          <a:effectLst/>
                        </a:rPr>
                        <a:t>-limitation: suboptimal image quality</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1976</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1972</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1982</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1226473108"/>
                  </a:ext>
                </a:extLst>
              </a:tr>
              <a:tr h="156863">
                <a:tc gridSpan="8">
                  <a:txBody>
                    <a:bodyPr/>
                    <a:lstStyle/>
                    <a:p>
                      <a:pPr algn="l" fontAlgn="ctr"/>
                      <a:r>
                        <a:rPr lang="en-US" sz="900" u="none" strike="noStrike" dirty="0">
                          <a:effectLst/>
                        </a:rPr>
                        <a:t> Infection</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280533137"/>
                  </a:ext>
                </a:extLst>
              </a:tr>
              <a:tr h="366015">
                <a:tc>
                  <a:txBody>
                    <a:bodyPr/>
                    <a:lstStyle/>
                    <a:p>
                      <a:pPr algn="ctr" fontAlgn="ctr"/>
                      <a:r>
                        <a:rPr lang="en-US" sz="900" u="none" strike="noStrike" baseline="30000" dirty="0">
                          <a:effectLst/>
                        </a:rPr>
                        <a:t>111</a:t>
                      </a:r>
                      <a:r>
                        <a:rPr lang="en-US" sz="900" u="none" strike="noStrike" dirty="0">
                          <a:effectLst/>
                        </a:rPr>
                        <a:t>In</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111</a:t>
                      </a:r>
                      <a:r>
                        <a:rPr lang="en-US" sz="900" u="none" strike="noStrike" dirty="0">
                          <a:effectLst/>
                        </a:rPr>
                        <a:t>In WBC</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Radiolabeled cell</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-infectious disease</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-accumulates in WBC</a:t>
                      </a:r>
                      <a:br>
                        <a:rPr lang="en-US" sz="900" u="none" strike="noStrike">
                          <a:effectLst/>
                        </a:rPr>
                      </a:br>
                      <a:r>
                        <a:rPr lang="en-US" sz="900" u="none" strike="noStrike">
                          <a:effectLst/>
                        </a:rPr>
                        <a:t>-limitation: suboptimal image quality</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1985</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1980</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1992</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3374408371"/>
                  </a:ext>
                </a:extLst>
              </a:tr>
              <a:tr h="156863">
                <a:tc gridSpan="8">
                  <a:txBody>
                    <a:bodyPr/>
                    <a:lstStyle/>
                    <a:p>
                      <a:pPr algn="l" fontAlgn="ctr"/>
                      <a:r>
                        <a:rPr lang="en-US" sz="900" u="none" strike="noStrike" dirty="0">
                          <a:effectLst/>
                        </a:rPr>
                        <a:t> Atherosclerosis imaging</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62727978"/>
                  </a:ext>
                </a:extLst>
              </a:tr>
              <a:tr h="366015">
                <a:tc>
                  <a:txBody>
                    <a:bodyPr/>
                    <a:lstStyle/>
                    <a:p>
                      <a:pPr algn="ctr" fontAlgn="ctr"/>
                      <a:r>
                        <a:rPr lang="en-US" sz="900" u="none" strike="noStrike" baseline="30000" dirty="0">
                          <a:effectLst/>
                        </a:rPr>
                        <a:t>99m</a:t>
                      </a:r>
                      <a:r>
                        <a:rPr lang="en-US" sz="900" u="none" strike="noStrike" dirty="0">
                          <a:effectLst/>
                        </a:rPr>
                        <a:t>Tc</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99m</a:t>
                      </a:r>
                      <a:r>
                        <a:rPr lang="en-US" sz="900" u="none" strike="noStrike" dirty="0">
                          <a:effectLst/>
                        </a:rPr>
                        <a:t>Tc annexin 5</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Radiometal-tagged Annexin V</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-apoptosis imaging</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-lesion specific</a:t>
                      </a:r>
                      <a:br>
                        <a:rPr lang="en-US" sz="900" u="none" strike="noStrike">
                          <a:effectLst/>
                        </a:rPr>
                      </a:br>
                      <a:r>
                        <a:rPr lang="en-US" sz="900" u="none" strike="noStrike">
                          <a:effectLst/>
                        </a:rPr>
                        <a:t>-limitation: weak signal intensity</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1575623786"/>
                  </a:ext>
                </a:extLst>
              </a:tr>
              <a:tr h="470590">
                <a:tc>
                  <a:txBody>
                    <a:bodyPr/>
                    <a:lstStyle/>
                    <a:p>
                      <a:pPr algn="ctr" fontAlgn="ctr"/>
                      <a:r>
                        <a:rPr lang="en-US" sz="900" u="none" strike="noStrike" baseline="30000" dirty="0">
                          <a:effectLst/>
                        </a:rPr>
                        <a:t>68</a:t>
                      </a:r>
                      <a:r>
                        <a:rPr lang="en-US" sz="900" u="none" strike="noStrike" dirty="0">
                          <a:effectLst/>
                        </a:rPr>
                        <a:t>Ga</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68</a:t>
                      </a:r>
                      <a:r>
                        <a:rPr lang="en-US" sz="900" u="none" strike="noStrike" dirty="0">
                          <a:effectLst/>
                        </a:rPr>
                        <a:t>Ga DOTATATE</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Radiometal-tagged octreotide analog</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-symptomatic carotid atherosclerosis</a:t>
                      </a:r>
                      <a:br>
                        <a:rPr lang="en-US" sz="900" u="none" strike="noStrike">
                          <a:effectLst/>
                        </a:rPr>
                      </a:br>
                      <a:r>
                        <a:rPr lang="en-US" sz="900" u="none" strike="noStrike">
                          <a:effectLst/>
                        </a:rPr>
                        <a:t>-unstable angina</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-accumulates activated macrophages</a:t>
                      </a:r>
                      <a:br>
                        <a:rPr lang="en-US" sz="900" u="none" strike="noStrike">
                          <a:effectLst/>
                        </a:rPr>
                      </a:br>
                      <a:r>
                        <a:rPr lang="en-US" sz="900" u="none" strike="noStrike">
                          <a:effectLst/>
                        </a:rPr>
                        <a:t>-no physiological myocardial uptake</a:t>
                      </a:r>
                      <a:br>
                        <a:rPr lang="en-US" sz="900" u="none" strike="noStrike">
                          <a:effectLst/>
                        </a:rPr>
                      </a:br>
                      <a:r>
                        <a:rPr lang="en-US" sz="900" u="none" strike="noStrike">
                          <a:effectLst/>
                        </a:rPr>
                        <a:t>-generator produced</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2016</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2182434566"/>
                  </a:ext>
                </a:extLst>
              </a:tr>
              <a:tr h="400873">
                <a:tc>
                  <a:txBody>
                    <a:bodyPr/>
                    <a:lstStyle/>
                    <a:p>
                      <a:pPr algn="ctr" fontAlgn="ctr"/>
                      <a:r>
                        <a:rPr lang="en-US" sz="900" u="none" strike="noStrike" baseline="30000" dirty="0">
                          <a:effectLst/>
                        </a:rPr>
                        <a:t>64</a:t>
                      </a:r>
                      <a:r>
                        <a:rPr lang="en-US" sz="900" u="none" strike="noStrike" dirty="0">
                          <a:effectLst/>
                        </a:rPr>
                        <a:t>Cu</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64</a:t>
                      </a:r>
                      <a:r>
                        <a:rPr lang="en-US" sz="900" u="none" strike="noStrike" dirty="0">
                          <a:effectLst/>
                        </a:rPr>
                        <a:t>Cu DOTATATE</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dirty="0">
                          <a:effectLst/>
                        </a:rPr>
                        <a:t>Radiometal-tagged octreotide analog</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-symptomatic carotid atherosclerosis</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-good image quality</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dirty="0">
                          <a:effectLst/>
                        </a:rPr>
                        <a:t>-</a:t>
                      </a:r>
                      <a:endParaRPr lang="en-US" altLang="ja-JP" sz="9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3532129722"/>
                  </a:ext>
                </a:extLst>
              </a:tr>
              <a:tr h="156863">
                <a:tc gridSpan="8">
                  <a:txBody>
                    <a:bodyPr/>
                    <a:lstStyle/>
                    <a:p>
                      <a:pPr algn="l" fontAlgn="ctr"/>
                      <a:r>
                        <a:rPr lang="en-US" sz="900" u="none" strike="noStrike" dirty="0">
                          <a:effectLst/>
                        </a:rPr>
                        <a:t> Translocator protein</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99697471"/>
                  </a:ext>
                </a:extLst>
              </a:tr>
              <a:tr h="367258">
                <a:tc>
                  <a:txBody>
                    <a:bodyPr/>
                    <a:lstStyle/>
                    <a:p>
                      <a:pPr algn="ctr" fontAlgn="ctr"/>
                      <a:r>
                        <a:rPr lang="en-US" sz="900" u="none" strike="noStrike" baseline="30000" dirty="0">
                          <a:effectLst/>
                        </a:rPr>
                        <a:t>11</a:t>
                      </a:r>
                      <a:r>
                        <a:rPr lang="en-US" sz="900" u="none" strike="noStrike" dirty="0">
                          <a:effectLst/>
                        </a:rPr>
                        <a:t>C</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11</a:t>
                      </a:r>
                      <a:r>
                        <a:rPr lang="en-US" sz="900" u="none" strike="noStrike" dirty="0">
                          <a:effectLst/>
                        </a:rPr>
                        <a:t>C-PK11195</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Organic compound</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-symptomatic carotid atherosclerosis</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-accumulates in activated mononuclear phagocyte</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dirty="0">
                          <a:effectLst/>
                        </a:rPr>
                        <a:t>-</a:t>
                      </a:r>
                      <a:endParaRPr lang="en-US" altLang="ja-JP" sz="9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541761171"/>
                  </a:ext>
                </a:extLst>
              </a:tr>
              <a:tr h="348586">
                <a:tc>
                  <a:txBody>
                    <a:bodyPr/>
                    <a:lstStyle/>
                    <a:p>
                      <a:pPr algn="ctr" fontAlgn="ctr"/>
                      <a:r>
                        <a:rPr lang="en-US" sz="900" u="none" strike="noStrike" baseline="30000" dirty="0">
                          <a:effectLst/>
                        </a:rPr>
                        <a:t>18</a:t>
                      </a:r>
                      <a:r>
                        <a:rPr lang="en-US" sz="900" u="none" strike="noStrike" dirty="0">
                          <a:effectLst/>
                        </a:rPr>
                        <a:t>F</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18</a:t>
                      </a:r>
                      <a:r>
                        <a:rPr lang="en-US" sz="900" u="none" strike="noStrike" dirty="0">
                          <a:effectLst/>
                        </a:rPr>
                        <a:t>F-FEDAC</a:t>
                      </a:r>
                      <a:endParaRPr 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Organic compound</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ja-JP" altLang="en-US" sz="900" u="none" strike="noStrike">
                          <a:effectLst/>
                        </a:rPr>
                        <a:t> </a:t>
                      </a:r>
                      <a:endParaRPr lang="ja-JP" alt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-accumulates in activated mononuclear phagocyte</a:t>
                      </a:r>
                      <a:br>
                        <a:rPr lang="en-US" sz="900" u="none" strike="noStrike">
                          <a:effectLst/>
                        </a:rPr>
                      </a:br>
                      <a:r>
                        <a:rPr lang="en-US" sz="900" u="none" strike="noStrike">
                          <a:effectLst/>
                        </a:rPr>
                        <a:t>-high affinity and better image quality</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2594655385"/>
                  </a:ext>
                </a:extLst>
              </a:tr>
              <a:tr h="470590">
                <a:tc>
                  <a:txBody>
                    <a:bodyPr/>
                    <a:lstStyle/>
                    <a:p>
                      <a:pPr algn="ctr" fontAlgn="ctr"/>
                      <a:r>
                        <a:rPr lang="en-US" sz="900" u="none" strike="noStrike" baseline="30000">
                          <a:effectLst/>
                        </a:rPr>
                        <a:t>18</a:t>
                      </a:r>
                      <a:r>
                        <a:rPr lang="en-US" sz="900" u="none" strike="noStrike">
                          <a:effectLst/>
                        </a:rPr>
                        <a:t>F</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baseline="30000" dirty="0">
                          <a:effectLst/>
                        </a:rPr>
                        <a:t>18</a:t>
                      </a:r>
                      <a:r>
                        <a:rPr lang="en-US" sz="900" u="none" strike="noStrike" dirty="0">
                          <a:effectLst/>
                        </a:rPr>
                        <a:t>F-NaF</a:t>
                      </a:r>
                      <a:r>
                        <a:rPr lang="ja-JP" altLang="en-US" sz="900" u="none" strike="noStrike" baseline="30000" dirty="0">
                          <a:effectLst/>
                        </a:rPr>
                        <a:t>　</a:t>
                      </a:r>
                      <a:endParaRPr lang="ja-JP" altLang="en-US" sz="900" b="0" i="0"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sz="900" u="none" strike="noStrike">
                          <a:effectLst/>
                        </a:rPr>
                        <a:t>Inorganic anion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-aortic stenosis</a:t>
                      </a:r>
                      <a:br>
                        <a:rPr lang="en-US" sz="900" u="none" strike="noStrike">
                          <a:effectLst/>
                        </a:rPr>
                      </a:br>
                      <a:r>
                        <a:rPr lang="en-US" sz="900" u="none" strike="noStrike">
                          <a:effectLst/>
                        </a:rPr>
                        <a:t>-coronary artery disease</a:t>
                      </a:r>
                      <a:br>
                        <a:rPr lang="en-US" sz="900" u="none" strike="noStrike">
                          <a:effectLst/>
                        </a:rPr>
                      </a:br>
                      <a:r>
                        <a:rPr lang="en-US" sz="900" u="none" strike="noStrike">
                          <a:effectLst/>
                        </a:rPr>
                        <a:t>-carotid artery plaque</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l" fontAlgn="ctr"/>
                      <a:r>
                        <a:rPr lang="en-US" sz="900" u="none" strike="noStrike">
                          <a:effectLst/>
                        </a:rPr>
                        <a:t>-accumulates in calcification lesion</a:t>
                      </a:r>
                      <a:endParaRPr lang="en-US" sz="900" b="0" i="0" u="none" strike="noStrike">
                        <a:solidFill>
                          <a:srgbClr val="000000"/>
                        </a:solidFill>
                        <a:effectLst/>
                        <a:latin typeface="Arial" panose="020B0604020202020204" pitchFamily="34" charset="0"/>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2012</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tc>
                  <a:txBody>
                    <a:bodyPr/>
                    <a:lstStyle/>
                    <a:p>
                      <a:pPr algn="ctr" fontAlgn="ctr"/>
                      <a:r>
                        <a:rPr lang="en-US" altLang="ja-JP" sz="900" u="none" strike="noStrike">
                          <a:effectLst/>
                        </a:rPr>
                        <a:t>-</a:t>
                      </a:r>
                      <a:endParaRPr lang="en-US" altLang="ja-JP" sz="900" b="0" i="0" u="none" strike="noStrike">
                        <a:solidFill>
                          <a:srgbClr val="000000"/>
                        </a:solidFill>
                        <a:effectLst/>
                        <a:latin typeface="游ゴシック" panose="020B0400000000000000" pitchFamily="50" charset="-128"/>
                        <a:ea typeface="游ゴシック" panose="020B0400000000000000" pitchFamily="50" charset="-128"/>
                      </a:endParaRPr>
                    </a:p>
                  </a:txBody>
                  <a:tcPr marL="0" marR="0" marT="0" marB="0" anchor="ctr"/>
                </a:tc>
                <a:extLst>
                  <a:ext uri="{0D108BD9-81ED-4DB2-BD59-A6C34878D82A}">
                    <a16:rowId xmlns:a16="http://schemas.microsoft.com/office/drawing/2014/main" val="1096982964"/>
                  </a:ext>
                </a:extLst>
              </a:tr>
              <a:tr h="334691">
                <a:tc gridSpan="8">
                  <a:txBody>
                    <a:bodyPr/>
                    <a:lstStyle/>
                    <a:p>
                      <a:pPr marL="90488" indent="0" algn="l" fontAlgn="ctr"/>
                      <a:r>
                        <a:rPr lang="en-US" sz="900" u="none" strike="noStrike" baseline="30000" dirty="0">
                          <a:effectLst/>
                        </a:rPr>
                        <a:t>68</a:t>
                      </a:r>
                      <a:r>
                        <a:rPr lang="en-US" sz="900" u="none" strike="noStrike" dirty="0">
                          <a:effectLst/>
                        </a:rPr>
                        <a:t>Ga DOTATATE, Gallium-68-labeled [1,4,7,10-tetraazacyclododecane-N,N',N'',N'''-tetraacetic acid]-d-Phe</a:t>
                      </a:r>
                      <a:r>
                        <a:rPr lang="en-US" sz="900" u="none" strike="noStrike" baseline="30000" dirty="0">
                          <a:effectLst/>
                        </a:rPr>
                        <a:t>1</a:t>
                      </a:r>
                      <a:r>
                        <a:rPr lang="en-US" sz="900" u="none" strike="noStrike" dirty="0">
                          <a:effectLst/>
                        </a:rPr>
                        <a:t>, Tyr</a:t>
                      </a:r>
                      <a:r>
                        <a:rPr lang="en-US" sz="900" u="none" strike="noStrike" baseline="30000" dirty="0">
                          <a:effectLst/>
                        </a:rPr>
                        <a:t>3</a:t>
                      </a:r>
                      <a:r>
                        <a:rPr lang="en-US" sz="900" u="none" strike="noStrike" dirty="0">
                          <a:effectLst/>
                        </a:rPr>
                        <a:t>-octreotate; </a:t>
                      </a:r>
                      <a:r>
                        <a:rPr lang="en-US" sz="900" u="none" strike="noStrike" baseline="30000" dirty="0">
                          <a:effectLst/>
                        </a:rPr>
                        <a:t>18</a:t>
                      </a:r>
                      <a:r>
                        <a:rPr lang="en-US" sz="900" u="none" strike="noStrike" dirty="0">
                          <a:effectLst/>
                        </a:rPr>
                        <a:t>F-FDG, </a:t>
                      </a:r>
                      <a:r>
                        <a:rPr lang="en-US" sz="900" u="none" strike="noStrike" baseline="30000" dirty="0">
                          <a:effectLst/>
                        </a:rPr>
                        <a:t>18</a:t>
                      </a:r>
                      <a:r>
                        <a:rPr lang="en-US" sz="900" u="none" strike="noStrike" dirty="0">
                          <a:effectLst/>
                        </a:rPr>
                        <a:t>F-fluorodeoxyglucose; </a:t>
                      </a:r>
                      <a:r>
                        <a:rPr lang="en-US" sz="900" u="none" strike="noStrike" baseline="30000" dirty="0">
                          <a:effectLst/>
                        </a:rPr>
                        <a:t>18</a:t>
                      </a:r>
                      <a:r>
                        <a:rPr lang="en-US" sz="900" u="none" strike="noStrike" dirty="0">
                          <a:effectLst/>
                        </a:rPr>
                        <a:t>F-FEDAC, N-benzyl-N-methyl-2-[7,8-dihydro-7-(2-[</a:t>
                      </a:r>
                      <a:r>
                        <a:rPr lang="en-US" sz="900" u="none" strike="noStrike" baseline="30000" dirty="0">
                          <a:effectLst/>
                        </a:rPr>
                        <a:t>18</a:t>
                      </a:r>
                      <a:r>
                        <a:rPr lang="en-US" sz="900" u="none" strike="noStrike" dirty="0">
                          <a:effectLst/>
                        </a:rPr>
                        <a:t>F]fluoroethyl)-8-oxo-2-phenyl-9H-purin-9-yl]acetamide; WBC, white blood cell</a:t>
                      </a:r>
                      <a:endParaRPr lang="en-US" sz="900" b="0" i="1" u="none" strike="noStrike" dirty="0">
                        <a:solidFill>
                          <a:srgbClr val="000000"/>
                        </a:solidFill>
                        <a:effectLst/>
                        <a:latin typeface="Arial" panose="020B0604020202020204" pitchFamily="34" charset="0"/>
                        <a:ea typeface="游ゴシック" panose="020B0400000000000000" pitchFamily="50" charset="-128"/>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94874208"/>
                  </a:ext>
                </a:extLst>
              </a:tr>
            </a:tbl>
          </a:graphicData>
        </a:graphic>
      </p:graphicFrame>
      <p:pic>
        <p:nvPicPr>
          <p:cNvPr id="13" name="Picture 2" descr="American Society of Nuclear Cardiology">
            <a:extLst>
              <a:ext uri="{FF2B5EF4-FFF2-40B4-BE49-F238E27FC236}">
                <a16:creationId xmlns:a16="http://schemas.microsoft.com/office/drawing/2014/main" id="{2FA67DC0-95A8-48D4-97A7-5FE71DDF1E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bish01\AppData\Local\Temp\wz67be\Springer.png">
            <a:extLst>
              <a:ext uri="{FF2B5EF4-FFF2-40B4-BE49-F238E27FC236}">
                <a16:creationId xmlns:a16="http://schemas.microsoft.com/office/drawing/2014/main" id="{A62D3733-D1E3-4BF9-A10B-9EEB9F528A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422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CONCLUSIONS</a:t>
            </a:r>
            <a:endParaRPr lang="en-US" sz="3600" dirty="0"/>
          </a:p>
        </p:txBody>
      </p:sp>
      <p:sp>
        <p:nvSpPr>
          <p:cNvPr id="6151" name="Content Placeholder 4"/>
          <p:cNvSpPr>
            <a:spLocks noGrp="1"/>
          </p:cNvSpPr>
          <p:nvPr>
            <p:ph idx="1"/>
          </p:nvPr>
        </p:nvSpPr>
        <p:spPr>
          <a:xfrm>
            <a:off x="457200" y="1524000"/>
            <a:ext cx="8305800" cy="4379913"/>
          </a:xfrm>
          <a:ln>
            <a:solidFill>
              <a:schemeClr val="accent1"/>
            </a:solidFill>
            <a:miter lim="800000"/>
            <a:headEnd/>
            <a:tailEnd/>
          </a:ln>
        </p:spPr>
        <p:txBody>
          <a:bodyPr/>
          <a:lstStyle/>
          <a:p>
            <a:pPr marL="180975" indent="-180975">
              <a:lnSpc>
                <a:spcPts val="4500"/>
              </a:lnSpc>
              <a:buNone/>
            </a:pPr>
            <a:r>
              <a:rPr lang="en-US" altLang="en-US" sz="2800" dirty="0"/>
              <a:t>1- Nuclear cardiology using targeted tracers via SPECT and PET allows for diagnosis through noninvasive imaging. </a:t>
            </a:r>
          </a:p>
          <a:p>
            <a:pPr marL="180975" indent="-180975">
              <a:lnSpc>
                <a:spcPts val="4500"/>
              </a:lnSpc>
              <a:buNone/>
            </a:pPr>
            <a:r>
              <a:rPr lang="en-US" altLang="en-US" sz="2800" dirty="0"/>
              <a:t>2- Not only myocardial perfusion but also cardiac metabolism, sympathetic nervous system activity, and inflammatory disease are targeted by nuclear cardiology using specific radiopharmaceuticals.</a:t>
            </a:r>
          </a:p>
          <a:p>
            <a:pPr marL="0" indent="0">
              <a:lnSpc>
                <a:spcPts val="4500"/>
              </a:lnSpc>
              <a:buNone/>
            </a:pPr>
            <a:endParaRPr lang="en-US" altLang="en-US" sz="28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American Society of Nuclear 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TotalTime>
  <Words>870</Words>
  <Application>Microsoft Office PowerPoint</Application>
  <PresentationFormat>画面に合わせる (4:3)</PresentationFormat>
  <Paragraphs>122</Paragraphs>
  <Slides>7</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3</vt:i4>
      </vt:variant>
      <vt:variant>
        <vt:lpstr>スライド タイトル</vt:lpstr>
      </vt:variant>
      <vt:variant>
        <vt:i4>7</vt:i4>
      </vt:variant>
    </vt:vector>
  </HeadingPairs>
  <TitlesOfParts>
    <vt:vector size="20" baseType="lpstr">
      <vt:lpstr>ＭＳ Ｐゴシック</vt:lpstr>
      <vt:lpstr>ＭＳ 明朝</vt:lpstr>
      <vt:lpstr>SsykbnAdvPTimes</vt:lpstr>
      <vt:lpstr>メイリオ</vt:lpstr>
      <vt:lpstr>游ゴシック</vt:lpstr>
      <vt:lpstr>Arial</vt:lpstr>
      <vt:lpstr>Arial Narrow</vt:lpstr>
      <vt:lpstr>Calibri</vt:lpstr>
      <vt:lpstr>Century</vt:lpstr>
      <vt:lpstr>Times New Roman</vt:lpstr>
      <vt:lpstr>2_Office Theme</vt:lpstr>
      <vt:lpstr>Custom Design</vt:lpstr>
      <vt:lpstr>1_Custom Design</vt:lpstr>
      <vt:lpstr>Radiopharmaceutical tracers for cardiac imaging</vt:lpstr>
      <vt:lpstr>BACKGROUND</vt:lpstr>
      <vt:lpstr>Tracers for Myocardial Perfusion imaging</vt:lpstr>
      <vt:lpstr>Tracers for Cardiac Energy Metabolism</vt:lpstr>
      <vt:lpstr>Tracers for Myocardial Adrenergic Neuronal Terminals</vt:lpstr>
      <vt:lpstr>Tracers for Inflammation and Atherosclerosis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Asterope</cp:lastModifiedBy>
  <cp:revision>115</cp:revision>
  <dcterms:created xsi:type="dcterms:W3CDTF">2011-04-18T21:44:13Z</dcterms:created>
  <dcterms:modified xsi:type="dcterms:W3CDTF">2017-11-05T02:36:31Z</dcterms:modified>
</cp:coreProperties>
</file>