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263" r:id="rId3"/>
    <p:sldId id="264" r:id="rId4"/>
    <p:sldId id="265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726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797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585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039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946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858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3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01/06/2018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Ghezzi</a:t>
            </a:r>
            <a:r>
              <a:rPr lang="en-GB" dirty="0"/>
              <a:t> et al (2018) Diabetologia DOI 10.1007/s00125-018-4656-5 </a:t>
            </a:r>
          </a:p>
          <a:p>
            <a:r>
              <a:rPr lang="en-GB" sz="1200" dirty="0"/>
              <a:t>© The Authors 2018. Distributed under the terms of the CC BY 4.0 Attribution License (http://creativecommons.org/licenses/by/4.0/)</a:t>
            </a:r>
          </a:p>
          <a:p>
            <a:endParaRPr lang="en-GB" sz="1200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A drawing illustrating a cross-sectional view of the human kidney, showing the location of one of the 1 million nephrons in the kidney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145F05-C9D4-4213-9D0F-913175DBFE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1156543"/>
            <a:ext cx="6415438" cy="454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797713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Ghezzi</a:t>
            </a:r>
            <a:r>
              <a:rPr lang="en-GB" dirty="0"/>
              <a:t> et al (2018) Diabetologia DOI 10.1007/s00125-018-4656-5 </a:t>
            </a:r>
          </a:p>
          <a:p>
            <a:r>
              <a:rPr lang="en-GB" sz="1200" dirty="0"/>
              <a:t>Adapted from Wright et al (2011), distributed under the terms of the CC BY 4.0 Attribution License (http://creativecommons.org/licenses/by/4.0/)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364594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Glucose reabsorption by the proximal tubule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8BE336E-570D-4982-911A-5028D5390FC1}"/>
              </a:ext>
            </a:extLst>
          </p:cNvPr>
          <p:cNvGrpSpPr/>
          <p:nvPr/>
        </p:nvGrpSpPr>
        <p:grpSpPr>
          <a:xfrm>
            <a:off x="1187624" y="1207495"/>
            <a:ext cx="7062157" cy="4273625"/>
            <a:chOff x="860901" y="1207495"/>
            <a:chExt cx="7062157" cy="427362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F9B542F-B7EE-461C-9DD8-3821B216CC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54851"/>
            <a:stretch/>
          </p:blipFill>
          <p:spPr>
            <a:xfrm>
              <a:off x="860901" y="1207495"/>
              <a:ext cx="3351059" cy="422175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19A8224-8E3A-4DA2-831A-0AB7D935E6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0000"/>
            <a:stretch/>
          </p:blipFill>
          <p:spPr>
            <a:xfrm>
              <a:off x="4211960" y="1259363"/>
              <a:ext cx="3711098" cy="42217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09225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797713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Ghezzi</a:t>
            </a:r>
            <a:r>
              <a:rPr lang="en-GB" dirty="0"/>
              <a:t> et al (2018) Diabetologia DOI 10.1007/s00125-018-4656-5 </a:t>
            </a:r>
          </a:p>
          <a:p>
            <a:r>
              <a:rPr lang="en-GB" sz="1200" dirty="0"/>
              <a:t>Adapted from Wright et al (2011), distributed under the terms of the CC BY 4.0 Attribution License (http://creativecommons.org/licenses/by/4.0/)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92586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Reabsorption of glucose in the proximal tubule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C40995-C346-4B62-A502-FD470E4AA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0093" y="729868"/>
            <a:ext cx="5523814" cy="529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928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797713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Ghezzi</a:t>
            </a:r>
            <a:r>
              <a:rPr lang="en-GB" dirty="0"/>
              <a:t> et al (2018) Diabetologia DOI 10.1007/s00125-018-4656-5 </a:t>
            </a:r>
          </a:p>
          <a:p>
            <a:r>
              <a:rPr lang="en-GB" sz="1200" dirty="0"/>
              <a:t>Adapted from Sala-</a:t>
            </a:r>
            <a:r>
              <a:rPr lang="en-GB" sz="1200" dirty="0" err="1"/>
              <a:t>Rabanal</a:t>
            </a:r>
            <a:r>
              <a:rPr lang="en-GB" sz="1200" dirty="0"/>
              <a:t> et al (2016), distributed under the terms of the CC BY-NC 4.0 Attribution License (https://creativecommons.org/licenses/by-nc/4.0/)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8864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Urinary excretion of glucose PET tracers, 2-FDG and Me-4FDG in wild-type, </a:t>
            </a:r>
            <a:r>
              <a:rPr lang="en-GB" sz="2000" b="1" i="1" dirty="0"/>
              <a:t>Glut2</a:t>
            </a:r>
            <a:r>
              <a:rPr lang="en-GB" sz="2000" b="1" baseline="30000" dirty="0"/>
              <a:t>−/−</a:t>
            </a:r>
            <a:r>
              <a:rPr lang="en-GB" sz="2000" b="1" dirty="0"/>
              <a:t>, </a:t>
            </a:r>
            <a:r>
              <a:rPr lang="en-GB" sz="2000" b="1" i="1" dirty="0"/>
              <a:t>Sglt1</a:t>
            </a:r>
            <a:r>
              <a:rPr lang="en-GB" sz="2000" b="1" baseline="30000" dirty="0"/>
              <a:t>−/− </a:t>
            </a:r>
            <a:r>
              <a:rPr lang="en-GB" sz="2000" b="1" dirty="0"/>
              <a:t>and </a:t>
            </a:r>
            <a:r>
              <a:rPr lang="en-GB" sz="2000" b="1" i="1" dirty="0"/>
              <a:t>Sglt2</a:t>
            </a:r>
            <a:r>
              <a:rPr lang="en-GB" sz="2000" b="1" baseline="30000" dirty="0"/>
              <a:t>−/− </a:t>
            </a:r>
            <a:r>
              <a:rPr lang="en-GB" sz="2000" b="1" dirty="0"/>
              <a:t>mice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586781-295E-42FB-8BC8-429244B7D5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2394" y="1495317"/>
            <a:ext cx="5999211" cy="412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515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2C36B69-23C5-4943-83C3-6879C3701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770" y="1110239"/>
            <a:ext cx="5679939" cy="49683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0028" y="5692131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Ghezzi</a:t>
            </a:r>
            <a:r>
              <a:rPr lang="en-GB" dirty="0"/>
              <a:t> et al (2018) Diabetologia DOI 10.1007/s00125-018-4656-5 </a:t>
            </a:r>
          </a:p>
          <a:p>
            <a:r>
              <a:rPr lang="en-GB" sz="1200" dirty="0"/>
              <a:t>(</a:t>
            </a:r>
            <a:r>
              <a:rPr lang="en-GB" sz="1200" b="1" dirty="0"/>
              <a:t>a</a:t>
            </a:r>
            <a:r>
              <a:rPr lang="en-GB" sz="1200" dirty="0"/>
              <a:t>) © The Authors 2018. Distributed under the terms of the CC BY 4.0 Attribution License (http://creativecommons.org/licenses/by/4.0/)</a:t>
            </a:r>
          </a:p>
          <a:p>
            <a:r>
              <a:rPr lang="en-GB" sz="1200" dirty="0"/>
              <a:t>(</a:t>
            </a:r>
            <a:r>
              <a:rPr lang="en-GB" sz="1200" b="1" dirty="0"/>
              <a:t>b</a:t>
            </a:r>
            <a:r>
              <a:rPr lang="en-GB" sz="1200" dirty="0"/>
              <a:t>-</a:t>
            </a:r>
            <a:r>
              <a:rPr lang="en-GB" sz="1200" b="1" dirty="0"/>
              <a:t>d</a:t>
            </a:r>
            <a:r>
              <a:rPr lang="en-GB" sz="1200" dirty="0"/>
              <a:t>) © American Society of Nephrology. Adapted with permission from </a:t>
            </a:r>
            <a:r>
              <a:rPr lang="en-GB" sz="1200" dirty="0" err="1"/>
              <a:t>Ghezzi</a:t>
            </a:r>
            <a:r>
              <a:rPr lang="en-GB" sz="1200" dirty="0"/>
              <a:t> et al (2017)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8864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Time course of Me-4FDG excretion into the urinary bladder of a rat (a) and SGLT2 distribution in a rat (b) and in mouse kidney (c, d)</a:t>
            </a:r>
          </a:p>
        </p:txBody>
      </p:sp>
    </p:spTree>
    <p:extLst>
      <p:ext uri="{BB962C8B-B14F-4D97-AF65-F5344CB8AC3E}">
        <p14:creationId xmlns:p14="http://schemas.microsoft.com/office/powerpoint/2010/main" val="2464476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797713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Ghezzi</a:t>
            </a:r>
            <a:r>
              <a:rPr lang="en-GB" dirty="0"/>
              <a:t> et al (2018) Diabetologia DOI 10.1007/s00125-018-4656-5 </a:t>
            </a:r>
          </a:p>
          <a:p>
            <a:r>
              <a:rPr lang="en-GB" sz="1200" dirty="0"/>
              <a:t>Adapted from Wright et al (2011), distributed under the terms of the CC BY 4.0 Attribution License (http://creativecommons.org/licenses/by/4.0/)</a:t>
            </a:r>
          </a:p>
          <a:p>
            <a:endParaRPr lang="en-GB" sz="1200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92586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A mechanical model for sodium-coupled sugar transport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02A61C-9075-4F64-A250-87AC442B6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824" y="1061584"/>
            <a:ext cx="7740352" cy="476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97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797713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Ghezzi</a:t>
            </a:r>
            <a:r>
              <a:rPr lang="en-GB" dirty="0"/>
              <a:t> et al (2018) Diabetologia DOI 10.1007/s00125-018-4656-5  </a:t>
            </a:r>
          </a:p>
          <a:p>
            <a:r>
              <a:rPr lang="en-GB" sz="1200" dirty="0"/>
              <a:t>© The Authors 2018. Distributed under the terms of the CC BY 4.0 Attribution License (http://creativecommons.org/licenses/by/4.0/)</a:t>
            </a:r>
          </a:p>
          <a:p>
            <a:endParaRPr lang="en-GB" sz="1200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92586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Homology model of the human SGLT2 based on the inward facing, occluded conformation of </a:t>
            </a:r>
            <a:r>
              <a:rPr lang="en-GB" sz="2000" b="1" dirty="0" err="1"/>
              <a:t>vSGLT</a:t>
            </a:r>
            <a:r>
              <a:rPr lang="en-GB" sz="2000" b="1" dirty="0"/>
              <a:t> </a:t>
            </a:r>
          </a:p>
        </p:txBody>
      </p:sp>
      <p:pic>
        <p:nvPicPr>
          <p:cNvPr id="7" name="Slide">
            <a:extLst>
              <a:ext uri="{FF2B5EF4-FFF2-40B4-BE49-F238E27FC236}">
                <a16:creationId xmlns:a16="http://schemas.microsoft.com/office/drawing/2014/main" id="{F08A711D-4CF3-430F-9563-86317FA669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1271034"/>
            <a:ext cx="4670483" cy="4534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4167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8723" y="6021288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797713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Ghezzi</a:t>
            </a:r>
            <a:r>
              <a:rPr lang="en-GB" dirty="0"/>
              <a:t> et al (2018) Diabetologia DOI 10.1007/s00125-018-4656-5 </a:t>
            </a:r>
          </a:p>
          <a:p>
            <a:r>
              <a:rPr lang="en-GB" sz="1200" dirty="0"/>
              <a:t>Reproduced from </a:t>
            </a:r>
            <a:r>
              <a:rPr lang="en-GB" sz="1200" dirty="0" err="1"/>
              <a:t>Gorraitz</a:t>
            </a:r>
            <a:r>
              <a:rPr lang="en-GB" sz="1200" dirty="0"/>
              <a:t> et al (2017), distributed under the terms of the Creative Commons Attribution-</a:t>
            </a:r>
            <a:r>
              <a:rPr lang="en-GB" sz="1200" dirty="0" err="1"/>
              <a:t>NonCommerical</a:t>
            </a:r>
            <a:r>
              <a:rPr lang="en-GB" sz="1200" dirty="0"/>
              <a:t>-</a:t>
            </a:r>
            <a:r>
              <a:rPr lang="en-GB" sz="1200" dirty="0" err="1"/>
              <a:t>NoDerivatives</a:t>
            </a:r>
            <a:r>
              <a:rPr lang="en-GB" sz="1200" dirty="0"/>
              <a:t> International License 4.0 (CC BY-NC-ND; https://creativecommons.org/licenses/by-nc-nd/4.0/)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92586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The external vestibule of human SGLT1 in the outward facing, sodium-bound conformation </a:t>
            </a:r>
          </a:p>
        </p:txBody>
      </p:sp>
      <p:pic>
        <p:nvPicPr>
          <p:cNvPr id="8" name="Slide">
            <a:extLst>
              <a:ext uri="{FF2B5EF4-FFF2-40B4-BE49-F238E27FC236}">
                <a16:creationId xmlns:a16="http://schemas.microsoft.com/office/drawing/2014/main" id="{B0F86141-E21C-4E2D-843C-099D797301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1275746"/>
            <a:ext cx="4692633" cy="43065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8944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503</Words>
  <Application>Microsoft Office PowerPoint</Application>
  <PresentationFormat>On-screen Show (4:3)</PresentationFormat>
  <Paragraphs>41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Shelley Williams</cp:lastModifiedBy>
  <cp:revision>37</cp:revision>
  <dcterms:created xsi:type="dcterms:W3CDTF">2016-06-15T12:53:43Z</dcterms:created>
  <dcterms:modified xsi:type="dcterms:W3CDTF">2018-06-01T13:26:32Z</dcterms:modified>
</cp:coreProperties>
</file>