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theme/themeOverride1.xml" ContentType="application/vnd.openxmlformats-officedocument.themeOverride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8"/>
  </p:notesMasterIdLst>
  <p:sldIdLst>
    <p:sldId id="257" r:id="rId2"/>
    <p:sldId id="259" r:id="rId3"/>
    <p:sldId id="260" r:id="rId4"/>
    <p:sldId id="264" r:id="rId5"/>
    <p:sldId id="265" r:id="rId6"/>
    <p:sldId id="266" r:id="rId7"/>
  </p:sldIdLst>
  <p:sldSz cx="12192000" cy="1800066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33"/>
    <p:restoredTop sz="93487" autoAdjust="0"/>
  </p:normalViewPr>
  <p:slideViewPr>
    <p:cSldViewPr snapToGrid="0" snapToObjects="1">
      <p:cViewPr>
        <p:scale>
          <a:sx n="33" d="100"/>
          <a:sy n="33" d="100"/>
        </p:scale>
        <p:origin x="-2144" y="-80"/>
      </p:cViewPr>
      <p:guideLst>
        <p:guide orient="horz" pos="566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cntrsh07b\gf_10002935\(FK506%20%20OA)&#35199;&#22435;\0001%20&#20877;&#29983;&#21307;&#30274;\001%20FIRM\&#9632;&#25945;&#32946;&#22996;&#21729;&#20250;\201512%20&#12450;&#12531;&#12465;&#12540;&#12488;&#12414;&#12392;&#12417;\20170227\&#38442;&#22823;QC&#24460;&#20462;&#27491;\&#12414;&#12392;&#12417;-1125-2_QC&#29992;_20170228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sachiko\Dropbox\&#27743;&#21103;&#20491;&#20154;&#12501;&#12457;&#12523;&#12479;&#12441;&#12540;\&#35542;&#25991;\&#20877;&#29983;&#21307;&#30274;&#12450;&#12531;&#12465;&#12540;&#12488;\ikegami\&#12414;&#12392;&#12417;-1125-2_QC&#29992;&#33521;&#35486;&#29256;ezoe&#65329;&#65315;&#24460;2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cntrsh07b\gf_10002935\(FK506%20%20OA)&#35199;&#22435;\0001%20&#20877;&#29983;&#21307;&#30274;\001%20FIRM\&#9632;&#25945;&#32946;&#22996;&#21729;&#20250;\201512%20&#12450;&#12531;&#12465;&#12540;&#12488;&#12414;&#12392;&#12417;\20170227\&#38442;&#22823;QC&#24460;&#20462;&#27491;\&#12414;&#12392;&#12417;-1125-2_QC&#29992;_20170228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sachiko\Dropbox\&#27743;&#21103;&#20491;&#20154;&#12501;&#12457;&#12523;&#12479;&#12441;&#12540;\&#35542;&#25991;\&#20877;&#29983;&#21307;&#30274;&#12450;&#12531;&#12465;&#12540;&#12488;\ikegami\&#12414;&#12392;&#12417;-1125-2_QC&#29992;&#33521;&#35486;&#29256;ezoe&#65329;&#65315;&#24460;2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sachiko\Dropbox\&#27743;&#21103;&#20491;&#20154;&#12501;&#12457;&#12523;&#12479;&#12441;&#12540;\&#35542;&#25991;\&#20877;&#29983;&#21307;&#30274;&#12450;&#12531;&#12465;&#12540;&#12488;\ikegami\&#12414;&#12392;&#12417;-1125-2_QC&#29992;&#33521;&#35486;&#29256;ezoe&#65329;&#65315;&#24460;2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sachiko\Dropbox\&#27743;&#21103;&#20491;&#20154;&#12501;&#12457;&#12523;&#12479;&#12441;&#12540;\&#35542;&#25991;\&#20877;&#29983;&#21307;&#30274;&#12450;&#12531;&#12465;&#12540;&#12488;\ikegami\&#12414;&#12392;&#12417;-1125-2_QC&#29992;&#33521;&#35486;&#29256;ezoe&#65329;&#65315;&#24460;2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cntrsh07b\gf_10002935\(FK506%20%20OA)&#35199;&#22435;\0001%20&#20877;&#29983;&#21307;&#30274;\001%20FIRM\&#9632;&#25945;&#32946;&#22996;&#21729;&#20250;\201512%20&#12450;&#12531;&#12465;&#12540;&#12488;&#12414;&#12392;&#12417;\20170227\&#38442;&#22823;QC&#24460;&#20462;&#27491;\&#12414;&#12392;&#12417;-1125-2_QC&#29992;_20170228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cntrsh07b\gf_10002935\(FK506%20%20OA)&#35199;&#22435;\0001%20&#20877;&#29983;&#21307;&#30274;\001%20FIRM\&#9632;&#25945;&#32946;&#22996;&#21729;&#20250;\201512%20&#12450;&#12531;&#12465;&#12540;&#12488;&#12414;&#12392;&#12417;\20170227\&#38442;&#22823;QC&#24460;&#20462;&#27491;\&#12414;&#12392;&#12417;-1125-2_QC&#29992;_20170228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sachiko\Dropbox\&#27743;&#21103;&#20491;&#20154;&#12501;&#12457;&#12523;&#12479;&#12441;&#12540;\&#35542;&#25991;\&#20877;&#29983;&#21307;&#30274;&#12450;&#12531;&#12465;&#12540;&#12488;\ikegami\&#12414;&#12392;&#12417;-1125-2_QC&#29992;&#33521;&#35486;&#29256;ezoe&#65329;&#65315;&#24460;2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p105864\Desktop\&#12450;&#12531;&#12465;&#12540;&#12488;\&#12414;&#12392;&#12417;-1125-1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cntrsh07b\gf_10002935\(FK506%20%20OA)&#35199;&#22435;\0001%20&#20877;&#29983;&#21307;&#30274;\001%20FIRM\&#9632;&#25945;&#32946;&#22996;&#21729;&#20250;\201512%20&#12450;&#12531;&#12465;&#12540;&#12488;&#12414;&#12392;&#12417;\20170227\&#38442;&#22823;QC&#24460;&#20462;&#27491;\&#12414;&#12392;&#12417;-1125-2_QC&#29992;_20170228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cntrsh07b\gf_10002935\(FK506%20%20OA)&#35199;&#22435;\0001%20&#20877;&#29983;&#21307;&#30274;\001%20FIRM\&#9632;&#25945;&#32946;&#22996;&#21729;&#20250;\201512%20&#12450;&#12531;&#12465;&#12540;&#12488;&#12414;&#12392;&#12417;\20170227\&#38442;&#22823;QC&#24460;&#20462;&#27491;\&#12414;&#12392;&#12417;-1125-2_QC&#29992;_20170228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sachiko\Dropbox\&#27743;&#21103;&#20491;&#20154;&#12501;&#12457;&#12523;&#12479;&#12441;&#12540;\&#35542;&#25991;\&#20877;&#29983;&#21307;&#30274;&#12450;&#12531;&#12465;&#12540;&#12488;\ikegami\&#12414;&#12392;&#12417;-1125-2_QC&#29992;&#33521;&#35486;&#29256;ezoe&#65329;&#65315;&#24460;2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\\Users\sachiko\Dropbox\&#27743;&#21103;&#20491;&#20154;&#12501;&#12457;&#12523;&#12479;&#12441;&#12540;\&#35542;&#25991;\&#20877;&#29983;&#21307;&#30274;&#12450;&#12531;&#12465;&#12540;&#12488;\ikegami\&#12414;&#12392;&#12417;-1125-2_QC&#29992;&#33521;&#35486;&#29256;ezoe&#65329;&#65315;&#24460;2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sachiko\Dropbox\&#27743;&#21103;&#20491;&#20154;&#12501;&#12457;&#12523;&#12479;&#12441;&#12540;\&#35542;&#25991;\&#20877;&#29983;&#21307;&#30274;&#12450;&#12531;&#12465;&#12540;&#12488;\ikegami\&#12414;&#12392;&#12417;-1125-2_QC&#29992;&#33521;&#35486;&#29256;ezoe&#65329;&#65315;&#24460;2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p105864\Desktop\&#12450;&#12531;&#12465;&#12540;&#12488;\&#12414;&#12392;&#12417;-1125-1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sachiko\Dropbox\&#27743;&#21103;&#20491;&#20154;&#12501;&#12457;&#12523;&#12479;&#12441;&#12540;\&#35542;&#25991;\&#20877;&#29983;&#21307;&#30274;&#12450;&#12531;&#12465;&#12540;&#12488;\ikegami\&#12414;&#12392;&#12417;-1125-2_QC&#29992;&#33521;&#35486;&#29256;ezoe&#65329;&#65315;&#24460;2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cntrsh07b\gf_10002935\(FK506%20%20OA)&#35199;&#22435;\0001%20&#20877;&#29983;&#21307;&#30274;\001%20FIRM\&#9632;&#25945;&#32946;&#22996;&#21729;&#20250;\201512%20&#12450;&#12531;&#12465;&#12540;&#12488;&#12414;&#12392;&#12417;\20170227\&#38442;&#22823;QC&#24460;&#20462;&#27491;\&#12414;&#12392;&#12417;-1125-2_QC&#29992;_20170228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cntrsh07b\gf_10002935\(FK506%20%20OA)&#35199;&#22435;\0001%20&#20877;&#29983;&#21307;&#30274;\001%20FIRM\&#9632;&#25945;&#32946;&#22996;&#21729;&#20250;\201512%20&#12450;&#12531;&#12465;&#12540;&#12488;&#12414;&#12392;&#12417;\20170227\&#38442;&#22823;QC&#24460;&#20462;&#27491;\&#12414;&#12392;&#12417;-1125-2_QC&#29992;_20170228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p105864\Desktop\&#12450;&#12531;&#12465;&#12540;&#12488;\&#12414;&#12392;&#12417;-1125-1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p105864\Desktop\&#12450;&#12531;&#12465;&#12540;&#12488;\&#12414;&#12392;&#12417;-1125-1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p105864\Desktop\&#12450;&#12531;&#12465;&#12540;&#12488;\&#12414;&#12392;&#12417;-1125-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sachiko\Dropbox\&#27743;&#21103;&#20491;&#20154;&#12501;&#12457;&#12523;&#12479;&#12441;&#12540;\&#35542;&#25991;\&#20877;&#29983;&#21307;&#30274;&#12450;&#12531;&#12465;&#12540;&#12488;\ikegami\&#12414;&#12392;&#12417;-1125-2_QC&#29992;&#33521;&#35486;&#29256;ezoe&#65329;&#65315;&#24460;2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sachiko\Dropbox\&#27743;&#21103;&#20491;&#20154;&#12501;&#12457;&#12523;&#12479;&#12441;&#12540;\&#35542;&#25991;\&#20877;&#29983;&#21307;&#30274;&#12450;&#12531;&#12465;&#12540;&#12488;\ikegami\&#12414;&#12392;&#12417;-1125-2_QC&#29992;&#33521;&#35486;&#29256;ezoe&#65329;&#65315;&#24460;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sachiko\Dropbox\&#27743;&#21103;&#20491;&#20154;&#12501;&#12457;&#12523;&#12479;&#12441;&#12540;\&#35542;&#25991;\&#20877;&#29983;&#21307;&#30274;&#12450;&#12531;&#12465;&#12540;&#12488;\ikegami\&#12414;&#12392;&#12417;-1125-2_QC&#29992;&#33521;&#35486;&#29256;ezoe&#65329;&#65315;&#24460;2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sachiko\Dropbox\&#27743;&#21103;&#20491;&#20154;&#12501;&#12457;&#12523;&#12479;&#12441;&#12540;\&#35542;&#25991;\&#20877;&#29983;&#21307;&#30274;&#12450;&#12531;&#12465;&#12540;&#12488;\ikegami\&#12414;&#12392;&#12417;-1125-2_QC&#29992;&#33521;&#35486;&#29256;ezoe&#65329;&#65315;&#24460;2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p105864\Desktop\&#12450;&#12531;&#12465;&#12540;&#12488;\&#12414;&#12392;&#12417;-1125-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sachiko\Dropbox\&#27743;&#21103;&#20491;&#20154;&#12501;&#12457;&#12523;&#12479;&#12441;&#12540;\&#35542;&#25991;\&#20877;&#29983;&#21307;&#30274;&#12450;&#12531;&#12465;&#12540;&#12488;\ikegami\&#12414;&#12392;&#12417;-1125-2_QC&#29992;&#33521;&#35486;&#29256;ezoe&#65329;&#65315;&#24460;2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sachiko\Dropbox\&#27743;&#21103;&#20491;&#20154;&#12501;&#12457;&#12523;&#12479;&#12441;&#12540;\&#35542;&#25991;\&#20877;&#29983;&#21307;&#30274;&#12450;&#12531;&#12465;&#12540;&#12488;\ikegami\&#12414;&#12392;&#12417;-1125-2_QC&#29992;&#33521;&#35486;&#29256;ezoe&#65329;&#65315;&#24460;2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sachiko\Dropbox\&#27743;&#21103;&#20491;&#20154;&#12501;&#12457;&#12523;&#12479;&#12441;&#12540;\&#35542;&#25991;\&#20877;&#29983;&#21307;&#30274;&#12450;&#12531;&#12465;&#12540;&#12488;\ikegami\&#12414;&#12392;&#12417;-1125-2_QC&#29992;&#33521;&#35486;&#29256;ezoe&#65329;&#65315;&#24460;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Pt>
            <c:idx val="3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4CA-483D-BDE1-3921EEF1B14C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4CA-483D-BDE1-3921EEF1B14C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4CA-483D-BDE1-3921EEF1B14C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4CA-483D-BDE1-3921EEF1B14C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44CA-483D-BDE1-3921EEF1B14C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44CA-483D-BDE1-3921EEF1B14C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44CA-483D-BDE1-3921EEF1B14C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44CA-483D-BDE1-3921EEF1B14C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44CA-483D-BDE1-3921EEF1B14C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44CA-483D-BDE1-3921EEF1B14C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44CA-483D-BDE1-3921EEF1B14C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44CA-483D-BDE1-3921EEF1B14C}"/>
              </c:ext>
            </c:extLst>
          </c:dPt>
          <c:cat>
            <c:strRef>
              <c:f>Fig.4他!$B$6:$Q$6</c:f>
              <c:strCache>
                <c:ptCount val="16"/>
                <c:pt idx="0">
                  <c:v>テクニシャン</c:v>
                </c:pt>
                <c:pt idx="1">
                  <c:v>博士研究員</c:v>
                </c:pt>
                <c:pt idx="2">
                  <c:v>研究企画・管理</c:v>
                </c:pt>
                <c:pt idx="3">
                  <c:v>設計</c:v>
                </c:pt>
                <c:pt idx="4">
                  <c:v>生産技術者</c:v>
                </c:pt>
                <c:pt idx="5">
                  <c:v>生産管理者</c:v>
                </c:pt>
                <c:pt idx="6">
                  <c:v>設計・企画</c:v>
                </c:pt>
                <c:pt idx="7">
                  <c:v>品質評価</c:v>
                </c:pt>
                <c:pt idx="8">
                  <c:v>プロマネ</c:v>
                </c:pt>
                <c:pt idx="9">
                  <c:v>企画</c:v>
                </c:pt>
                <c:pt idx="10">
                  <c:v>マーケティング</c:v>
                </c:pt>
                <c:pt idx="11">
                  <c:v>販売員</c:v>
                </c:pt>
                <c:pt idx="12">
                  <c:v>企画</c:v>
                </c:pt>
                <c:pt idx="13">
                  <c:v>マーケティング</c:v>
                </c:pt>
                <c:pt idx="14">
                  <c:v>プロマネ</c:v>
                </c:pt>
                <c:pt idx="15">
                  <c:v>その他</c:v>
                </c:pt>
              </c:strCache>
            </c:strRef>
          </c:cat>
          <c:val>
            <c:numRef>
              <c:f>Fig.4他!$B$7:$Q$7</c:f>
              <c:numCache>
                <c:formatCode>General</c:formatCode>
                <c:ptCount val="16"/>
                <c:pt idx="0">
                  <c:v>8.0</c:v>
                </c:pt>
                <c:pt idx="1">
                  <c:v>10.0</c:v>
                </c:pt>
                <c:pt idx="2">
                  <c:v>5.0</c:v>
                </c:pt>
                <c:pt idx="3">
                  <c:v>5.0</c:v>
                </c:pt>
                <c:pt idx="4">
                  <c:v>12.0</c:v>
                </c:pt>
                <c:pt idx="5">
                  <c:v>0.0</c:v>
                </c:pt>
                <c:pt idx="6">
                  <c:v>7.0</c:v>
                </c:pt>
                <c:pt idx="7">
                  <c:v>5.0</c:v>
                </c:pt>
                <c:pt idx="8">
                  <c:v>6.0</c:v>
                </c:pt>
                <c:pt idx="9">
                  <c:v>1.0</c:v>
                </c:pt>
                <c:pt idx="10">
                  <c:v>8.0</c:v>
                </c:pt>
                <c:pt idx="11">
                  <c:v>3.0</c:v>
                </c:pt>
                <c:pt idx="12">
                  <c:v>6.0</c:v>
                </c:pt>
                <c:pt idx="13">
                  <c:v>5.0</c:v>
                </c:pt>
                <c:pt idx="14">
                  <c:v>3.0</c:v>
                </c:pt>
                <c:pt idx="15">
                  <c:v>2.0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8-44CA-483D-BDE1-3921EEF1B1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21022616"/>
        <c:axId val="2083687608"/>
      </c:barChart>
      <c:catAx>
        <c:axId val="202102261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083687608"/>
        <c:crosses val="autoZero"/>
        <c:auto val="1"/>
        <c:lblAlgn val="ctr"/>
        <c:lblOffset val="100"/>
        <c:noMultiLvlLbl val="0"/>
      </c:catAx>
      <c:valAx>
        <c:axId val="20836876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210226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7987429405839"/>
          <c:y val="0.0510295860329148"/>
          <c:w val="0.837425653693228"/>
          <c:h val="0.42487060244583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Pt>
            <c:idx val="3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5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6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8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9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3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5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cat>
            <c:strRef>
              <c:f>Fig.4他!$B$33:$Q$33</c:f>
              <c:strCache>
                <c:ptCount val="16"/>
                <c:pt idx="0">
                  <c:v>Technician</c:v>
                </c:pt>
                <c:pt idx="1">
                  <c:v>PhD researcher</c:v>
                </c:pt>
                <c:pt idx="2">
                  <c:v>Research planning/management</c:v>
                </c:pt>
                <c:pt idx="3">
                  <c:v>Design</c:v>
                </c:pt>
                <c:pt idx="4">
                  <c:v>Production technician</c:v>
                </c:pt>
                <c:pt idx="5">
                  <c:v>Production manager</c:v>
                </c:pt>
                <c:pt idx="6">
                  <c:v>Design Planning</c:v>
                </c:pt>
                <c:pt idx="7">
                  <c:v>Quality assessment</c:v>
                </c:pt>
                <c:pt idx="8">
                  <c:v>Product manager</c:v>
                </c:pt>
                <c:pt idx="9">
                  <c:v>Planning</c:v>
                </c:pt>
                <c:pt idx="10">
                  <c:v>Marketing</c:v>
                </c:pt>
                <c:pt idx="11">
                  <c:v>Sales</c:v>
                </c:pt>
                <c:pt idx="12">
                  <c:v>Planning</c:v>
                </c:pt>
                <c:pt idx="13">
                  <c:v>Marketing</c:v>
                </c:pt>
                <c:pt idx="14">
                  <c:v>Product manager</c:v>
                </c:pt>
                <c:pt idx="15">
                  <c:v>Others</c:v>
                </c:pt>
              </c:strCache>
            </c:strRef>
          </c:cat>
          <c:val>
            <c:numRef>
              <c:f>Fig.4他!$B$34:$Q$34</c:f>
              <c:numCache>
                <c:formatCode>General</c:formatCode>
                <c:ptCount val="16"/>
                <c:pt idx="0">
                  <c:v>3.0</c:v>
                </c:pt>
                <c:pt idx="1">
                  <c:v>5.0</c:v>
                </c:pt>
                <c:pt idx="2">
                  <c:v>5.0</c:v>
                </c:pt>
                <c:pt idx="3">
                  <c:v>4.0</c:v>
                </c:pt>
                <c:pt idx="4">
                  <c:v>2.0</c:v>
                </c:pt>
                <c:pt idx="5">
                  <c:v>3.0</c:v>
                </c:pt>
                <c:pt idx="6">
                  <c:v>6.0</c:v>
                </c:pt>
                <c:pt idx="7">
                  <c:v>1.0</c:v>
                </c:pt>
                <c:pt idx="8">
                  <c:v>1.0</c:v>
                </c:pt>
                <c:pt idx="9">
                  <c:v>2.0</c:v>
                </c:pt>
                <c:pt idx="10">
                  <c:v>6.0</c:v>
                </c:pt>
                <c:pt idx="11">
                  <c:v>3.0</c:v>
                </c:pt>
                <c:pt idx="12">
                  <c:v>3.0</c:v>
                </c:pt>
                <c:pt idx="13">
                  <c:v>2.0</c:v>
                </c:pt>
                <c:pt idx="14">
                  <c:v>1.0</c:v>
                </c:pt>
                <c:pt idx="15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4280424"/>
        <c:axId val="-2123404856"/>
      </c:barChart>
      <c:catAx>
        <c:axId val="-21242804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23404856"/>
        <c:crosses val="autoZero"/>
        <c:auto val="1"/>
        <c:lblAlgn val="ctr"/>
        <c:lblOffset val="100"/>
        <c:noMultiLvlLbl val="0"/>
      </c:catAx>
      <c:valAx>
        <c:axId val="-2123404856"/>
        <c:scaling>
          <c:orientation val="minMax"/>
          <c:max val="12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42804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900"/>
      </a:pPr>
      <a:endParaRPr lang="ja-JP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916-49F7-BD66-7AA6C3802028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916-49F7-BD66-7AA6C3802028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916-49F7-BD66-7AA6C3802028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916-49F7-BD66-7AA6C3802028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916-49F7-BD66-7AA6C3802028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916-49F7-BD66-7AA6C3802028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8916-49F7-BD66-7AA6C3802028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8916-49F7-BD66-7AA6C3802028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8916-49F7-BD66-7AA6C3802028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8916-49F7-BD66-7AA6C3802028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8916-49F7-BD66-7AA6C3802028}"/>
              </c:ext>
            </c:extLst>
          </c:dPt>
          <c:dPt>
            <c:idx val="16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8916-49F7-BD66-7AA6C3802028}"/>
              </c:ext>
            </c:extLst>
          </c:dPt>
          <c:dPt>
            <c:idx val="17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8916-49F7-BD66-7AA6C3802028}"/>
              </c:ext>
            </c:extLst>
          </c:dPt>
          <c:dPt>
            <c:idx val="18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B-8916-49F7-BD66-7AA6C3802028}"/>
              </c:ext>
            </c:extLst>
          </c:dPt>
          <c:dPt>
            <c:idx val="19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D-8916-49F7-BD66-7AA6C3802028}"/>
              </c:ext>
            </c:extLst>
          </c:dPt>
          <c:cat>
            <c:strRef>
              <c:f>'Fig. 5 他　必要な人材'!$B$12:$U$12</c:f>
              <c:strCache>
                <c:ptCount val="20"/>
                <c:pt idx="0">
                  <c:v>初級</c:v>
                </c:pt>
                <c:pt idx="1">
                  <c:v>中～上級</c:v>
                </c:pt>
                <c:pt idx="2">
                  <c:v>豊富な経験</c:v>
                </c:pt>
                <c:pt idx="3">
                  <c:v>iPS経験</c:v>
                </c:pt>
                <c:pt idx="4">
                  <c:v>基本in vitro</c:v>
                </c:pt>
                <c:pt idx="5">
                  <c:v>遺伝子操作</c:v>
                </c:pt>
                <c:pt idx="6">
                  <c:v>知識</c:v>
                </c:pt>
                <c:pt idx="7">
                  <c:v>基本操作</c:v>
                </c:pt>
                <c:pt idx="8">
                  <c:v>小動物</c:v>
                </c:pt>
                <c:pt idx="9">
                  <c:v>大動物</c:v>
                </c:pt>
                <c:pt idx="10">
                  <c:v>規格設定</c:v>
                </c:pt>
                <c:pt idx="11">
                  <c:v>安全性試験</c:v>
                </c:pt>
                <c:pt idx="12">
                  <c:v>薬理試験</c:v>
                </c:pt>
                <c:pt idx="13">
                  <c:v>臨床試験</c:v>
                </c:pt>
                <c:pt idx="14">
                  <c:v>細胞モニタ</c:v>
                </c:pt>
                <c:pt idx="15">
                  <c:v>製造</c:v>
                </c:pt>
                <c:pt idx="16">
                  <c:v>GMP</c:v>
                </c:pt>
                <c:pt idx="17">
                  <c:v>医薬知識</c:v>
                </c:pt>
                <c:pt idx="18">
                  <c:v>機器工学知識</c:v>
                </c:pt>
                <c:pt idx="19">
                  <c:v>その他</c:v>
                </c:pt>
              </c:strCache>
            </c:strRef>
          </c:cat>
          <c:val>
            <c:numRef>
              <c:f>'Fig. 5 他　必要な人材'!$B$13:$U$13</c:f>
              <c:numCache>
                <c:formatCode>General</c:formatCode>
                <c:ptCount val="20"/>
                <c:pt idx="0">
                  <c:v>8.0</c:v>
                </c:pt>
                <c:pt idx="1">
                  <c:v>6.0</c:v>
                </c:pt>
                <c:pt idx="2">
                  <c:v>4.0</c:v>
                </c:pt>
                <c:pt idx="3">
                  <c:v>2.0</c:v>
                </c:pt>
                <c:pt idx="4">
                  <c:v>10.0</c:v>
                </c:pt>
                <c:pt idx="5">
                  <c:v>1.0</c:v>
                </c:pt>
                <c:pt idx="6">
                  <c:v>5.0</c:v>
                </c:pt>
                <c:pt idx="7">
                  <c:v>1.0</c:v>
                </c:pt>
                <c:pt idx="8">
                  <c:v>3.0</c:v>
                </c:pt>
                <c:pt idx="9">
                  <c:v>1.0</c:v>
                </c:pt>
                <c:pt idx="10">
                  <c:v>5.0</c:v>
                </c:pt>
                <c:pt idx="11">
                  <c:v>4.0</c:v>
                </c:pt>
                <c:pt idx="12">
                  <c:v>0.0</c:v>
                </c:pt>
                <c:pt idx="13">
                  <c:v>4.0</c:v>
                </c:pt>
                <c:pt idx="14">
                  <c:v>1.0</c:v>
                </c:pt>
                <c:pt idx="15">
                  <c:v>6.0</c:v>
                </c:pt>
                <c:pt idx="16">
                  <c:v>8.0</c:v>
                </c:pt>
                <c:pt idx="17">
                  <c:v>8.0</c:v>
                </c:pt>
                <c:pt idx="18">
                  <c:v>5.0</c:v>
                </c:pt>
                <c:pt idx="19">
                  <c:v>2.0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E-8916-49F7-BD66-7AA6C38020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6766376"/>
        <c:axId val="-2116658456"/>
      </c:barChart>
      <c:catAx>
        <c:axId val="-211676637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16658456"/>
        <c:crosses val="autoZero"/>
        <c:auto val="1"/>
        <c:lblAlgn val="ctr"/>
        <c:lblOffset val="100"/>
        <c:noMultiLvlLbl val="0"/>
      </c:catAx>
      <c:valAx>
        <c:axId val="-2116658456"/>
        <c:scaling>
          <c:orientation val="minMax"/>
          <c:max val="16.0"/>
          <c:min val="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16766376"/>
        <c:crosses val="autoZero"/>
        <c:crossBetween val="between"/>
        <c:majorUnit val="2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5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6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8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9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2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3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5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6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7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18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cat>
            <c:strRef>
              <c:f>'Fig. 5 他　必要な人材'!$B$6:$U$6</c:f>
              <c:strCache>
                <c:ptCount val="20"/>
                <c:pt idx="0">
                  <c:v>Basic</c:v>
                </c:pt>
                <c:pt idx="1">
                  <c:v>Intermediate to Advanced</c:v>
                </c:pt>
                <c:pt idx="2">
                  <c:v>Vast experience</c:v>
                </c:pt>
                <c:pt idx="3">
                  <c:v>iPS experience</c:v>
                </c:pt>
                <c:pt idx="4">
                  <c:v>Basic in vitro</c:v>
                </c:pt>
                <c:pt idx="5">
                  <c:v>Genetic engineering</c:v>
                </c:pt>
                <c:pt idx="6">
                  <c:v>Knowledge</c:v>
                </c:pt>
                <c:pt idx="7">
                  <c:v>Basic procedures</c:v>
                </c:pt>
                <c:pt idx="8">
                  <c:v>Small animal</c:v>
                </c:pt>
                <c:pt idx="9">
                  <c:v>Large animal</c:v>
                </c:pt>
                <c:pt idx="10">
                  <c:v>Specifications</c:v>
                </c:pt>
                <c:pt idx="11">
                  <c:v>Safety studies</c:v>
                </c:pt>
                <c:pt idx="12">
                  <c:v>Pharmacology</c:v>
                </c:pt>
                <c:pt idx="13">
                  <c:v>Clinical studies</c:v>
                </c:pt>
                <c:pt idx="14">
                  <c:v>Cell monitor</c:v>
                </c:pt>
                <c:pt idx="15">
                  <c:v>Manufacturing</c:v>
                </c:pt>
                <c:pt idx="16">
                  <c:v>GMP</c:v>
                </c:pt>
                <c:pt idx="17">
                  <c:v>Med/Pharma knowledge</c:v>
                </c:pt>
                <c:pt idx="18">
                  <c:v>Mechanical engineering knowledge, other</c:v>
                </c:pt>
                <c:pt idx="19">
                  <c:v>Others</c:v>
                </c:pt>
              </c:strCache>
            </c:strRef>
          </c:cat>
          <c:val>
            <c:numRef>
              <c:f>'Fig. 5 他　必要な人材'!$B$7:$U$7</c:f>
              <c:numCache>
                <c:formatCode>General</c:formatCode>
                <c:ptCount val="20"/>
                <c:pt idx="0">
                  <c:v>5.0</c:v>
                </c:pt>
                <c:pt idx="1">
                  <c:v>9.0</c:v>
                </c:pt>
                <c:pt idx="2">
                  <c:v>10.0</c:v>
                </c:pt>
                <c:pt idx="3">
                  <c:v>4.0</c:v>
                </c:pt>
                <c:pt idx="4">
                  <c:v>12.0</c:v>
                </c:pt>
                <c:pt idx="5">
                  <c:v>1.0</c:v>
                </c:pt>
                <c:pt idx="6">
                  <c:v>8.0</c:v>
                </c:pt>
                <c:pt idx="7">
                  <c:v>4.0</c:v>
                </c:pt>
                <c:pt idx="8">
                  <c:v>5.0</c:v>
                </c:pt>
                <c:pt idx="9">
                  <c:v>1.0</c:v>
                </c:pt>
                <c:pt idx="10">
                  <c:v>12.0</c:v>
                </c:pt>
                <c:pt idx="11">
                  <c:v>5.0</c:v>
                </c:pt>
                <c:pt idx="12">
                  <c:v>2.0</c:v>
                </c:pt>
                <c:pt idx="13">
                  <c:v>6.0</c:v>
                </c:pt>
                <c:pt idx="14">
                  <c:v>3.0</c:v>
                </c:pt>
                <c:pt idx="15">
                  <c:v>9.0</c:v>
                </c:pt>
                <c:pt idx="16">
                  <c:v>13.0</c:v>
                </c:pt>
                <c:pt idx="17">
                  <c:v>14.0</c:v>
                </c:pt>
                <c:pt idx="18">
                  <c:v>3.0</c:v>
                </c:pt>
                <c:pt idx="19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6829176"/>
        <c:axId val="-2116596472"/>
      </c:barChart>
      <c:catAx>
        <c:axId val="-211682917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16596472"/>
        <c:crosses val="autoZero"/>
        <c:auto val="1"/>
        <c:lblAlgn val="ctr"/>
        <c:lblOffset val="100"/>
        <c:noMultiLvlLbl val="0"/>
      </c:catAx>
      <c:valAx>
        <c:axId val="-2116596472"/>
        <c:scaling>
          <c:orientation val="minMax"/>
          <c:max val="16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16829176"/>
        <c:crosses val="autoZero"/>
        <c:crossBetween val="between"/>
        <c:majorUnit val="2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75037590640153"/>
          <c:y val="0.0423403357734805"/>
          <c:w val="0.888239245518039"/>
          <c:h val="0.43496296182317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5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6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8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9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2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3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5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6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7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18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cat>
            <c:strRef>
              <c:f>'Fig. 5 他　必要な人材'!$B$9:$U$9</c:f>
              <c:strCache>
                <c:ptCount val="20"/>
                <c:pt idx="0">
                  <c:v>Basic</c:v>
                </c:pt>
                <c:pt idx="1">
                  <c:v>Intermediate to Advanced</c:v>
                </c:pt>
                <c:pt idx="2">
                  <c:v>Vast experience</c:v>
                </c:pt>
                <c:pt idx="3">
                  <c:v>iPS experience</c:v>
                </c:pt>
                <c:pt idx="4">
                  <c:v>Basic in vitro</c:v>
                </c:pt>
                <c:pt idx="5">
                  <c:v>Genetic engineering</c:v>
                </c:pt>
                <c:pt idx="6">
                  <c:v>Knowledge</c:v>
                </c:pt>
                <c:pt idx="7">
                  <c:v>Basic procedures</c:v>
                </c:pt>
                <c:pt idx="8">
                  <c:v>Small animal</c:v>
                </c:pt>
                <c:pt idx="9">
                  <c:v>Large animal</c:v>
                </c:pt>
                <c:pt idx="10">
                  <c:v>Specifications</c:v>
                </c:pt>
                <c:pt idx="11">
                  <c:v>Safety studies</c:v>
                </c:pt>
                <c:pt idx="12">
                  <c:v>Pharmacology</c:v>
                </c:pt>
                <c:pt idx="13">
                  <c:v>Clinical studies</c:v>
                </c:pt>
                <c:pt idx="14">
                  <c:v>Cell monitor</c:v>
                </c:pt>
                <c:pt idx="15">
                  <c:v>Manufacturing</c:v>
                </c:pt>
                <c:pt idx="16">
                  <c:v>GMP</c:v>
                </c:pt>
                <c:pt idx="17">
                  <c:v>Med/Pharma knowledge</c:v>
                </c:pt>
                <c:pt idx="18">
                  <c:v>Mechanical engineering knowledge, other</c:v>
                </c:pt>
                <c:pt idx="19">
                  <c:v>Others</c:v>
                </c:pt>
              </c:strCache>
            </c:strRef>
          </c:cat>
          <c:val>
            <c:numRef>
              <c:f>'Fig. 5 他　必要な人材'!$B$10:$U$10</c:f>
              <c:numCache>
                <c:formatCode>General</c:formatCode>
                <c:ptCount val="20"/>
                <c:pt idx="0">
                  <c:v>5.0</c:v>
                </c:pt>
                <c:pt idx="1">
                  <c:v>11.0</c:v>
                </c:pt>
                <c:pt idx="2">
                  <c:v>7.0</c:v>
                </c:pt>
                <c:pt idx="3">
                  <c:v>4.0</c:v>
                </c:pt>
                <c:pt idx="4">
                  <c:v>10.0</c:v>
                </c:pt>
                <c:pt idx="5">
                  <c:v>1.0</c:v>
                </c:pt>
                <c:pt idx="6">
                  <c:v>8.0</c:v>
                </c:pt>
                <c:pt idx="7">
                  <c:v>6.0</c:v>
                </c:pt>
                <c:pt idx="8">
                  <c:v>5.0</c:v>
                </c:pt>
                <c:pt idx="9">
                  <c:v>1.0</c:v>
                </c:pt>
                <c:pt idx="10">
                  <c:v>8.0</c:v>
                </c:pt>
                <c:pt idx="11">
                  <c:v>3.0</c:v>
                </c:pt>
                <c:pt idx="12">
                  <c:v>1.0</c:v>
                </c:pt>
                <c:pt idx="13">
                  <c:v>3.0</c:v>
                </c:pt>
                <c:pt idx="14">
                  <c:v>1.0</c:v>
                </c:pt>
                <c:pt idx="15">
                  <c:v>6.0</c:v>
                </c:pt>
                <c:pt idx="16">
                  <c:v>15.0</c:v>
                </c:pt>
                <c:pt idx="17">
                  <c:v>14.0</c:v>
                </c:pt>
                <c:pt idx="18">
                  <c:v>2.0</c:v>
                </c:pt>
                <c:pt idx="19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8924120"/>
        <c:axId val="-2128932328"/>
      </c:barChart>
      <c:catAx>
        <c:axId val="-21289241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28932328"/>
        <c:crosses val="autoZero"/>
        <c:auto val="1"/>
        <c:lblAlgn val="ctr"/>
        <c:lblOffset val="100"/>
        <c:noMultiLvlLbl val="0"/>
      </c:catAx>
      <c:valAx>
        <c:axId val="-21289323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89241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6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8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9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2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3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5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6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7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18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cat>
            <c:strRef>
              <c:f>'Fig. 5 他　必要な人材'!$B$15:$U$15</c:f>
              <c:strCache>
                <c:ptCount val="20"/>
                <c:pt idx="0">
                  <c:v>Basic</c:v>
                </c:pt>
                <c:pt idx="1">
                  <c:v>Intermediate to Advanced</c:v>
                </c:pt>
                <c:pt idx="2">
                  <c:v>Vast experience</c:v>
                </c:pt>
                <c:pt idx="3">
                  <c:v>iPS experience</c:v>
                </c:pt>
                <c:pt idx="4">
                  <c:v>Basic in vitro</c:v>
                </c:pt>
                <c:pt idx="5">
                  <c:v>Genetic engineering</c:v>
                </c:pt>
                <c:pt idx="6">
                  <c:v>Knowledge</c:v>
                </c:pt>
                <c:pt idx="7">
                  <c:v>Basic procedures</c:v>
                </c:pt>
                <c:pt idx="8">
                  <c:v>Small animal</c:v>
                </c:pt>
                <c:pt idx="9">
                  <c:v>Large animal</c:v>
                </c:pt>
                <c:pt idx="10">
                  <c:v>Specifications</c:v>
                </c:pt>
                <c:pt idx="11">
                  <c:v>Safety studies</c:v>
                </c:pt>
                <c:pt idx="12">
                  <c:v>Pharmacology</c:v>
                </c:pt>
                <c:pt idx="13">
                  <c:v>Clinical studies</c:v>
                </c:pt>
                <c:pt idx="14">
                  <c:v>Cell monitor</c:v>
                </c:pt>
                <c:pt idx="15">
                  <c:v>Manufacturing</c:v>
                </c:pt>
                <c:pt idx="16">
                  <c:v>GMP</c:v>
                </c:pt>
                <c:pt idx="17">
                  <c:v>Med/Pharma knowledge</c:v>
                </c:pt>
                <c:pt idx="18">
                  <c:v>Mechanical engineering knowledge, other</c:v>
                </c:pt>
                <c:pt idx="19">
                  <c:v>Others</c:v>
                </c:pt>
              </c:strCache>
            </c:strRef>
          </c:cat>
          <c:val>
            <c:numRef>
              <c:f>'Fig. 5 他　必要な人材'!$B$16:$U$16</c:f>
              <c:numCache>
                <c:formatCode>General</c:formatCode>
                <c:ptCount val="20"/>
                <c:pt idx="0">
                  <c:v>2.0</c:v>
                </c:pt>
                <c:pt idx="1">
                  <c:v>4.0</c:v>
                </c:pt>
                <c:pt idx="2">
                  <c:v>4.0</c:v>
                </c:pt>
                <c:pt idx="3">
                  <c:v>1.0</c:v>
                </c:pt>
                <c:pt idx="4">
                  <c:v>5.0</c:v>
                </c:pt>
                <c:pt idx="5">
                  <c:v>0.0</c:v>
                </c:pt>
                <c:pt idx="6">
                  <c:v>5.0</c:v>
                </c:pt>
                <c:pt idx="7">
                  <c:v>4.0</c:v>
                </c:pt>
                <c:pt idx="8">
                  <c:v>1.0</c:v>
                </c:pt>
                <c:pt idx="9">
                  <c:v>1.0</c:v>
                </c:pt>
                <c:pt idx="10">
                  <c:v>5.0</c:v>
                </c:pt>
                <c:pt idx="11">
                  <c:v>2.0</c:v>
                </c:pt>
                <c:pt idx="12">
                  <c:v>2.0</c:v>
                </c:pt>
                <c:pt idx="13">
                  <c:v>5.0</c:v>
                </c:pt>
                <c:pt idx="14">
                  <c:v>2.0</c:v>
                </c:pt>
                <c:pt idx="15">
                  <c:v>1.0</c:v>
                </c:pt>
                <c:pt idx="16">
                  <c:v>8.0</c:v>
                </c:pt>
                <c:pt idx="17">
                  <c:v>8.0</c:v>
                </c:pt>
                <c:pt idx="18">
                  <c:v>1.0</c:v>
                </c:pt>
                <c:pt idx="19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8984392"/>
        <c:axId val="-2128981448"/>
      </c:barChart>
      <c:catAx>
        <c:axId val="-21289843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28981448"/>
        <c:crosses val="autoZero"/>
        <c:auto val="1"/>
        <c:lblAlgn val="ctr"/>
        <c:lblOffset val="100"/>
        <c:noMultiLvlLbl val="0"/>
      </c:catAx>
      <c:valAx>
        <c:axId val="-2128981448"/>
        <c:scaling>
          <c:orientation val="minMax"/>
          <c:max val="16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8984392"/>
        <c:crosses val="autoZero"/>
        <c:crossBetween val="between"/>
        <c:majorUnit val="2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48182852143482"/>
          <c:y val="0.0421962614532671"/>
          <c:w val="0.904594925634296"/>
          <c:h val="0.82022134226382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14C-4172-A806-57F5518F0831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14C-4172-A806-57F5518F0831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14C-4172-A806-57F5518F0831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14C-4172-A806-57F5518F0831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14C-4172-A806-57F5518F0831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F14C-4172-A806-57F5518F0831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F14C-4172-A806-57F5518F0831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F14C-4172-A806-57F5518F0831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F14C-4172-A806-57F5518F0831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F14C-4172-A806-57F5518F0831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F14C-4172-A806-57F5518F0831}"/>
              </c:ext>
            </c:extLst>
          </c:dPt>
          <c:dPt>
            <c:idx val="16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F14C-4172-A806-57F5518F0831}"/>
              </c:ext>
            </c:extLst>
          </c:dPt>
          <c:dPt>
            <c:idx val="17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F14C-4172-A806-57F5518F0831}"/>
              </c:ext>
            </c:extLst>
          </c:dPt>
          <c:dPt>
            <c:idx val="18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B-F14C-4172-A806-57F5518F0831}"/>
              </c:ext>
            </c:extLst>
          </c:dPt>
          <c:dPt>
            <c:idx val="19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D-F14C-4172-A806-57F5518F0831}"/>
              </c:ext>
            </c:extLst>
          </c:dPt>
          <c:cat>
            <c:strRef>
              <c:f>'Fig. 5 他　必要な人材'!$B$18:$U$18</c:f>
              <c:strCache>
                <c:ptCount val="20"/>
                <c:pt idx="0">
                  <c:v>初級</c:v>
                </c:pt>
                <c:pt idx="1">
                  <c:v>中～上級</c:v>
                </c:pt>
                <c:pt idx="2">
                  <c:v>豊富な経験</c:v>
                </c:pt>
                <c:pt idx="3">
                  <c:v>iPS経験</c:v>
                </c:pt>
                <c:pt idx="4">
                  <c:v>基本in vitro</c:v>
                </c:pt>
                <c:pt idx="5">
                  <c:v>遺伝子操作</c:v>
                </c:pt>
                <c:pt idx="6">
                  <c:v>知識</c:v>
                </c:pt>
                <c:pt idx="7">
                  <c:v>基本操作</c:v>
                </c:pt>
                <c:pt idx="8">
                  <c:v>小動物</c:v>
                </c:pt>
                <c:pt idx="9">
                  <c:v>大動物</c:v>
                </c:pt>
                <c:pt idx="10">
                  <c:v>規格設定</c:v>
                </c:pt>
                <c:pt idx="11">
                  <c:v>安全性試験</c:v>
                </c:pt>
                <c:pt idx="12">
                  <c:v>薬理試験</c:v>
                </c:pt>
                <c:pt idx="13">
                  <c:v>臨床試験</c:v>
                </c:pt>
                <c:pt idx="14">
                  <c:v>細胞モニタ</c:v>
                </c:pt>
                <c:pt idx="15">
                  <c:v>製造</c:v>
                </c:pt>
                <c:pt idx="16">
                  <c:v>GMP</c:v>
                </c:pt>
                <c:pt idx="17">
                  <c:v>医薬知識</c:v>
                </c:pt>
                <c:pt idx="18">
                  <c:v>機器工学知識</c:v>
                </c:pt>
                <c:pt idx="19">
                  <c:v>その他</c:v>
                </c:pt>
              </c:strCache>
            </c:strRef>
          </c:cat>
          <c:val>
            <c:numRef>
              <c:f>'Fig. 5 他　必要な人材'!$B$19:$U$19</c:f>
              <c:numCache>
                <c:formatCode>General</c:formatCode>
                <c:ptCount val="20"/>
                <c:pt idx="0">
                  <c:v>7.0</c:v>
                </c:pt>
                <c:pt idx="1">
                  <c:v>7.0</c:v>
                </c:pt>
                <c:pt idx="2">
                  <c:v>5.0</c:v>
                </c:pt>
                <c:pt idx="3">
                  <c:v>2.0</c:v>
                </c:pt>
                <c:pt idx="4">
                  <c:v>5.0</c:v>
                </c:pt>
                <c:pt idx="5">
                  <c:v>2.0</c:v>
                </c:pt>
                <c:pt idx="6">
                  <c:v>7.0</c:v>
                </c:pt>
                <c:pt idx="7">
                  <c:v>2.0</c:v>
                </c:pt>
                <c:pt idx="8">
                  <c:v>1.0</c:v>
                </c:pt>
                <c:pt idx="9">
                  <c:v>2.0</c:v>
                </c:pt>
                <c:pt idx="10">
                  <c:v>6.0</c:v>
                </c:pt>
                <c:pt idx="11">
                  <c:v>3.0</c:v>
                </c:pt>
                <c:pt idx="12">
                  <c:v>0.0</c:v>
                </c:pt>
                <c:pt idx="13">
                  <c:v>4.0</c:v>
                </c:pt>
                <c:pt idx="14">
                  <c:v>2.0</c:v>
                </c:pt>
                <c:pt idx="15">
                  <c:v>5.0</c:v>
                </c:pt>
                <c:pt idx="16">
                  <c:v>7.0</c:v>
                </c:pt>
                <c:pt idx="17">
                  <c:v>7.0</c:v>
                </c:pt>
                <c:pt idx="18">
                  <c:v>5.0</c:v>
                </c:pt>
                <c:pt idx="19">
                  <c:v>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E-F14C-4172-A806-57F5518F08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4403864"/>
        <c:axId val="-2123600232"/>
      </c:barChart>
      <c:catAx>
        <c:axId val="-212440386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23600232"/>
        <c:crosses val="autoZero"/>
        <c:auto val="1"/>
        <c:lblAlgn val="ctr"/>
        <c:lblOffset val="100"/>
        <c:noMultiLvlLbl val="0"/>
      </c:catAx>
      <c:valAx>
        <c:axId val="-2123600232"/>
        <c:scaling>
          <c:orientation val="minMax"/>
          <c:max val="14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44038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676-404F-872B-7D2E044D0D87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676-404F-872B-7D2E044D0D87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676-404F-872B-7D2E044D0D87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676-404F-872B-7D2E044D0D87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4676-404F-872B-7D2E044D0D87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4676-404F-872B-7D2E044D0D87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4676-404F-872B-7D2E044D0D87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4676-404F-872B-7D2E044D0D87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4676-404F-872B-7D2E044D0D87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4676-404F-872B-7D2E044D0D87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4676-404F-872B-7D2E044D0D87}"/>
              </c:ext>
            </c:extLst>
          </c:dPt>
          <c:dPt>
            <c:idx val="16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4676-404F-872B-7D2E044D0D87}"/>
              </c:ext>
            </c:extLst>
          </c:dPt>
          <c:dPt>
            <c:idx val="17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4676-404F-872B-7D2E044D0D87}"/>
              </c:ext>
            </c:extLst>
          </c:dPt>
          <c:cat>
            <c:strRef>
              <c:f>'Fig. 5 他　必要な人材'!$B$21:$U$21</c:f>
              <c:strCache>
                <c:ptCount val="20"/>
                <c:pt idx="0">
                  <c:v>初級</c:v>
                </c:pt>
                <c:pt idx="1">
                  <c:v>中～上級</c:v>
                </c:pt>
                <c:pt idx="2">
                  <c:v>豊富な経験</c:v>
                </c:pt>
                <c:pt idx="3">
                  <c:v>iPS経験</c:v>
                </c:pt>
                <c:pt idx="4">
                  <c:v>基本in vitro</c:v>
                </c:pt>
                <c:pt idx="5">
                  <c:v>遺伝子操作</c:v>
                </c:pt>
                <c:pt idx="6">
                  <c:v>知識</c:v>
                </c:pt>
                <c:pt idx="7">
                  <c:v>基本操作</c:v>
                </c:pt>
                <c:pt idx="8">
                  <c:v>小動物</c:v>
                </c:pt>
                <c:pt idx="9">
                  <c:v>大動物</c:v>
                </c:pt>
                <c:pt idx="10">
                  <c:v>規格設定</c:v>
                </c:pt>
                <c:pt idx="11">
                  <c:v>安全性試験</c:v>
                </c:pt>
                <c:pt idx="12">
                  <c:v>薬理試験</c:v>
                </c:pt>
                <c:pt idx="13">
                  <c:v>臨床試験</c:v>
                </c:pt>
                <c:pt idx="14">
                  <c:v>細胞モニタ</c:v>
                </c:pt>
                <c:pt idx="15">
                  <c:v>製造</c:v>
                </c:pt>
                <c:pt idx="16">
                  <c:v>GMP</c:v>
                </c:pt>
                <c:pt idx="17">
                  <c:v>医薬知識</c:v>
                </c:pt>
                <c:pt idx="18">
                  <c:v>機器工学知識</c:v>
                </c:pt>
                <c:pt idx="19">
                  <c:v>その他</c:v>
                </c:pt>
              </c:strCache>
            </c:strRef>
          </c:cat>
          <c:val>
            <c:numRef>
              <c:f>'Fig. 5 他　必要な人材'!$B$22:$U$22</c:f>
              <c:numCache>
                <c:formatCode>General</c:formatCode>
                <c:ptCount val="20"/>
                <c:pt idx="0">
                  <c:v>0.0</c:v>
                </c:pt>
                <c:pt idx="1">
                  <c:v>12.0</c:v>
                </c:pt>
                <c:pt idx="2">
                  <c:v>5.0</c:v>
                </c:pt>
                <c:pt idx="3">
                  <c:v>2.0</c:v>
                </c:pt>
                <c:pt idx="4">
                  <c:v>8.0</c:v>
                </c:pt>
                <c:pt idx="5">
                  <c:v>1.0</c:v>
                </c:pt>
                <c:pt idx="6">
                  <c:v>6.0</c:v>
                </c:pt>
                <c:pt idx="7">
                  <c:v>4.0</c:v>
                </c:pt>
                <c:pt idx="8">
                  <c:v>4.0</c:v>
                </c:pt>
                <c:pt idx="9">
                  <c:v>1.0</c:v>
                </c:pt>
                <c:pt idx="10">
                  <c:v>12.0</c:v>
                </c:pt>
                <c:pt idx="11">
                  <c:v>4.0</c:v>
                </c:pt>
                <c:pt idx="12">
                  <c:v>2.0</c:v>
                </c:pt>
                <c:pt idx="13">
                  <c:v>1.0</c:v>
                </c:pt>
                <c:pt idx="14">
                  <c:v>0.0</c:v>
                </c:pt>
                <c:pt idx="15">
                  <c:v>7.0</c:v>
                </c:pt>
                <c:pt idx="16">
                  <c:v>9.0</c:v>
                </c:pt>
                <c:pt idx="17">
                  <c:v>10.0</c:v>
                </c:pt>
                <c:pt idx="18">
                  <c:v>0.0</c:v>
                </c:pt>
                <c:pt idx="19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A-4676-404F-872B-7D2E044D0D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82211752"/>
        <c:axId val="2082191640"/>
      </c:barChart>
      <c:catAx>
        <c:axId val="208221175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082191640"/>
        <c:crosses val="autoZero"/>
        <c:auto val="1"/>
        <c:lblAlgn val="ctr"/>
        <c:lblOffset val="100"/>
        <c:noMultiLvlLbl val="0"/>
      </c:catAx>
      <c:valAx>
        <c:axId val="20821916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822117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733772805386525"/>
          <c:y val="0.0482057729551891"/>
          <c:w val="0.890511616248553"/>
          <c:h val="0.45947751482451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6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8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9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2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3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5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6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7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cat>
            <c:strRef>
              <c:f>'Fig. 5 他　必要な人材'!$B$24:$U$24</c:f>
              <c:strCache>
                <c:ptCount val="20"/>
                <c:pt idx="0">
                  <c:v>Basic</c:v>
                </c:pt>
                <c:pt idx="1">
                  <c:v>Intermediate to Advanced</c:v>
                </c:pt>
                <c:pt idx="2">
                  <c:v>Vast experience</c:v>
                </c:pt>
                <c:pt idx="3">
                  <c:v>iPS experience</c:v>
                </c:pt>
                <c:pt idx="4">
                  <c:v>Basic in vitro</c:v>
                </c:pt>
                <c:pt idx="5">
                  <c:v>Genetic engineering</c:v>
                </c:pt>
                <c:pt idx="6">
                  <c:v>Knowledge</c:v>
                </c:pt>
                <c:pt idx="7">
                  <c:v>Basic procedures</c:v>
                </c:pt>
                <c:pt idx="8">
                  <c:v>Small animal</c:v>
                </c:pt>
                <c:pt idx="9">
                  <c:v>Large animal</c:v>
                </c:pt>
                <c:pt idx="10">
                  <c:v>Specifications</c:v>
                </c:pt>
                <c:pt idx="11">
                  <c:v>Safety studies</c:v>
                </c:pt>
                <c:pt idx="12">
                  <c:v>Pharmacology</c:v>
                </c:pt>
                <c:pt idx="13">
                  <c:v>Clinical studies</c:v>
                </c:pt>
                <c:pt idx="14">
                  <c:v>Cell monitor</c:v>
                </c:pt>
                <c:pt idx="15">
                  <c:v>Manufacturing</c:v>
                </c:pt>
                <c:pt idx="16">
                  <c:v>GMP</c:v>
                </c:pt>
                <c:pt idx="17">
                  <c:v>Med/Pharma knowledge</c:v>
                </c:pt>
                <c:pt idx="18">
                  <c:v>Mechanical engineering knowledge, other</c:v>
                </c:pt>
                <c:pt idx="19">
                  <c:v>Others</c:v>
                </c:pt>
              </c:strCache>
            </c:strRef>
          </c:cat>
          <c:val>
            <c:numRef>
              <c:f>'Fig. 5 他　必要な人材'!$B$25:$U$25</c:f>
              <c:numCache>
                <c:formatCode>General</c:formatCode>
                <c:ptCount val="20"/>
                <c:pt idx="0">
                  <c:v>3.0</c:v>
                </c:pt>
                <c:pt idx="1">
                  <c:v>3.0</c:v>
                </c:pt>
                <c:pt idx="2">
                  <c:v>4.0</c:v>
                </c:pt>
                <c:pt idx="3">
                  <c:v>0.0</c:v>
                </c:pt>
                <c:pt idx="4">
                  <c:v>5.0</c:v>
                </c:pt>
                <c:pt idx="5">
                  <c:v>0.0</c:v>
                </c:pt>
                <c:pt idx="6">
                  <c:v>5.0</c:v>
                </c:pt>
                <c:pt idx="7">
                  <c:v>3.0</c:v>
                </c:pt>
                <c:pt idx="8">
                  <c:v>3.0</c:v>
                </c:pt>
                <c:pt idx="9">
                  <c:v>1.0</c:v>
                </c:pt>
                <c:pt idx="10">
                  <c:v>5.0</c:v>
                </c:pt>
                <c:pt idx="11">
                  <c:v>2.0</c:v>
                </c:pt>
                <c:pt idx="12">
                  <c:v>2.0</c:v>
                </c:pt>
                <c:pt idx="13">
                  <c:v>6.0</c:v>
                </c:pt>
                <c:pt idx="14">
                  <c:v>2.0</c:v>
                </c:pt>
                <c:pt idx="15">
                  <c:v>1.0</c:v>
                </c:pt>
                <c:pt idx="16">
                  <c:v>8.0</c:v>
                </c:pt>
                <c:pt idx="17">
                  <c:v>9.0</c:v>
                </c:pt>
                <c:pt idx="18">
                  <c:v>0.0</c:v>
                </c:pt>
                <c:pt idx="19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7360312"/>
        <c:axId val="-2117436648"/>
      </c:barChart>
      <c:catAx>
        <c:axId val="-21173603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17436648"/>
        <c:crosses val="autoZero"/>
        <c:auto val="1"/>
        <c:lblAlgn val="ctr"/>
        <c:lblOffset val="100"/>
        <c:noMultiLvlLbl val="0"/>
      </c:catAx>
      <c:valAx>
        <c:axId val="-2117436648"/>
        <c:scaling>
          <c:orientation val="minMax"/>
          <c:max val="14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173603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BFF-47D8-8127-F6F60757740E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BFF-47D8-8127-F6F60757740E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BFF-47D8-8127-F6F60757740E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BFF-47D8-8127-F6F60757740E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BFF-47D8-8127-F6F60757740E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3BFF-47D8-8127-F6F60757740E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3BFF-47D8-8127-F6F60757740E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3BFF-47D8-8127-F6F60757740E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3BFF-47D8-8127-F6F60757740E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3BFF-47D8-8127-F6F60757740E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3BFF-47D8-8127-F6F60757740E}"/>
              </c:ext>
            </c:extLst>
          </c:dPt>
          <c:dPt>
            <c:idx val="16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3BFF-47D8-8127-F6F60757740E}"/>
              </c:ext>
            </c:extLst>
          </c:dPt>
          <c:dPt>
            <c:idx val="17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3BFF-47D8-8127-F6F60757740E}"/>
              </c:ext>
            </c:extLst>
          </c:dPt>
          <c:dPt>
            <c:idx val="18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B-3BFF-47D8-8127-F6F60757740E}"/>
              </c:ext>
            </c:extLst>
          </c:dPt>
          <c:cat>
            <c:strRef>
              <c:f>Sheet7!$B$27:$U$27</c:f>
              <c:strCache>
                <c:ptCount val="20"/>
                <c:pt idx="0">
                  <c:v>初級</c:v>
                </c:pt>
                <c:pt idx="1">
                  <c:v>中～上級</c:v>
                </c:pt>
                <c:pt idx="2">
                  <c:v>豊富な経験</c:v>
                </c:pt>
                <c:pt idx="3">
                  <c:v>iPS経験</c:v>
                </c:pt>
                <c:pt idx="4">
                  <c:v>基本in vitro</c:v>
                </c:pt>
                <c:pt idx="5">
                  <c:v>遺伝子操作</c:v>
                </c:pt>
                <c:pt idx="6">
                  <c:v>知識</c:v>
                </c:pt>
                <c:pt idx="7">
                  <c:v>基本操作</c:v>
                </c:pt>
                <c:pt idx="8">
                  <c:v>小動物</c:v>
                </c:pt>
                <c:pt idx="9">
                  <c:v>大動物</c:v>
                </c:pt>
                <c:pt idx="10">
                  <c:v>規格設定</c:v>
                </c:pt>
                <c:pt idx="11">
                  <c:v>安全性試験</c:v>
                </c:pt>
                <c:pt idx="12">
                  <c:v>薬理試験</c:v>
                </c:pt>
                <c:pt idx="13">
                  <c:v>臨床試験</c:v>
                </c:pt>
                <c:pt idx="14">
                  <c:v>細胞モニタ</c:v>
                </c:pt>
                <c:pt idx="15">
                  <c:v>製造</c:v>
                </c:pt>
                <c:pt idx="16">
                  <c:v>GMP</c:v>
                </c:pt>
                <c:pt idx="17">
                  <c:v>医薬知識</c:v>
                </c:pt>
                <c:pt idx="18">
                  <c:v>機器工学知識</c:v>
                </c:pt>
                <c:pt idx="19">
                  <c:v>その他</c:v>
                </c:pt>
              </c:strCache>
            </c:strRef>
          </c:cat>
          <c:val>
            <c:numRef>
              <c:f>Sheet7!$B$28:$U$28</c:f>
              <c:numCache>
                <c:formatCode>General</c:formatCode>
                <c:ptCount val="20"/>
                <c:pt idx="0">
                  <c:v>2.0</c:v>
                </c:pt>
                <c:pt idx="1">
                  <c:v>7.0</c:v>
                </c:pt>
                <c:pt idx="2">
                  <c:v>6.0</c:v>
                </c:pt>
                <c:pt idx="3">
                  <c:v>3.0</c:v>
                </c:pt>
                <c:pt idx="4">
                  <c:v>11.0</c:v>
                </c:pt>
                <c:pt idx="5">
                  <c:v>1.0</c:v>
                </c:pt>
                <c:pt idx="6">
                  <c:v>3.0</c:v>
                </c:pt>
                <c:pt idx="7">
                  <c:v>4.0</c:v>
                </c:pt>
                <c:pt idx="8">
                  <c:v>5.0</c:v>
                </c:pt>
                <c:pt idx="9">
                  <c:v>0.0</c:v>
                </c:pt>
                <c:pt idx="10">
                  <c:v>5.0</c:v>
                </c:pt>
                <c:pt idx="11">
                  <c:v>2.0</c:v>
                </c:pt>
                <c:pt idx="12">
                  <c:v>1.0</c:v>
                </c:pt>
                <c:pt idx="13">
                  <c:v>5.0</c:v>
                </c:pt>
                <c:pt idx="14">
                  <c:v>2.0</c:v>
                </c:pt>
                <c:pt idx="15">
                  <c:v>7.0</c:v>
                </c:pt>
                <c:pt idx="16">
                  <c:v>7.0</c:v>
                </c:pt>
                <c:pt idx="17">
                  <c:v>7.0</c:v>
                </c:pt>
                <c:pt idx="18">
                  <c:v>2.0</c:v>
                </c:pt>
                <c:pt idx="19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C-3BFF-47D8-8127-F6F6075774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9360424"/>
        <c:axId val="-2129370408"/>
      </c:barChart>
      <c:catAx>
        <c:axId val="-212936042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29370408"/>
        <c:crosses val="autoZero"/>
        <c:auto val="1"/>
        <c:lblAlgn val="ctr"/>
        <c:lblOffset val="100"/>
        <c:noMultiLvlLbl val="0"/>
      </c:catAx>
      <c:valAx>
        <c:axId val="-21293704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93604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579050743657043"/>
          <c:y val="0.0971916749286808"/>
          <c:w val="0.91153937007874"/>
          <c:h val="0.84696742026003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36E-41DD-B281-5A1CDA6FA091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36E-41DD-B281-5A1CDA6FA091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36E-41DD-B281-5A1CDA6FA091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36E-41DD-B281-5A1CDA6FA091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36E-41DD-B281-5A1CDA6FA091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E36E-41DD-B281-5A1CDA6FA091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E36E-41DD-B281-5A1CDA6FA091}"/>
              </c:ext>
            </c:extLst>
          </c:dPt>
          <c:dPt>
            <c:idx val="16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E36E-41DD-B281-5A1CDA6FA091}"/>
              </c:ext>
            </c:extLst>
          </c:dPt>
          <c:dPt>
            <c:idx val="17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E36E-41DD-B281-5A1CDA6FA091}"/>
              </c:ext>
            </c:extLst>
          </c:dPt>
          <c:cat>
            <c:strRef>
              <c:f>'Fig. 5 他　必要な人材'!$B$30:$U$30</c:f>
              <c:strCache>
                <c:ptCount val="20"/>
                <c:pt idx="0">
                  <c:v>初級</c:v>
                </c:pt>
                <c:pt idx="1">
                  <c:v>中～上級</c:v>
                </c:pt>
                <c:pt idx="2">
                  <c:v>豊富な経験</c:v>
                </c:pt>
                <c:pt idx="3">
                  <c:v>iPS経験</c:v>
                </c:pt>
                <c:pt idx="4">
                  <c:v>基本in vitro</c:v>
                </c:pt>
                <c:pt idx="5">
                  <c:v>遺伝子操作</c:v>
                </c:pt>
                <c:pt idx="6">
                  <c:v>知識</c:v>
                </c:pt>
                <c:pt idx="7">
                  <c:v>基本操作</c:v>
                </c:pt>
                <c:pt idx="8">
                  <c:v>小動物</c:v>
                </c:pt>
                <c:pt idx="9">
                  <c:v>大動物</c:v>
                </c:pt>
                <c:pt idx="10">
                  <c:v>規格設定</c:v>
                </c:pt>
                <c:pt idx="11">
                  <c:v>安全性試験</c:v>
                </c:pt>
                <c:pt idx="12">
                  <c:v>薬理試験</c:v>
                </c:pt>
                <c:pt idx="13">
                  <c:v>臨床試験</c:v>
                </c:pt>
                <c:pt idx="14">
                  <c:v>細胞モニタ</c:v>
                </c:pt>
                <c:pt idx="15">
                  <c:v>製造</c:v>
                </c:pt>
                <c:pt idx="16">
                  <c:v>GMP</c:v>
                </c:pt>
                <c:pt idx="17">
                  <c:v>医薬知識</c:v>
                </c:pt>
                <c:pt idx="18">
                  <c:v>機器工学知識</c:v>
                </c:pt>
                <c:pt idx="19">
                  <c:v>その他</c:v>
                </c:pt>
              </c:strCache>
            </c:strRef>
          </c:cat>
          <c:val>
            <c:numRef>
              <c:f>'Fig. 5 他　必要な人材'!$B$31:$U$31</c:f>
              <c:numCache>
                <c:formatCode>General</c:formatCode>
                <c:ptCount val="20"/>
                <c:pt idx="0">
                  <c:v>5.0</c:v>
                </c:pt>
                <c:pt idx="1">
                  <c:v>1.0</c:v>
                </c:pt>
                <c:pt idx="2">
                  <c:v>0.0</c:v>
                </c:pt>
                <c:pt idx="3">
                  <c:v>2.0</c:v>
                </c:pt>
                <c:pt idx="4">
                  <c:v>1.0</c:v>
                </c:pt>
                <c:pt idx="5">
                  <c:v>0.0</c:v>
                </c:pt>
                <c:pt idx="6">
                  <c:v>3.0</c:v>
                </c:pt>
                <c:pt idx="7">
                  <c:v>0.0</c:v>
                </c:pt>
                <c:pt idx="8">
                  <c:v>0.0</c:v>
                </c:pt>
                <c:pt idx="9">
                  <c:v>1.0</c:v>
                </c:pt>
                <c:pt idx="10">
                  <c:v>3.0</c:v>
                </c:pt>
                <c:pt idx="11">
                  <c:v>2.0</c:v>
                </c:pt>
                <c:pt idx="12">
                  <c:v>0.0</c:v>
                </c:pt>
                <c:pt idx="13">
                  <c:v>0.0</c:v>
                </c:pt>
                <c:pt idx="14">
                  <c:v>1.0</c:v>
                </c:pt>
                <c:pt idx="15">
                  <c:v>2.0</c:v>
                </c:pt>
                <c:pt idx="16">
                  <c:v>3.0</c:v>
                </c:pt>
                <c:pt idx="17">
                  <c:v>5.0</c:v>
                </c:pt>
                <c:pt idx="18">
                  <c:v>0.0</c:v>
                </c:pt>
                <c:pt idx="19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E36E-41DD-B281-5A1CDA6FA0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9420312"/>
        <c:axId val="-2129424760"/>
      </c:barChart>
      <c:catAx>
        <c:axId val="-212942031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29424760"/>
        <c:crosses val="autoZero"/>
        <c:auto val="1"/>
        <c:lblAlgn val="ctr"/>
        <c:lblOffset val="100"/>
        <c:noMultiLvlLbl val="0"/>
      </c:catAx>
      <c:valAx>
        <c:axId val="-2129424760"/>
        <c:scaling>
          <c:orientation val="minMax"/>
          <c:max val="14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94203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Pt>
            <c:idx val="3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DDC-42E7-8DDA-4B890CDFCA89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DDC-42E7-8DDA-4B890CDFCA89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DDC-42E7-8DDA-4B890CDFCA89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DDC-42E7-8DDA-4B890CDFCA89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DDC-42E7-8DDA-4B890CDFCA89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DDDC-42E7-8DDA-4B890CDFCA89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DDDC-42E7-8DDA-4B890CDFCA89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DDDC-42E7-8DDA-4B890CDFCA89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DDDC-42E7-8DDA-4B890CDFCA89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DDDC-42E7-8DDA-4B890CDFCA89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DDDC-42E7-8DDA-4B890CDFCA89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DDDC-42E7-8DDA-4B890CDFCA89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DDDC-42E7-8DDA-4B890CDFCA89}"/>
              </c:ext>
            </c:extLst>
          </c:dPt>
          <c:cat>
            <c:strRef>
              <c:f>Fig.4他!$B$12:$Q$12</c:f>
              <c:strCache>
                <c:ptCount val="16"/>
                <c:pt idx="0">
                  <c:v>テクニシャン</c:v>
                </c:pt>
                <c:pt idx="1">
                  <c:v>博士研究員</c:v>
                </c:pt>
                <c:pt idx="2">
                  <c:v>研究企画・管理</c:v>
                </c:pt>
                <c:pt idx="3">
                  <c:v>設計</c:v>
                </c:pt>
                <c:pt idx="4">
                  <c:v>生産技術者</c:v>
                </c:pt>
                <c:pt idx="5">
                  <c:v>生産管理者</c:v>
                </c:pt>
                <c:pt idx="6">
                  <c:v>設計・企画</c:v>
                </c:pt>
                <c:pt idx="7">
                  <c:v>品質評価</c:v>
                </c:pt>
                <c:pt idx="8">
                  <c:v>プロマネ</c:v>
                </c:pt>
                <c:pt idx="9">
                  <c:v>企画</c:v>
                </c:pt>
                <c:pt idx="10">
                  <c:v>マーケティング</c:v>
                </c:pt>
                <c:pt idx="11">
                  <c:v>販売員</c:v>
                </c:pt>
                <c:pt idx="12">
                  <c:v>企画</c:v>
                </c:pt>
                <c:pt idx="13">
                  <c:v>マーケティング</c:v>
                </c:pt>
                <c:pt idx="14">
                  <c:v>プロマネ</c:v>
                </c:pt>
                <c:pt idx="15">
                  <c:v>その他</c:v>
                </c:pt>
              </c:strCache>
            </c:strRef>
          </c:cat>
          <c:val>
            <c:numRef>
              <c:f>Fig.4他!$B$13:$Q$13</c:f>
              <c:numCache>
                <c:formatCode>General</c:formatCode>
                <c:ptCount val="16"/>
                <c:pt idx="0">
                  <c:v>6.0</c:v>
                </c:pt>
                <c:pt idx="1">
                  <c:v>2.0</c:v>
                </c:pt>
                <c:pt idx="2">
                  <c:v>6.0</c:v>
                </c:pt>
                <c:pt idx="3">
                  <c:v>2.0</c:v>
                </c:pt>
                <c:pt idx="4">
                  <c:v>5.0</c:v>
                </c:pt>
                <c:pt idx="5">
                  <c:v>3.0</c:v>
                </c:pt>
                <c:pt idx="6">
                  <c:v>9.0</c:v>
                </c:pt>
                <c:pt idx="7">
                  <c:v>2.0</c:v>
                </c:pt>
                <c:pt idx="8">
                  <c:v>2.0</c:v>
                </c:pt>
                <c:pt idx="9">
                  <c:v>7.0</c:v>
                </c:pt>
                <c:pt idx="10">
                  <c:v>10.0</c:v>
                </c:pt>
                <c:pt idx="11">
                  <c:v>3.0</c:v>
                </c:pt>
                <c:pt idx="12">
                  <c:v>4.0</c:v>
                </c:pt>
                <c:pt idx="13">
                  <c:v>5.0</c:v>
                </c:pt>
                <c:pt idx="14">
                  <c:v>5.0</c:v>
                </c:pt>
                <c:pt idx="15">
                  <c:v>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A-DDDC-42E7-8DDA-4B890CDFCA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83579736"/>
        <c:axId val="-2115382024"/>
      </c:barChart>
      <c:catAx>
        <c:axId val="208357973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15382024"/>
        <c:crosses val="autoZero"/>
        <c:auto val="1"/>
        <c:lblAlgn val="ctr"/>
        <c:lblOffset val="100"/>
        <c:noMultiLvlLbl val="0"/>
      </c:catAx>
      <c:valAx>
        <c:axId val="-21153820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835797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776652316477437"/>
          <c:y val="0.0509350012618059"/>
          <c:w val="0.888340434074636"/>
          <c:h val="0.47981017996622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5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6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8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3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5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6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7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18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19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cat>
            <c:strRef>
              <c:f>'Fig. 5 他　必要な人材'!$B$33:$U$33</c:f>
              <c:strCache>
                <c:ptCount val="20"/>
                <c:pt idx="0">
                  <c:v>Basic</c:v>
                </c:pt>
                <c:pt idx="1">
                  <c:v>Intermediate to Advanced</c:v>
                </c:pt>
                <c:pt idx="2">
                  <c:v>Vast experience</c:v>
                </c:pt>
                <c:pt idx="3">
                  <c:v>iPS experience</c:v>
                </c:pt>
                <c:pt idx="4">
                  <c:v>Basic in vitro</c:v>
                </c:pt>
                <c:pt idx="5">
                  <c:v>Genetic engineering</c:v>
                </c:pt>
                <c:pt idx="6">
                  <c:v>Knowledge</c:v>
                </c:pt>
                <c:pt idx="7">
                  <c:v>Basic procedures</c:v>
                </c:pt>
                <c:pt idx="8">
                  <c:v>Small animal</c:v>
                </c:pt>
                <c:pt idx="9">
                  <c:v>Large animal</c:v>
                </c:pt>
                <c:pt idx="10">
                  <c:v>Specifications</c:v>
                </c:pt>
                <c:pt idx="11">
                  <c:v>Safety studies</c:v>
                </c:pt>
                <c:pt idx="12">
                  <c:v>Pharmacology</c:v>
                </c:pt>
                <c:pt idx="13">
                  <c:v>Clinical studies</c:v>
                </c:pt>
                <c:pt idx="14">
                  <c:v>Cell monitor</c:v>
                </c:pt>
                <c:pt idx="15">
                  <c:v>Manufacturing</c:v>
                </c:pt>
                <c:pt idx="16">
                  <c:v>GMP</c:v>
                </c:pt>
                <c:pt idx="17">
                  <c:v>Med/Pharma knowledge</c:v>
                </c:pt>
                <c:pt idx="18">
                  <c:v>Mechanical engineering knowledge, other</c:v>
                </c:pt>
                <c:pt idx="19">
                  <c:v>Others</c:v>
                </c:pt>
              </c:strCache>
            </c:strRef>
          </c:cat>
          <c:val>
            <c:numRef>
              <c:f>'Fig. 5 他　必要な人材'!$B$34:$U$34</c:f>
              <c:numCache>
                <c:formatCode>General</c:formatCode>
                <c:ptCount val="20"/>
                <c:pt idx="0">
                  <c:v>5.0</c:v>
                </c:pt>
                <c:pt idx="1">
                  <c:v>4.0</c:v>
                </c:pt>
                <c:pt idx="2">
                  <c:v>6.0</c:v>
                </c:pt>
                <c:pt idx="3">
                  <c:v>2.0</c:v>
                </c:pt>
                <c:pt idx="4">
                  <c:v>8.0</c:v>
                </c:pt>
                <c:pt idx="5">
                  <c:v>1.0</c:v>
                </c:pt>
                <c:pt idx="6">
                  <c:v>4.0</c:v>
                </c:pt>
                <c:pt idx="7">
                  <c:v>3.0</c:v>
                </c:pt>
                <c:pt idx="8">
                  <c:v>2.0</c:v>
                </c:pt>
                <c:pt idx="9">
                  <c:v>0.0</c:v>
                </c:pt>
                <c:pt idx="10">
                  <c:v>5.0</c:v>
                </c:pt>
                <c:pt idx="11">
                  <c:v>1.0</c:v>
                </c:pt>
                <c:pt idx="12">
                  <c:v>0.0</c:v>
                </c:pt>
                <c:pt idx="13">
                  <c:v>3.0</c:v>
                </c:pt>
                <c:pt idx="14">
                  <c:v>1.0</c:v>
                </c:pt>
                <c:pt idx="15">
                  <c:v>4.0</c:v>
                </c:pt>
                <c:pt idx="16">
                  <c:v>12.0</c:v>
                </c:pt>
                <c:pt idx="17">
                  <c:v>10.0</c:v>
                </c:pt>
                <c:pt idx="18">
                  <c:v>7.0</c:v>
                </c:pt>
                <c:pt idx="19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6928600"/>
        <c:axId val="-2116674552"/>
      </c:barChart>
      <c:catAx>
        <c:axId val="-21169286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16674552"/>
        <c:crosses val="autoZero"/>
        <c:auto val="1"/>
        <c:lblAlgn val="ctr"/>
        <c:lblOffset val="100"/>
        <c:noMultiLvlLbl val="0"/>
      </c:catAx>
      <c:valAx>
        <c:axId val="-21166745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169286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70AD47">
                  <a:lumMod val="60000"/>
                  <a:lumOff val="40000"/>
                </a:srgbClr>
              </a:solidFill>
            </c:spPr>
          </c:dPt>
          <c:dPt>
            <c:idx val="1"/>
            <c:invertIfNegative val="0"/>
            <c:bubble3D val="0"/>
            <c:spPr>
              <a:solidFill>
                <a:srgbClr val="70AD47">
                  <a:lumMod val="60000"/>
                  <a:lumOff val="40000"/>
                </a:srgbClr>
              </a:solidFill>
            </c:spPr>
          </c:dPt>
          <c:dPt>
            <c:idx val="2"/>
            <c:invertIfNegative val="0"/>
            <c:bubble3D val="0"/>
            <c:spPr>
              <a:solidFill>
                <a:srgbClr val="5B9BD5">
                  <a:lumMod val="60000"/>
                  <a:lumOff val="40000"/>
                </a:srgbClr>
              </a:solidFill>
            </c:spPr>
          </c:dPt>
          <c:dPt>
            <c:idx val="3"/>
            <c:invertIfNegative val="0"/>
            <c:bubble3D val="0"/>
            <c:spPr>
              <a:solidFill>
                <a:srgbClr val="5B9BD5">
                  <a:lumMod val="60000"/>
                  <a:lumOff val="40000"/>
                </a:srgbClr>
              </a:solidFill>
            </c:spPr>
          </c:dPt>
          <c:dPt>
            <c:idx val="4"/>
            <c:invertIfNegative val="0"/>
            <c:bubble3D val="0"/>
            <c:spPr>
              <a:solidFill>
                <a:srgbClr val="5B9BD5">
                  <a:lumMod val="60000"/>
                  <a:lumOff val="40000"/>
                </a:srgbClr>
              </a:solidFill>
            </c:spPr>
          </c:dPt>
          <c:dPt>
            <c:idx val="5"/>
            <c:invertIfNegative val="0"/>
            <c:bubble3D val="0"/>
            <c:spPr>
              <a:solidFill>
                <a:srgbClr val="FFC000">
                  <a:lumMod val="60000"/>
                  <a:lumOff val="40000"/>
                </a:srgbClr>
              </a:solidFill>
            </c:spPr>
          </c:dPt>
          <c:dPt>
            <c:idx val="6"/>
            <c:invertIfNegative val="0"/>
            <c:bubble3D val="0"/>
            <c:spPr>
              <a:solidFill>
                <a:srgbClr val="FFC000">
                  <a:lumMod val="60000"/>
                  <a:lumOff val="40000"/>
                </a:srgbClr>
              </a:solidFill>
            </c:spPr>
          </c:dPt>
          <c:dPt>
            <c:idx val="7"/>
            <c:invertIfNegative val="0"/>
            <c:bubble3D val="0"/>
            <c:spPr>
              <a:solidFill>
                <a:srgbClr val="FFC000">
                  <a:lumMod val="60000"/>
                  <a:lumOff val="40000"/>
                </a:srgbClr>
              </a:solidFill>
            </c:spPr>
          </c:dPt>
          <c:dPt>
            <c:idx val="8"/>
            <c:invertIfNegative val="0"/>
            <c:bubble3D val="0"/>
            <c:spPr>
              <a:solidFill>
                <a:srgbClr val="FFC000">
                  <a:lumMod val="60000"/>
                  <a:lumOff val="40000"/>
                </a:srgbClr>
              </a:solidFill>
            </c:spPr>
          </c:dPt>
          <c:dPt>
            <c:idx val="9"/>
            <c:invertIfNegative val="0"/>
            <c:bubble3D val="0"/>
            <c:spPr>
              <a:solidFill>
                <a:srgbClr val="FFC000">
                  <a:lumMod val="60000"/>
                  <a:lumOff val="40000"/>
                </a:srgbClr>
              </a:solidFill>
            </c:spPr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75000"/>
                </a:sysClr>
              </a:solidFill>
            </c:spPr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75000"/>
                </a:sysClr>
              </a:solidFill>
            </c:spPr>
          </c:dPt>
          <c:dPt>
            <c:idx val="12"/>
            <c:invertIfNegative val="0"/>
            <c:bubble3D val="0"/>
            <c:spPr>
              <a:solidFill>
                <a:srgbClr val="ED7D31">
                  <a:lumMod val="60000"/>
                  <a:lumOff val="40000"/>
                </a:srgbClr>
              </a:solidFill>
            </c:spPr>
          </c:dPt>
          <c:dPt>
            <c:idx val="13"/>
            <c:invertIfNegative val="0"/>
            <c:bubble3D val="0"/>
            <c:spPr>
              <a:solidFill>
                <a:srgbClr val="ED7D31">
                  <a:lumMod val="60000"/>
                  <a:lumOff val="40000"/>
                </a:srgbClr>
              </a:solidFill>
              <a:effectLst>
                <a:outerShdw blurRad="50800" dist="50800" dir="5400000" algn="ctr" rotWithShape="0">
                  <a:sysClr val="window" lastClr="FFFFFF"/>
                </a:outerShdw>
              </a:effectLst>
            </c:spPr>
          </c:dPt>
          <c:cat>
            <c:strRef>
              <c:f>'Fig.8 他　Q9～13'!$B$10:$O$10</c:f>
              <c:strCache>
                <c:ptCount val="14"/>
                <c:pt idx="0">
                  <c:v>Not necessary</c:v>
                </c:pt>
                <c:pt idx="1">
                  <c:v>Necessary (specifics)</c:v>
                </c:pt>
                <c:pt idx="2">
                  <c:v>Outsourcing</c:v>
                </c:pt>
                <c:pt idx="3">
                  <c:v>In house</c:v>
                </c:pt>
                <c:pt idx="4">
                  <c:v>case by case</c:v>
                </c:pt>
                <c:pt idx="5">
                  <c:v>None</c:v>
                </c:pt>
                <c:pt idx="6">
                  <c:v>From older employees</c:v>
                </c:pt>
                <c:pt idx="7">
                  <c:v> Yes (culture)</c:v>
                </c:pt>
                <c:pt idx="8">
                  <c:v>Yes (in vitro)</c:v>
                </c:pt>
                <c:pt idx="9">
                  <c:v>Yes (animals)</c:v>
                </c:pt>
                <c:pt idx="10">
                  <c:v>hope</c:v>
                </c:pt>
                <c:pt idx="11">
                  <c:v>not hope</c:v>
                </c:pt>
                <c:pt idx="12">
                  <c:v>will use</c:v>
                </c:pt>
                <c:pt idx="13">
                  <c:v>will not use</c:v>
                </c:pt>
              </c:strCache>
            </c:strRef>
          </c:cat>
          <c:val>
            <c:numRef>
              <c:f>'Fig.8 他　Q9～13'!$B$11:$O$11</c:f>
              <c:numCache>
                <c:formatCode>General</c:formatCode>
                <c:ptCount val="14"/>
                <c:pt idx="0">
                  <c:v>25.0</c:v>
                </c:pt>
                <c:pt idx="1">
                  <c:v>5.0</c:v>
                </c:pt>
                <c:pt idx="2">
                  <c:v>8.0</c:v>
                </c:pt>
                <c:pt idx="3">
                  <c:v>19.0</c:v>
                </c:pt>
                <c:pt idx="4">
                  <c:v>3.0</c:v>
                </c:pt>
                <c:pt idx="5">
                  <c:v>10.0</c:v>
                </c:pt>
                <c:pt idx="6">
                  <c:v>18.0</c:v>
                </c:pt>
                <c:pt idx="7">
                  <c:v>2.0</c:v>
                </c:pt>
                <c:pt idx="8">
                  <c:v>2.0</c:v>
                </c:pt>
                <c:pt idx="9">
                  <c:v>3.0</c:v>
                </c:pt>
                <c:pt idx="10">
                  <c:v>26.0</c:v>
                </c:pt>
                <c:pt idx="11">
                  <c:v>5.0</c:v>
                </c:pt>
                <c:pt idx="12">
                  <c:v>22.0</c:v>
                </c:pt>
                <c:pt idx="13">
                  <c:v>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9570152"/>
        <c:axId val="-2129577672"/>
      </c:barChart>
      <c:catAx>
        <c:axId val="-2129570152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-2129577672"/>
        <c:crosses val="autoZero"/>
        <c:auto val="1"/>
        <c:lblAlgn val="ctr"/>
        <c:lblOffset val="100"/>
        <c:noMultiLvlLbl val="0"/>
      </c:catAx>
      <c:valAx>
        <c:axId val="-212957767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-212957015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52133910621156"/>
          <c:y val="0.092787228135509"/>
          <c:w val="0.934996554920387"/>
          <c:h val="0.82768086203405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3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cat>
            <c:strRef>
              <c:f>'Fig.8 他　Q9～13'!$B$7:$O$7</c:f>
              <c:strCache>
                <c:ptCount val="14"/>
                <c:pt idx="0">
                  <c:v>Not necessary</c:v>
                </c:pt>
                <c:pt idx="1">
                  <c:v>Necessary (specifics)</c:v>
                </c:pt>
                <c:pt idx="2">
                  <c:v>Outsourcing</c:v>
                </c:pt>
                <c:pt idx="3">
                  <c:v>In house</c:v>
                </c:pt>
                <c:pt idx="4">
                  <c:v>case by case</c:v>
                </c:pt>
                <c:pt idx="5">
                  <c:v>None</c:v>
                </c:pt>
                <c:pt idx="6">
                  <c:v>From older employees</c:v>
                </c:pt>
                <c:pt idx="7">
                  <c:v> Yes (culture)</c:v>
                </c:pt>
                <c:pt idx="8">
                  <c:v>Yes (in vitro)</c:v>
                </c:pt>
                <c:pt idx="9">
                  <c:v>Yes (animals)</c:v>
                </c:pt>
                <c:pt idx="10">
                  <c:v>hope</c:v>
                </c:pt>
                <c:pt idx="11">
                  <c:v>not hope</c:v>
                </c:pt>
                <c:pt idx="12">
                  <c:v>will use</c:v>
                </c:pt>
                <c:pt idx="13">
                  <c:v>will not use</c:v>
                </c:pt>
              </c:strCache>
            </c:strRef>
          </c:cat>
          <c:val>
            <c:numRef>
              <c:f>'Fig.8 他　Q9～13'!$B$8:$O$8</c:f>
              <c:numCache>
                <c:formatCode>General</c:formatCode>
                <c:ptCount val="14"/>
                <c:pt idx="0">
                  <c:v>25.0</c:v>
                </c:pt>
                <c:pt idx="1">
                  <c:v>5.0</c:v>
                </c:pt>
                <c:pt idx="2">
                  <c:v>11.0</c:v>
                </c:pt>
                <c:pt idx="3">
                  <c:v>14.0</c:v>
                </c:pt>
                <c:pt idx="4">
                  <c:v>5.0</c:v>
                </c:pt>
                <c:pt idx="5">
                  <c:v>8.0</c:v>
                </c:pt>
                <c:pt idx="6">
                  <c:v>21.0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21.0</c:v>
                </c:pt>
                <c:pt idx="11">
                  <c:v>7.0</c:v>
                </c:pt>
                <c:pt idx="12">
                  <c:v>22.0</c:v>
                </c:pt>
                <c:pt idx="13">
                  <c:v>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9630456"/>
        <c:axId val="-2129638456"/>
      </c:barChart>
      <c:catAx>
        <c:axId val="-2129630456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-2129638456"/>
        <c:crosses val="autoZero"/>
        <c:auto val="1"/>
        <c:lblAlgn val="ctr"/>
        <c:lblOffset val="100"/>
        <c:noMultiLvlLbl val="0"/>
      </c:catAx>
      <c:valAx>
        <c:axId val="-212963845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-21296304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C75-49D9-A114-AF18D312FA4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C75-49D9-A114-AF18D312FA42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C75-49D9-A114-AF18D312FA42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C75-49D9-A114-AF18D312FA42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5C75-49D9-A114-AF18D312FA42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5C75-49D9-A114-AF18D312FA42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5C75-49D9-A114-AF18D312FA42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5C75-49D9-A114-AF18D312FA42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5C75-49D9-A114-AF18D312FA42}"/>
              </c:ext>
            </c:extLst>
          </c:dPt>
          <c:cat>
            <c:strRef>
              <c:f>Sheet8!$B$13:$O$13</c:f>
              <c:strCache>
                <c:ptCount val="14"/>
                <c:pt idx="0">
                  <c:v>必要ない</c:v>
                </c:pt>
                <c:pt idx="1">
                  <c:v>必要(具体例)</c:v>
                </c:pt>
                <c:pt idx="2">
                  <c:v>アウトソーシング</c:v>
                </c:pt>
                <c:pt idx="3">
                  <c:v>自社内</c:v>
                </c:pt>
                <c:pt idx="4">
                  <c:v>case by case</c:v>
                </c:pt>
                <c:pt idx="5">
                  <c:v>ない</c:v>
                </c:pt>
                <c:pt idx="6">
                  <c:v>先輩から</c:v>
                </c:pt>
                <c:pt idx="7">
                  <c:v>ある(培養）</c:v>
                </c:pt>
                <c:pt idx="8">
                  <c:v>ある(vitro)</c:v>
                </c:pt>
                <c:pt idx="9">
                  <c:v>ある(動物)</c:v>
                </c:pt>
                <c:pt idx="10">
                  <c:v>希望する</c:v>
                </c:pt>
                <c:pt idx="11">
                  <c:v>しない</c:v>
                </c:pt>
                <c:pt idx="12">
                  <c:v>使用する</c:v>
                </c:pt>
                <c:pt idx="13">
                  <c:v>しない10</c:v>
                </c:pt>
              </c:strCache>
            </c:strRef>
          </c:cat>
          <c:val>
            <c:numRef>
              <c:f>Sheet8!$B$14:$O$14</c:f>
              <c:numCache>
                <c:formatCode>General</c:formatCode>
                <c:ptCount val="14"/>
                <c:pt idx="0">
                  <c:v>23.0</c:v>
                </c:pt>
                <c:pt idx="1">
                  <c:v>5.0</c:v>
                </c:pt>
                <c:pt idx="2">
                  <c:v>7.0</c:v>
                </c:pt>
                <c:pt idx="3">
                  <c:v>18.0</c:v>
                </c:pt>
                <c:pt idx="4">
                  <c:v>1.0</c:v>
                </c:pt>
                <c:pt idx="5">
                  <c:v>7.0</c:v>
                </c:pt>
                <c:pt idx="6">
                  <c:v>17.0</c:v>
                </c:pt>
                <c:pt idx="7">
                  <c:v>2.0</c:v>
                </c:pt>
                <c:pt idx="8">
                  <c:v>3.0</c:v>
                </c:pt>
                <c:pt idx="9">
                  <c:v>1.0</c:v>
                </c:pt>
                <c:pt idx="10">
                  <c:v>23.0</c:v>
                </c:pt>
                <c:pt idx="11">
                  <c:v>4.0</c:v>
                </c:pt>
                <c:pt idx="12">
                  <c:v>21.0</c:v>
                </c:pt>
                <c:pt idx="13">
                  <c:v>6.0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5C75-49D9-A114-AF18D312FA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6342744"/>
        <c:axId val="-2116861384"/>
      </c:barChart>
      <c:catAx>
        <c:axId val="-211634274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16861384"/>
        <c:crosses val="autoZero"/>
        <c:auto val="1"/>
        <c:lblAlgn val="ctr"/>
        <c:lblOffset val="100"/>
        <c:noMultiLvlLbl val="0"/>
      </c:catAx>
      <c:valAx>
        <c:axId val="-21168613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163427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465464371981429"/>
          <c:y val="0.0612485276796231"/>
          <c:w val="0.932865243150424"/>
          <c:h val="0.530962039639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3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cat>
            <c:strRef>
              <c:f>'Fig.8 他　Q9～13'!$B$16:$O$16</c:f>
              <c:strCache>
                <c:ptCount val="14"/>
                <c:pt idx="0">
                  <c:v>Not necessary</c:v>
                </c:pt>
                <c:pt idx="1">
                  <c:v>Necessary (specifics)</c:v>
                </c:pt>
                <c:pt idx="2">
                  <c:v>Outsourcing</c:v>
                </c:pt>
                <c:pt idx="3">
                  <c:v>In house</c:v>
                </c:pt>
                <c:pt idx="4">
                  <c:v>case by case</c:v>
                </c:pt>
                <c:pt idx="5">
                  <c:v>None</c:v>
                </c:pt>
                <c:pt idx="6">
                  <c:v>From older employees</c:v>
                </c:pt>
                <c:pt idx="7">
                  <c:v> Yes (culture)</c:v>
                </c:pt>
                <c:pt idx="8">
                  <c:v>Yes (in vitro)</c:v>
                </c:pt>
                <c:pt idx="9">
                  <c:v>Yes (animals)</c:v>
                </c:pt>
                <c:pt idx="10">
                  <c:v>hope</c:v>
                </c:pt>
                <c:pt idx="11">
                  <c:v>not hope</c:v>
                </c:pt>
                <c:pt idx="12">
                  <c:v>will use</c:v>
                </c:pt>
                <c:pt idx="13">
                  <c:v>will not use</c:v>
                </c:pt>
              </c:strCache>
            </c:strRef>
          </c:cat>
          <c:val>
            <c:numRef>
              <c:f>'Fig.8 他　Q9～13'!$B$17:$O$17</c:f>
              <c:numCache>
                <c:formatCode>General</c:formatCode>
                <c:ptCount val="14"/>
                <c:pt idx="0">
                  <c:v>10.0</c:v>
                </c:pt>
                <c:pt idx="1">
                  <c:v>3.0</c:v>
                </c:pt>
                <c:pt idx="2">
                  <c:v>0.0</c:v>
                </c:pt>
                <c:pt idx="3">
                  <c:v>11.0</c:v>
                </c:pt>
                <c:pt idx="4">
                  <c:v>3.0</c:v>
                </c:pt>
                <c:pt idx="5">
                  <c:v>1.0</c:v>
                </c:pt>
                <c:pt idx="6">
                  <c:v>10.0</c:v>
                </c:pt>
                <c:pt idx="7">
                  <c:v>3.0</c:v>
                </c:pt>
                <c:pt idx="8">
                  <c:v>0.0</c:v>
                </c:pt>
                <c:pt idx="9">
                  <c:v>0.0</c:v>
                </c:pt>
                <c:pt idx="10">
                  <c:v>10.0</c:v>
                </c:pt>
                <c:pt idx="11">
                  <c:v>4.0</c:v>
                </c:pt>
                <c:pt idx="12">
                  <c:v>11.0</c:v>
                </c:pt>
                <c:pt idx="13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2411032"/>
        <c:axId val="2132778600"/>
      </c:barChart>
      <c:catAx>
        <c:axId val="21324110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132778600"/>
        <c:crosses val="autoZero"/>
        <c:auto val="1"/>
        <c:lblAlgn val="ctr"/>
        <c:lblOffset val="100"/>
        <c:noMultiLvlLbl val="0"/>
      </c:catAx>
      <c:valAx>
        <c:axId val="2132778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324110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D59-4BB5-88E4-C346F2B62CE4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D59-4BB5-88E4-C346F2B62CE4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D59-4BB5-88E4-C346F2B62CE4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D59-4BB5-88E4-C346F2B62CE4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D59-4BB5-88E4-C346F2B62CE4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FD59-4BB5-88E4-C346F2B62CE4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FD59-4BB5-88E4-C346F2B62CE4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FD59-4BB5-88E4-C346F2B62CE4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FD59-4BB5-88E4-C346F2B62CE4}"/>
              </c:ext>
            </c:extLst>
          </c:dPt>
          <c:cat>
            <c:strRef>
              <c:f>'Fig.8 他　Q9～13'!$B$19:$O$19</c:f>
              <c:strCache>
                <c:ptCount val="14"/>
                <c:pt idx="0">
                  <c:v>必要ない</c:v>
                </c:pt>
                <c:pt idx="1">
                  <c:v>必要(具体例)</c:v>
                </c:pt>
                <c:pt idx="2">
                  <c:v>アウトソーシング</c:v>
                </c:pt>
                <c:pt idx="3">
                  <c:v>自社内</c:v>
                </c:pt>
                <c:pt idx="4">
                  <c:v>case by case</c:v>
                </c:pt>
                <c:pt idx="5">
                  <c:v>ない</c:v>
                </c:pt>
                <c:pt idx="6">
                  <c:v>先輩から</c:v>
                </c:pt>
                <c:pt idx="7">
                  <c:v>ある(培養）</c:v>
                </c:pt>
                <c:pt idx="8">
                  <c:v>ある(vitro)</c:v>
                </c:pt>
                <c:pt idx="9">
                  <c:v>ある(動物)</c:v>
                </c:pt>
                <c:pt idx="10">
                  <c:v>希望する</c:v>
                </c:pt>
                <c:pt idx="11">
                  <c:v>しない</c:v>
                </c:pt>
                <c:pt idx="12">
                  <c:v>使用する</c:v>
                </c:pt>
                <c:pt idx="13">
                  <c:v>しない10</c:v>
                </c:pt>
              </c:strCache>
            </c:strRef>
          </c:cat>
          <c:val>
            <c:numRef>
              <c:f>'Fig.8 他　Q9～13'!$B$20:$O$20</c:f>
              <c:numCache>
                <c:formatCode>General</c:formatCode>
                <c:ptCount val="14"/>
                <c:pt idx="0">
                  <c:v>21.0</c:v>
                </c:pt>
                <c:pt idx="1">
                  <c:v>5.0</c:v>
                </c:pt>
                <c:pt idx="2">
                  <c:v>8.0</c:v>
                </c:pt>
                <c:pt idx="3">
                  <c:v>15.0</c:v>
                </c:pt>
                <c:pt idx="4">
                  <c:v>3.0</c:v>
                </c:pt>
                <c:pt idx="5">
                  <c:v>8.0</c:v>
                </c:pt>
                <c:pt idx="6">
                  <c:v>16.0</c:v>
                </c:pt>
                <c:pt idx="7">
                  <c:v>0.0</c:v>
                </c:pt>
                <c:pt idx="8">
                  <c:v>1.0</c:v>
                </c:pt>
                <c:pt idx="9">
                  <c:v>0.0</c:v>
                </c:pt>
                <c:pt idx="10">
                  <c:v>19.0</c:v>
                </c:pt>
                <c:pt idx="11">
                  <c:v>7.0</c:v>
                </c:pt>
                <c:pt idx="12">
                  <c:v>18.0</c:v>
                </c:pt>
                <c:pt idx="13">
                  <c:v>6.0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FD59-4BB5-88E4-C346F2B62C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5127384"/>
        <c:axId val="2124837368"/>
      </c:barChart>
      <c:catAx>
        <c:axId val="212512738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124837368"/>
        <c:crosses val="autoZero"/>
        <c:auto val="1"/>
        <c:lblAlgn val="ctr"/>
        <c:lblOffset val="100"/>
        <c:noMultiLvlLbl val="0"/>
      </c:catAx>
      <c:valAx>
        <c:axId val="21248373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25127384"/>
        <c:crosses val="autoZero"/>
        <c:crossBetween val="between"/>
        <c:majorUnit val="2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579-476D-BACF-7614FD7ADA8D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579-476D-BACF-7614FD7ADA8D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579-476D-BACF-7614FD7ADA8D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579-476D-BACF-7614FD7ADA8D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579-476D-BACF-7614FD7ADA8D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E579-476D-BACF-7614FD7ADA8D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E579-476D-BACF-7614FD7ADA8D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E579-476D-BACF-7614FD7ADA8D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E579-476D-BACF-7614FD7ADA8D}"/>
              </c:ext>
            </c:extLst>
          </c:dPt>
          <c:cat>
            <c:strRef>
              <c:f>'Fig.8 他　Q9～13'!$B$22:$O$22</c:f>
              <c:strCache>
                <c:ptCount val="14"/>
                <c:pt idx="0">
                  <c:v>必要ない</c:v>
                </c:pt>
                <c:pt idx="1">
                  <c:v>必要(具体例)</c:v>
                </c:pt>
                <c:pt idx="2">
                  <c:v>アウトソーシング</c:v>
                </c:pt>
                <c:pt idx="3">
                  <c:v>自社内</c:v>
                </c:pt>
                <c:pt idx="4">
                  <c:v>case by case</c:v>
                </c:pt>
                <c:pt idx="5">
                  <c:v>ない</c:v>
                </c:pt>
                <c:pt idx="6">
                  <c:v>先輩から</c:v>
                </c:pt>
                <c:pt idx="7">
                  <c:v>ある(培養）</c:v>
                </c:pt>
                <c:pt idx="8">
                  <c:v>ある(vitro)</c:v>
                </c:pt>
                <c:pt idx="9">
                  <c:v>ある(動物)</c:v>
                </c:pt>
                <c:pt idx="10">
                  <c:v>希望する</c:v>
                </c:pt>
                <c:pt idx="11">
                  <c:v>しない</c:v>
                </c:pt>
                <c:pt idx="12">
                  <c:v>使用する</c:v>
                </c:pt>
                <c:pt idx="13">
                  <c:v>しない</c:v>
                </c:pt>
              </c:strCache>
            </c:strRef>
          </c:cat>
          <c:val>
            <c:numRef>
              <c:f>'Fig.8 他　Q9～13'!$B$23:$O$23</c:f>
              <c:numCache>
                <c:formatCode>General</c:formatCode>
                <c:ptCount val="14"/>
                <c:pt idx="0">
                  <c:v>18.0</c:v>
                </c:pt>
                <c:pt idx="1">
                  <c:v>3.0</c:v>
                </c:pt>
                <c:pt idx="2">
                  <c:v>9.0</c:v>
                </c:pt>
                <c:pt idx="3">
                  <c:v>10.0</c:v>
                </c:pt>
                <c:pt idx="4">
                  <c:v>2.0</c:v>
                </c:pt>
                <c:pt idx="5">
                  <c:v>6.0</c:v>
                </c:pt>
                <c:pt idx="6">
                  <c:v>11.0</c:v>
                </c:pt>
                <c:pt idx="7">
                  <c:v>2.0</c:v>
                </c:pt>
                <c:pt idx="8">
                  <c:v>2.0</c:v>
                </c:pt>
                <c:pt idx="9">
                  <c:v>2.0</c:v>
                </c:pt>
                <c:pt idx="10">
                  <c:v>16.0</c:v>
                </c:pt>
                <c:pt idx="11">
                  <c:v>3.0</c:v>
                </c:pt>
                <c:pt idx="12">
                  <c:v>15.0</c:v>
                </c:pt>
                <c:pt idx="13">
                  <c:v>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E579-476D-BACF-7614FD7ADA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3459720"/>
        <c:axId val="-2123476248"/>
      </c:barChart>
      <c:catAx>
        <c:axId val="-212345972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23476248"/>
        <c:crosses val="autoZero"/>
        <c:auto val="1"/>
        <c:lblAlgn val="ctr"/>
        <c:lblOffset val="100"/>
        <c:noMultiLvlLbl val="0"/>
      </c:catAx>
      <c:valAx>
        <c:axId val="-21234762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3459720"/>
        <c:crosses val="autoZero"/>
        <c:crossBetween val="between"/>
        <c:majorUnit val="2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128-4FC2-8CDE-6253AF5BD68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128-4FC2-8CDE-6253AF5BD68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128-4FC2-8CDE-6253AF5BD68A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128-4FC2-8CDE-6253AF5BD68A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5128-4FC2-8CDE-6253AF5BD68A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5128-4FC2-8CDE-6253AF5BD68A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5128-4FC2-8CDE-6253AF5BD68A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5128-4FC2-8CDE-6253AF5BD68A}"/>
              </c:ext>
            </c:extLst>
          </c:dPt>
          <c:cat>
            <c:strRef>
              <c:f>Sheet8!$B$25:$O$25</c:f>
              <c:strCache>
                <c:ptCount val="14"/>
                <c:pt idx="0">
                  <c:v>必要ない</c:v>
                </c:pt>
                <c:pt idx="1">
                  <c:v>必要(具体例)</c:v>
                </c:pt>
                <c:pt idx="2">
                  <c:v>アウトソーシング</c:v>
                </c:pt>
                <c:pt idx="3">
                  <c:v>自社内</c:v>
                </c:pt>
                <c:pt idx="4">
                  <c:v>case by case</c:v>
                </c:pt>
                <c:pt idx="5">
                  <c:v>ない</c:v>
                </c:pt>
                <c:pt idx="6">
                  <c:v>先輩から</c:v>
                </c:pt>
                <c:pt idx="7">
                  <c:v>ある(培養）</c:v>
                </c:pt>
                <c:pt idx="8">
                  <c:v>ある(vitro)</c:v>
                </c:pt>
                <c:pt idx="9">
                  <c:v>ある(動物)</c:v>
                </c:pt>
                <c:pt idx="10">
                  <c:v>希望する</c:v>
                </c:pt>
                <c:pt idx="11">
                  <c:v>しない</c:v>
                </c:pt>
                <c:pt idx="12">
                  <c:v>使用する</c:v>
                </c:pt>
                <c:pt idx="13">
                  <c:v>しない10</c:v>
                </c:pt>
              </c:strCache>
            </c:strRef>
          </c:cat>
          <c:val>
            <c:numRef>
              <c:f>Sheet8!$B$26:$O$26</c:f>
              <c:numCache>
                <c:formatCode>General</c:formatCode>
                <c:ptCount val="14"/>
                <c:pt idx="0">
                  <c:v>9.0</c:v>
                </c:pt>
                <c:pt idx="1">
                  <c:v>3.0</c:v>
                </c:pt>
                <c:pt idx="2">
                  <c:v>0.0</c:v>
                </c:pt>
                <c:pt idx="3">
                  <c:v>10.0</c:v>
                </c:pt>
                <c:pt idx="4">
                  <c:v>3.0</c:v>
                </c:pt>
                <c:pt idx="5">
                  <c:v>1.0</c:v>
                </c:pt>
                <c:pt idx="6">
                  <c:v>9.0</c:v>
                </c:pt>
                <c:pt idx="7">
                  <c:v>3.0</c:v>
                </c:pt>
                <c:pt idx="8">
                  <c:v>1.0</c:v>
                </c:pt>
                <c:pt idx="9">
                  <c:v>0.0</c:v>
                </c:pt>
                <c:pt idx="10">
                  <c:v>9.0</c:v>
                </c:pt>
                <c:pt idx="11">
                  <c:v>4.0</c:v>
                </c:pt>
                <c:pt idx="12">
                  <c:v>11.0</c:v>
                </c:pt>
                <c:pt idx="13">
                  <c:v>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5128-4FC2-8CDE-6253AF5BD6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5422008"/>
        <c:axId val="2125423416"/>
      </c:barChart>
      <c:catAx>
        <c:axId val="212542200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125423416"/>
        <c:crosses val="autoZero"/>
        <c:auto val="1"/>
        <c:lblAlgn val="ctr"/>
        <c:lblOffset val="100"/>
        <c:noMultiLvlLbl val="0"/>
      </c:catAx>
      <c:valAx>
        <c:axId val="21254234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254220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9EC-429C-A05D-C8FA5D25FFC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9EC-429C-A05D-C8FA5D25FFC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9EC-429C-A05D-C8FA5D25FFC7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9EC-429C-A05D-C8FA5D25FFC7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29EC-429C-A05D-C8FA5D25FFC7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29EC-429C-A05D-C8FA5D25FFC7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29EC-429C-A05D-C8FA5D25FFC7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29EC-429C-A05D-C8FA5D25FFC7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29EC-429C-A05D-C8FA5D25FFC7}"/>
              </c:ext>
            </c:extLst>
          </c:dPt>
          <c:cat>
            <c:strRef>
              <c:f>Sheet8!$B$28:$O$28</c:f>
              <c:strCache>
                <c:ptCount val="14"/>
                <c:pt idx="0">
                  <c:v>必要ない</c:v>
                </c:pt>
                <c:pt idx="1">
                  <c:v>必要(具体例)</c:v>
                </c:pt>
                <c:pt idx="2">
                  <c:v>アウトソーシング</c:v>
                </c:pt>
                <c:pt idx="3">
                  <c:v>自社内</c:v>
                </c:pt>
                <c:pt idx="4">
                  <c:v>case by case</c:v>
                </c:pt>
                <c:pt idx="5">
                  <c:v>ない</c:v>
                </c:pt>
                <c:pt idx="6">
                  <c:v>先輩から</c:v>
                </c:pt>
                <c:pt idx="7">
                  <c:v>ある(培養）</c:v>
                </c:pt>
                <c:pt idx="8">
                  <c:v>ある(vitro)</c:v>
                </c:pt>
                <c:pt idx="9">
                  <c:v>ある(動物)</c:v>
                </c:pt>
                <c:pt idx="10">
                  <c:v>希望する</c:v>
                </c:pt>
                <c:pt idx="11">
                  <c:v>しない</c:v>
                </c:pt>
                <c:pt idx="12">
                  <c:v>使用する</c:v>
                </c:pt>
                <c:pt idx="13">
                  <c:v>しない10</c:v>
                </c:pt>
              </c:strCache>
            </c:strRef>
          </c:cat>
          <c:val>
            <c:numRef>
              <c:f>Sheet8!$B$29:$O$29</c:f>
              <c:numCache>
                <c:formatCode>General</c:formatCode>
                <c:ptCount val="14"/>
                <c:pt idx="0">
                  <c:v>16.0</c:v>
                </c:pt>
                <c:pt idx="1">
                  <c:v>3.0</c:v>
                </c:pt>
                <c:pt idx="2">
                  <c:v>4.0</c:v>
                </c:pt>
                <c:pt idx="3">
                  <c:v>11.0</c:v>
                </c:pt>
                <c:pt idx="4">
                  <c:v>3.0</c:v>
                </c:pt>
                <c:pt idx="5">
                  <c:v>4.0</c:v>
                </c:pt>
                <c:pt idx="6">
                  <c:v>14.0</c:v>
                </c:pt>
                <c:pt idx="7">
                  <c:v>1.0</c:v>
                </c:pt>
                <c:pt idx="8">
                  <c:v>1.0</c:v>
                </c:pt>
                <c:pt idx="9">
                  <c:v>2.0</c:v>
                </c:pt>
                <c:pt idx="10">
                  <c:v>16.0</c:v>
                </c:pt>
                <c:pt idx="11">
                  <c:v>3.0</c:v>
                </c:pt>
                <c:pt idx="12">
                  <c:v>17.0</c:v>
                </c:pt>
                <c:pt idx="13">
                  <c:v>2.0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29EC-429C-A05D-C8FA5D25FF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7111000"/>
        <c:axId val="-2117859208"/>
      </c:barChart>
      <c:catAx>
        <c:axId val="-211711100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17859208"/>
        <c:crosses val="autoZero"/>
        <c:auto val="1"/>
        <c:lblAlgn val="ctr"/>
        <c:lblOffset val="100"/>
        <c:noMultiLvlLbl val="0"/>
      </c:catAx>
      <c:valAx>
        <c:axId val="-2117859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171110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70F-4EF3-98A9-A128CCF3B391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70F-4EF3-98A9-A128CCF3B391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70F-4EF3-98A9-A128CCF3B391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70F-4EF3-98A9-A128CCF3B391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70F-4EF3-98A9-A128CCF3B391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70F-4EF3-98A9-A128CCF3B391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B70F-4EF3-98A9-A128CCF3B391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B70F-4EF3-98A9-A128CCF3B391}"/>
              </c:ext>
            </c:extLst>
          </c:dPt>
          <c:cat>
            <c:strRef>
              <c:f>Sheet8!$B$31:$O$31</c:f>
              <c:strCache>
                <c:ptCount val="14"/>
                <c:pt idx="0">
                  <c:v>必要ない</c:v>
                </c:pt>
                <c:pt idx="1">
                  <c:v>必要(具体例)</c:v>
                </c:pt>
                <c:pt idx="2">
                  <c:v>アウトソーシング</c:v>
                </c:pt>
                <c:pt idx="3">
                  <c:v>自社内</c:v>
                </c:pt>
                <c:pt idx="4">
                  <c:v>case by case</c:v>
                </c:pt>
                <c:pt idx="5">
                  <c:v>ない</c:v>
                </c:pt>
                <c:pt idx="6">
                  <c:v>先輩から</c:v>
                </c:pt>
                <c:pt idx="7">
                  <c:v>ある(培養）</c:v>
                </c:pt>
                <c:pt idx="8">
                  <c:v>ある(vitro)</c:v>
                </c:pt>
                <c:pt idx="9">
                  <c:v>ある(動物)</c:v>
                </c:pt>
                <c:pt idx="10">
                  <c:v>希望する</c:v>
                </c:pt>
                <c:pt idx="11">
                  <c:v>しない</c:v>
                </c:pt>
                <c:pt idx="12">
                  <c:v>使用する</c:v>
                </c:pt>
                <c:pt idx="13">
                  <c:v>しない10</c:v>
                </c:pt>
              </c:strCache>
            </c:strRef>
          </c:cat>
          <c:val>
            <c:numRef>
              <c:f>Sheet8!$B$32:$O$32</c:f>
              <c:numCache>
                <c:formatCode>General</c:formatCode>
                <c:ptCount val="14"/>
                <c:pt idx="0">
                  <c:v>9.0</c:v>
                </c:pt>
                <c:pt idx="1">
                  <c:v>2.0</c:v>
                </c:pt>
                <c:pt idx="2">
                  <c:v>2.0</c:v>
                </c:pt>
                <c:pt idx="3">
                  <c:v>9.0</c:v>
                </c:pt>
                <c:pt idx="4">
                  <c:v>0.0</c:v>
                </c:pt>
                <c:pt idx="5">
                  <c:v>3.0</c:v>
                </c:pt>
                <c:pt idx="6">
                  <c:v>7.0</c:v>
                </c:pt>
                <c:pt idx="7">
                  <c:v>1.0</c:v>
                </c:pt>
                <c:pt idx="8">
                  <c:v>0.0</c:v>
                </c:pt>
                <c:pt idx="9">
                  <c:v>0.0</c:v>
                </c:pt>
                <c:pt idx="10">
                  <c:v>10.0</c:v>
                </c:pt>
                <c:pt idx="11">
                  <c:v>2.0</c:v>
                </c:pt>
                <c:pt idx="12">
                  <c:v>5.0</c:v>
                </c:pt>
                <c:pt idx="13">
                  <c:v>7.0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B70F-4EF3-98A9-A128CCF3B3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7820552"/>
        <c:axId val="2125412904"/>
      </c:barChart>
      <c:catAx>
        <c:axId val="-211782055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125412904"/>
        <c:crosses val="autoZero"/>
        <c:auto val="1"/>
        <c:lblAlgn val="ctr"/>
        <c:lblOffset val="100"/>
        <c:noMultiLvlLbl val="0"/>
      </c:catAx>
      <c:valAx>
        <c:axId val="21254129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178205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Pt>
            <c:idx val="3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5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6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8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9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3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5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cat>
            <c:strRef>
              <c:f>Fig.4他!$B$9:$Q$9</c:f>
              <c:strCache>
                <c:ptCount val="16"/>
                <c:pt idx="0">
                  <c:v>Technician</c:v>
                </c:pt>
                <c:pt idx="1">
                  <c:v>PhD researcher</c:v>
                </c:pt>
                <c:pt idx="2">
                  <c:v>Research planning/management</c:v>
                </c:pt>
                <c:pt idx="3">
                  <c:v>Design</c:v>
                </c:pt>
                <c:pt idx="4">
                  <c:v>Production technician</c:v>
                </c:pt>
                <c:pt idx="5">
                  <c:v>Production manager</c:v>
                </c:pt>
                <c:pt idx="6">
                  <c:v>Design Planning</c:v>
                </c:pt>
                <c:pt idx="7">
                  <c:v>Quality assessment</c:v>
                </c:pt>
                <c:pt idx="8">
                  <c:v>Product manager</c:v>
                </c:pt>
                <c:pt idx="9">
                  <c:v>Planning</c:v>
                </c:pt>
                <c:pt idx="10">
                  <c:v>Marketing</c:v>
                </c:pt>
                <c:pt idx="11">
                  <c:v>Sales</c:v>
                </c:pt>
                <c:pt idx="12">
                  <c:v>Planning</c:v>
                </c:pt>
                <c:pt idx="13">
                  <c:v>Marketing</c:v>
                </c:pt>
                <c:pt idx="14">
                  <c:v>Product manager</c:v>
                </c:pt>
                <c:pt idx="15">
                  <c:v>Others</c:v>
                </c:pt>
              </c:strCache>
            </c:strRef>
          </c:cat>
          <c:val>
            <c:numRef>
              <c:f>Fig.4他!$B$10:$Q$10</c:f>
              <c:numCache>
                <c:formatCode>General</c:formatCode>
                <c:ptCount val="16"/>
                <c:pt idx="0">
                  <c:v>9.0</c:v>
                </c:pt>
                <c:pt idx="1">
                  <c:v>6.0</c:v>
                </c:pt>
                <c:pt idx="2">
                  <c:v>4.0</c:v>
                </c:pt>
                <c:pt idx="3">
                  <c:v>4.0</c:v>
                </c:pt>
                <c:pt idx="4">
                  <c:v>6.0</c:v>
                </c:pt>
                <c:pt idx="5">
                  <c:v>2.0</c:v>
                </c:pt>
                <c:pt idx="6">
                  <c:v>13.0</c:v>
                </c:pt>
                <c:pt idx="7">
                  <c:v>4.0</c:v>
                </c:pt>
                <c:pt idx="8">
                  <c:v>2.0</c:v>
                </c:pt>
                <c:pt idx="9">
                  <c:v>5.0</c:v>
                </c:pt>
                <c:pt idx="10">
                  <c:v>7.0</c:v>
                </c:pt>
                <c:pt idx="11">
                  <c:v>2.0</c:v>
                </c:pt>
                <c:pt idx="12">
                  <c:v>12.0</c:v>
                </c:pt>
                <c:pt idx="13">
                  <c:v>2.0</c:v>
                </c:pt>
                <c:pt idx="14">
                  <c:v>2.0</c:v>
                </c:pt>
                <c:pt idx="15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4994456"/>
        <c:axId val="-2115425368"/>
      </c:barChart>
      <c:catAx>
        <c:axId val="-21149944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15425368"/>
        <c:crosses val="autoZero"/>
        <c:auto val="1"/>
        <c:lblAlgn val="ctr"/>
        <c:lblOffset val="100"/>
        <c:noMultiLvlLbl val="0"/>
      </c:catAx>
      <c:valAx>
        <c:axId val="-2115425368"/>
        <c:scaling>
          <c:orientation val="minMax"/>
          <c:max val="15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14994456"/>
        <c:crosses val="autoZero"/>
        <c:crossBetween val="between"/>
        <c:majorUnit val="5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520660820057379"/>
          <c:y val="0.0588740780174942"/>
          <c:w val="0.930673323794909"/>
          <c:h val="0.46684291055878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3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cat>
            <c:strRef>
              <c:f>'Fig.8 他　Q9～13'!$B$34:$O$34</c:f>
              <c:strCache>
                <c:ptCount val="14"/>
                <c:pt idx="0">
                  <c:v>Not necessary</c:v>
                </c:pt>
                <c:pt idx="1">
                  <c:v>Necessary (specifics)</c:v>
                </c:pt>
                <c:pt idx="2">
                  <c:v>Outsourcing</c:v>
                </c:pt>
                <c:pt idx="3">
                  <c:v>In house</c:v>
                </c:pt>
                <c:pt idx="4">
                  <c:v>case by case</c:v>
                </c:pt>
                <c:pt idx="5">
                  <c:v>None</c:v>
                </c:pt>
                <c:pt idx="6">
                  <c:v>From older employees</c:v>
                </c:pt>
                <c:pt idx="7">
                  <c:v> Yes (culture)</c:v>
                </c:pt>
                <c:pt idx="8">
                  <c:v>Yes (in vitro)</c:v>
                </c:pt>
                <c:pt idx="9">
                  <c:v>Yes (animals)</c:v>
                </c:pt>
                <c:pt idx="10">
                  <c:v>hope</c:v>
                </c:pt>
                <c:pt idx="11">
                  <c:v>not hope</c:v>
                </c:pt>
                <c:pt idx="12">
                  <c:v>will use</c:v>
                </c:pt>
                <c:pt idx="13">
                  <c:v>will not use</c:v>
                </c:pt>
              </c:strCache>
            </c:strRef>
          </c:cat>
          <c:val>
            <c:numRef>
              <c:f>'Fig.8 他　Q9～13'!$B$35:$O$35</c:f>
              <c:numCache>
                <c:formatCode>General</c:formatCode>
                <c:ptCount val="14"/>
                <c:pt idx="0">
                  <c:v>16.0</c:v>
                </c:pt>
                <c:pt idx="1">
                  <c:v>5.0</c:v>
                </c:pt>
                <c:pt idx="2">
                  <c:v>3.0</c:v>
                </c:pt>
                <c:pt idx="3">
                  <c:v>15.0</c:v>
                </c:pt>
                <c:pt idx="4">
                  <c:v>2.0</c:v>
                </c:pt>
                <c:pt idx="5">
                  <c:v>5.0</c:v>
                </c:pt>
                <c:pt idx="6">
                  <c:v>17.0</c:v>
                </c:pt>
                <c:pt idx="7">
                  <c:v>0.0</c:v>
                </c:pt>
                <c:pt idx="8">
                  <c:v>1.0</c:v>
                </c:pt>
                <c:pt idx="9">
                  <c:v>0.0</c:v>
                </c:pt>
                <c:pt idx="10">
                  <c:v>15.0</c:v>
                </c:pt>
                <c:pt idx="11">
                  <c:v>5.0</c:v>
                </c:pt>
                <c:pt idx="12">
                  <c:v>13.0</c:v>
                </c:pt>
                <c:pt idx="13">
                  <c:v>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7882984"/>
        <c:axId val="2125249976"/>
      </c:barChart>
      <c:catAx>
        <c:axId val="-21178829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125249976"/>
        <c:crosses val="autoZero"/>
        <c:auto val="1"/>
        <c:lblAlgn val="ctr"/>
        <c:lblOffset val="100"/>
        <c:noMultiLvlLbl val="0"/>
      </c:catAx>
      <c:valAx>
        <c:axId val="21252499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178829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5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6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8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9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5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cat>
            <c:strRef>
              <c:f>Fig.4他!$B$15:$Q$15</c:f>
              <c:strCache>
                <c:ptCount val="16"/>
                <c:pt idx="0">
                  <c:v>Technician</c:v>
                </c:pt>
                <c:pt idx="1">
                  <c:v>PhD researcher</c:v>
                </c:pt>
                <c:pt idx="2">
                  <c:v>Research planning/management</c:v>
                </c:pt>
                <c:pt idx="3">
                  <c:v>Design</c:v>
                </c:pt>
                <c:pt idx="4">
                  <c:v>Production technician</c:v>
                </c:pt>
                <c:pt idx="5">
                  <c:v>Production manager</c:v>
                </c:pt>
                <c:pt idx="6">
                  <c:v>Design Planning</c:v>
                </c:pt>
                <c:pt idx="7">
                  <c:v>Quality assessment</c:v>
                </c:pt>
                <c:pt idx="8">
                  <c:v>Product manager</c:v>
                </c:pt>
                <c:pt idx="9">
                  <c:v>Planning</c:v>
                </c:pt>
                <c:pt idx="10">
                  <c:v>Marketing</c:v>
                </c:pt>
                <c:pt idx="11">
                  <c:v>Sales</c:v>
                </c:pt>
                <c:pt idx="12">
                  <c:v>Planning</c:v>
                </c:pt>
                <c:pt idx="13">
                  <c:v>Marketing</c:v>
                </c:pt>
                <c:pt idx="14">
                  <c:v>Product manager</c:v>
                </c:pt>
                <c:pt idx="15">
                  <c:v>Others</c:v>
                </c:pt>
              </c:strCache>
            </c:strRef>
          </c:cat>
          <c:val>
            <c:numRef>
              <c:f>Fig.4他!$B$16:$Q$16</c:f>
              <c:numCache>
                <c:formatCode>General</c:formatCode>
                <c:ptCount val="16"/>
                <c:pt idx="0">
                  <c:v>4.0</c:v>
                </c:pt>
                <c:pt idx="1">
                  <c:v>3.0</c:v>
                </c:pt>
                <c:pt idx="2">
                  <c:v>4.0</c:v>
                </c:pt>
                <c:pt idx="3">
                  <c:v>0.0</c:v>
                </c:pt>
                <c:pt idx="4">
                  <c:v>5.0</c:v>
                </c:pt>
                <c:pt idx="5">
                  <c:v>4.0</c:v>
                </c:pt>
                <c:pt idx="6">
                  <c:v>6.0</c:v>
                </c:pt>
                <c:pt idx="7">
                  <c:v>2.0</c:v>
                </c:pt>
                <c:pt idx="8">
                  <c:v>4.0</c:v>
                </c:pt>
                <c:pt idx="9">
                  <c:v>1.0</c:v>
                </c:pt>
                <c:pt idx="10">
                  <c:v>2.0</c:v>
                </c:pt>
                <c:pt idx="11">
                  <c:v>0.0</c:v>
                </c:pt>
                <c:pt idx="12">
                  <c:v>3.0</c:v>
                </c:pt>
                <c:pt idx="13">
                  <c:v>0.0</c:v>
                </c:pt>
                <c:pt idx="14">
                  <c:v>3.0</c:v>
                </c:pt>
                <c:pt idx="15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83697080"/>
        <c:axId val="2020635176"/>
      </c:barChart>
      <c:catAx>
        <c:axId val="2083697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20635176"/>
        <c:crosses val="autoZero"/>
        <c:auto val="1"/>
        <c:lblAlgn val="ctr"/>
        <c:lblOffset val="100"/>
        <c:noMultiLvlLbl val="0"/>
      </c:catAx>
      <c:valAx>
        <c:axId val="2020635176"/>
        <c:scaling>
          <c:orientation val="minMax"/>
          <c:max val="15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83697080"/>
        <c:crosses val="autoZero"/>
        <c:crossBetween val="between"/>
        <c:majorUnit val="5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Pt>
            <c:idx val="3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5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6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8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9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3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cat>
            <c:strRef>
              <c:f>Fig.4他!$B$21:$Q$21</c:f>
              <c:strCache>
                <c:ptCount val="16"/>
                <c:pt idx="0">
                  <c:v>Technician</c:v>
                </c:pt>
                <c:pt idx="1">
                  <c:v>PhD researcher</c:v>
                </c:pt>
                <c:pt idx="2">
                  <c:v>Research planning/management</c:v>
                </c:pt>
                <c:pt idx="3">
                  <c:v>Design</c:v>
                </c:pt>
                <c:pt idx="4">
                  <c:v>Production technician</c:v>
                </c:pt>
                <c:pt idx="5">
                  <c:v>Production manager</c:v>
                </c:pt>
                <c:pt idx="6">
                  <c:v>Design Planning</c:v>
                </c:pt>
                <c:pt idx="7">
                  <c:v>Quality assessment</c:v>
                </c:pt>
                <c:pt idx="8">
                  <c:v>Product manager</c:v>
                </c:pt>
                <c:pt idx="9">
                  <c:v>Planning</c:v>
                </c:pt>
                <c:pt idx="10">
                  <c:v>Marketing</c:v>
                </c:pt>
                <c:pt idx="11">
                  <c:v>Sales</c:v>
                </c:pt>
                <c:pt idx="12">
                  <c:v>Planning</c:v>
                </c:pt>
                <c:pt idx="13">
                  <c:v>Marketing</c:v>
                </c:pt>
                <c:pt idx="14">
                  <c:v>Product manager</c:v>
                </c:pt>
                <c:pt idx="15">
                  <c:v>Others</c:v>
                </c:pt>
              </c:strCache>
            </c:strRef>
          </c:cat>
          <c:val>
            <c:numRef>
              <c:f>Fig.4他!$B$22:$Q$22</c:f>
              <c:numCache>
                <c:formatCode>General</c:formatCode>
                <c:ptCount val="16"/>
                <c:pt idx="0">
                  <c:v>8.0</c:v>
                </c:pt>
                <c:pt idx="1">
                  <c:v>7.0</c:v>
                </c:pt>
                <c:pt idx="2">
                  <c:v>3.0</c:v>
                </c:pt>
                <c:pt idx="3">
                  <c:v>1.0</c:v>
                </c:pt>
                <c:pt idx="4">
                  <c:v>8.0</c:v>
                </c:pt>
                <c:pt idx="5">
                  <c:v>1.0</c:v>
                </c:pt>
                <c:pt idx="6">
                  <c:v>11.0</c:v>
                </c:pt>
                <c:pt idx="7">
                  <c:v>4.0</c:v>
                </c:pt>
                <c:pt idx="8">
                  <c:v>2.0</c:v>
                </c:pt>
                <c:pt idx="9">
                  <c:v>2.0</c:v>
                </c:pt>
                <c:pt idx="10">
                  <c:v>9.0</c:v>
                </c:pt>
                <c:pt idx="11">
                  <c:v>1.0</c:v>
                </c:pt>
                <c:pt idx="12">
                  <c:v>7.0</c:v>
                </c:pt>
                <c:pt idx="13">
                  <c:v>2.0</c:v>
                </c:pt>
                <c:pt idx="14">
                  <c:v>1.0</c:v>
                </c:pt>
                <c:pt idx="15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22908312"/>
        <c:axId val="-2123672520"/>
      </c:barChart>
      <c:catAx>
        <c:axId val="202290831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23672520"/>
        <c:crosses val="autoZero"/>
        <c:auto val="1"/>
        <c:lblAlgn val="ctr"/>
        <c:lblOffset val="100"/>
        <c:noMultiLvlLbl val="0"/>
      </c:catAx>
      <c:valAx>
        <c:axId val="-2123672520"/>
        <c:scaling>
          <c:orientation val="minMax"/>
          <c:max val="12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22908312"/>
        <c:crosses val="autoZero"/>
        <c:crossBetween val="between"/>
        <c:majorUnit val="2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Pt>
            <c:idx val="3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87F-4380-A1DE-F3272FFE01E7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87F-4380-A1DE-F3272FFE01E7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87F-4380-A1DE-F3272FFE01E7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87F-4380-A1DE-F3272FFE01E7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87F-4380-A1DE-F3272FFE01E7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E87F-4380-A1DE-F3272FFE01E7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E87F-4380-A1DE-F3272FFE01E7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E87F-4380-A1DE-F3272FFE01E7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E87F-4380-A1DE-F3272FFE01E7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E87F-4380-A1DE-F3272FFE01E7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E87F-4380-A1DE-F3272FFE01E7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E87F-4380-A1DE-F3272FFE01E7}"/>
              </c:ext>
            </c:extLst>
          </c:dPt>
          <c:cat>
            <c:strRef>
              <c:f>Sheet6!$B$27:$Q$27</c:f>
              <c:strCache>
                <c:ptCount val="16"/>
                <c:pt idx="0">
                  <c:v>テクニシャン</c:v>
                </c:pt>
                <c:pt idx="1">
                  <c:v>博士研究員</c:v>
                </c:pt>
                <c:pt idx="2">
                  <c:v>研究企画・管理</c:v>
                </c:pt>
                <c:pt idx="3">
                  <c:v>設計</c:v>
                </c:pt>
                <c:pt idx="4">
                  <c:v>生産技術者</c:v>
                </c:pt>
                <c:pt idx="5">
                  <c:v>生産管理者</c:v>
                </c:pt>
                <c:pt idx="6">
                  <c:v>設計・企画</c:v>
                </c:pt>
                <c:pt idx="7">
                  <c:v>品質評価</c:v>
                </c:pt>
                <c:pt idx="8">
                  <c:v>プロマネ</c:v>
                </c:pt>
                <c:pt idx="9">
                  <c:v>企画</c:v>
                </c:pt>
                <c:pt idx="10">
                  <c:v>マーケティング</c:v>
                </c:pt>
                <c:pt idx="11">
                  <c:v>販売員</c:v>
                </c:pt>
                <c:pt idx="12">
                  <c:v>企画6</c:v>
                </c:pt>
                <c:pt idx="13">
                  <c:v>マーケティング7</c:v>
                </c:pt>
                <c:pt idx="14">
                  <c:v>プロマネ8</c:v>
                </c:pt>
                <c:pt idx="15">
                  <c:v>⑥その他</c:v>
                </c:pt>
              </c:strCache>
            </c:strRef>
          </c:cat>
          <c:val>
            <c:numRef>
              <c:f>Sheet6!$B$28:$Q$28</c:f>
              <c:numCache>
                <c:formatCode>General</c:formatCode>
                <c:ptCount val="16"/>
                <c:pt idx="0">
                  <c:v>7.0</c:v>
                </c:pt>
                <c:pt idx="1">
                  <c:v>5.0</c:v>
                </c:pt>
                <c:pt idx="2">
                  <c:v>2.0</c:v>
                </c:pt>
                <c:pt idx="3">
                  <c:v>3.0</c:v>
                </c:pt>
                <c:pt idx="4">
                  <c:v>9.0</c:v>
                </c:pt>
                <c:pt idx="5">
                  <c:v>1.0</c:v>
                </c:pt>
                <c:pt idx="6">
                  <c:v>10.0</c:v>
                </c:pt>
                <c:pt idx="7">
                  <c:v>3.0</c:v>
                </c:pt>
                <c:pt idx="8">
                  <c:v>4.0</c:v>
                </c:pt>
                <c:pt idx="9">
                  <c:v>3.0</c:v>
                </c:pt>
                <c:pt idx="10">
                  <c:v>3.0</c:v>
                </c:pt>
                <c:pt idx="11">
                  <c:v>0.0</c:v>
                </c:pt>
                <c:pt idx="12">
                  <c:v>5.0</c:v>
                </c:pt>
                <c:pt idx="13">
                  <c:v>1.0</c:v>
                </c:pt>
                <c:pt idx="14">
                  <c:v>3.0</c:v>
                </c:pt>
                <c:pt idx="15">
                  <c:v>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8-E87F-4380-A1DE-F3272FFE01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23114232"/>
        <c:axId val="-2143221624"/>
      </c:barChart>
      <c:catAx>
        <c:axId val="202311423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43221624"/>
        <c:crosses val="autoZero"/>
        <c:auto val="1"/>
        <c:lblAlgn val="ctr"/>
        <c:lblOffset val="100"/>
        <c:noMultiLvlLbl val="0"/>
      </c:catAx>
      <c:valAx>
        <c:axId val="-2143221624"/>
        <c:scaling>
          <c:orientation val="minMax"/>
          <c:max val="12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23114232"/>
        <c:crosses val="autoZero"/>
        <c:crossBetween val="between"/>
        <c:majorUnit val="2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Pt>
            <c:idx val="3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5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6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8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9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3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5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cat>
            <c:strRef>
              <c:f>Fig.4他!$B$12:$Q$12</c:f>
              <c:strCache>
                <c:ptCount val="16"/>
                <c:pt idx="0">
                  <c:v>Technician</c:v>
                </c:pt>
                <c:pt idx="1">
                  <c:v>PhD researcher</c:v>
                </c:pt>
                <c:pt idx="2">
                  <c:v>Research planning/management</c:v>
                </c:pt>
                <c:pt idx="3">
                  <c:v>Design</c:v>
                </c:pt>
                <c:pt idx="4">
                  <c:v>Production technician</c:v>
                </c:pt>
                <c:pt idx="5">
                  <c:v>Production manager</c:v>
                </c:pt>
                <c:pt idx="6">
                  <c:v>Design Planning</c:v>
                </c:pt>
                <c:pt idx="7">
                  <c:v>Quality assessment</c:v>
                </c:pt>
                <c:pt idx="8">
                  <c:v>Product manager</c:v>
                </c:pt>
                <c:pt idx="9">
                  <c:v>Planning</c:v>
                </c:pt>
                <c:pt idx="10">
                  <c:v>Marketing</c:v>
                </c:pt>
                <c:pt idx="11">
                  <c:v>Sales</c:v>
                </c:pt>
                <c:pt idx="12">
                  <c:v>Planning</c:v>
                </c:pt>
                <c:pt idx="13">
                  <c:v>Marketing</c:v>
                </c:pt>
                <c:pt idx="14">
                  <c:v>Product manager</c:v>
                </c:pt>
                <c:pt idx="15">
                  <c:v>Others</c:v>
                </c:pt>
              </c:strCache>
            </c:strRef>
          </c:cat>
          <c:val>
            <c:numRef>
              <c:f>Fig.4他!$B$13:$Q$13</c:f>
              <c:numCache>
                <c:formatCode>General</c:formatCode>
                <c:ptCount val="16"/>
                <c:pt idx="0">
                  <c:v>6.0</c:v>
                </c:pt>
                <c:pt idx="1">
                  <c:v>2.0</c:v>
                </c:pt>
                <c:pt idx="2">
                  <c:v>6.0</c:v>
                </c:pt>
                <c:pt idx="3">
                  <c:v>2.0</c:v>
                </c:pt>
                <c:pt idx="4">
                  <c:v>4.0</c:v>
                </c:pt>
                <c:pt idx="5">
                  <c:v>3.0</c:v>
                </c:pt>
                <c:pt idx="6">
                  <c:v>9.0</c:v>
                </c:pt>
                <c:pt idx="7">
                  <c:v>2.0</c:v>
                </c:pt>
                <c:pt idx="8">
                  <c:v>2.0</c:v>
                </c:pt>
                <c:pt idx="9">
                  <c:v>7.0</c:v>
                </c:pt>
                <c:pt idx="10">
                  <c:v>10.0</c:v>
                </c:pt>
                <c:pt idx="11">
                  <c:v>3.0</c:v>
                </c:pt>
                <c:pt idx="12">
                  <c:v>4.0</c:v>
                </c:pt>
                <c:pt idx="13">
                  <c:v>5.0</c:v>
                </c:pt>
                <c:pt idx="14">
                  <c:v>5.0</c:v>
                </c:pt>
                <c:pt idx="15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3252728"/>
        <c:axId val="-2143263256"/>
      </c:barChart>
      <c:catAx>
        <c:axId val="-214325272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43263256"/>
        <c:crosses val="autoZero"/>
        <c:auto val="1"/>
        <c:lblAlgn val="ctr"/>
        <c:lblOffset val="100"/>
        <c:noMultiLvlLbl val="0"/>
      </c:catAx>
      <c:valAx>
        <c:axId val="-2143263256"/>
        <c:scaling>
          <c:orientation val="minMax"/>
          <c:max val="12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3252728"/>
        <c:crosses val="autoZero"/>
        <c:crossBetween val="between"/>
        <c:majorUnit val="2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5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6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8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9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3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5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cat>
            <c:strRef>
              <c:f>Fig.4他!$B$30:$Q$30</c:f>
              <c:strCache>
                <c:ptCount val="16"/>
                <c:pt idx="0">
                  <c:v>Technician</c:v>
                </c:pt>
                <c:pt idx="1">
                  <c:v>PhD researcher</c:v>
                </c:pt>
                <c:pt idx="2">
                  <c:v>Research planning/management</c:v>
                </c:pt>
                <c:pt idx="3">
                  <c:v>Design</c:v>
                </c:pt>
                <c:pt idx="4">
                  <c:v>Production technician</c:v>
                </c:pt>
                <c:pt idx="5">
                  <c:v>Production manager</c:v>
                </c:pt>
                <c:pt idx="6">
                  <c:v>Design Planning</c:v>
                </c:pt>
                <c:pt idx="7">
                  <c:v>Quality assessment</c:v>
                </c:pt>
                <c:pt idx="8">
                  <c:v>Product manager</c:v>
                </c:pt>
                <c:pt idx="9">
                  <c:v>Planning</c:v>
                </c:pt>
                <c:pt idx="10">
                  <c:v>Marketing</c:v>
                </c:pt>
                <c:pt idx="11">
                  <c:v>Sales</c:v>
                </c:pt>
                <c:pt idx="12">
                  <c:v>Planning</c:v>
                </c:pt>
                <c:pt idx="13">
                  <c:v>Marketing</c:v>
                </c:pt>
                <c:pt idx="14">
                  <c:v>Product manager</c:v>
                </c:pt>
                <c:pt idx="15">
                  <c:v>Others</c:v>
                </c:pt>
              </c:strCache>
            </c:strRef>
          </c:cat>
          <c:val>
            <c:numRef>
              <c:f>Fig.4他!$B$31:$Q$31</c:f>
              <c:numCache>
                <c:formatCode>General</c:formatCode>
                <c:ptCount val="16"/>
                <c:pt idx="0">
                  <c:v>2.0</c:v>
                </c:pt>
                <c:pt idx="1">
                  <c:v>1.0</c:v>
                </c:pt>
                <c:pt idx="2">
                  <c:v>3.0</c:v>
                </c:pt>
                <c:pt idx="3">
                  <c:v>0.0</c:v>
                </c:pt>
                <c:pt idx="4">
                  <c:v>2.0</c:v>
                </c:pt>
                <c:pt idx="5">
                  <c:v>2.0</c:v>
                </c:pt>
                <c:pt idx="6">
                  <c:v>1.0</c:v>
                </c:pt>
                <c:pt idx="7">
                  <c:v>1.0</c:v>
                </c:pt>
                <c:pt idx="8">
                  <c:v>1.0</c:v>
                </c:pt>
                <c:pt idx="9">
                  <c:v>4.0</c:v>
                </c:pt>
                <c:pt idx="10">
                  <c:v>3.0</c:v>
                </c:pt>
                <c:pt idx="11">
                  <c:v>1.0</c:v>
                </c:pt>
                <c:pt idx="12">
                  <c:v>4.0</c:v>
                </c:pt>
                <c:pt idx="13">
                  <c:v>2.0</c:v>
                </c:pt>
                <c:pt idx="14">
                  <c:v>1.0</c:v>
                </c:pt>
                <c:pt idx="15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7975048"/>
        <c:axId val="-2117389672"/>
      </c:barChart>
      <c:catAx>
        <c:axId val="-211797504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17389672"/>
        <c:crosses val="autoZero"/>
        <c:auto val="1"/>
        <c:lblAlgn val="ctr"/>
        <c:lblOffset val="100"/>
        <c:noMultiLvlLbl val="0"/>
      </c:catAx>
      <c:valAx>
        <c:axId val="-2117389672"/>
        <c:scaling>
          <c:orientation val="minMax"/>
          <c:max val="6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17975048"/>
        <c:crosses val="autoZero"/>
        <c:crossBetween val="between"/>
        <c:majorUnit val="1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6628043764795"/>
          <c:y val="0.0564900227191854"/>
          <c:w val="0.784515986561003"/>
          <c:h val="0.47196336189198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5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6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8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9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1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4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cat>
            <c:strRef>
              <c:f>Fig.4他!$B$24:$Q$24</c:f>
              <c:strCache>
                <c:ptCount val="16"/>
                <c:pt idx="0">
                  <c:v>Technician</c:v>
                </c:pt>
                <c:pt idx="1">
                  <c:v>PhD researcher</c:v>
                </c:pt>
                <c:pt idx="2">
                  <c:v>Research planning/management</c:v>
                </c:pt>
                <c:pt idx="3">
                  <c:v>Design</c:v>
                </c:pt>
                <c:pt idx="4">
                  <c:v>Production technician</c:v>
                </c:pt>
                <c:pt idx="5">
                  <c:v>Production manager</c:v>
                </c:pt>
                <c:pt idx="6">
                  <c:v>Design Planning</c:v>
                </c:pt>
                <c:pt idx="7">
                  <c:v>Quality assessment</c:v>
                </c:pt>
                <c:pt idx="8">
                  <c:v>Product manager</c:v>
                </c:pt>
                <c:pt idx="9">
                  <c:v>Planning</c:v>
                </c:pt>
                <c:pt idx="10">
                  <c:v>Marketing</c:v>
                </c:pt>
                <c:pt idx="11">
                  <c:v>Sales</c:v>
                </c:pt>
                <c:pt idx="12">
                  <c:v>Planning</c:v>
                </c:pt>
                <c:pt idx="13">
                  <c:v>Marketing</c:v>
                </c:pt>
                <c:pt idx="14">
                  <c:v>Product manager</c:v>
                </c:pt>
                <c:pt idx="15">
                  <c:v>Others</c:v>
                </c:pt>
              </c:strCache>
            </c:strRef>
          </c:cat>
          <c:val>
            <c:numRef>
              <c:f>Fig.4他!$B$25:$Q$25</c:f>
              <c:numCache>
                <c:formatCode>General</c:formatCode>
                <c:ptCount val="16"/>
                <c:pt idx="0">
                  <c:v>4.0</c:v>
                </c:pt>
                <c:pt idx="1">
                  <c:v>2.0</c:v>
                </c:pt>
                <c:pt idx="2">
                  <c:v>4.0</c:v>
                </c:pt>
                <c:pt idx="3">
                  <c:v>0.0</c:v>
                </c:pt>
                <c:pt idx="4">
                  <c:v>7.0</c:v>
                </c:pt>
                <c:pt idx="5">
                  <c:v>3.0</c:v>
                </c:pt>
                <c:pt idx="6">
                  <c:v>3.0</c:v>
                </c:pt>
                <c:pt idx="7">
                  <c:v>3.0</c:v>
                </c:pt>
                <c:pt idx="8">
                  <c:v>4.0</c:v>
                </c:pt>
                <c:pt idx="9">
                  <c:v>2.0</c:v>
                </c:pt>
                <c:pt idx="10">
                  <c:v>2.0</c:v>
                </c:pt>
                <c:pt idx="11">
                  <c:v>0.0</c:v>
                </c:pt>
                <c:pt idx="12">
                  <c:v>2.0</c:v>
                </c:pt>
                <c:pt idx="13">
                  <c:v>0.0</c:v>
                </c:pt>
                <c:pt idx="14">
                  <c:v>3.0</c:v>
                </c:pt>
                <c:pt idx="15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4035384"/>
        <c:axId val="-2123587064"/>
      </c:barChart>
      <c:catAx>
        <c:axId val="-21240353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ja-JP"/>
          </a:p>
        </c:txPr>
        <c:crossAx val="-2123587064"/>
        <c:crosses val="autoZero"/>
        <c:auto val="1"/>
        <c:lblAlgn val="ctr"/>
        <c:lblOffset val="100"/>
        <c:noMultiLvlLbl val="0"/>
      </c:catAx>
      <c:valAx>
        <c:axId val="-2123587064"/>
        <c:scaling>
          <c:orientation val="minMax"/>
          <c:max val="12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4035384"/>
        <c:crosses val="autoZero"/>
        <c:crossBetween val="between"/>
        <c:majorUnit val="2.0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7E64DB-2DCA-9148-A8BB-F23E1E5B0DE1}" type="datetimeFigureOut">
              <a:rPr kumimoji="1" lang="ja-JP" altLang="en-US" smtClean="0"/>
              <a:t>17/04/02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84425" y="1143000"/>
            <a:ext cx="208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2958E-6817-394D-871C-668E4F676B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19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945943"/>
            <a:ext cx="10363200" cy="626689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9454516"/>
            <a:ext cx="9144000" cy="4345992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8598-23BF-544F-A149-525A70E525D4}" type="datetimeFigureOut">
              <a:rPr kumimoji="1" lang="ja-JP" altLang="en-US" smtClean="0"/>
              <a:t>17/04/02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3371-F42F-DF43-A451-9412D9E7A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8598-23BF-544F-A149-525A70E525D4}" type="datetimeFigureOut">
              <a:rPr kumimoji="1" lang="ja-JP" altLang="en-US" smtClean="0"/>
              <a:t>17/04/02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3371-F42F-DF43-A451-9412D9E7A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958370"/>
            <a:ext cx="2628900" cy="1525473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958370"/>
            <a:ext cx="7734300" cy="1525473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8598-23BF-544F-A149-525A70E525D4}" type="datetimeFigureOut">
              <a:rPr kumimoji="1" lang="ja-JP" altLang="en-US" smtClean="0"/>
              <a:t>17/04/02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3371-F42F-DF43-A451-9412D9E7A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8598-23BF-544F-A149-525A70E525D4}" type="datetimeFigureOut">
              <a:rPr kumimoji="1" lang="ja-JP" altLang="en-US" smtClean="0"/>
              <a:t>17/04/02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3371-F42F-DF43-A451-9412D9E7A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487671"/>
            <a:ext cx="10515600" cy="7487774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2046282"/>
            <a:ext cx="10515600" cy="3937644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8598-23BF-544F-A149-525A70E525D4}" type="datetimeFigureOut">
              <a:rPr kumimoji="1" lang="ja-JP" altLang="en-US" smtClean="0"/>
              <a:t>17/04/02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3371-F42F-DF43-A451-9412D9E7A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791845"/>
            <a:ext cx="5181600" cy="1142125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791845"/>
            <a:ext cx="5181600" cy="1142125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8598-23BF-544F-A149-525A70E525D4}" type="datetimeFigureOut">
              <a:rPr kumimoji="1" lang="ja-JP" altLang="en-US" smtClean="0"/>
              <a:t>17/04/02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3371-F42F-DF43-A451-9412D9E7A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58373"/>
            <a:ext cx="10515600" cy="347929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1" y="4412666"/>
            <a:ext cx="5157787" cy="2162578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1" y="6575242"/>
            <a:ext cx="5157787" cy="967119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4412666"/>
            <a:ext cx="5183188" cy="2162578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6575242"/>
            <a:ext cx="5183188" cy="967119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8598-23BF-544F-A149-525A70E525D4}" type="datetimeFigureOut">
              <a:rPr kumimoji="1" lang="ja-JP" altLang="en-US" smtClean="0"/>
              <a:t>17/04/02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3371-F42F-DF43-A451-9412D9E7A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8598-23BF-544F-A149-525A70E525D4}" type="datetimeFigureOut">
              <a:rPr kumimoji="1" lang="ja-JP" altLang="en-US" smtClean="0"/>
              <a:t>17/04/02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3371-F42F-DF43-A451-9412D9E7A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8598-23BF-544F-A149-525A70E525D4}" type="datetimeFigureOut">
              <a:rPr kumimoji="1" lang="ja-JP" altLang="en-US" smtClean="0"/>
              <a:t>17/04/02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3371-F42F-DF43-A451-9412D9E7A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2" y="1200046"/>
            <a:ext cx="3932237" cy="4200155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591767"/>
            <a:ext cx="6172200" cy="12792138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2" y="5400199"/>
            <a:ext cx="3932237" cy="1000453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8598-23BF-544F-A149-525A70E525D4}" type="datetimeFigureOut">
              <a:rPr kumimoji="1" lang="ja-JP" altLang="en-US" smtClean="0"/>
              <a:t>17/04/02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3371-F42F-DF43-A451-9412D9E7A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2" y="1200046"/>
            <a:ext cx="3932237" cy="4200155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591767"/>
            <a:ext cx="6172200" cy="12792138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2" y="5400199"/>
            <a:ext cx="3932237" cy="1000453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8598-23BF-544F-A149-525A70E525D4}" type="datetimeFigureOut">
              <a:rPr kumimoji="1" lang="ja-JP" altLang="en-US" smtClean="0"/>
              <a:t>17/04/02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3371-F42F-DF43-A451-9412D9E7A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958373"/>
            <a:ext cx="10515600" cy="3479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791845"/>
            <a:ext cx="10515600" cy="1142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6683952"/>
            <a:ext cx="2743200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18598-23BF-544F-A149-525A70E525D4}" type="datetimeFigureOut">
              <a:rPr kumimoji="1" lang="ja-JP" altLang="en-US" smtClean="0"/>
              <a:t>17/04/02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6683952"/>
            <a:ext cx="4114800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6683952"/>
            <a:ext cx="2743200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E3371-F42F-DF43-A451-9412D9E7AE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076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kumimoji="1"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kumimoji="1"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4" Type="http://schemas.openxmlformats.org/officeDocument/2006/relationships/chart" Target="../charts/chart7.xml"/><Relationship Id="rId5" Type="http://schemas.openxmlformats.org/officeDocument/2006/relationships/chart" Target="../charts/chart8.xml"/><Relationship Id="rId6" Type="http://schemas.openxmlformats.org/officeDocument/2006/relationships/chart" Target="../charts/chart9.xml"/><Relationship Id="rId7" Type="http://schemas.openxmlformats.org/officeDocument/2006/relationships/chart" Target="../charts/chart10.xml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4" Type="http://schemas.openxmlformats.org/officeDocument/2006/relationships/chart" Target="../charts/chart13.xml"/><Relationship Id="rId5" Type="http://schemas.openxmlformats.org/officeDocument/2006/relationships/chart" Target="../charts/chart14.xml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4" Type="http://schemas.openxmlformats.org/officeDocument/2006/relationships/chart" Target="../charts/chart17.xml"/><Relationship Id="rId5" Type="http://schemas.openxmlformats.org/officeDocument/2006/relationships/chart" Target="../charts/chart18.xml"/><Relationship Id="rId6" Type="http://schemas.openxmlformats.org/officeDocument/2006/relationships/chart" Target="../charts/chart19.xml"/><Relationship Id="rId7" Type="http://schemas.openxmlformats.org/officeDocument/2006/relationships/chart" Target="../charts/chart20.xml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4" Type="http://schemas.openxmlformats.org/officeDocument/2006/relationships/chart" Target="../charts/chart23.xml"/><Relationship Id="rId5" Type="http://schemas.openxmlformats.org/officeDocument/2006/relationships/chart" Target="../charts/chart24.xml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4" Type="http://schemas.openxmlformats.org/officeDocument/2006/relationships/chart" Target="../charts/chart27.xml"/><Relationship Id="rId5" Type="http://schemas.openxmlformats.org/officeDocument/2006/relationships/chart" Target="../charts/chart28.xml"/><Relationship Id="rId6" Type="http://schemas.openxmlformats.org/officeDocument/2006/relationships/chart" Target="../charts/chart29.xml"/><Relationship Id="rId7" Type="http://schemas.openxmlformats.org/officeDocument/2006/relationships/chart" Target="../charts/chart30.xml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90265" y="5776581"/>
            <a:ext cx="87052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What kind of personnel is needed in companies related in regenerative medicine? </a:t>
            </a:r>
          </a:p>
          <a:p>
            <a:r>
              <a:rPr lang="en-US" altLang="ja-JP" sz="2000" dirty="0"/>
              <a:t>(Job types by company scale)</a:t>
            </a:r>
            <a:r>
              <a:rPr lang="ja-JP" altLang="ja-JP" sz="2000" dirty="0"/>
              <a:t> </a:t>
            </a:r>
            <a:endParaRPr lang="en-US" altLang="ja-JP" sz="2000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6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9421688" y="12917865"/>
            <a:ext cx="2133600" cy="365125"/>
          </a:xfrm>
        </p:spPr>
        <p:txBody>
          <a:bodyPr/>
          <a:lstStyle/>
          <a:p>
            <a:fld id="{2CE2245C-8677-487F-AAA5-A317183E8BD8}" type="slidenum">
              <a:rPr lang="ja-JP" altLang="en-US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fld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30" name="グラフ 29"/>
          <p:cNvGraphicFramePr>
            <a:graphicFrameLocks/>
          </p:cNvGraphicFramePr>
          <p:nvPr>
            <p:extLst/>
          </p:nvPr>
        </p:nvGraphicFramePr>
        <p:xfrm>
          <a:off x="1682846" y="6724801"/>
          <a:ext cx="4687219" cy="1698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2" name="グラフ 31"/>
          <p:cNvGraphicFramePr>
            <a:graphicFrameLocks/>
          </p:cNvGraphicFramePr>
          <p:nvPr>
            <p:extLst/>
          </p:nvPr>
        </p:nvGraphicFramePr>
        <p:xfrm>
          <a:off x="6186073" y="6764241"/>
          <a:ext cx="4572000" cy="1661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" name="テキスト ボックス 28"/>
          <p:cNvSpPr txBox="1"/>
          <p:nvPr/>
        </p:nvSpPr>
        <p:spPr>
          <a:xfrm rot="16200000">
            <a:off x="745491" y="8430124"/>
            <a:ext cx="1581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 b="0" i="0"/>
            </a:pPr>
            <a:r>
              <a:rPr lang="x-none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No. of companies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1853277" y="6546983"/>
            <a:ext cx="31371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b="0" i="0"/>
            </a:pPr>
            <a:r>
              <a:rPr lang="x-none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Major companies (≥5000 employees)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840365" y="8447117"/>
            <a:ext cx="30476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b="0" i="0"/>
            </a:pPr>
            <a:r>
              <a:rPr lang="x-none" altLang="ja-JP" sz="14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Large companies (≥300 employees)</a:t>
            </a:r>
            <a:endParaRPr lang="x-none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122127" y="6440396"/>
            <a:ext cx="38030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b="0" i="0"/>
            </a:pPr>
            <a:r>
              <a:rPr lang="x-none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Small- and medium-sized companies (≤300 employees) 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6365623" y="8409280"/>
            <a:ext cx="17644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b="0" i="0"/>
            </a:pPr>
            <a:r>
              <a:rPr lang="x-none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Venture businesses</a:t>
            </a:r>
          </a:p>
        </p:txBody>
      </p:sp>
      <p:graphicFrame>
        <p:nvGraphicFramePr>
          <p:cNvPr id="36" name="グラフ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694727"/>
              </p:ext>
            </p:extLst>
          </p:nvPr>
        </p:nvGraphicFramePr>
        <p:xfrm>
          <a:off x="1682839" y="8735116"/>
          <a:ext cx="4483100" cy="3092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7" name="グラフ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5051939"/>
              </p:ext>
            </p:extLst>
          </p:nvPr>
        </p:nvGraphicFramePr>
        <p:xfrm>
          <a:off x="6199601" y="8707588"/>
          <a:ext cx="4483100" cy="311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765726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グラフ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4435399"/>
              </p:ext>
            </p:extLst>
          </p:nvPr>
        </p:nvGraphicFramePr>
        <p:xfrm>
          <a:off x="1649716" y="8132465"/>
          <a:ext cx="4439207" cy="1773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2926962"/>
              </p:ext>
            </p:extLst>
          </p:nvPr>
        </p:nvGraphicFramePr>
        <p:xfrm>
          <a:off x="6217595" y="6458092"/>
          <a:ext cx="4572000" cy="1648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正方形/長方形 14"/>
          <p:cNvSpPr/>
          <p:nvPr/>
        </p:nvSpPr>
        <p:spPr>
          <a:xfrm rot="18921453">
            <a:off x="9623345" y="11611326"/>
            <a:ext cx="158928" cy="158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" name="正方形/長方形 16"/>
          <p:cNvSpPr/>
          <p:nvPr/>
        </p:nvSpPr>
        <p:spPr>
          <a:xfrm rot="18921453">
            <a:off x="9848099" y="11611326"/>
            <a:ext cx="158928" cy="158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" name="正方形/長方形 17"/>
          <p:cNvSpPr/>
          <p:nvPr/>
        </p:nvSpPr>
        <p:spPr>
          <a:xfrm rot="18921453">
            <a:off x="10102019" y="11611327"/>
            <a:ext cx="158928" cy="158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" name="正方形/長方形 18"/>
          <p:cNvSpPr/>
          <p:nvPr/>
        </p:nvSpPr>
        <p:spPr>
          <a:xfrm rot="18921453">
            <a:off x="9989643" y="11913564"/>
            <a:ext cx="158928" cy="158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8523632" y="11993034"/>
            <a:ext cx="2133600" cy="365125"/>
          </a:xfrm>
        </p:spPr>
        <p:txBody>
          <a:bodyPr/>
          <a:lstStyle/>
          <a:p>
            <a:fld id="{2CE2245C-8677-487F-AAA5-A317183E8BD8}" type="slidenum">
              <a:rPr lang="ja-JP" altLang="en-US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</a:t>
            </a:fld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428807" y="5308916"/>
            <a:ext cx="100621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What kind of personnel is needed in companies related in regenerative medicine? </a:t>
            </a:r>
          </a:p>
          <a:p>
            <a:r>
              <a:rPr lang="en-US" altLang="ja-JP" dirty="0"/>
              <a:t>(Job types by business type)</a:t>
            </a:r>
            <a:r>
              <a:rPr lang="ja-JP" altLang="ja-JP" dirty="0"/>
              <a:t> </a:t>
            </a:r>
            <a:endParaRPr lang="en-US" altLang="ja-JP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26" name="グラフ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18414"/>
              </p:ext>
            </p:extLst>
          </p:nvPr>
        </p:nvGraphicFramePr>
        <p:xfrm>
          <a:off x="1692221" y="6497155"/>
          <a:ext cx="4407910" cy="1587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1673933" y="6279723"/>
            <a:ext cx="2583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/>
              <a:t>Machinery and Devices 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692224" y="7947797"/>
            <a:ext cx="32378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/>
              <a:t>Chemicals and Raw Materials 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694769" y="9699116"/>
            <a:ext cx="2545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/>
              <a:t>Regenerative Medicine 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6236002" y="6275079"/>
            <a:ext cx="1891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/>
              <a:t>Pharmaceuticals</a:t>
            </a:r>
          </a:p>
        </p:txBody>
      </p:sp>
      <p:graphicFrame>
        <p:nvGraphicFramePr>
          <p:cNvPr id="34" name="グラフ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115514"/>
              </p:ext>
            </p:extLst>
          </p:nvPr>
        </p:nvGraphicFramePr>
        <p:xfrm>
          <a:off x="6275732" y="8084204"/>
          <a:ext cx="4495800" cy="1783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5" name="正方形/長方形 34"/>
          <p:cNvSpPr/>
          <p:nvPr/>
        </p:nvSpPr>
        <p:spPr>
          <a:xfrm>
            <a:off x="6236005" y="7921864"/>
            <a:ext cx="27377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Distribution and Services 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6222700" y="9660708"/>
            <a:ext cx="877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/>
              <a:t>Others</a:t>
            </a:r>
          </a:p>
        </p:txBody>
      </p:sp>
      <p:graphicFrame>
        <p:nvGraphicFramePr>
          <p:cNvPr id="38" name="グラフ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227919"/>
              </p:ext>
            </p:extLst>
          </p:nvPr>
        </p:nvGraphicFramePr>
        <p:xfrm>
          <a:off x="1046483" y="9953731"/>
          <a:ext cx="5053651" cy="3146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9" name="グラフ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3516373"/>
              </p:ext>
            </p:extLst>
          </p:nvPr>
        </p:nvGraphicFramePr>
        <p:xfrm>
          <a:off x="5811523" y="9960724"/>
          <a:ext cx="4970489" cy="32353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0" name="テキスト ボックス 39"/>
          <p:cNvSpPr txBox="1"/>
          <p:nvPr/>
        </p:nvSpPr>
        <p:spPr>
          <a:xfrm rot="16200000">
            <a:off x="745491" y="8430124"/>
            <a:ext cx="1581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 b="0" i="0"/>
            </a:pPr>
            <a:r>
              <a:rPr lang="x-none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No. of companies</a:t>
            </a:r>
          </a:p>
        </p:txBody>
      </p:sp>
    </p:spTree>
    <p:extLst>
      <p:ext uri="{BB962C8B-B14F-4D97-AF65-F5344CB8AC3E}">
        <p14:creationId xmlns:p14="http://schemas.microsoft.com/office/powerpoint/2010/main" val="1663947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631504" y="5703933"/>
            <a:ext cx="8856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Persons with the necessary knowledge, experience, and technology </a:t>
            </a:r>
          </a:p>
          <a:p>
            <a:r>
              <a:rPr lang="en-US" altLang="ja-JP" sz="2000" dirty="0"/>
              <a:t>(1 answer, by company scale)</a:t>
            </a:r>
            <a:endParaRPr lang="ja-JP" altLang="ja-JP" sz="20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8354888" y="11637705"/>
            <a:ext cx="2133600" cy="365125"/>
          </a:xfrm>
        </p:spPr>
        <p:txBody>
          <a:bodyPr/>
          <a:lstStyle/>
          <a:p>
            <a:fld id="{2CE2245C-8677-487F-AAA5-A317183E8BD8}" type="slidenum">
              <a:rPr lang="ja-JP" altLang="en-US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</a:t>
            </a:fld>
            <a:endParaRPr lang="ja-JP" altLang="en-US" sz="14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19" name="グラフ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7393363"/>
              </p:ext>
            </p:extLst>
          </p:nvPr>
        </p:nvGraphicFramePr>
        <p:xfrm>
          <a:off x="6149850" y="6813707"/>
          <a:ext cx="4572000" cy="1970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グラフ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5545005"/>
              </p:ext>
            </p:extLst>
          </p:nvPr>
        </p:nvGraphicFramePr>
        <p:xfrm>
          <a:off x="1522336" y="6857672"/>
          <a:ext cx="4483100" cy="1876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正方形/長方形 23"/>
          <p:cNvSpPr/>
          <p:nvPr/>
        </p:nvSpPr>
        <p:spPr>
          <a:xfrm>
            <a:off x="1692771" y="6612719"/>
            <a:ext cx="31371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b="0" i="0"/>
            </a:pPr>
            <a:r>
              <a:rPr lang="x-none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Major companies (≥5000 employees)</a:t>
            </a:r>
          </a:p>
        </p:txBody>
      </p:sp>
      <p:graphicFrame>
        <p:nvGraphicFramePr>
          <p:cNvPr id="25" name="グラフ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1284124"/>
              </p:ext>
            </p:extLst>
          </p:nvPr>
        </p:nvGraphicFramePr>
        <p:xfrm>
          <a:off x="1522336" y="8865259"/>
          <a:ext cx="4495800" cy="3899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" name="正方形/長方形 25"/>
          <p:cNvSpPr/>
          <p:nvPr/>
        </p:nvSpPr>
        <p:spPr>
          <a:xfrm>
            <a:off x="1679863" y="8647320"/>
            <a:ext cx="30476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b="0" i="0"/>
            </a:pPr>
            <a:r>
              <a:rPr lang="x-none" altLang="ja-JP" sz="14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Large companies (≥300 employees)</a:t>
            </a:r>
            <a:endParaRPr lang="x-none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018136" y="6443127"/>
            <a:ext cx="38030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b="0" i="0"/>
            </a:pPr>
            <a:r>
              <a:rPr lang="x-none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Small- and medium-sized companies (≤300 employees) </a:t>
            </a:r>
          </a:p>
        </p:txBody>
      </p:sp>
      <p:graphicFrame>
        <p:nvGraphicFramePr>
          <p:cNvPr id="28" name="グラフ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3957354"/>
              </p:ext>
            </p:extLst>
          </p:nvPr>
        </p:nvGraphicFramePr>
        <p:xfrm>
          <a:off x="6238750" y="8897959"/>
          <a:ext cx="4483100" cy="3526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9" name="正方形/長方形 28"/>
          <p:cNvSpPr/>
          <p:nvPr/>
        </p:nvSpPr>
        <p:spPr>
          <a:xfrm>
            <a:off x="6292598" y="8687730"/>
            <a:ext cx="17644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b="0" i="0"/>
            </a:pPr>
            <a:r>
              <a:rPr lang="x-none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Venture businesses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 rot="16200000">
            <a:off x="659247" y="8493431"/>
            <a:ext cx="1581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 b="0" i="0"/>
            </a:pPr>
            <a:r>
              <a:rPr lang="x-none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No. of companies</a:t>
            </a:r>
          </a:p>
        </p:txBody>
      </p:sp>
    </p:spTree>
    <p:extLst>
      <p:ext uri="{BB962C8B-B14F-4D97-AF65-F5344CB8AC3E}">
        <p14:creationId xmlns:p14="http://schemas.microsoft.com/office/powerpoint/2010/main" val="1440320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 rot="18921453">
            <a:off x="9623345" y="11611326"/>
            <a:ext cx="158928" cy="158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" name="正方形/長方形 16"/>
          <p:cNvSpPr/>
          <p:nvPr/>
        </p:nvSpPr>
        <p:spPr>
          <a:xfrm rot="18921453">
            <a:off x="9848099" y="11611326"/>
            <a:ext cx="158928" cy="158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" name="正方形/長方形 17"/>
          <p:cNvSpPr/>
          <p:nvPr/>
        </p:nvSpPr>
        <p:spPr>
          <a:xfrm rot="18921453">
            <a:off x="10102019" y="11611327"/>
            <a:ext cx="158928" cy="158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" name="正方形/長方形 18"/>
          <p:cNvSpPr/>
          <p:nvPr/>
        </p:nvSpPr>
        <p:spPr>
          <a:xfrm rot="18921453">
            <a:off x="9989643" y="11913564"/>
            <a:ext cx="158928" cy="158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9624040" y="12943585"/>
            <a:ext cx="2133600" cy="365125"/>
          </a:xfrm>
        </p:spPr>
        <p:txBody>
          <a:bodyPr/>
          <a:lstStyle/>
          <a:p>
            <a:fld id="{2CE2245C-8677-487F-AAA5-A317183E8BD8}" type="slidenum">
              <a:rPr lang="ja-JP" altLang="en-US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</a:t>
            </a:fld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618555" y="5499966"/>
            <a:ext cx="2583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/>
              <a:t>Machinery and Devices 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618555" y="7671788"/>
            <a:ext cx="32378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/>
              <a:t>Chemicals and Raw Materials 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618552" y="9704822"/>
            <a:ext cx="2545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/>
              <a:t>Regenerative Medicine 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6118840" y="5494815"/>
            <a:ext cx="1891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/>
              <a:t>Pharmaceuticals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6190555" y="7672315"/>
            <a:ext cx="27377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Distribution and Services 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6174192" y="9703950"/>
            <a:ext cx="877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Others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 rot="16200000">
            <a:off x="618435" y="8411188"/>
            <a:ext cx="1581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 b="0" i="0"/>
            </a:pPr>
            <a:r>
              <a:rPr lang="x-none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No. of companies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212122" y="4730409"/>
            <a:ext cx="8856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Persons with the necessary knowledge, experience, and technology </a:t>
            </a:r>
          </a:p>
          <a:p>
            <a:r>
              <a:rPr lang="en-US" altLang="ja-JP" sz="2000" dirty="0"/>
              <a:t>(1 answer, by business type)</a:t>
            </a:r>
            <a:endParaRPr lang="ja-JP" altLang="ja-JP" sz="200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23" name="グラフ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530349"/>
              </p:ext>
            </p:extLst>
          </p:nvPr>
        </p:nvGraphicFramePr>
        <p:xfrm>
          <a:off x="1618552" y="5956906"/>
          <a:ext cx="4572000" cy="18367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4" name="グラフ 23"/>
          <p:cNvGraphicFramePr>
            <a:graphicFrameLocks/>
          </p:cNvGraphicFramePr>
          <p:nvPr>
            <p:extLst/>
          </p:nvPr>
        </p:nvGraphicFramePr>
        <p:xfrm>
          <a:off x="1546840" y="8018638"/>
          <a:ext cx="4572000" cy="1842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7" name="グラフ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792443"/>
              </p:ext>
            </p:extLst>
          </p:nvPr>
        </p:nvGraphicFramePr>
        <p:xfrm>
          <a:off x="1517679" y="9978343"/>
          <a:ext cx="4572001" cy="34249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8" name="グラフ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0351828"/>
              </p:ext>
            </p:extLst>
          </p:nvPr>
        </p:nvGraphicFramePr>
        <p:xfrm>
          <a:off x="6174186" y="5838087"/>
          <a:ext cx="4572000" cy="18722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9" name="グラフ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7684077"/>
              </p:ext>
            </p:extLst>
          </p:nvPr>
        </p:nvGraphicFramePr>
        <p:xfrm>
          <a:off x="6190552" y="7938127"/>
          <a:ext cx="4572000" cy="1842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3" name="グラフ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6199288"/>
              </p:ext>
            </p:extLst>
          </p:nvPr>
        </p:nvGraphicFramePr>
        <p:xfrm>
          <a:off x="6118840" y="9963405"/>
          <a:ext cx="4483100" cy="3241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405958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9492808" y="13237905"/>
            <a:ext cx="2133600" cy="365125"/>
          </a:xfrm>
        </p:spPr>
        <p:txBody>
          <a:bodyPr/>
          <a:lstStyle/>
          <a:p>
            <a:fld id="{2CE2245C-8677-487F-AAA5-A317183E8BD8}" type="slidenum">
              <a:rPr lang="ja-JP" altLang="en-US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5</a:t>
            </a:fld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 rot="16200000">
            <a:off x="324654" y="6633309"/>
            <a:ext cx="1581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 b="0" i="0"/>
            </a:pPr>
            <a:r>
              <a:rPr lang="x-none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No. of companies</a:t>
            </a:r>
          </a:p>
        </p:txBody>
      </p:sp>
      <p:graphicFrame>
        <p:nvGraphicFramePr>
          <p:cNvPr id="21" name="グラフ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8729375"/>
              </p:ext>
            </p:extLst>
          </p:nvPr>
        </p:nvGraphicFramePr>
        <p:xfrm>
          <a:off x="1370758" y="4991818"/>
          <a:ext cx="8014542" cy="1804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2" name="グラフ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1920597"/>
              </p:ext>
            </p:extLst>
          </p:nvPr>
        </p:nvGraphicFramePr>
        <p:xfrm>
          <a:off x="1370758" y="2922706"/>
          <a:ext cx="8014542" cy="1757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5" name="グラフ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9882938"/>
              </p:ext>
            </p:extLst>
          </p:nvPr>
        </p:nvGraphicFramePr>
        <p:xfrm>
          <a:off x="1370758" y="7332969"/>
          <a:ext cx="8014542" cy="1737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1" name="グラフ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9150398"/>
              </p:ext>
            </p:extLst>
          </p:nvPr>
        </p:nvGraphicFramePr>
        <p:xfrm>
          <a:off x="1370758" y="9365657"/>
          <a:ext cx="8019110" cy="2695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3" name="表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761572"/>
              </p:ext>
            </p:extLst>
          </p:nvPr>
        </p:nvGraphicFramePr>
        <p:xfrm>
          <a:off x="1702038" y="1319539"/>
          <a:ext cx="7443738" cy="1219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92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304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1385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0055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395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219200">
                <a:tc>
                  <a:txBody>
                    <a:bodyPr/>
                    <a:lstStyle/>
                    <a:p>
                      <a:pPr marL="0" marR="0" indent="0" algn="ctr" defTabSz="121917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altLang="en-US" sz="1200" b="0" i="0" u="none" strike="noStrike" dirty="0" smtClean="0">
                          <a:solidFill>
                            <a:srgbClr val="00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Is certification necessary?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kern="1200" dirty="0" smtClean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I</a:t>
                      </a:r>
                      <a:r>
                        <a:rPr kumimoji="1" lang="x-none" altLang="ja-JP" sz="1400" b="0" kern="1200" dirty="0" smtClean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s personnel training outsourced, or conducted in-house?</a:t>
                      </a:r>
                      <a:endParaRPr lang="ja-JP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0" i="0"/>
                      </a:pPr>
                      <a:r>
                        <a:rPr kumimoji="1" lang="x-none" altLang="ja-JP" sz="1400" b="0" kern="1200" dirty="0" smtClean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In-house training </a:t>
                      </a:r>
                      <a:r>
                        <a:rPr kumimoji="1" lang="en-US" altLang="ja-JP" sz="1400" b="0" kern="1200" dirty="0" smtClean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from</a:t>
                      </a:r>
                      <a:r>
                        <a:rPr kumimoji="1" lang="x-none" altLang="ja-JP" sz="1400" b="0" kern="1200" dirty="0" smtClean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personnel</a:t>
                      </a:r>
                      <a:endParaRPr kumimoji="1" lang="x-none" altLang="ja-JP" sz="1400" b="0" kern="1200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b="0" i="0"/>
                      </a:pPr>
                      <a:r>
                        <a:rPr lang="en-US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Do you hope to utilize some public training facilities (including academic conferences) , if any?</a:t>
                      </a:r>
                      <a:endParaRPr lang="x-none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en-US" sz="1000" dirty="0" smtClean="0">
                          <a:latin typeface="Meiryo" charset="-128"/>
                          <a:ea typeface="Meiryo" charset="-128"/>
                          <a:cs typeface="Meiryo" charset="-128"/>
                        </a:rPr>
                        <a:t>Will you use some </a:t>
                      </a:r>
                      <a:r>
                        <a:rPr lang="en-US" altLang="ja-JP" sz="1000" dirty="0" smtClean="0">
                          <a:latin typeface="Meiryo" charset="-128"/>
                          <a:ea typeface="Meiryo" charset="-128"/>
                          <a:cs typeface="Meiryo" charset="-128"/>
                        </a:rPr>
                        <a:t>multidisciplinary research centers, if any? </a:t>
                      </a:r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4" name="正方形/長方形 33"/>
          <p:cNvSpPr/>
          <p:nvPr/>
        </p:nvSpPr>
        <p:spPr>
          <a:xfrm>
            <a:off x="1702040" y="2614930"/>
            <a:ext cx="1066578" cy="8335832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2768618" y="2615515"/>
            <a:ext cx="1538836" cy="8323556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4307454" y="2614930"/>
            <a:ext cx="2784924" cy="8335832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7092378" y="2614930"/>
            <a:ext cx="1046278" cy="8335832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8138656" y="2614930"/>
            <a:ext cx="1022872" cy="8335832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1959134" y="2704313"/>
            <a:ext cx="3137197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>
              <a:defRPr b="0" i="0"/>
            </a:pPr>
            <a:r>
              <a:rPr lang="x-none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Major companies (≥5000 employees)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800819" y="4670936"/>
            <a:ext cx="3499633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 b="0" i="0"/>
            </a:pPr>
            <a:r>
              <a:rPr lang="x-none" altLang="ja-JP" sz="14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Large companies (≥300 employees)</a:t>
            </a:r>
            <a:endParaRPr lang="x-none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475871" y="6788755"/>
            <a:ext cx="3957937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 b="0" i="0"/>
            </a:pPr>
            <a:r>
              <a:rPr lang="x-none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Small- and medium-sized companies (≤300 employees) 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800822" y="9070580"/>
            <a:ext cx="1948445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 b="0" i="0"/>
            </a:pPr>
            <a:r>
              <a:rPr lang="x-none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Venture businesses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368912" y="285360"/>
            <a:ext cx="8918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kumimoji="1" lang="x-none" altLang="en-US" sz="2400" b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Need for certification and current personnel training </a:t>
            </a:r>
            <a:r>
              <a:rPr kumimoji="1" lang="x-none" altLang="en-US" sz="2400" b="0" dirty="0" smtClean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methods</a:t>
            </a:r>
            <a:endParaRPr kumimoji="1" lang="en-US" altLang="en-US" sz="2400" b="0" dirty="0" smtClean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 b="0" i="0"/>
            </a:pPr>
            <a:r>
              <a:rPr lang="en-US" altLang="en-US" sz="2400" dirty="0" smtClean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 by company scale)</a:t>
            </a:r>
            <a:endParaRPr kumimoji="1" lang="x-none" altLang="en-US" sz="2400" b="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26151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 rot="18921453">
            <a:off x="11547895" y="11688294"/>
            <a:ext cx="158928" cy="158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" name="正方形/長方形 16"/>
          <p:cNvSpPr/>
          <p:nvPr/>
        </p:nvSpPr>
        <p:spPr>
          <a:xfrm rot="18921453">
            <a:off x="11772649" y="11688294"/>
            <a:ext cx="158928" cy="158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" name="正方形/長方形 17"/>
          <p:cNvSpPr/>
          <p:nvPr/>
        </p:nvSpPr>
        <p:spPr>
          <a:xfrm rot="18921453">
            <a:off x="12026569" y="11688295"/>
            <a:ext cx="158928" cy="158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" name="正方形/長方形 18"/>
          <p:cNvSpPr/>
          <p:nvPr/>
        </p:nvSpPr>
        <p:spPr>
          <a:xfrm rot="18921453">
            <a:off x="11914193" y="11990532"/>
            <a:ext cx="158928" cy="158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9624040" y="12943585"/>
            <a:ext cx="2133600" cy="365125"/>
          </a:xfrm>
        </p:spPr>
        <p:txBody>
          <a:bodyPr/>
          <a:lstStyle/>
          <a:p>
            <a:fld id="{2CE2245C-8677-487F-AAA5-A317183E8BD8}" type="slidenum">
              <a:rPr lang="ja-JP" altLang="en-US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</a:t>
            </a:fld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 rot="16200000">
            <a:off x="2182029" y="7289400"/>
            <a:ext cx="1581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 b="0" i="0"/>
            </a:pPr>
            <a:r>
              <a:rPr lang="x-none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No. of companies</a:t>
            </a:r>
          </a:p>
        </p:txBody>
      </p:sp>
      <p:graphicFrame>
        <p:nvGraphicFramePr>
          <p:cNvPr id="25" name="表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207810"/>
              </p:ext>
            </p:extLst>
          </p:nvPr>
        </p:nvGraphicFramePr>
        <p:xfrm>
          <a:off x="3626588" y="253594"/>
          <a:ext cx="7443738" cy="1219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92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304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1385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0055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395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219200">
                <a:tc>
                  <a:txBody>
                    <a:bodyPr/>
                    <a:lstStyle/>
                    <a:p>
                      <a:pPr marL="0" marR="0" indent="0" algn="ctr" defTabSz="121917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altLang="en-US" sz="1200" b="0" i="0" u="none" strike="noStrike" dirty="0" smtClean="0">
                          <a:solidFill>
                            <a:srgbClr val="00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Is certification necessary?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b="0" kern="1200" dirty="0" smtClean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I</a:t>
                      </a:r>
                      <a:r>
                        <a:rPr kumimoji="1" lang="x-none" altLang="ja-JP" sz="1400" b="0" kern="1200" dirty="0" smtClean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s personnel training outsourced, or conducted in-house?</a:t>
                      </a:r>
                      <a:endParaRPr lang="ja-JP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defRPr b="0" i="0"/>
                      </a:pPr>
                      <a:r>
                        <a:rPr kumimoji="1" lang="x-none" altLang="ja-JP" sz="1400" b="0" kern="1200" dirty="0" smtClean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In-house training </a:t>
                      </a:r>
                      <a:r>
                        <a:rPr kumimoji="1" lang="en-US" altLang="ja-JP" sz="1400" b="0" kern="1200" dirty="0" smtClean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from</a:t>
                      </a:r>
                      <a:r>
                        <a:rPr kumimoji="1" lang="x-none" altLang="ja-JP" sz="1400" b="0" kern="1200" dirty="0" smtClean="0">
                          <a:solidFill>
                            <a:schemeClr val="dk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personnel</a:t>
                      </a:r>
                      <a:endParaRPr kumimoji="1" lang="x-none" altLang="ja-JP" sz="1400" b="0" kern="1200" dirty="0">
                        <a:solidFill>
                          <a:schemeClr val="dk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b="0" i="0"/>
                      </a:pPr>
                      <a:r>
                        <a:rPr lang="en-US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Do you hope to utilize some public training facilities (including academic conferences) , if any?</a:t>
                      </a:r>
                      <a:endParaRPr lang="x-none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en-US" sz="1000" dirty="0" smtClean="0">
                          <a:latin typeface="Meiryo" charset="-128"/>
                          <a:ea typeface="Meiryo" charset="-128"/>
                          <a:cs typeface="Meiryo" charset="-128"/>
                        </a:rPr>
                        <a:t>Will you use some </a:t>
                      </a:r>
                      <a:r>
                        <a:rPr lang="en-US" altLang="ja-JP" sz="1000" dirty="0" smtClean="0">
                          <a:latin typeface="Meiryo" charset="-128"/>
                          <a:ea typeface="Meiryo" charset="-128"/>
                          <a:cs typeface="Meiryo" charset="-128"/>
                        </a:rPr>
                        <a:t>multidisciplinary research centers, if any? </a:t>
                      </a:r>
                      <a:endParaRPr lang="ja-JP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26" name="グラフ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632821"/>
              </p:ext>
            </p:extLst>
          </p:nvPr>
        </p:nvGraphicFramePr>
        <p:xfrm>
          <a:off x="3238730" y="1788109"/>
          <a:ext cx="8014482" cy="2134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0" name="グラフ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7046236"/>
              </p:ext>
            </p:extLst>
          </p:nvPr>
        </p:nvGraphicFramePr>
        <p:xfrm>
          <a:off x="3238729" y="4236885"/>
          <a:ext cx="8014482" cy="1997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1" name="グラフ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810138"/>
              </p:ext>
            </p:extLst>
          </p:nvPr>
        </p:nvGraphicFramePr>
        <p:xfrm>
          <a:off x="3220440" y="6588632"/>
          <a:ext cx="8014482" cy="2311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4" name="グラフ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6675864"/>
              </p:ext>
            </p:extLst>
          </p:nvPr>
        </p:nvGraphicFramePr>
        <p:xfrm>
          <a:off x="3238730" y="9327342"/>
          <a:ext cx="8014482" cy="2164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7" name="グラフ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6336184"/>
              </p:ext>
            </p:extLst>
          </p:nvPr>
        </p:nvGraphicFramePr>
        <p:xfrm>
          <a:off x="3220440" y="11842833"/>
          <a:ext cx="8014482" cy="2497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9" name="グラフ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159210"/>
              </p:ext>
            </p:extLst>
          </p:nvPr>
        </p:nvGraphicFramePr>
        <p:xfrm>
          <a:off x="3141342" y="14608881"/>
          <a:ext cx="8093580" cy="39691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3626590" y="1472796"/>
            <a:ext cx="1066578" cy="15218509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4693168" y="1472794"/>
            <a:ext cx="1538836" cy="15196098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6232004" y="1472796"/>
            <a:ext cx="2784924" cy="15218509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9016928" y="1472796"/>
            <a:ext cx="1046278" cy="15218509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10063206" y="1472796"/>
            <a:ext cx="1022872" cy="15218509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3665513" y="1529474"/>
            <a:ext cx="2583835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/>
              <a:t>Machinery and Devices 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3642572" y="3975839"/>
            <a:ext cx="323789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/>
              <a:t>Chemicals and Raw Materials 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645242" y="6330796"/>
            <a:ext cx="254562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/>
              <a:t>Regenerative Medicine 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3609822" y="8973351"/>
            <a:ext cx="189100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/>
              <a:t>Pharmaceuticals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3626592" y="11588287"/>
            <a:ext cx="273779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 dirty="0"/>
              <a:t>Distribution and Services 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3648977" y="14440578"/>
            <a:ext cx="87738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ja-JP" altLang="en-US" dirty="0"/>
              <a:t>Others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09688" y="744644"/>
            <a:ext cx="26093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kumimoji="1" lang="x-none" altLang="en-US" sz="2400" b="0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Need for certification and current personnel training </a:t>
            </a:r>
            <a:r>
              <a:rPr kumimoji="1" lang="x-none" altLang="en-US" sz="2400" b="0" dirty="0" smtClean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methods</a:t>
            </a:r>
            <a:endParaRPr kumimoji="1" lang="en-US" altLang="en-US" sz="2400" b="0" dirty="0" smtClean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defRPr b="0" i="0"/>
            </a:pPr>
            <a:r>
              <a:rPr lang="en-US" altLang="en-US" sz="2400" dirty="0" smtClean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 by business type)</a:t>
            </a:r>
            <a:endParaRPr kumimoji="1" lang="x-none" altLang="en-US" sz="2400" b="0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3221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254</TotalTime>
  <Words>332</Words>
  <Application>Microsoft Macintosh PowerPoint</Application>
  <PresentationFormat>ユーザー設定</PresentationFormat>
  <Paragraphs>64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柴山幸子</dc:creator>
  <cp:lastModifiedBy>江副 幸子</cp:lastModifiedBy>
  <cp:revision>27</cp:revision>
  <dcterms:created xsi:type="dcterms:W3CDTF">2017-04-02T01:56:28Z</dcterms:created>
  <dcterms:modified xsi:type="dcterms:W3CDTF">2017-04-02T12:50:05Z</dcterms:modified>
</cp:coreProperties>
</file>