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14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2" Type="http://schemas.openxmlformats.org/officeDocument/2006/relationships/slide" Target="slides/slide1.xml"/>
   <Relationship Id="rId3" Type="http://schemas.openxmlformats.org/officeDocument/2006/relationships/presProps" Target="presProps.xml"/>
   <Relationship Id="rId4" Type="http://schemas.openxmlformats.org/officeDocument/2006/relationships/viewProps" Target="viewProps.xml"/>
   <Relationship Id="rId5" Type="http://schemas.openxmlformats.org/officeDocument/2006/relationships/theme" Target="theme/theme1.xml"/>
   <Relationship Id="rId6" Type="http://schemas.openxmlformats.org/officeDocument/2006/relationships/tableStyles" Target="tableStyles.xml"/>
</Relationship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</a:t>
            </a:r>
            <a:r>
              <a:rPr lang="en-US" dirty="0" err="1" smtClean="0"/>
              <a:t>gstyle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724C-E7A2-4A6D-A4BD-CDB6C1C03172}" type="datetimeFigureOut">
              <a:rPr lang="en-US" smtClean="0"/>
              <a:pPr/>
              <a:t>9/10/2017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3A10D-7D5E-4932-A76F-CD1632FD3D96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724C-E7A2-4A6D-A4BD-CDB6C1C03172}" type="datetimeFigureOut">
              <a:rPr lang="en-US" smtClean="0"/>
              <a:pPr/>
              <a:t>9/10/2017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3A10D-7D5E-4932-A76F-CD1632FD3D96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724C-E7A2-4A6D-A4BD-CDB6C1C03172}" type="datetimeFigureOut">
              <a:rPr lang="en-US" smtClean="0"/>
              <a:pPr/>
              <a:t>9/10/2017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3A10D-7D5E-4932-A76F-CD1632FD3D96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724C-E7A2-4A6D-A4BD-CDB6C1C03172}" type="datetimeFigureOut">
              <a:rPr lang="en-US" smtClean="0"/>
              <a:pPr/>
              <a:t>9/10/2017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3A10D-7D5E-4932-A76F-CD1632FD3D96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724C-E7A2-4A6D-A4BD-CDB6C1C03172}" type="datetimeFigureOut">
              <a:rPr lang="en-US" smtClean="0"/>
              <a:pPr/>
              <a:t>9/10/2017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3A10D-7D5E-4932-A76F-CD1632FD3D96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724C-E7A2-4A6D-A4BD-CDB6C1C03172}" type="datetimeFigureOut">
              <a:rPr lang="en-US" smtClean="0"/>
              <a:pPr/>
              <a:t>9/10/2017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3A10D-7D5E-4932-A76F-CD1632FD3D96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724C-E7A2-4A6D-A4BD-CDB6C1C03172}" type="datetimeFigureOut">
              <a:rPr lang="en-US" smtClean="0"/>
              <a:pPr/>
              <a:t>9/10/2017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3A10D-7D5E-4932-A76F-CD1632FD3D96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724C-E7A2-4A6D-A4BD-CDB6C1C03172}" type="datetimeFigureOut">
              <a:rPr lang="en-US" smtClean="0"/>
              <a:pPr/>
              <a:t>9/10/2017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3A10D-7D5E-4932-A76F-CD1632FD3D96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724C-E7A2-4A6D-A4BD-CDB6C1C03172}" type="datetimeFigureOut">
              <a:rPr lang="en-US" smtClean="0"/>
              <a:pPr/>
              <a:t>9/10/2017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3A10D-7D5E-4932-A76F-CD1632FD3D96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724C-E7A2-4A6D-A4BD-CDB6C1C03172}" type="datetimeFigureOut">
              <a:rPr lang="en-US" smtClean="0"/>
              <a:pPr/>
              <a:t>9/10/2017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3A10D-7D5E-4932-A76F-CD1632FD3D96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724C-E7A2-4A6D-A4BD-CDB6C1C03172}" type="datetimeFigureOut">
              <a:rPr lang="en-US" smtClean="0"/>
              <a:pPr/>
              <a:t>9/10/2017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3A10D-7D5E-4932-A76F-CD1632FD3D96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63724C-E7A2-4A6D-A4BD-CDB6C1C03172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A3A10D-7D5E-4932-A76F-CD1632FD3D96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10" Type="http://schemas.openxmlformats.org/officeDocument/2006/relationships/image" Target="../media/image9.png"/>
   <Relationship Id="rId11" Type="http://schemas.openxmlformats.org/officeDocument/2006/relationships/image" Target="../media/image10.png"/>
   <Relationship Id="rId12" Type="http://schemas.openxmlformats.org/officeDocument/2006/relationships/image" Target="../media/image11.png"/>
   <Relationship Id="rId13" Type="http://schemas.openxmlformats.org/officeDocument/2006/relationships/image" Target="../media/image12.png"/>
   <Relationship Id="rId14" Type="http://schemas.openxmlformats.org/officeDocument/2006/relationships/image" Target="../media/image13.png"/>
   <Relationship Id="rId15" Type="http://schemas.openxmlformats.org/officeDocument/2006/relationships/image" Target="../media/image14.png"/>
   <Relationship Id="rId2" Type="http://schemas.openxmlformats.org/officeDocument/2006/relationships/image" Target="../media/image1.jpeg"/>
   <Relationship Id="rId3" Type="http://schemas.openxmlformats.org/officeDocument/2006/relationships/image" Target="../media/image2.jpeg"/>
   <Relationship Id="rId4" Type="http://schemas.openxmlformats.org/officeDocument/2006/relationships/image" Target="../media/image3.jpeg"/>
   <Relationship Id="rId5" Type="http://schemas.openxmlformats.org/officeDocument/2006/relationships/image" Target="../media/image4.jpeg"/>
   <Relationship Id="rId6" Type="http://schemas.openxmlformats.org/officeDocument/2006/relationships/image" Target="../media/image5.jpeg"/>
   <Relationship Id="rId7" Type="http://schemas.openxmlformats.org/officeDocument/2006/relationships/image" Target="../media/image6.jpeg"/>
   <Relationship Id="rId8" Type="http://schemas.openxmlformats.org/officeDocument/2006/relationships/image" Target="../media/image7.png"/>
   <Relationship Id="rId9" Type="http://schemas.openxmlformats.org/officeDocument/2006/relationships/image" Target="../media/image8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2699792" y="2492896"/>
            <a:ext cx="288032" cy="2880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179320" y="2780928"/>
            <a:ext cx="139435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i="1" dirty="0" err="1" smtClean="0">
                <a:latin typeface="Times New Roman" pitchFamily="18" charset="0"/>
                <a:cs typeface="Times New Roman" pitchFamily="18" charset="0"/>
              </a:rPr>
              <a:t>Klebsiella</a:t>
            </a:r>
            <a:endParaRPr lang="en-GB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GB" i="1" dirty="0" err="1" smtClean="0">
                <a:latin typeface="Times New Roman" pitchFamily="18" charset="0"/>
                <a:cs typeface="Times New Roman" pitchFamily="18" charset="0"/>
              </a:rPr>
              <a:t>Enterobacter</a:t>
            </a:r>
            <a:endParaRPr lang="en-GB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GB" i="1" dirty="0" err="1" smtClean="0">
                <a:latin typeface="Times New Roman" pitchFamily="18" charset="0"/>
                <a:cs typeface="Times New Roman" pitchFamily="18" charset="0"/>
              </a:rPr>
              <a:t>Citrobacter</a:t>
            </a:r>
            <a:endParaRPr lang="en-GB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GB" i="1" dirty="0" err="1" smtClean="0">
                <a:latin typeface="Times New Roman" pitchFamily="18" charset="0"/>
                <a:cs typeface="Times New Roman" pitchFamily="18" charset="0"/>
              </a:rPr>
              <a:t>Serratia</a:t>
            </a:r>
            <a:endParaRPr lang="en-GB" i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e 48"/>
          <p:cNvGrpSpPr/>
          <p:nvPr/>
        </p:nvGrpSpPr>
        <p:grpSpPr>
          <a:xfrm>
            <a:off x="916981" y="570054"/>
            <a:ext cx="873600" cy="1706706"/>
            <a:chOff x="916981" y="570054"/>
            <a:chExt cx="873600" cy="1706706"/>
          </a:xfrm>
        </p:grpSpPr>
        <p:sp>
          <p:nvSpPr>
            <p:cNvPr id="4" name="Rectangle 3"/>
            <p:cNvSpPr/>
            <p:nvPr/>
          </p:nvSpPr>
          <p:spPr>
            <a:xfrm>
              <a:off x="1209765" y="570054"/>
              <a:ext cx="288032" cy="288032"/>
            </a:xfrm>
            <a:prstGeom prst="rect">
              <a:avLst/>
            </a:prstGeom>
            <a:solidFill>
              <a:srgbClr val="FF33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931230" y="930094"/>
              <a:ext cx="78418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 smtClean="0">
                  <a:latin typeface="Times New Roman" pitchFamily="18" charset="0"/>
                  <a:cs typeface="Times New Roman" pitchFamily="18" charset="0"/>
                </a:rPr>
                <a:t>Esc </a:t>
              </a:r>
              <a:r>
                <a:rPr lang="en-GB" sz="1600" dirty="0" err="1" smtClean="0">
                  <a:latin typeface="Times New Roman" pitchFamily="18" charset="0"/>
                  <a:cs typeface="Times New Roman" pitchFamily="18" charset="0"/>
                </a:rPr>
                <a:t>col</a:t>
              </a:r>
              <a:endParaRPr lang="en-GB" sz="1600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4" name="Picture 16" descr="M:\IMU\CRIB\Antony\Mes documents\Mes documents\talks&amp;meetings\150530 ASM meeting New Orleans\Couleur bacteries\02ECOORII061_8_1008.jpg"/>
            <p:cNvPicPr>
              <a:picLocks noChangeAspect="1" noChangeArrowheads="1"/>
            </p:cNvPicPr>
            <p:nvPr/>
          </p:nvPicPr>
          <p:blipFill>
            <a:blip r:embed="rId2" cstate="print"/>
            <a:srcRect l="37400" t="72049" r="48950" b="12201"/>
            <a:stretch>
              <a:fillRect/>
            </a:stretch>
          </p:blipFill>
          <p:spPr bwMode="auto">
            <a:xfrm>
              <a:off x="916981" y="1268760"/>
              <a:ext cx="873600" cy="1008000"/>
            </a:xfrm>
            <a:prstGeom prst="rect">
              <a:avLst/>
            </a:prstGeom>
            <a:noFill/>
          </p:spPr>
        </p:pic>
      </p:grpSp>
      <p:grpSp>
        <p:nvGrpSpPr>
          <p:cNvPr id="3" name="Groupe 50"/>
          <p:cNvGrpSpPr/>
          <p:nvPr/>
        </p:nvGrpSpPr>
        <p:grpSpPr>
          <a:xfrm>
            <a:off x="2339752" y="570054"/>
            <a:ext cx="1581267" cy="1706706"/>
            <a:chOff x="2060384" y="570054"/>
            <a:chExt cx="1581267" cy="1706706"/>
          </a:xfrm>
        </p:grpSpPr>
        <p:sp>
          <p:nvSpPr>
            <p:cNvPr id="6" name="Rectangle 5"/>
            <p:cNvSpPr/>
            <p:nvPr/>
          </p:nvSpPr>
          <p:spPr>
            <a:xfrm>
              <a:off x="2732492" y="570054"/>
              <a:ext cx="288032" cy="288032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2060384" y="930094"/>
              <a:ext cx="158126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i="1" dirty="0" err="1" smtClean="0">
                  <a:latin typeface="Times New Roman" pitchFamily="18" charset="0"/>
                  <a:cs typeface="Times New Roman" pitchFamily="18" charset="0"/>
                </a:rPr>
                <a:t>Enterococcus</a:t>
              </a:r>
              <a:r>
                <a:rPr lang="en-GB" sz="1600" dirty="0" smtClean="0">
                  <a:latin typeface="Times New Roman" pitchFamily="18" charset="0"/>
                  <a:cs typeface="Times New Roman" pitchFamily="18" charset="0"/>
                </a:rPr>
                <a:t> sp.</a:t>
              </a:r>
              <a:endParaRPr lang="en-GB" sz="1600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5" name="Picture 15" descr="D:\Couleur bacteries\02EFCORII051_8_1008.jpg"/>
            <p:cNvPicPr>
              <a:picLocks noChangeAspect="1" noChangeArrowheads="1"/>
            </p:cNvPicPr>
            <p:nvPr/>
          </p:nvPicPr>
          <p:blipFill>
            <a:blip r:embed="rId3" cstate="print"/>
            <a:srcRect l="32150" t="40550" r="54200" b="43700"/>
            <a:stretch>
              <a:fillRect/>
            </a:stretch>
          </p:blipFill>
          <p:spPr bwMode="auto">
            <a:xfrm>
              <a:off x="2439708" y="1268760"/>
              <a:ext cx="873600" cy="1008000"/>
            </a:xfrm>
            <a:prstGeom prst="rect">
              <a:avLst/>
            </a:prstGeom>
            <a:noFill/>
          </p:spPr>
        </p:pic>
      </p:grpSp>
      <p:pic>
        <p:nvPicPr>
          <p:cNvPr id="16" name="Picture 8" descr="M:\IMU\CRIB\Antony\Mes documents\Mes documents\talks&amp;meetings\150530 ASM meeting New Orleans\Couleur bacteries\Klebsiella pneumoniae 24h 10e+7.jpg"/>
          <p:cNvPicPr>
            <a:picLocks noChangeAspect="1" noChangeArrowheads="1"/>
          </p:cNvPicPr>
          <p:nvPr/>
        </p:nvPicPr>
        <p:blipFill>
          <a:blip r:embed="rId4" cstate="print"/>
          <a:srcRect l="48950" t="66800" r="38450" b="18101"/>
          <a:stretch>
            <a:fillRect/>
          </a:stretch>
        </p:blipFill>
        <p:spPr bwMode="auto">
          <a:xfrm>
            <a:off x="251520" y="5013176"/>
            <a:ext cx="864096" cy="1035496"/>
          </a:xfrm>
          <a:prstGeom prst="rect">
            <a:avLst/>
          </a:prstGeom>
          <a:noFill/>
        </p:spPr>
      </p:pic>
      <p:pic>
        <p:nvPicPr>
          <p:cNvPr id="17" name="Picture 9" descr="M:\IMU\CRIB\Antony\Mes documents\Mes documents\talks&amp;meetings\150530 ASM meeting New Orleans\Couleur bacteries\Citrobacyer freundii 24h 10e+7.jpg"/>
          <p:cNvPicPr>
            <a:picLocks noChangeAspect="1" noChangeArrowheads="1"/>
          </p:cNvPicPr>
          <p:nvPr/>
        </p:nvPicPr>
        <p:blipFill>
          <a:blip r:embed="rId5" cstate="print"/>
          <a:srcRect l="12600" t="33599" r="74800" b="51302"/>
          <a:stretch>
            <a:fillRect/>
          </a:stretch>
        </p:blipFill>
        <p:spPr bwMode="auto">
          <a:xfrm>
            <a:off x="2167571" y="5013176"/>
            <a:ext cx="864096" cy="1035496"/>
          </a:xfrm>
          <a:prstGeom prst="rect">
            <a:avLst/>
          </a:prstGeom>
          <a:noFill/>
        </p:spPr>
      </p:pic>
      <p:sp>
        <p:nvSpPr>
          <p:cNvPr id="18" name="ZoneTexte 17"/>
          <p:cNvSpPr txBox="1"/>
          <p:nvPr/>
        </p:nvSpPr>
        <p:spPr>
          <a:xfrm>
            <a:off x="395536" y="4725144"/>
            <a:ext cx="5004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Times New Roman" pitchFamily="18" charset="0"/>
                <a:cs typeface="Times New Roman" pitchFamily="18" charset="0"/>
              </a:rPr>
              <a:t>KPN</a:t>
            </a:r>
            <a:endParaRPr lang="fr-FR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2311587" y="4725144"/>
            <a:ext cx="4748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Times New Roman" pitchFamily="18" charset="0"/>
                <a:cs typeface="Times New Roman" pitchFamily="18" charset="0"/>
              </a:rPr>
              <a:t>CFR</a:t>
            </a:r>
            <a:endParaRPr lang="fr-FR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Picture 10" descr="M:\IMU\CRIB\Antony\Mes documents\Mes documents\talks&amp;meetings\150530 ASM meeting New Orleans\Couleur bacteries\Proteus mirabilis 24h 10e+7.jpg"/>
          <p:cNvPicPr>
            <a:picLocks noChangeAspect="1" noChangeArrowheads="1"/>
          </p:cNvPicPr>
          <p:nvPr/>
        </p:nvPicPr>
        <p:blipFill>
          <a:blip r:embed="rId6" cstate="print"/>
          <a:srcRect l="50000" t="62600" r="36350" b="21650"/>
          <a:stretch>
            <a:fillRect/>
          </a:stretch>
        </p:blipFill>
        <p:spPr bwMode="auto">
          <a:xfrm>
            <a:off x="7154785" y="5013176"/>
            <a:ext cx="873599" cy="1008000"/>
          </a:xfrm>
          <a:prstGeom prst="rect">
            <a:avLst/>
          </a:prstGeom>
          <a:noFill/>
        </p:spPr>
      </p:pic>
      <p:pic>
        <p:nvPicPr>
          <p:cNvPr id="21" name="Picture 11" descr="M:\IMU\CRIB\Antony\Mes documents\Mes documents\talks&amp;meetings\150530 ASM meeting New Orleans\Couleur bacteries\Morganella morganii 24h 10e+7.jpg"/>
          <p:cNvPicPr>
            <a:picLocks noChangeAspect="1" noChangeArrowheads="1"/>
          </p:cNvPicPr>
          <p:nvPr/>
        </p:nvPicPr>
        <p:blipFill>
          <a:blip r:embed="rId7" cstate="print"/>
          <a:srcRect l="58400" t="42650" r="27950" b="41600"/>
          <a:stretch>
            <a:fillRect/>
          </a:stretch>
        </p:blipFill>
        <p:spPr bwMode="auto">
          <a:xfrm>
            <a:off x="6218681" y="5013176"/>
            <a:ext cx="873600" cy="1008000"/>
          </a:xfrm>
          <a:prstGeom prst="rect">
            <a:avLst/>
          </a:prstGeom>
          <a:noFill/>
        </p:spPr>
      </p:pic>
      <p:sp>
        <p:nvSpPr>
          <p:cNvPr id="22" name="ZoneTexte 21"/>
          <p:cNvSpPr txBox="1"/>
          <p:nvPr/>
        </p:nvSpPr>
        <p:spPr>
          <a:xfrm>
            <a:off x="6372200" y="4700058"/>
            <a:ext cx="5677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Times New Roman" pitchFamily="18" charset="0"/>
                <a:cs typeface="Times New Roman" pitchFamily="18" charset="0"/>
              </a:rPr>
              <a:t>MMO</a:t>
            </a:r>
            <a:endParaRPr lang="fr-FR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7370809" y="4700058"/>
            <a:ext cx="4587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Times New Roman" pitchFamily="18" charset="0"/>
                <a:cs typeface="Times New Roman" pitchFamily="18" charset="0"/>
              </a:rPr>
              <a:t>PMI</a:t>
            </a:r>
            <a:endParaRPr lang="fr-FR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6919024" y="2937718"/>
            <a:ext cx="13045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i="1" dirty="0" smtClean="0">
                <a:latin typeface="Times New Roman" pitchFamily="18" charset="0"/>
                <a:cs typeface="Times New Roman" pitchFamily="18" charset="0"/>
              </a:rPr>
              <a:t>Proteus</a:t>
            </a:r>
          </a:p>
          <a:p>
            <a:pPr algn="ctr"/>
            <a:r>
              <a:rPr lang="en-GB" i="1" dirty="0" err="1" smtClean="0">
                <a:latin typeface="Times New Roman" pitchFamily="18" charset="0"/>
                <a:cs typeface="Times New Roman" pitchFamily="18" charset="0"/>
              </a:rPr>
              <a:t>Morganella</a:t>
            </a:r>
            <a:endParaRPr lang="en-GB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GB" i="1" dirty="0" err="1" smtClean="0">
                <a:latin typeface="Times New Roman" pitchFamily="18" charset="0"/>
                <a:cs typeface="Times New Roman" pitchFamily="18" charset="0"/>
              </a:rPr>
              <a:t>Providencia</a:t>
            </a:r>
            <a:endParaRPr lang="en-GB" i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5" name="Groupe 53"/>
          <p:cNvGrpSpPr/>
          <p:nvPr/>
        </p:nvGrpSpPr>
        <p:grpSpPr>
          <a:xfrm>
            <a:off x="4521172" y="570054"/>
            <a:ext cx="838918" cy="1706706"/>
            <a:chOff x="4373365" y="570054"/>
            <a:chExt cx="838918" cy="1706706"/>
          </a:xfrm>
        </p:grpSpPr>
        <p:sp>
          <p:nvSpPr>
            <p:cNvPr id="8" name="Rectangle 7"/>
            <p:cNvSpPr/>
            <p:nvPr/>
          </p:nvSpPr>
          <p:spPr>
            <a:xfrm>
              <a:off x="4669533" y="570054"/>
              <a:ext cx="288032" cy="288032"/>
            </a:xfrm>
            <a:prstGeom prst="rect">
              <a:avLst/>
            </a:prstGeom>
            <a:solidFill>
              <a:srgbClr val="FF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4373365" y="930094"/>
              <a:ext cx="77296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 err="1" smtClean="0">
                  <a:latin typeface="Times New Roman" pitchFamily="18" charset="0"/>
                  <a:cs typeface="Times New Roman" pitchFamily="18" charset="0"/>
                </a:rPr>
                <a:t>Sta</a:t>
              </a:r>
              <a:r>
                <a:rPr lang="en-GB" sz="1600" dirty="0" smtClean="0">
                  <a:latin typeface="Times New Roman" pitchFamily="18" charset="0"/>
                  <a:cs typeface="Times New Roman" pitchFamily="18" charset="0"/>
                </a:rPr>
                <a:t> sap</a:t>
              </a:r>
              <a:endParaRPr lang="en-GB" sz="1600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414815" y="1268760"/>
              <a:ext cx="797468" cy="100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26" name="Groupe 55"/>
          <p:cNvGrpSpPr/>
          <p:nvPr/>
        </p:nvGrpSpPr>
        <p:grpSpPr>
          <a:xfrm>
            <a:off x="5887429" y="570054"/>
            <a:ext cx="838918" cy="1706706"/>
            <a:chOff x="5741517" y="570054"/>
            <a:chExt cx="838918" cy="1706706"/>
          </a:xfrm>
        </p:grpSpPr>
        <p:sp>
          <p:nvSpPr>
            <p:cNvPr id="10" name="Rectangle 9"/>
            <p:cNvSpPr/>
            <p:nvPr/>
          </p:nvSpPr>
          <p:spPr>
            <a:xfrm>
              <a:off x="6037685" y="570054"/>
              <a:ext cx="288032" cy="288032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5741517" y="930094"/>
              <a:ext cx="78418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 err="1" smtClean="0">
                  <a:latin typeface="Times New Roman" pitchFamily="18" charset="0"/>
                  <a:cs typeface="Times New Roman" pitchFamily="18" charset="0"/>
                </a:rPr>
                <a:t>Stc</a:t>
              </a:r>
              <a:r>
                <a:rPr lang="en-GB" sz="16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GB" sz="1600" dirty="0" err="1" smtClean="0">
                  <a:latin typeface="Times New Roman" pitchFamily="18" charset="0"/>
                  <a:cs typeface="Times New Roman" pitchFamily="18" charset="0"/>
                </a:rPr>
                <a:t>aga</a:t>
              </a:r>
              <a:endParaRPr lang="en-GB" sz="1600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782967" y="1268760"/>
              <a:ext cx="797468" cy="100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103675" y="5013176"/>
            <a:ext cx="820253" cy="103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" name="ZoneTexte 29"/>
          <p:cNvSpPr txBox="1"/>
          <p:nvPr/>
        </p:nvSpPr>
        <p:spPr>
          <a:xfrm>
            <a:off x="3247691" y="4725144"/>
            <a:ext cx="4828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Times New Roman" pitchFamily="18" charset="0"/>
                <a:cs typeface="Times New Roman" pitchFamily="18" charset="0"/>
              </a:rPr>
              <a:t>ECL</a:t>
            </a:r>
            <a:endParaRPr lang="fr-FR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903875" y="5013176"/>
            <a:ext cx="820253" cy="103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2" name="ZoneTexte 31"/>
          <p:cNvSpPr txBox="1"/>
          <p:nvPr/>
        </p:nvSpPr>
        <p:spPr>
          <a:xfrm>
            <a:off x="5062021" y="4725144"/>
            <a:ext cx="5180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Times New Roman" pitchFamily="18" charset="0"/>
                <a:cs typeface="Times New Roman" pitchFamily="18" charset="0"/>
              </a:rPr>
              <a:t>SMA</a:t>
            </a:r>
            <a:endParaRPr lang="fr-FR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7452320" y="2505670"/>
            <a:ext cx="288032" cy="288032"/>
          </a:xfrm>
          <a:prstGeom prst="rect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539552" y="4365104"/>
            <a:ext cx="288032" cy="2880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2959659" y="4365104"/>
            <a:ext cx="288032" cy="288032"/>
          </a:xfrm>
          <a:prstGeom prst="rect">
            <a:avLst/>
          </a:prstGeom>
          <a:solidFill>
            <a:srgbClr val="0070C0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5148064" y="4365104"/>
            <a:ext cx="288032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07504" y="2348880"/>
            <a:ext cx="5760640" cy="40324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6084168" y="2348880"/>
            <a:ext cx="2952328" cy="4032448"/>
          </a:xfrm>
          <a:prstGeom prst="rect">
            <a:avLst/>
          </a:prstGeom>
          <a:noFill/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5" name="Picture 26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100392" y="5013176"/>
            <a:ext cx="820253" cy="103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6" name="ZoneTexte 45"/>
          <p:cNvSpPr txBox="1"/>
          <p:nvPr/>
        </p:nvSpPr>
        <p:spPr>
          <a:xfrm>
            <a:off x="8244408" y="4700058"/>
            <a:ext cx="5004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Times New Roman" pitchFamily="18" charset="0"/>
                <a:cs typeface="Times New Roman" pitchFamily="18" charset="0"/>
              </a:rPr>
              <a:t>PVU</a:t>
            </a:r>
            <a:endParaRPr lang="fr-FR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7" name="Picture 6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187624" y="5013176"/>
            <a:ext cx="820253" cy="103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8" name="ZoneTexte 47"/>
          <p:cNvSpPr txBox="1"/>
          <p:nvPr/>
        </p:nvSpPr>
        <p:spPr>
          <a:xfrm>
            <a:off x="1331640" y="4725144"/>
            <a:ext cx="5180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Times New Roman" pitchFamily="18" charset="0"/>
                <a:cs typeface="Times New Roman" pitchFamily="18" charset="0"/>
              </a:rPr>
              <a:t>CKO</a:t>
            </a:r>
            <a:endParaRPr lang="fr-FR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1403648" y="4365104"/>
            <a:ext cx="288032" cy="2880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2" name="Picture 9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995936" y="5013176"/>
            <a:ext cx="820253" cy="103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3" name="ZoneTexte 52"/>
          <p:cNvSpPr txBox="1"/>
          <p:nvPr/>
        </p:nvSpPr>
        <p:spPr>
          <a:xfrm>
            <a:off x="4139952" y="472514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Times New Roman" pitchFamily="18" charset="0"/>
                <a:cs typeface="Times New Roman" pitchFamily="18" charset="0"/>
              </a:rPr>
              <a:t>EAE</a:t>
            </a:r>
            <a:endParaRPr lang="fr-FR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4211960" y="4365104"/>
            <a:ext cx="288032" cy="288032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7" name="Groupe 59"/>
          <p:cNvGrpSpPr/>
          <p:nvPr/>
        </p:nvGrpSpPr>
        <p:grpSpPr>
          <a:xfrm>
            <a:off x="7253685" y="548680"/>
            <a:ext cx="833480" cy="1728192"/>
            <a:chOff x="7253685" y="548680"/>
            <a:chExt cx="833480" cy="1728192"/>
          </a:xfrm>
        </p:grpSpPr>
        <p:pic>
          <p:nvPicPr>
            <p:cNvPr id="59" name="Picture 28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7266912" y="1240072"/>
              <a:ext cx="820253" cy="1036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2" name="Rectangle 61"/>
            <p:cNvSpPr/>
            <p:nvPr/>
          </p:nvSpPr>
          <p:spPr>
            <a:xfrm>
              <a:off x="7533022" y="548680"/>
              <a:ext cx="288032" cy="288032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8" name="ZoneTexte 57"/>
            <p:cNvSpPr txBox="1"/>
            <p:nvPr/>
          </p:nvSpPr>
          <p:spPr>
            <a:xfrm>
              <a:off x="7253685" y="908720"/>
              <a:ext cx="76174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 err="1" smtClean="0">
                  <a:latin typeface="Times New Roman" pitchFamily="18" charset="0"/>
                  <a:cs typeface="Times New Roman" pitchFamily="18" charset="0"/>
                </a:rPr>
                <a:t>Sta</a:t>
              </a:r>
              <a:r>
                <a:rPr lang="en-GB" sz="16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GB" sz="1600" dirty="0" err="1" smtClean="0">
                  <a:latin typeface="Times New Roman" pitchFamily="18" charset="0"/>
                  <a:cs typeface="Times New Roman" pitchFamily="18" charset="0"/>
                </a:rPr>
                <a:t>aur</a:t>
              </a:r>
              <a:endParaRPr lang="en-GB" sz="16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54" name="ZoneTexte 53"/>
          <p:cNvSpPr txBox="1"/>
          <p:nvPr/>
        </p:nvSpPr>
        <p:spPr>
          <a:xfrm>
            <a:off x="4211960" y="6550223"/>
            <a:ext cx="7184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err="1" smtClean="0">
                <a:latin typeface="Times New Roman" pitchFamily="18" charset="0"/>
                <a:cs typeface="Times New Roman" pitchFamily="18" charset="0"/>
              </a:rPr>
              <a:t>Fig</a:t>
            </a:r>
            <a:r>
              <a:rPr lang="fr-FR" sz="1400" dirty="0" smtClean="0">
                <a:latin typeface="Times New Roman" pitchFamily="18" charset="0"/>
                <a:cs typeface="Times New Roman" pitchFamily="18" charset="0"/>
              </a:rPr>
              <a:t> .J.1</a:t>
            </a:r>
            <a:endParaRPr lang="fr-FR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30</Words>
  <Application>Microsoft Office PowerPoint</Application>
  <PresentationFormat>Affichage à l'écran (4:3)</PresentationFormat>
  <Paragraphs>22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Blank</vt:lpstr>
      <vt:lpstr>Diapositive 1</vt:lpstr>
    </vt:vector>
  </TitlesOfParts>
  <Company/>
  <LinksUpToDate>false</LinksUpToDate>
  <SharedDoc>false</SharedDoc>
  <HyperlinksChanged>false</HyperlinksChanged>
  <AppVersion>12.0000</AppVersion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