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5" r:id="rId3"/>
    <p:sldId id="270" r:id="rId4"/>
    <p:sldId id="257" r:id="rId5"/>
    <p:sldId id="27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80FF"/>
    <a:srgbClr val="9FFEFF"/>
    <a:srgbClr val="FF8081"/>
    <a:srgbClr val="81FB80"/>
    <a:srgbClr val="017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72"/>
    <p:restoredTop sz="94625"/>
  </p:normalViewPr>
  <p:slideViewPr>
    <p:cSldViewPr snapToGrid="0" snapToObjects="1">
      <p:cViewPr varScale="1">
        <p:scale>
          <a:sx n="130" d="100"/>
          <a:sy n="130" d="100"/>
        </p:scale>
        <p:origin x="200" y="776"/>
      </p:cViewPr>
      <p:guideLst>
        <p:guide orient="horz" pos="220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chaelkr:.Trash:GP%200426NIDDK%20MA1076%20ConC%20100497%20(e-mail):0426NIDDK_MA1076_intervals.xls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ohnh/Desktop/Gel%20plot%20Fed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Intervals!$H$1</c:f>
              <c:strCache>
                <c:ptCount val="1"/>
                <c:pt idx="0">
                  <c:v>Peak Val</c:v>
                </c:pt>
              </c:strCache>
            </c:strRef>
          </c:tx>
          <c:spPr>
            <a:ln>
              <a:solidFill>
                <a:srgbClr val="34DF0F"/>
              </a:solidFill>
            </a:ln>
          </c:spPr>
          <c:marker>
            <c:symbol val="diamond"/>
            <c:size val="5"/>
            <c:spPr>
              <a:solidFill>
                <a:srgbClr val="34DF0F"/>
              </a:solidFill>
              <a:ln>
                <a:solidFill>
                  <a:srgbClr val="34DF0F"/>
                </a:solidFill>
              </a:ln>
            </c:spPr>
          </c:marker>
          <c:val>
            <c:numRef>
              <c:f>Intervals!$H$2:$H$452</c:f>
              <c:numCache>
                <c:formatCode>#,##0.000</c:formatCode>
                <c:ptCount val="451"/>
                <c:pt idx="0">
                  <c:v>23.215599999999998</c:v>
                </c:pt>
                <c:pt idx="1">
                  <c:v>21.077300000000001</c:v>
                </c:pt>
                <c:pt idx="2">
                  <c:v>17.958300000000001</c:v>
                </c:pt>
                <c:pt idx="3">
                  <c:v>17.310199999999998</c:v>
                </c:pt>
                <c:pt idx="4">
                  <c:v>16.196400000000001</c:v>
                </c:pt>
                <c:pt idx="5">
                  <c:v>15.381500000000001</c:v>
                </c:pt>
                <c:pt idx="6">
                  <c:v>15.110799999999999</c:v>
                </c:pt>
                <c:pt idx="7">
                  <c:v>14.8786</c:v>
                </c:pt>
                <c:pt idx="8">
                  <c:v>14.507899999999999</c:v>
                </c:pt>
                <c:pt idx="9">
                  <c:v>14.1998</c:v>
                </c:pt>
                <c:pt idx="10">
                  <c:v>13.9679</c:v>
                </c:pt>
                <c:pt idx="11">
                  <c:v>13.6175</c:v>
                </c:pt>
                <c:pt idx="12">
                  <c:v>12.948</c:v>
                </c:pt>
                <c:pt idx="13">
                  <c:v>12.741199999999999</c:v>
                </c:pt>
                <c:pt idx="14">
                  <c:v>12.3927</c:v>
                </c:pt>
                <c:pt idx="15">
                  <c:v>12.352499999999999</c:v>
                </c:pt>
                <c:pt idx="16">
                  <c:v>12.1584</c:v>
                </c:pt>
                <c:pt idx="17">
                  <c:v>11.9657</c:v>
                </c:pt>
                <c:pt idx="18">
                  <c:v>11.8987</c:v>
                </c:pt>
                <c:pt idx="19">
                  <c:v>11.821099999999999</c:v>
                </c:pt>
                <c:pt idx="20">
                  <c:v>11.794</c:v>
                </c:pt>
                <c:pt idx="21">
                  <c:v>11.712199999999999</c:v>
                </c:pt>
                <c:pt idx="22">
                  <c:v>11.6</c:v>
                </c:pt>
                <c:pt idx="23">
                  <c:v>11.5329</c:v>
                </c:pt>
                <c:pt idx="24">
                  <c:v>11.514799999999999</c:v>
                </c:pt>
                <c:pt idx="25">
                  <c:v>11.496</c:v>
                </c:pt>
                <c:pt idx="26">
                  <c:v>11.3504</c:v>
                </c:pt>
                <c:pt idx="27">
                  <c:v>11.273300000000001</c:v>
                </c:pt>
                <c:pt idx="28">
                  <c:v>11.1564</c:v>
                </c:pt>
                <c:pt idx="29">
                  <c:v>10.967599999999999</c:v>
                </c:pt>
                <c:pt idx="30">
                  <c:v>10.9034</c:v>
                </c:pt>
                <c:pt idx="31">
                  <c:v>10.848699999999999</c:v>
                </c:pt>
                <c:pt idx="32">
                  <c:v>10.697699999999999</c:v>
                </c:pt>
                <c:pt idx="33">
                  <c:v>10.5123</c:v>
                </c:pt>
                <c:pt idx="34">
                  <c:v>10.359</c:v>
                </c:pt>
                <c:pt idx="35">
                  <c:v>10.2128</c:v>
                </c:pt>
                <c:pt idx="36">
                  <c:v>10.1812</c:v>
                </c:pt>
                <c:pt idx="37">
                  <c:v>10.1668</c:v>
                </c:pt>
                <c:pt idx="38">
                  <c:v>10.1587</c:v>
                </c:pt>
                <c:pt idx="39">
                  <c:v>10.157999999999999</c:v>
                </c:pt>
                <c:pt idx="40">
                  <c:v>10.1073</c:v>
                </c:pt>
                <c:pt idx="41">
                  <c:v>10.041</c:v>
                </c:pt>
                <c:pt idx="42">
                  <c:v>9.9826999999999995</c:v>
                </c:pt>
                <c:pt idx="43">
                  <c:v>9.9795999999999996</c:v>
                </c:pt>
                <c:pt idx="44">
                  <c:v>9.8708600000000004</c:v>
                </c:pt>
                <c:pt idx="45">
                  <c:v>9.8678799999999995</c:v>
                </c:pt>
                <c:pt idx="46">
                  <c:v>9.8423800000000004</c:v>
                </c:pt>
                <c:pt idx="47">
                  <c:v>9.8101299999999991</c:v>
                </c:pt>
                <c:pt idx="48">
                  <c:v>9.7841499999999986</c:v>
                </c:pt>
                <c:pt idx="49">
                  <c:v>9.7649099999999986</c:v>
                </c:pt>
                <c:pt idx="50">
                  <c:v>9.7324800000000007</c:v>
                </c:pt>
                <c:pt idx="51">
                  <c:v>9.6519600000000008</c:v>
                </c:pt>
                <c:pt idx="52">
                  <c:v>9.5219799999999992</c:v>
                </c:pt>
                <c:pt idx="53">
                  <c:v>9.4185400000000001</c:v>
                </c:pt>
                <c:pt idx="54">
                  <c:v>9.3929500000000008</c:v>
                </c:pt>
                <c:pt idx="55">
                  <c:v>9.2645099999999996</c:v>
                </c:pt>
                <c:pt idx="56">
                  <c:v>9.2623999999999995</c:v>
                </c:pt>
                <c:pt idx="57">
                  <c:v>9.2332999999999981</c:v>
                </c:pt>
                <c:pt idx="58">
                  <c:v>9.1877499999999994</c:v>
                </c:pt>
                <c:pt idx="59">
                  <c:v>9.1822400000000002</c:v>
                </c:pt>
                <c:pt idx="60">
                  <c:v>9.1671200000000006</c:v>
                </c:pt>
                <c:pt idx="61">
                  <c:v>9.15029</c:v>
                </c:pt>
                <c:pt idx="62">
                  <c:v>9.1408099999999983</c:v>
                </c:pt>
                <c:pt idx="63">
                  <c:v>9.1342499999999962</c:v>
                </c:pt>
                <c:pt idx="64">
                  <c:v>9.1190099999999994</c:v>
                </c:pt>
                <c:pt idx="65">
                  <c:v>9.1088999999999984</c:v>
                </c:pt>
                <c:pt idx="66">
                  <c:v>9.1020299999999992</c:v>
                </c:pt>
                <c:pt idx="67">
                  <c:v>9.05959</c:v>
                </c:pt>
                <c:pt idx="68">
                  <c:v>8.9967699999999997</c:v>
                </c:pt>
                <c:pt idx="69">
                  <c:v>8.9806500000000007</c:v>
                </c:pt>
                <c:pt idx="70">
                  <c:v>8.9784000000000006</c:v>
                </c:pt>
                <c:pt idx="71">
                  <c:v>8.9192099999999996</c:v>
                </c:pt>
                <c:pt idx="72">
                  <c:v>8.9160500000000003</c:v>
                </c:pt>
                <c:pt idx="73">
                  <c:v>8.8715499999999992</c:v>
                </c:pt>
                <c:pt idx="74">
                  <c:v>8.8619900000000005</c:v>
                </c:pt>
                <c:pt idx="75">
                  <c:v>8.8281899999999993</c:v>
                </c:pt>
                <c:pt idx="76">
                  <c:v>8.8215500000000002</c:v>
                </c:pt>
                <c:pt idx="77">
                  <c:v>8.7763599999999986</c:v>
                </c:pt>
                <c:pt idx="78">
                  <c:v>8.7261299999999995</c:v>
                </c:pt>
                <c:pt idx="79">
                  <c:v>8.6753099999999996</c:v>
                </c:pt>
                <c:pt idx="80">
                  <c:v>8.6672199999999986</c:v>
                </c:pt>
                <c:pt idx="81">
                  <c:v>8.4757899999999999</c:v>
                </c:pt>
                <c:pt idx="82">
                  <c:v>8.46922</c:v>
                </c:pt>
                <c:pt idx="83">
                  <c:v>8.4000500000000002</c:v>
                </c:pt>
                <c:pt idx="84">
                  <c:v>8.2865199999999994</c:v>
                </c:pt>
                <c:pt idx="85">
                  <c:v>8.2639999999999993</c:v>
                </c:pt>
                <c:pt idx="86">
                  <c:v>8.1666699999999999</c:v>
                </c:pt>
                <c:pt idx="87">
                  <c:v>8.1522400000000008</c:v>
                </c:pt>
                <c:pt idx="88">
                  <c:v>8.1515599999999999</c:v>
                </c:pt>
                <c:pt idx="89">
                  <c:v>8.1038399999999999</c:v>
                </c:pt>
                <c:pt idx="90">
                  <c:v>8.0779599999999991</c:v>
                </c:pt>
                <c:pt idx="91">
                  <c:v>8.0666100000000007</c:v>
                </c:pt>
                <c:pt idx="92">
                  <c:v>8.0374400000000001</c:v>
                </c:pt>
                <c:pt idx="93">
                  <c:v>8.008169999999998</c:v>
                </c:pt>
                <c:pt idx="94">
                  <c:v>8.0067299999999992</c:v>
                </c:pt>
                <c:pt idx="95">
                  <c:v>7.9978099999999976</c:v>
                </c:pt>
                <c:pt idx="96">
                  <c:v>7.9489400000000003</c:v>
                </c:pt>
                <c:pt idx="97">
                  <c:v>7.9127999999999998</c:v>
                </c:pt>
                <c:pt idx="98">
                  <c:v>7.9116</c:v>
                </c:pt>
                <c:pt idx="99">
                  <c:v>7.9110899999999997</c:v>
                </c:pt>
                <c:pt idx="100">
                  <c:v>7.9036799999999996</c:v>
                </c:pt>
                <c:pt idx="101">
                  <c:v>7.8738900000000003</c:v>
                </c:pt>
                <c:pt idx="102">
                  <c:v>7.8016300000000003</c:v>
                </c:pt>
                <c:pt idx="103">
                  <c:v>7.7901999999999996</c:v>
                </c:pt>
                <c:pt idx="104">
                  <c:v>7.7883800000000001</c:v>
                </c:pt>
                <c:pt idx="105">
                  <c:v>7.7436499999999997</c:v>
                </c:pt>
                <c:pt idx="106">
                  <c:v>7.7347999999999999</c:v>
                </c:pt>
                <c:pt idx="107">
                  <c:v>7.7181099999999976</c:v>
                </c:pt>
                <c:pt idx="108">
                  <c:v>7.6988799999999946</c:v>
                </c:pt>
                <c:pt idx="109">
                  <c:v>7.6964499999999987</c:v>
                </c:pt>
                <c:pt idx="110">
                  <c:v>7.6921799999999747</c:v>
                </c:pt>
                <c:pt idx="111">
                  <c:v>7.6654199999999637</c:v>
                </c:pt>
                <c:pt idx="112">
                  <c:v>7.6610999999999967</c:v>
                </c:pt>
                <c:pt idx="113">
                  <c:v>7.6515899999999997</c:v>
                </c:pt>
                <c:pt idx="114">
                  <c:v>7.5925499999999966</c:v>
                </c:pt>
                <c:pt idx="115">
                  <c:v>7.5685399999999996</c:v>
                </c:pt>
                <c:pt idx="116">
                  <c:v>7.5550799999999976</c:v>
                </c:pt>
                <c:pt idx="117">
                  <c:v>7.4971499999999986</c:v>
                </c:pt>
                <c:pt idx="118">
                  <c:v>7.4887300000000003</c:v>
                </c:pt>
                <c:pt idx="119">
                  <c:v>7.4810600000000003</c:v>
                </c:pt>
                <c:pt idx="120">
                  <c:v>7.4058299999999999</c:v>
                </c:pt>
                <c:pt idx="121">
                  <c:v>7.3888400000000001</c:v>
                </c:pt>
                <c:pt idx="122">
                  <c:v>7.3558999999999957</c:v>
                </c:pt>
                <c:pt idx="123">
                  <c:v>7.3495099999999987</c:v>
                </c:pt>
                <c:pt idx="124">
                  <c:v>7.3018700000000001</c:v>
                </c:pt>
                <c:pt idx="125">
                  <c:v>7.27468</c:v>
                </c:pt>
                <c:pt idx="126">
                  <c:v>7.2322199999999999</c:v>
                </c:pt>
                <c:pt idx="127">
                  <c:v>7.2117699999999996</c:v>
                </c:pt>
                <c:pt idx="128">
                  <c:v>7.15137</c:v>
                </c:pt>
                <c:pt idx="129">
                  <c:v>7.1412000000000004</c:v>
                </c:pt>
                <c:pt idx="130">
                  <c:v>7.1125699999999936</c:v>
                </c:pt>
                <c:pt idx="131">
                  <c:v>7.0873799999999996</c:v>
                </c:pt>
                <c:pt idx="132">
                  <c:v>7.08033</c:v>
                </c:pt>
                <c:pt idx="133">
                  <c:v>7.0741699999999996</c:v>
                </c:pt>
                <c:pt idx="134">
                  <c:v>7.0636299999999999</c:v>
                </c:pt>
                <c:pt idx="135">
                  <c:v>7.0285699999999984</c:v>
                </c:pt>
                <c:pt idx="136">
                  <c:v>7.0206200000000001</c:v>
                </c:pt>
                <c:pt idx="137">
                  <c:v>7</c:v>
                </c:pt>
                <c:pt idx="138">
                  <c:v>6.9973099999999997</c:v>
                </c:pt>
                <c:pt idx="139">
                  <c:v>6.9959199999999999</c:v>
                </c:pt>
                <c:pt idx="140">
                  <c:v>6.9578199999999999</c:v>
                </c:pt>
                <c:pt idx="141">
                  <c:v>6.9391299999999996</c:v>
                </c:pt>
                <c:pt idx="142">
                  <c:v>6.9307800000000004</c:v>
                </c:pt>
                <c:pt idx="143">
                  <c:v>6.9160700000000004</c:v>
                </c:pt>
                <c:pt idx="144">
                  <c:v>6.8994099999999996</c:v>
                </c:pt>
                <c:pt idx="145">
                  <c:v>6.8767800000000001</c:v>
                </c:pt>
                <c:pt idx="146">
                  <c:v>6.8458999999999977</c:v>
                </c:pt>
                <c:pt idx="147">
                  <c:v>6.8423400000000001</c:v>
                </c:pt>
                <c:pt idx="148">
                  <c:v>6.8312999999999997</c:v>
                </c:pt>
                <c:pt idx="149">
                  <c:v>6.7980599999999987</c:v>
                </c:pt>
                <c:pt idx="150">
                  <c:v>6.7767400000000002</c:v>
                </c:pt>
                <c:pt idx="151">
                  <c:v>6.7510500000000002</c:v>
                </c:pt>
                <c:pt idx="152">
                  <c:v>6.74831</c:v>
                </c:pt>
                <c:pt idx="153">
                  <c:v>6.7255099999999937</c:v>
                </c:pt>
                <c:pt idx="154">
                  <c:v>6.6930999999999967</c:v>
                </c:pt>
                <c:pt idx="155">
                  <c:v>6.6345399999999737</c:v>
                </c:pt>
                <c:pt idx="156">
                  <c:v>6.6293899999999999</c:v>
                </c:pt>
                <c:pt idx="157">
                  <c:v>6.6072499999999996</c:v>
                </c:pt>
                <c:pt idx="158">
                  <c:v>6.58962</c:v>
                </c:pt>
                <c:pt idx="159">
                  <c:v>6.5814899999999996</c:v>
                </c:pt>
                <c:pt idx="160">
                  <c:v>6.5683699999999998</c:v>
                </c:pt>
                <c:pt idx="161">
                  <c:v>6.5553499999999998</c:v>
                </c:pt>
                <c:pt idx="162">
                  <c:v>6.5383599999999999</c:v>
                </c:pt>
                <c:pt idx="163">
                  <c:v>6.53667</c:v>
                </c:pt>
                <c:pt idx="164">
                  <c:v>6.5332299999999996</c:v>
                </c:pt>
                <c:pt idx="165">
                  <c:v>6.51546</c:v>
                </c:pt>
                <c:pt idx="166">
                  <c:v>6.5152299999999999</c:v>
                </c:pt>
                <c:pt idx="167">
                  <c:v>6.4923400000000004</c:v>
                </c:pt>
                <c:pt idx="168">
                  <c:v>6.47133</c:v>
                </c:pt>
                <c:pt idx="169">
                  <c:v>6.4588400000000004</c:v>
                </c:pt>
                <c:pt idx="170">
                  <c:v>6.4403800000000002</c:v>
                </c:pt>
                <c:pt idx="171">
                  <c:v>6.4390700000000001</c:v>
                </c:pt>
                <c:pt idx="172">
                  <c:v>6.4325400000000004</c:v>
                </c:pt>
                <c:pt idx="173">
                  <c:v>6.4153799999999999</c:v>
                </c:pt>
                <c:pt idx="174">
                  <c:v>6.4096000000000002</c:v>
                </c:pt>
                <c:pt idx="175">
                  <c:v>6.4032099999999996</c:v>
                </c:pt>
                <c:pt idx="176">
                  <c:v>6.3946399999999999</c:v>
                </c:pt>
                <c:pt idx="177">
                  <c:v>6.3910900000000002</c:v>
                </c:pt>
                <c:pt idx="178">
                  <c:v>6.3868900000000002</c:v>
                </c:pt>
                <c:pt idx="179">
                  <c:v>6.3662000000000001</c:v>
                </c:pt>
                <c:pt idx="180">
                  <c:v>6.3616799999999998</c:v>
                </c:pt>
                <c:pt idx="181">
                  <c:v>6.3570799999999936</c:v>
                </c:pt>
                <c:pt idx="182">
                  <c:v>6.3088199999999999</c:v>
                </c:pt>
                <c:pt idx="183">
                  <c:v>6.3075499999999964</c:v>
                </c:pt>
                <c:pt idx="184">
                  <c:v>6.2967300000000002</c:v>
                </c:pt>
                <c:pt idx="185">
                  <c:v>6.2935099999999986</c:v>
                </c:pt>
                <c:pt idx="186">
                  <c:v>6.2781700000000003</c:v>
                </c:pt>
                <c:pt idx="187">
                  <c:v>6.2574699999999996</c:v>
                </c:pt>
                <c:pt idx="188">
                  <c:v>6.2488400000000004</c:v>
                </c:pt>
                <c:pt idx="189">
                  <c:v>6.2343599999999997</c:v>
                </c:pt>
                <c:pt idx="190">
                  <c:v>6.2188499999999998</c:v>
                </c:pt>
                <c:pt idx="191">
                  <c:v>6.1990099999999986</c:v>
                </c:pt>
                <c:pt idx="192">
                  <c:v>6.1787000000000001</c:v>
                </c:pt>
                <c:pt idx="193">
                  <c:v>6.1634699999999976</c:v>
                </c:pt>
                <c:pt idx="194">
                  <c:v>6.1439199999999996</c:v>
                </c:pt>
                <c:pt idx="195">
                  <c:v>6.1170099999999854</c:v>
                </c:pt>
                <c:pt idx="196">
                  <c:v>6.1127699999999976</c:v>
                </c:pt>
                <c:pt idx="197">
                  <c:v>6.0836100000000002</c:v>
                </c:pt>
                <c:pt idx="198">
                  <c:v>6.0820400000000001</c:v>
                </c:pt>
                <c:pt idx="199">
                  <c:v>6.0380099999999999</c:v>
                </c:pt>
                <c:pt idx="200">
                  <c:v>6.0195099999999986</c:v>
                </c:pt>
                <c:pt idx="201">
                  <c:v>6.0127199999999998</c:v>
                </c:pt>
                <c:pt idx="202">
                  <c:v>6</c:v>
                </c:pt>
                <c:pt idx="203">
                  <c:v>5.99824</c:v>
                </c:pt>
                <c:pt idx="204">
                  <c:v>5.9954000000000001</c:v>
                </c:pt>
                <c:pt idx="205">
                  <c:v>5.9846700000000004</c:v>
                </c:pt>
                <c:pt idx="206">
                  <c:v>5.9571299999999976</c:v>
                </c:pt>
                <c:pt idx="207">
                  <c:v>5.9509499999999997</c:v>
                </c:pt>
                <c:pt idx="208">
                  <c:v>5.9148499999999986</c:v>
                </c:pt>
                <c:pt idx="209">
                  <c:v>5.9127700000000001</c:v>
                </c:pt>
                <c:pt idx="210">
                  <c:v>5.8676899999999996</c:v>
                </c:pt>
                <c:pt idx="211">
                  <c:v>5.86639</c:v>
                </c:pt>
                <c:pt idx="212">
                  <c:v>5.8500199999999998</c:v>
                </c:pt>
                <c:pt idx="213">
                  <c:v>5.8429599999999997</c:v>
                </c:pt>
                <c:pt idx="214">
                  <c:v>5.8388900000000001</c:v>
                </c:pt>
                <c:pt idx="215">
                  <c:v>5.8382100000000001</c:v>
                </c:pt>
                <c:pt idx="216">
                  <c:v>5.7864800000000001</c:v>
                </c:pt>
                <c:pt idx="217">
                  <c:v>5.7777500000000002</c:v>
                </c:pt>
                <c:pt idx="218">
                  <c:v>5.7751299999999999</c:v>
                </c:pt>
                <c:pt idx="219">
                  <c:v>5.7717700000000001</c:v>
                </c:pt>
                <c:pt idx="220">
                  <c:v>5.7653499999999998</c:v>
                </c:pt>
                <c:pt idx="221">
                  <c:v>5.7570499999999987</c:v>
                </c:pt>
                <c:pt idx="222">
                  <c:v>5.7429899999999998</c:v>
                </c:pt>
                <c:pt idx="223">
                  <c:v>5.7420799999999996</c:v>
                </c:pt>
                <c:pt idx="224">
                  <c:v>5.7204199999999998</c:v>
                </c:pt>
                <c:pt idx="225">
                  <c:v>5.7088099999999997</c:v>
                </c:pt>
                <c:pt idx="226">
                  <c:v>5.6925399999999646</c:v>
                </c:pt>
                <c:pt idx="227">
                  <c:v>5.6917200000000001</c:v>
                </c:pt>
                <c:pt idx="228">
                  <c:v>5.6849899999999272</c:v>
                </c:pt>
                <c:pt idx="229">
                  <c:v>5.6683599999999998</c:v>
                </c:pt>
                <c:pt idx="230">
                  <c:v>5.6651999999999747</c:v>
                </c:pt>
                <c:pt idx="231">
                  <c:v>5.6584299999999956</c:v>
                </c:pt>
                <c:pt idx="232">
                  <c:v>5.6498600000000003</c:v>
                </c:pt>
                <c:pt idx="233">
                  <c:v>5.6433499999999999</c:v>
                </c:pt>
                <c:pt idx="234">
                  <c:v>5.6334299999999997</c:v>
                </c:pt>
                <c:pt idx="235">
                  <c:v>5.6166400000000003</c:v>
                </c:pt>
                <c:pt idx="236">
                  <c:v>5.5932500000000003</c:v>
                </c:pt>
                <c:pt idx="237">
                  <c:v>5.5924099999999974</c:v>
                </c:pt>
                <c:pt idx="238">
                  <c:v>5.5794100000000002</c:v>
                </c:pt>
                <c:pt idx="239">
                  <c:v>5.5612899999999996</c:v>
                </c:pt>
                <c:pt idx="240">
                  <c:v>5.5410300000000001</c:v>
                </c:pt>
                <c:pt idx="241">
                  <c:v>5.5186299999999999</c:v>
                </c:pt>
                <c:pt idx="242">
                  <c:v>5.50976</c:v>
                </c:pt>
                <c:pt idx="243">
                  <c:v>5.5091900000000003</c:v>
                </c:pt>
                <c:pt idx="244">
                  <c:v>5.4961099999999998</c:v>
                </c:pt>
                <c:pt idx="245">
                  <c:v>5.4880000000000004</c:v>
                </c:pt>
                <c:pt idx="246">
                  <c:v>5.4719199999999999</c:v>
                </c:pt>
                <c:pt idx="247">
                  <c:v>5.46976</c:v>
                </c:pt>
                <c:pt idx="248">
                  <c:v>5.4672299999999998</c:v>
                </c:pt>
                <c:pt idx="249">
                  <c:v>5.4664400000000004</c:v>
                </c:pt>
                <c:pt idx="250">
                  <c:v>5.4655799999999974</c:v>
                </c:pt>
                <c:pt idx="251">
                  <c:v>5.4593999999999996</c:v>
                </c:pt>
                <c:pt idx="252">
                  <c:v>5.4516999999999998</c:v>
                </c:pt>
                <c:pt idx="253">
                  <c:v>5.4459299999999997</c:v>
                </c:pt>
                <c:pt idx="254">
                  <c:v>5.4321299999999999</c:v>
                </c:pt>
                <c:pt idx="255">
                  <c:v>5.4210799999999999</c:v>
                </c:pt>
                <c:pt idx="256">
                  <c:v>5.4151799999999994</c:v>
                </c:pt>
                <c:pt idx="257">
                  <c:v>5.4127000000000001</c:v>
                </c:pt>
                <c:pt idx="258">
                  <c:v>5.4108400000000003</c:v>
                </c:pt>
                <c:pt idx="259">
                  <c:v>5.4089099999999997</c:v>
                </c:pt>
                <c:pt idx="260">
                  <c:v>5.4065300000000001</c:v>
                </c:pt>
                <c:pt idx="261">
                  <c:v>5.3952</c:v>
                </c:pt>
                <c:pt idx="262">
                  <c:v>5.3939399999999997</c:v>
                </c:pt>
                <c:pt idx="263">
                  <c:v>5.3925399999999746</c:v>
                </c:pt>
                <c:pt idx="264">
                  <c:v>5.3900499999999987</c:v>
                </c:pt>
                <c:pt idx="265">
                  <c:v>5.3868200000000002</c:v>
                </c:pt>
                <c:pt idx="266">
                  <c:v>5.3737300000000001</c:v>
                </c:pt>
                <c:pt idx="267">
                  <c:v>5.3677099999999847</c:v>
                </c:pt>
                <c:pt idx="268">
                  <c:v>5.3602699999999999</c:v>
                </c:pt>
                <c:pt idx="269">
                  <c:v>5.3598799999999986</c:v>
                </c:pt>
                <c:pt idx="270">
                  <c:v>5.3446799999999977</c:v>
                </c:pt>
                <c:pt idx="271">
                  <c:v>5.3387399999999996</c:v>
                </c:pt>
                <c:pt idx="272">
                  <c:v>5.3342700000000001</c:v>
                </c:pt>
                <c:pt idx="273">
                  <c:v>5.3256399999999999</c:v>
                </c:pt>
                <c:pt idx="274">
                  <c:v>5.3166399999999996</c:v>
                </c:pt>
                <c:pt idx="275">
                  <c:v>5.3149099999999736</c:v>
                </c:pt>
                <c:pt idx="276">
                  <c:v>5.3129299999999846</c:v>
                </c:pt>
                <c:pt idx="277">
                  <c:v>5.3108099999999956</c:v>
                </c:pt>
                <c:pt idx="278">
                  <c:v>5.3073799999999967</c:v>
                </c:pt>
                <c:pt idx="279">
                  <c:v>5.3018700000000001</c:v>
                </c:pt>
                <c:pt idx="280">
                  <c:v>5.2985799999999976</c:v>
                </c:pt>
                <c:pt idx="281">
                  <c:v>5.2950499999999998</c:v>
                </c:pt>
                <c:pt idx="282">
                  <c:v>5.2823700000000002</c:v>
                </c:pt>
                <c:pt idx="283">
                  <c:v>5.2805799999999996</c:v>
                </c:pt>
                <c:pt idx="284">
                  <c:v>5.2650399999999999</c:v>
                </c:pt>
                <c:pt idx="285">
                  <c:v>5.2471799999999966</c:v>
                </c:pt>
                <c:pt idx="286">
                  <c:v>5.2232000000000003</c:v>
                </c:pt>
                <c:pt idx="287">
                  <c:v>5.2231399999999999</c:v>
                </c:pt>
                <c:pt idx="288">
                  <c:v>5.2209299999999974</c:v>
                </c:pt>
                <c:pt idx="289">
                  <c:v>5.2168299999999999</c:v>
                </c:pt>
                <c:pt idx="290">
                  <c:v>5.1957299999999966</c:v>
                </c:pt>
                <c:pt idx="291">
                  <c:v>5.1941999999999746</c:v>
                </c:pt>
                <c:pt idx="292">
                  <c:v>5.1931399999999996</c:v>
                </c:pt>
                <c:pt idx="293">
                  <c:v>5.1796800000000003</c:v>
                </c:pt>
                <c:pt idx="294">
                  <c:v>5.1681399999999744</c:v>
                </c:pt>
                <c:pt idx="295">
                  <c:v>5.1616499999999998</c:v>
                </c:pt>
                <c:pt idx="296">
                  <c:v>5.1574199999999646</c:v>
                </c:pt>
                <c:pt idx="297">
                  <c:v>5.1568299999999976</c:v>
                </c:pt>
                <c:pt idx="298">
                  <c:v>5.1263099999999966</c:v>
                </c:pt>
                <c:pt idx="299">
                  <c:v>5.1254799999999836</c:v>
                </c:pt>
                <c:pt idx="300">
                  <c:v>5.1195899999999996</c:v>
                </c:pt>
                <c:pt idx="301">
                  <c:v>5.1174999999999846</c:v>
                </c:pt>
                <c:pt idx="302">
                  <c:v>5.1138399999999997</c:v>
                </c:pt>
                <c:pt idx="303">
                  <c:v>5.1104299999999956</c:v>
                </c:pt>
                <c:pt idx="304">
                  <c:v>5.1055299999999946</c:v>
                </c:pt>
                <c:pt idx="305">
                  <c:v>5.1003999999999996</c:v>
                </c:pt>
                <c:pt idx="306">
                  <c:v>5.09605</c:v>
                </c:pt>
                <c:pt idx="307">
                  <c:v>5.0960299999999998</c:v>
                </c:pt>
                <c:pt idx="308">
                  <c:v>5.0904699999999998</c:v>
                </c:pt>
                <c:pt idx="309">
                  <c:v>5.0899400000000004</c:v>
                </c:pt>
                <c:pt idx="310">
                  <c:v>5.0885199999999999</c:v>
                </c:pt>
                <c:pt idx="311">
                  <c:v>5.0789600000000004</c:v>
                </c:pt>
                <c:pt idx="312">
                  <c:v>5.0751200000000001</c:v>
                </c:pt>
                <c:pt idx="313">
                  <c:v>5.0748600000000001</c:v>
                </c:pt>
                <c:pt idx="314">
                  <c:v>5.0624599999999997</c:v>
                </c:pt>
                <c:pt idx="315">
                  <c:v>5.0590099999999998</c:v>
                </c:pt>
                <c:pt idx="316">
                  <c:v>5.0569699999999997</c:v>
                </c:pt>
                <c:pt idx="317">
                  <c:v>5.0547599999999999</c:v>
                </c:pt>
                <c:pt idx="318">
                  <c:v>5.0465099999999996</c:v>
                </c:pt>
                <c:pt idx="319">
                  <c:v>5.0368000000000004</c:v>
                </c:pt>
                <c:pt idx="320">
                  <c:v>5.0319099999999999</c:v>
                </c:pt>
                <c:pt idx="321">
                  <c:v>5.0303800000000001</c:v>
                </c:pt>
                <c:pt idx="322">
                  <c:v>5.0268099999999976</c:v>
                </c:pt>
                <c:pt idx="323">
                  <c:v>5.0170999999999966</c:v>
                </c:pt>
                <c:pt idx="324">
                  <c:v>5.0131799999999984</c:v>
                </c:pt>
                <c:pt idx="325">
                  <c:v>5.0097800000000001</c:v>
                </c:pt>
                <c:pt idx="326">
                  <c:v>5.0065999999999997</c:v>
                </c:pt>
                <c:pt idx="327">
                  <c:v>4.9932699999999999</c:v>
                </c:pt>
                <c:pt idx="328">
                  <c:v>4.9906699999999997</c:v>
                </c:pt>
                <c:pt idx="329">
                  <c:v>4.98888</c:v>
                </c:pt>
                <c:pt idx="330">
                  <c:v>4.9777199999999997</c:v>
                </c:pt>
                <c:pt idx="331">
                  <c:v>4.96312</c:v>
                </c:pt>
                <c:pt idx="332">
                  <c:v>4.9539299999999997</c:v>
                </c:pt>
                <c:pt idx="333">
                  <c:v>4.9527999999999999</c:v>
                </c:pt>
                <c:pt idx="334">
                  <c:v>4.9326499999999998</c:v>
                </c:pt>
                <c:pt idx="335">
                  <c:v>4.8999799999999967</c:v>
                </c:pt>
                <c:pt idx="336">
                  <c:v>4.8996399999999998</c:v>
                </c:pt>
                <c:pt idx="337">
                  <c:v>4.8959799999999847</c:v>
                </c:pt>
                <c:pt idx="338">
                  <c:v>4.8954999999999966</c:v>
                </c:pt>
                <c:pt idx="339">
                  <c:v>4.8945799999999746</c:v>
                </c:pt>
                <c:pt idx="340">
                  <c:v>4.8913399999999996</c:v>
                </c:pt>
                <c:pt idx="341">
                  <c:v>4.8735200000000001</c:v>
                </c:pt>
                <c:pt idx="342">
                  <c:v>4.8718899999999996</c:v>
                </c:pt>
                <c:pt idx="343">
                  <c:v>4.8699799999999946</c:v>
                </c:pt>
                <c:pt idx="344">
                  <c:v>4.8668799999999957</c:v>
                </c:pt>
                <c:pt idx="345">
                  <c:v>4.8635899999999737</c:v>
                </c:pt>
                <c:pt idx="346">
                  <c:v>4.8632499999999999</c:v>
                </c:pt>
                <c:pt idx="347">
                  <c:v>4.8558899999999996</c:v>
                </c:pt>
                <c:pt idx="348">
                  <c:v>4.85222</c:v>
                </c:pt>
                <c:pt idx="349">
                  <c:v>4.8441299999999936</c:v>
                </c:pt>
                <c:pt idx="350">
                  <c:v>4.8380700000000001</c:v>
                </c:pt>
                <c:pt idx="351">
                  <c:v>4.8379200000000004</c:v>
                </c:pt>
                <c:pt idx="352">
                  <c:v>4.8375399999999997</c:v>
                </c:pt>
                <c:pt idx="353">
                  <c:v>4.8368099999999998</c:v>
                </c:pt>
                <c:pt idx="354">
                  <c:v>4.8296400000000004</c:v>
                </c:pt>
                <c:pt idx="355">
                  <c:v>4.8188599999999999</c:v>
                </c:pt>
                <c:pt idx="356">
                  <c:v>4.8105799999999936</c:v>
                </c:pt>
                <c:pt idx="357">
                  <c:v>4.8062100000000001</c:v>
                </c:pt>
                <c:pt idx="358">
                  <c:v>4.8</c:v>
                </c:pt>
                <c:pt idx="359">
                  <c:v>4.7995999999999999</c:v>
                </c:pt>
                <c:pt idx="360">
                  <c:v>4.7967500000000003</c:v>
                </c:pt>
                <c:pt idx="361">
                  <c:v>4.7945599999999997</c:v>
                </c:pt>
                <c:pt idx="362">
                  <c:v>4.7933300000000001</c:v>
                </c:pt>
                <c:pt idx="363">
                  <c:v>4.79244</c:v>
                </c:pt>
                <c:pt idx="364">
                  <c:v>4.7910899999999996</c:v>
                </c:pt>
                <c:pt idx="365">
                  <c:v>4.7846500000000001</c:v>
                </c:pt>
                <c:pt idx="366">
                  <c:v>4.7841899999999997</c:v>
                </c:pt>
                <c:pt idx="367">
                  <c:v>4.7821799999999977</c:v>
                </c:pt>
                <c:pt idx="368">
                  <c:v>4.7773399999999997</c:v>
                </c:pt>
                <c:pt idx="369">
                  <c:v>4.7650799999999967</c:v>
                </c:pt>
                <c:pt idx="370">
                  <c:v>4.7612199999999998</c:v>
                </c:pt>
                <c:pt idx="371">
                  <c:v>4.7577099999999977</c:v>
                </c:pt>
                <c:pt idx="372">
                  <c:v>4.75387</c:v>
                </c:pt>
                <c:pt idx="373">
                  <c:v>4.7486499999999996</c:v>
                </c:pt>
                <c:pt idx="374">
                  <c:v>4.7479099999999956</c:v>
                </c:pt>
                <c:pt idx="375">
                  <c:v>4.7457200000000004</c:v>
                </c:pt>
                <c:pt idx="376">
                  <c:v>4.74146</c:v>
                </c:pt>
                <c:pt idx="377">
                  <c:v>4.7356100000000003</c:v>
                </c:pt>
                <c:pt idx="378">
                  <c:v>4.7226099999999986</c:v>
                </c:pt>
                <c:pt idx="379">
                  <c:v>4.7219899999999999</c:v>
                </c:pt>
                <c:pt idx="380">
                  <c:v>4.7073900000000002</c:v>
                </c:pt>
                <c:pt idx="381">
                  <c:v>4.6994400000000001</c:v>
                </c:pt>
                <c:pt idx="382">
                  <c:v>4.6988099999999937</c:v>
                </c:pt>
                <c:pt idx="383">
                  <c:v>4.6907199999999998</c:v>
                </c:pt>
                <c:pt idx="384">
                  <c:v>4.6887699999999999</c:v>
                </c:pt>
                <c:pt idx="385">
                  <c:v>4.6874299999999947</c:v>
                </c:pt>
                <c:pt idx="386">
                  <c:v>4.6831799999999957</c:v>
                </c:pt>
                <c:pt idx="387">
                  <c:v>4.68032</c:v>
                </c:pt>
                <c:pt idx="388">
                  <c:v>4.6747899999999998</c:v>
                </c:pt>
                <c:pt idx="389">
                  <c:v>4.6577999999999946</c:v>
                </c:pt>
                <c:pt idx="390">
                  <c:v>4.6295399999999747</c:v>
                </c:pt>
                <c:pt idx="391">
                  <c:v>4.6141699999999837</c:v>
                </c:pt>
                <c:pt idx="392">
                  <c:v>4.6130399999999998</c:v>
                </c:pt>
                <c:pt idx="393">
                  <c:v>4.6090200000000001</c:v>
                </c:pt>
                <c:pt idx="394">
                  <c:v>4.6059399999999746</c:v>
                </c:pt>
                <c:pt idx="395">
                  <c:v>4.5946499999999997</c:v>
                </c:pt>
                <c:pt idx="396">
                  <c:v>4.59274</c:v>
                </c:pt>
                <c:pt idx="397">
                  <c:v>4.5897399999999999</c:v>
                </c:pt>
                <c:pt idx="398">
                  <c:v>4.5761399999999997</c:v>
                </c:pt>
                <c:pt idx="399">
                  <c:v>4.5760300000000003</c:v>
                </c:pt>
                <c:pt idx="400">
                  <c:v>4.5735700000000001</c:v>
                </c:pt>
                <c:pt idx="401">
                  <c:v>4.5721999999999996</c:v>
                </c:pt>
                <c:pt idx="402">
                  <c:v>4.5633699999999999</c:v>
                </c:pt>
                <c:pt idx="403">
                  <c:v>4.55307</c:v>
                </c:pt>
                <c:pt idx="404">
                  <c:v>4.5514200000000002</c:v>
                </c:pt>
                <c:pt idx="405">
                  <c:v>4.5452700000000004</c:v>
                </c:pt>
                <c:pt idx="406">
                  <c:v>4.5423400000000003</c:v>
                </c:pt>
                <c:pt idx="407">
                  <c:v>4.5296200000000004</c:v>
                </c:pt>
                <c:pt idx="408">
                  <c:v>4.5217099999999997</c:v>
                </c:pt>
                <c:pt idx="409">
                  <c:v>4.5059899999999997</c:v>
                </c:pt>
                <c:pt idx="410">
                  <c:v>4.5015099999999997</c:v>
                </c:pt>
                <c:pt idx="411">
                  <c:v>4.4881599999999997</c:v>
                </c:pt>
                <c:pt idx="412">
                  <c:v>4.4795299999999996</c:v>
                </c:pt>
                <c:pt idx="413">
                  <c:v>4.47654</c:v>
                </c:pt>
                <c:pt idx="414">
                  <c:v>4.47248</c:v>
                </c:pt>
                <c:pt idx="415">
                  <c:v>4.4654699999999998</c:v>
                </c:pt>
                <c:pt idx="416">
                  <c:v>4.4644899999999996</c:v>
                </c:pt>
                <c:pt idx="417">
                  <c:v>4.4621799999999956</c:v>
                </c:pt>
                <c:pt idx="418">
                  <c:v>4.45953</c:v>
                </c:pt>
                <c:pt idx="419">
                  <c:v>4.4347799999999999</c:v>
                </c:pt>
                <c:pt idx="420">
                  <c:v>4.4298500000000001</c:v>
                </c:pt>
                <c:pt idx="421">
                  <c:v>4.4216199999999999</c:v>
                </c:pt>
                <c:pt idx="422">
                  <c:v>4.4134799999999998</c:v>
                </c:pt>
                <c:pt idx="423">
                  <c:v>4.4023500000000002</c:v>
                </c:pt>
                <c:pt idx="424">
                  <c:v>4.3746700000000001</c:v>
                </c:pt>
                <c:pt idx="425">
                  <c:v>4.3736800000000002</c:v>
                </c:pt>
                <c:pt idx="426">
                  <c:v>4.3595600000000001</c:v>
                </c:pt>
                <c:pt idx="427">
                  <c:v>4.3241799999999646</c:v>
                </c:pt>
                <c:pt idx="428">
                  <c:v>4.3203899999999997</c:v>
                </c:pt>
                <c:pt idx="429">
                  <c:v>4.3072900000000001</c:v>
                </c:pt>
                <c:pt idx="430">
                  <c:v>4.3006799999999998</c:v>
                </c:pt>
                <c:pt idx="431">
                  <c:v>4.28864</c:v>
                </c:pt>
                <c:pt idx="432">
                  <c:v>4.2815799999999999</c:v>
                </c:pt>
                <c:pt idx="433">
                  <c:v>4.2753899999999998</c:v>
                </c:pt>
                <c:pt idx="434">
                  <c:v>4.2687999999999997</c:v>
                </c:pt>
                <c:pt idx="435">
                  <c:v>4.26614</c:v>
                </c:pt>
                <c:pt idx="436">
                  <c:v>4.2586599999999999</c:v>
                </c:pt>
                <c:pt idx="437">
                  <c:v>4.2575200000000004</c:v>
                </c:pt>
                <c:pt idx="438">
                  <c:v>4.2429899999999998</c:v>
                </c:pt>
                <c:pt idx="439">
                  <c:v>4.2121199999999996</c:v>
                </c:pt>
                <c:pt idx="440">
                  <c:v>4.1970899999999736</c:v>
                </c:pt>
                <c:pt idx="441">
                  <c:v>4.1772</c:v>
                </c:pt>
                <c:pt idx="442">
                  <c:v>4.1692499999999999</c:v>
                </c:pt>
                <c:pt idx="443">
                  <c:v>4.1564299999999976</c:v>
                </c:pt>
                <c:pt idx="444">
                  <c:v>4.1516700000000002</c:v>
                </c:pt>
                <c:pt idx="445">
                  <c:v>4.1018299999999996</c:v>
                </c:pt>
                <c:pt idx="446">
                  <c:v>4.0967500000000001</c:v>
                </c:pt>
                <c:pt idx="447">
                  <c:v>4.0860700000000003</c:v>
                </c:pt>
                <c:pt idx="448">
                  <c:v>4.0775899999999998</c:v>
                </c:pt>
                <c:pt idx="449">
                  <c:v>4.0669000000000004</c:v>
                </c:pt>
                <c:pt idx="450">
                  <c:v>4.0595800000000004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8D3-9249-B8EF-B8A9CF5E91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85401832"/>
        <c:axId val="512585624"/>
      </c:lineChart>
      <c:catAx>
        <c:axId val="585401832"/>
        <c:scaling>
          <c:orientation val="minMax"/>
        </c:scaling>
        <c:delete val="0"/>
        <c:axPos val="b"/>
        <c:majorTickMark val="out"/>
        <c:minorTickMark val="none"/>
        <c:tickLblPos val="nextTo"/>
        <c:crossAx val="512585624"/>
        <c:crosses val="autoZero"/>
        <c:auto val="1"/>
        <c:lblAlgn val="ctr"/>
        <c:lblOffset val="100"/>
        <c:noMultiLvlLbl val="0"/>
      </c:catAx>
      <c:valAx>
        <c:axId val="512585624"/>
        <c:scaling>
          <c:orientation val="minMax"/>
        </c:scaling>
        <c:delete val="1"/>
        <c:axPos val="l"/>
        <c:majorGridlines/>
        <c:numFmt formatCode="#,##0.000" sourceLinked="1"/>
        <c:majorTickMark val="out"/>
        <c:minorTickMark val="none"/>
        <c:tickLblPos val="nextTo"/>
        <c:crossAx val="5854018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43187411181587"/>
          <c:y val="0.17906664134071681"/>
          <c:w val="0.7033568360515432"/>
          <c:h val="0.738180161913742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'Gel plot Fed'!$B$1</c:f>
              <c:strCache>
                <c:ptCount val="1"/>
                <c:pt idx="0">
                  <c:v>RL2 intensity Fed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'Gel plot Fed'!$B$2:$B$9</c:f>
              <c:numCache>
                <c:formatCode>General</c:formatCode>
                <c:ptCount val="8"/>
                <c:pt idx="0">
                  <c:v>3396.7190000000001</c:v>
                </c:pt>
                <c:pt idx="1">
                  <c:v>3611.326</c:v>
                </c:pt>
                <c:pt idx="2">
                  <c:v>32.363999999999997</c:v>
                </c:pt>
                <c:pt idx="3">
                  <c:v>18.120999999999999</c:v>
                </c:pt>
                <c:pt idx="4">
                  <c:v>23.536000000000001</c:v>
                </c:pt>
                <c:pt idx="5">
                  <c:v>27.95</c:v>
                </c:pt>
                <c:pt idx="6">
                  <c:v>123.72799999999999</c:v>
                </c:pt>
                <c:pt idx="7">
                  <c:v>176.55600000000001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37-574B-8AB9-65171EF4F86A}"/>
            </c:ext>
          </c:extLst>
        </c:ser>
        <c:ser>
          <c:idx val="1"/>
          <c:order val="1"/>
          <c:tx>
            <c:strRef>
              <c:f>'Gel plot Fed'!$C$1</c:f>
              <c:strCache>
                <c:ptCount val="1"/>
                <c:pt idx="0">
                  <c:v>RL2 Intensity Starved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'Gel plot Fed'!$C$2:$C$9</c:f>
              <c:numCache>
                <c:formatCode>General</c:formatCode>
                <c:ptCount val="8"/>
                <c:pt idx="0">
                  <c:v>1846</c:v>
                </c:pt>
                <c:pt idx="1">
                  <c:v>1841</c:v>
                </c:pt>
                <c:pt idx="2">
                  <c:v>67</c:v>
                </c:pt>
                <c:pt idx="3">
                  <c:v>37</c:v>
                </c:pt>
                <c:pt idx="4">
                  <c:v>52</c:v>
                </c:pt>
                <c:pt idx="5">
                  <c:v>34</c:v>
                </c:pt>
                <c:pt idx="6">
                  <c:v>156</c:v>
                </c:pt>
                <c:pt idx="7">
                  <c:v>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37-574B-8AB9-65171EF4F8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77827952"/>
        <c:axId val="777831920"/>
      </c:barChart>
      <c:catAx>
        <c:axId val="77782795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7831920"/>
        <c:crosses val="autoZero"/>
        <c:auto val="1"/>
        <c:lblAlgn val="ctr"/>
        <c:lblOffset val="100"/>
        <c:noMultiLvlLbl val="0"/>
      </c:catAx>
      <c:valAx>
        <c:axId val="777831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7827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62857306639151289"/>
          <c:y val="0.1540872374071772"/>
          <c:w val="0.34603120009171795"/>
          <c:h val="0.2497726846143730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9BB7E-6DE7-984A-B937-1B1478AA2F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6E9D4C-E646-0E4E-9710-6AEEDE4963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65FFD-6EED-3841-9869-B2B12DA28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B0E2B-EB9F-4549-9F5D-F466CE98D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A66E9-2AFC-A44E-B933-EB552318E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71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29A1D-D770-6841-A4EC-6B5C0F927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C2B4E9-7AD7-7E45-AEAC-D1A726255A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B85EB-726A-5243-9635-32D3B2501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92A15-F4CD-7643-ADC3-7C4890C0B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8DE0D-ECE7-1443-B725-A8F3B1F23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54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FF9E4D-2F26-0F4A-9940-273A987052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BC11-74CE-EF40-A656-3E386B2C6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28747-36DF-194C-808F-59139C960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B9C19-1D24-4D49-8FDC-2FBC16841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880717-B70E-6D40-A8DC-EDE355700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49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028ED-BFF5-5A4D-9752-28E36DE3A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670C94-46DD-6D4A-A9FC-6334C5E39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AADA01-02AC-F947-9AC6-D95C40ADC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FF632A-CD19-D940-896B-D35BA7D0E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8795C-2CC8-3646-8B68-6A2AFE6E2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22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5DC29-441D-2345-A49E-86A183E2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08352-11E5-A94C-82AA-0B89F4425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C9017-C9E5-B748-86AC-DF2FB8976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B4FC5-A8B6-FC40-8AD6-2F56588D8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A56DA-A8B9-B941-A3F4-D09EB7C57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1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17A15-B047-E549-B93E-428D51FB7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F07C4-7273-B948-9B56-E5B6432AC7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4C1F84-7652-754A-A501-684C3F1510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329F86-CFD6-B64F-B519-4C7E39FE0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521DE0-45C2-C14D-B34F-0DCEC061F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432EFF-C788-0D49-90FB-3C80AA282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6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9283E-4F60-474C-AF57-8CAF4CFEA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B3AC61-3E44-AE4A-959D-8C5E86B34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D5A722-8522-D846-81FC-44C5B1B0CC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1A73D0-45D3-504B-B19E-671B7B0C0F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BAFFAC-C4AD-3745-8451-2C0859DAA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0D317A-79B6-DB44-A379-AB3E0E830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62FBAF-FA5C-124B-A4CF-7065FC01B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A7459A-174F-0A46-B344-E7EF9B42C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39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34DB0-591E-644B-9B71-9B8E5E66B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15080C-8499-7F49-A3CF-005D12FEE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BDE05-73B3-FC46-99D6-446D1E668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BEEBDB-AD1C-CE43-8D21-EBB6B2F5E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31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0C3513-BEBB-934D-BF60-2320D9E41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5E4AFD-84FE-904C-A596-AABD64CD0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8BF6CC-1C7F-9B42-A95F-E6D28C7DC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10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F5733-8B18-8240-9A5C-63812EBA0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6C7C8-F89E-2F45-8AB8-C928573B4E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AD8112-70C0-DF44-8EE6-8AB1C00A4F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AE723-18DB-5A4A-8864-2056F9B2A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D694E8-C351-CC4A-8287-E7643461E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7FF839-F58D-F544-BD41-1C2F591C8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76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436EA-A48C-0547-93EE-8226F9709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6141DD-BDF4-C242-8B3B-F9958E1D86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3B1C40-87C7-C742-A623-A3CC7C330F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1B7882-E0F2-DA49-82C6-77218F945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28A866-5CDC-AD41-AFF3-60E1E4401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A80B53-AA0A-B947-8DBC-FB506B5AE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9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3E3F33-C075-8547-8F5D-B5E04747A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B32F37-8B73-0F47-90E4-85D5615B3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E0683-6B79-3445-82A5-C5B5DEEA67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ECE6F-8E57-8440-A670-DF643B866573}" type="datetimeFigureOut">
              <a:rPr lang="en-US" smtClean="0"/>
              <a:t>8/9/18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F8A23-3CE7-4F46-BE71-0612377B7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63464-C8AC-B442-82ED-D3B127199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51F0A-AE6A-5E4C-B9CB-81A93231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0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chart" Target="../charts/chart1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13" Type="http://schemas.openxmlformats.org/officeDocument/2006/relationships/image" Target="../media/image46.jpg"/><Relationship Id="rId3" Type="http://schemas.openxmlformats.org/officeDocument/2006/relationships/image" Target="../media/image36.jpg"/><Relationship Id="rId7" Type="http://schemas.openxmlformats.org/officeDocument/2006/relationships/image" Target="../media/image40.jpg"/><Relationship Id="rId12" Type="http://schemas.openxmlformats.org/officeDocument/2006/relationships/image" Target="../media/image45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g"/><Relationship Id="rId11" Type="http://schemas.openxmlformats.org/officeDocument/2006/relationships/image" Target="../media/image44.jpg"/><Relationship Id="rId5" Type="http://schemas.openxmlformats.org/officeDocument/2006/relationships/image" Target="../media/image38.jpg"/><Relationship Id="rId10" Type="http://schemas.openxmlformats.org/officeDocument/2006/relationships/image" Target="../media/image43.jpg"/><Relationship Id="rId4" Type="http://schemas.openxmlformats.org/officeDocument/2006/relationships/image" Target="../media/image37.jpg"/><Relationship Id="rId9" Type="http://schemas.openxmlformats.org/officeDocument/2006/relationships/image" Target="../media/image4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Picture 4.png"/>
          <p:cNvPicPr>
            <a:picLocks noChangeAspect="1"/>
          </p:cNvPicPr>
          <p:nvPr/>
        </p:nvPicPr>
        <p:blipFill>
          <a:blip r:embed="rId2"/>
          <a:srcRect b="26787"/>
          <a:stretch>
            <a:fillRect/>
          </a:stretch>
        </p:blipFill>
        <p:spPr>
          <a:xfrm>
            <a:off x="2023379" y="52975"/>
            <a:ext cx="6663264" cy="261700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846777" y="203919"/>
            <a:ext cx="1290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/>
              <a:t>Phospho-indep</a:t>
            </a:r>
            <a:endParaRPr lang="en-US" sz="1400" dirty="0"/>
          </a:p>
          <a:p>
            <a:pPr algn="ctr"/>
            <a:r>
              <a:rPr lang="en-US" sz="1400" dirty="0"/>
              <a:t>(8WG16)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04457" y="1093801"/>
            <a:ext cx="706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Ser-5-P</a:t>
            </a:r>
          </a:p>
          <a:p>
            <a:pPr algn="ctr"/>
            <a:r>
              <a:rPr lang="en-US" sz="1400" dirty="0"/>
              <a:t>(DB)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037710" y="1957401"/>
            <a:ext cx="840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Ser-2-P</a:t>
            </a:r>
          </a:p>
          <a:p>
            <a:pPr algn="ctr"/>
            <a:r>
              <a:rPr lang="en-US" sz="1400" dirty="0"/>
              <a:t>(ab5095)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8793535" y="2172"/>
            <a:ext cx="418858" cy="921844"/>
            <a:chOff x="8164247" y="1615643"/>
            <a:chExt cx="418858" cy="921844"/>
          </a:xfrm>
        </p:grpSpPr>
        <p:cxnSp>
          <p:nvCxnSpPr>
            <p:cNvPr id="35" name="Straight Connector 34"/>
            <p:cNvCxnSpPr/>
            <p:nvPr/>
          </p:nvCxnSpPr>
          <p:spPr>
            <a:xfrm rot="5400000">
              <a:off x="7843729" y="2104606"/>
              <a:ext cx="724118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8171126" y="2229710"/>
              <a:ext cx="411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0.5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164247" y="1615643"/>
              <a:ext cx="4154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8.0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800414" y="870922"/>
            <a:ext cx="418858" cy="921844"/>
            <a:chOff x="8164247" y="1615643"/>
            <a:chExt cx="418858" cy="921844"/>
          </a:xfrm>
        </p:grpSpPr>
        <p:cxnSp>
          <p:nvCxnSpPr>
            <p:cNvPr id="39" name="Straight Connector 38"/>
            <p:cNvCxnSpPr/>
            <p:nvPr/>
          </p:nvCxnSpPr>
          <p:spPr>
            <a:xfrm rot="5400000">
              <a:off x="7843729" y="2104606"/>
              <a:ext cx="724118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8171126" y="2229710"/>
              <a:ext cx="411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0.5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164247" y="1615643"/>
              <a:ext cx="4154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8.0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807293" y="1748139"/>
            <a:ext cx="418858" cy="921844"/>
            <a:chOff x="8164247" y="1615643"/>
            <a:chExt cx="418858" cy="921844"/>
          </a:xfrm>
        </p:grpSpPr>
        <p:cxnSp>
          <p:nvCxnSpPr>
            <p:cNvPr id="43" name="Straight Connector 42"/>
            <p:cNvCxnSpPr/>
            <p:nvPr/>
          </p:nvCxnSpPr>
          <p:spPr>
            <a:xfrm rot="5400000">
              <a:off x="7843729" y="2104606"/>
              <a:ext cx="724118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8171126" y="2229710"/>
              <a:ext cx="4119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0.5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164247" y="1615643"/>
              <a:ext cx="4154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8.0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 rot="16200000">
            <a:off x="8518895" y="1129881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Fold Enrichment</a:t>
            </a:r>
          </a:p>
        </p:txBody>
      </p:sp>
      <p:cxnSp>
        <p:nvCxnSpPr>
          <p:cNvPr id="47" name="Straight Connector 46"/>
          <p:cNvCxnSpPr/>
          <p:nvPr/>
        </p:nvCxnSpPr>
        <p:spPr>
          <a:xfrm>
            <a:off x="2032858" y="3013443"/>
            <a:ext cx="6697133" cy="16934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129291" y="3030377"/>
            <a:ext cx="110067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311323" y="3030377"/>
            <a:ext cx="110067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611893" y="3030377"/>
            <a:ext cx="465665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454351" y="3030377"/>
            <a:ext cx="342874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213025" y="3030377"/>
            <a:ext cx="110067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4894585" y="3030377"/>
            <a:ext cx="110067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490592" y="3038844"/>
            <a:ext cx="186233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6863125" y="3038845"/>
            <a:ext cx="45719" cy="931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7540470" y="3038844"/>
            <a:ext cx="253955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8454891" y="3038844"/>
            <a:ext cx="45719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8573414" y="3038844"/>
            <a:ext cx="122709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8332182" y="2903377"/>
            <a:ext cx="122709" cy="1100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8217809" y="2909716"/>
            <a:ext cx="45719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flipH="1">
            <a:off x="7679299" y="2905476"/>
            <a:ext cx="45719" cy="10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 </a:t>
            </a:r>
          </a:p>
        </p:txBody>
      </p:sp>
      <p:sp>
        <p:nvSpPr>
          <p:cNvPr id="62" name="Rectangle 61"/>
          <p:cNvSpPr/>
          <p:nvPr/>
        </p:nvSpPr>
        <p:spPr>
          <a:xfrm>
            <a:off x="6925778" y="2911844"/>
            <a:ext cx="504591" cy="1015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151892" y="2911845"/>
            <a:ext cx="380093" cy="1015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5378006" y="2911846"/>
            <a:ext cx="181219" cy="931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 flipH="1">
            <a:off x="4819207" y="2911845"/>
            <a:ext cx="45719" cy="931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 flipH="1">
            <a:off x="4331558" y="2894904"/>
            <a:ext cx="110011" cy="110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 flipH="1">
            <a:off x="5732793" y="2907613"/>
            <a:ext cx="107099" cy="1015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 </a:t>
            </a:r>
          </a:p>
        </p:txBody>
      </p:sp>
      <p:sp>
        <p:nvSpPr>
          <p:cNvPr id="68" name="Rectangle 67"/>
          <p:cNvSpPr/>
          <p:nvPr/>
        </p:nvSpPr>
        <p:spPr>
          <a:xfrm flipH="1">
            <a:off x="2879524" y="2894905"/>
            <a:ext cx="249766" cy="1015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 </a:t>
            </a:r>
          </a:p>
        </p:txBody>
      </p:sp>
      <p:sp>
        <p:nvSpPr>
          <p:cNvPr id="69" name="Rectangle 68"/>
          <p:cNvSpPr/>
          <p:nvPr/>
        </p:nvSpPr>
        <p:spPr>
          <a:xfrm flipH="1">
            <a:off x="2549325" y="2894905"/>
            <a:ext cx="80433" cy="1015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 </a:t>
            </a:r>
          </a:p>
        </p:txBody>
      </p:sp>
      <p:sp>
        <p:nvSpPr>
          <p:cNvPr id="70" name="Rectangle 69"/>
          <p:cNvSpPr/>
          <p:nvPr/>
        </p:nvSpPr>
        <p:spPr>
          <a:xfrm>
            <a:off x="2457856" y="2894914"/>
            <a:ext cx="45719" cy="1058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flipH="1">
            <a:off x="2147159" y="2894905"/>
            <a:ext cx="80433" cy="1015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                 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2138675" y="2844904"/>
            <a:ext cx="88900" cy="156624"/>
            <a:chOff x="1134533" y="4157928"/>
            <a:chExt cx="88900" cy="156624"/>
          </a:xfrm>
        </p:grpSpPr>
        <p:cxnSp>
          <p:nvCxnSpPr>
            <p:cNvPr id="73" name="Straight Connector 72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447696" y="2844916"/>
            <a:ext cx="88900" cy="156624"/>
            <a:chOff x="1134533" y="4157928"/>
            <a:chExt cx="88900" cy="156624"/>
          </a:xfrm>
        </p:grpSpPr>
        <p:cxnSp>
          <p:nvCxnSpPr>
            <p:cNvPr id="76" name="Straight Connector 75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2545067" y="2844928"/>
            <a:ext cx="88900" cy="156624"/>
            <a:chOff x="1134533" y="4157928"/>
            <a:chExt cx="88900" cy="156624"/>
          </a:xfrm>
        </p:grpSpPr>
        <p:cxnSp>
          <p:nvCxnSpPr>
            <p:cNvPr id="79" name="Straight Connector 78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2871020" y="2844940"/>
            <a:ext cx="88900" cy="156624"/>
            <a:chOff x="1134533" y="4157928"/>
            <a:chExt cx="88900" cy="156624"/>
          </a:xfrm>
        </p:grpSpPr>
        <p:cxnSp>
          <p:nvCxnSpPr>
            <p:cNvPr id="82" name="Straight Connector 81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22951" y="2844952"/>
            <a:ext cx="88900" cy="156624"/>
            <a:chOff x="1134533" y="4157928"/>
            <a:chExt cx="88900" cy="156624"/>
          </a:xfrm>
        </p:grpSpPr>
        <p:cxnSp>
          <p:nvCxnSpPr>
            <p:cNvPr id="85" name="Straight Connector 84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813991" y="2853430"/>
            <a:ext cx="88900" cy="156624"/>
            <a:chOff x="1134533" y="4157928"/>
            <a:chExt cx="88900" cy="156624"/>
          </a:xfrm>
        </p:grpSpPr>
        <p:cxnSp>
          <p:nvCxnSpPr>
            <p:cNvPr id="88" name="Straight Connector 87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5368526" y="2857675"/>
            <a:ext cx="88900" cy="156624"/>
            <a:chOff x="1134533" y="4157928"/>
            <a:chExt cx="88900" cy="156624"/>
          </a:xfrm>
        </p:grpSpPr>
        <p:cxnSp>
          <p:nvCxnSpPr>
            <p:cNvPr id="91" name="Straight Connector 90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5728343" y="2857687"/>
            <a:ext cx="88900" cy="156624"/>
            <a:chOff x="1134533" y="4157928"/>
            <a:chExt cx="88900" cy="156624"/>
          </a:xfrm>
        </p:grpSpPr>
        <p:cxnSp>
          <p:nvCxnSpPr>
            <p:cNvPr id="94" name="Straight Connector 93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oup 95"/>
          <p:cNvGrpSpPr/>
          <p:nvPr/>
        </p:nvGrpSpPr>
        <p:grpSpPr>
          <a:xfrm>
            <a:off x="6143189" y="2857699"/>
            <a:ext cx="88900" cy="156624"/>
            <a:chOff x="1134533" y="4157928"/>
            <a:chExt cx="88900" cy="156624"/>
          </a:xfrm>
        </p:grpSpPr>
        <p:cxnSp>
          <p:nvCxnSpPr>
            <p:cNvPr id="97" name="Straight Connector 96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6917840" y="2857711"/>
            <a:ext cx="88900" cy="156624"/>
            <a:chOff x="1134533" y="4157928"/>
            <a:chExt cx="88900" cy="156624"/>
          </a:xfrm>
        </p:grpSpPr>
        <p:cxnSp>
          <p:nvCxnSpPr>
            <p:cNvPr id="100" name="Straight Connector 99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/>
          <p:cNvGrpSpPr/>
          <p:nvPr/>
        </p:nvGrpSpPr>
        <p:grpSpPr>
          <a:xfrm>
            <a:off x="7667093" y="2857723"/>
            <a:ext cx="88900" cy="156624"/>
            <a:chOff x="1134533" y="4157928"/>
            <a:chExt cx="88900" cy="156624"/>
          </a:xfrm>
        </p:grpSpPr>
        <p:cxnSp>
          <p:nvCxnSpPr>
            <p:cNvPr id="103" name="Straight Connector 102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8204696" y="2857735"/>
            <a:ext cx="88900" cy="156624"/>
            <a:chOff x="1134533" y="4157928"/>
            <a:chExt cx="88900" cy="156624"/>
          </a:xfrm>
        </p:grpSpPr>
        <p:cxnSp>
          <p:nvCxnSpPr>
            <p:cNvPr id="106" name="Straight Connector 105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8327465" y="2853514"/>
            <a:ext cx="88900" cy="156624"/>
            <a:chOff x="1134533" y="4157928"/>
            <a:chExt cx="88900" cy="156624"/>
          </a:xfrm>
        </p:grpSpPr>
        <p:cxnSp>
          <p:nvCxnSpPr>
            <p:cNvPr id="109" name="Straight Connector 108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/>
          <p:cNvGrpSpPr/>
          <p:nvPr/>
        </p:nvGrpSpPr>
        <p:grpSpPr>
          <a:xfrm flipH="1" flipV="1">
            <a:off x="8619554" y="3035545"/>
            <a:ext cx="88900" cy="156624"/>
            <a:chOff x="1134533" y="4157928"/>
            <a:chExt cx="88900" cy="156624"/>
          </a:xfrm>
        </p:grpSpPr>
        <p:cxnSp>
          <p:nvCxnSpPr>
            <p:cNvPr id="112" name="Straight Connector 111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4" name="Group 113"/>
          <p:cNvGrpSpPr/>
          <p:nvPr/>
        </p:nvGrpSpPr>
        <p:grpSpPr>
          <a:xfrm flipH="1" flipV="1">
            <a:off x="8420615" y="3035557"/>
            <a:ext cx="88900" cy="156624"/>
            <a:chOff x="1134533" y="4157928"/>
            <a:chExt cx="88900" cy="156624"/>
          </a:xfrm>
        </p:grpSpPr>
        <p:cxnSp>
          <p:nvCxnSpPr>
            <p:cNvPr id="115" name="Straight Connector 114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/>
          <p:cNvGrpSpPr/>
          <p:nvPr/>
        </p:nvGrpSpPr>
        <p:grpSpPr>
          <a:xfrm flipH="1" flipV="1">
            <a:off x="7713716" y="3035569"/>
            <a:ext cx="88900" cy="156624"/>
            <a:chOff x="1134533" y="4157928"/>
            <a:chExt cx="88900" cy="156624"/>
          </a:xfrm>
        </p:grpSpPr>
        <p:cxnSp>
          <p:nvCxnSpPr>
            <p:cNvPr id="118" name="Straight Connector 117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/>
          <p:cNvGrpSpPr/>
          <p:nvPr/>
        </p:nvGrpSpPr>
        <p:grpSpPr>
          <a:xfrm flipH="1" flipV="1">
            <a:off x="6824798" y="3035581"/>
            <a:ext cx="88900" cy="156624"/>
            <a:chOff x="1134533" y="4157928"/>
            <a:chExt cx="88900" cy="156624"/>
          </a:xfrm>
        </p:grpSpPr>
        <p:cxnSp>
          <p:nvCxnSpPr>
            <p:cNvPr id="121" name="Straight Connector 120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/>
          <p:cNvGrpSpPr/>
          <p:nvPr/>
        </p:nvGrpSpPr>
        <p:grpSpPr>
          <a:xfrm flipH="1" flipV="1">
            <a:off x="6591995" y="3035593"/>
            <a:ext cx="88900" cy="156624"/>
            <a:chOff x="1134533" y="4157928"/>
            <a:chExt cx="88900" cy="156624"/>
          </a:xfrm>
        </p:grpSpPr>
        <p:cxnSp>
          <p:nvCxnSpPr>
            <p:cNvPr id="124" name="Straight Connector 123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oup 125"/>
          <p:cNvGrpSpPr/>
          <p:nvPr/>
        </p:nvGrpSpPr>
        <p:grpSpPr>
          <a:xfrm flipH="1" flipV="1">
            <a:off x="4924224" y="3032500"/>
            <a:ext cx="88900" cy="156624"/>
            <a:chOff x="1134533" y="4157928"/>
            <a:chExt cx="88900" cy="156624"/>
          </a:xfrm>
        </p:grpSpPr>
        <p:cxnSp>
          <p:nvCxnSpPr>
            <p:cNvPr id="127" name="Straight Connector 126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 flipH="1" flipV="1">
            <a:off x="4708325" y="3034611"/>
            <a:ext cx="88900" cy="156624"/>
            <a:chOff x="1134533" y="4157928"/>
            <a:chExt cx="88900" cy="156624"/>
          </a:xfrm>
        </p:grpSpPr>
        <p:cxnSp>
          <p:nvCxnSpPr>
            <p:cNvPr id="130" name="Straight Connector 129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 flipH="1" flipV="1">
            <a:off x="4242657" y="3034611"/>
            <a:ext cx="88900" cy="156624"/>
            <a:chOff x="1134533" y="4157928"/>
            <a:chExt cx="88900" cy="156624"/>
          </a:xfrm>
        </p:grpSpPr>
        <p:cxnSp>
          <p:nvCxnSpPr>
            <p:cNvPr id="133" name="Straight Connector 132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Arrow Connector 133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 flipH="1" flipV="1">
            <a:off x="3997105" y="3030378"/>
            <a:ext cx="88900" cy="156624"/>
            <a:chOff x="1134533" y="4157928"/>
            <a:chExt cx="88900" cy="156624"/>
          </a:xfrm>
        </p:grpSpPr>
        <p:cxnSp>
          <p:nvCxnSpPr>
            <p:cNvPr id="136" name="Straight Connector 135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/>
          <p:cNvGrpSpPr/>
          <p:nvPr/>
        </p:nvGrpSpPr>
        <p:grpSpPr>
          <a:xfrm flipH="1" flipV="1">
            <a:off x="3340952" y="3026145"/>
            <a:ext cx="88900" cy="156624"/>
            <a:chOff x="1134533" y="4157928"/>
            <a:chExt cx="88900" cy="156624"/>
          </a:xfrm>
        </p:grpSpPr>
        <p:cxnSp>
          <p:nvCxnSpPr>
            <p:cNvPr id="139" name="Straight Connector 138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/>
          <p:cNvGrpSpPr/>
          <p:nvPr/>
        </p:nvGrpSpPr>
        <p:grpSpPr>
          <a:xfrm flipH="1" flipV="1">
            <a:off x="3154662" y="3026145"/>
            <a:ext cx="88900" cy="156624"/>
            <a:chOff x="1134533" y="4157928"/>
            <a:chExt cx="88900" cy="156624"/>
          </a:xfrm>
        </p:grpSpPr>
        <p:cxnSp>
          <p:nvCxnSpPr>
            <p:cNvPr id="142" name="Straight Connector 141"/>
            <p:cNvCxnSpPr/>
            <p:nvPr/>
          </p:nvCxnSpPr>
          <p:spPr>
            <a:xfrm rot="5400000">
              <a:off x="1060454" y="4235446"/>
              <a:ext cx="156624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/>
            <p:cNvCxnSpPr/>
            <p:nvPr/>
          </p:nvCxnSpPr>
          <p:spPr>
            <a:xfrm>
              <a:off x="1134533" y="4162161"/>
              <a:ext cx="88900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4" name="Straight Connector 143"/>
          <p:cNvCxnSpPr/>
          <p:nvPr/>
        </p:nvCxnSpPr>
        <p:spPr>
          <a:xfrm>
            <a:off x="2032858" y="3518640"/>
            <a:ext cx="6697133" cy="1588"/>
          </a:xfrm>
          <a:prstGeom prst="line">
            <a:avLst/>
          </a:prstGeom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2316521" y="3512974"/>
            <a:ext cx="118533" cy="1588"/>
          </a:xfrm>
          <a:prstGeom prst="line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rot="5400000">
            <a:off x="3256352" y="3512968"/>
            <a:ext cx="118533" cy="1588"/>
          </a:xfrm>
          <a:prstGeom prst="line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rot="5400000">
            <a:off x="4196183" y="3512962"/>
            <a:ext cx="118533" cy="1588"/>
          </a:xfrm>
          <a:prstGeom prst="line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5136014" y="3512956"/>
            <a:ext cx="118533" cy="1588"/>
          </a:xfrm>
          <a:prstGeom prst="line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6075845" y="3512950"/>
            <a:ext cx="118533" cy="1588"/>
          </a:xfrm>
          <a:prstGeom prst="line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rot="5400000">
            <a:off x="7015676" y="3512944"/>
            <a:ext cx="118533" cy="1588"/>
          </a:xfrm>
          <a:prstGeom prst="line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 rot="5400000">
            <a:off x="7955507" y="3512938"/>
            <a:ext cx="118533" cy="1588"/>
          </a:xfrm>
          <a:prstGeom prst="line">
            <a:avLst/>
          </a:prstGeom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2032857" y="3501019"/>
            <a:ext cx="675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9,940k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2981155" y="3501019"/>
            <a:ext cx="675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9,960k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929453" y="3501019"/>
            <a:ext cx="675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9,980k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4826950" y="3501019"/>
            <a:ext cx="766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10,000k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5741380" y="3501019"/>
            <a:ext cx="766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10,020k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6681211" y="3501019"/>
            <a:ext cx="766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10,040k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621042" y="3501019"/>
            <a:ext cx="766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10,060k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8842173" y="3274017"/>
            <a:ext cx="55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ChV</a:t>
            </a:r>
            <a:endParaRPr lang="en-US" dirty="0"/>
          </a:p>
        </p:txBody>
      </p:sp>
      <p:sp>
        <p:nvSpPr>
          <p:cNvPr id="164" name="TextBox 163"/>
          <p:cNvSpPr txBox="1"/>
          <p:nvPr/>
        </p:nvSpPr>
        <p:spPr>
          <a:xfrm>
            <a:off x="1316115" y="27577"/>
            <a:ext cx="402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</a:t>
            </a:r>
          </a:p>
        </p:txBody>
      </p:sp>
      <p:sp>
        <p:nvSpPr>
          <p:cNvPr id="160" name="TextBox 43"/>
          <p:cNvSpPr txBox="1">
            <a:spLocks noChangeArrowheads="1"/>
          </p:cNvSpPr>
          <p:nvPr/>
        </p:nvSpPr>
        <p:spPr bwMode="auto">
          <a:xfrm>
            <a:off x="9565336" y="0"/>
            <a:ext cx="25721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Calibri" charset="0"/>
              </a:rPr>
              <a:t>Krause et al – Sup Fig 1</a:t>
            </a:r>
          </a:p>
        </p:txBody>
      </p:sp>
      <p:pic>
        <p:nvPicPr>
          <p:cNvPr id="161" name="Picture 26">
            <a:extLst>
              <a:ext uri="{FF2B5EF4-FFF2-40B4-BE49-F238E27FC236}">
                <a16:creationId xmlns:a16="http://schemas.microsoft.com/office/drawing/2014/main" id="{A12081BD-FA85-1344-82C6-9D0B3A5A5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2" t="11623" r="7272" b="5476"/>
          <a:stretch>
            <a:fillRect/>
          </a:stretch>
        </p:blipFill>
        <p:spPr bwMode="auto">
          <a:xfrm>
            <a:off x="6361504" y="4576862"/>
            <a:ext cx="895359" cy="198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" name="Picture 2">
            <a:extLst>
              <a:ext uri="{FF2B5EF4-FFF2-40B4-BE49-F238E27FC236}">
                <a16:creationId xmlns:a16="http://schemas.microsoft.com/office/drawing/2014/main" id="{4C965AF2-691B-D044-976D-6B5716E8F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49" t="10663" r="16226" b="3226"/>
          <a:stretch>
            <a:fillRect/>
          </a:stretch>
        </p:blipFill>
        <p:spPr bwMode="auto">
          <a:xfrm>
            <a:off x="3243809" y="4576862"/>
            <a:ext cx="809849" cy="192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" name="Picture 13">
            <a:extLst>
              <a:ext uri="{FF2B5EF4-FFF2-40B4-BE49-F238E27FC236}">
                <a16:creationId xmlns:a16="http://schemas.microsoft.com/office/drawing/2014/main" id="{419D3F99-78A0-DB49-97F8-94677A917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1" t="11311" r="9666" b="11642"/>
          <a:stretch>
            <a:fillRect/>
          </a:stretch>
        </p:blipFill>
        <p:spPr bwMode="auto">
          <a:xfrm>
            <a:off x="5200191" y="4576862"/>
            <a:ext cx="930394" cy="198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5" name="Picture 27">
            <a:extLst>
              <a:ext uri="{FF2B5EF4-FFF2-40B4-BE49-F238E27FC236}">
                <a16:creationId xmlns:a16="http://schemas.microsoft.com/office/drawing/2014/main" id="{1A2FBCEC-71B6-594A-BCCA-3D56399CE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8" t="9930" r="14285" b="9700"/>
          <a:stretch>
            <a:fillRect/>
          </a:stretch>
        </p:blipFill>
        <p:spPr bwMode="auto">
          <a:xfrm>
            <a:off x="4173888" y="4576862"/>
            <a:ext cx="857210" cy="1943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690A6A5-A004-6F40-AAA2-7D1C21284B23}"/>
              </a:ext>
            </a:extLst>
          </p:cNvPr>
          <p:cNvGrpSpPr/>
          <p:nvPr/>
        </p:nvGrpSpPr>
        <p:grpSpPr>
          <a:xfrm>
            <a:off x="2586575" y="4651094"/>
            <a:ext cx="652463" cy="1816100"/>
            <a:chOff x="1948563" y="4669125"/>
            <a:chExt cx="652463" cy="1816100"/>
          </a:xfrm>
        </p:grpSpPr>
        <p:sp>
          <p:nvSpPr>
            <p:cNvPr id="167" name="Text Box 8">
              <a:extLst>
                <a:ext uri="{FF2B5EF4-FFF2-40B4-BE49-F238E27FC236}">
                  <a16:creationId xmlns:a16="http://schemas.microsoft.com/office/drawing/2014/main" id="{06DB8714-6774-AB4C-82BE-A640B90EEC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8563" y="4669125"/>
              <a:ext cx="6524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dirty="0"/>
                <a:t>100 ng</a:t>
              </a:r>
            </a:p>
          </p:txBody>
        </p:sp>
        <p:sp>
          <p:nvSpPr>
            <p:cNvPr id="168" name="Text Box 9">
              <a:extLst>
                <a:ext uri="{FF2B5EF4-FFF2-40B4-BE49-F238E27FC236}">
                  <a16:creationId xmlns:a16="http://schemas.microsoft.com/office/drawing/2014/main" id="{237FA1AD-BB9A-3742-91B4-A6C082C07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2701" y="5054094"/>
              <a:ext cx="5683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dirty="0"/>
                <a:t>80 ng</a:t>
              </a:r>
            </a:p>
          </p:txBody>
        </p:sp>
        <p:sp>
          <p:nvSpPr>
            <p:cNvPr id="169" name="Text Box 10">
              <a:extLst>
                <a:ext uri="{FF2B5EF4-FFF2-40B4-BE49-F238E27FC236}">
                  <a16:creationId xmlns:a16="http://schemas.microsoft.com/office/drawing/2014/main" id="{D3B2EAFE-3640-EF48-8899-C6669A0596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2701" y="5439063"/>
              <a:ext cx="5683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dirty="0"/>
                <a:t>50 ng</a:t>
              </a:r>
            </a:p>
          </p:txBody>
        </p:sp>
        <p:sp>
          <p:nvSpPr>
            <p:cNvPr id="170" name="Text Box 11">
              <a:extLst>
                <a:ext uri="{FF2B5EF4-FFF2-40B4-BE49-F238E27FC236}">
                  <a16:creationId xmlns:a16="http://schemas.microsoft.com/office/drawing/2014/main" id="{EC54F490-DF5A-3242-A6ED-029503DD6B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2701" y="5824032"/>
              <a:ext cx="5683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dirty="0"/>
                <a:t>20 ng</a:t>
              </a:r>
            </a:p>
          </p:txBody>
        </p:sp>
        <p:sp>
          <p:nvSpPr>
            <p:cNvPr id="171" name="Text Box 12">
              <a:extLst>
                <a:ext uri="{FF2B5EF4-FFF2-40B4-BE49-F238E27FC236}">
                  <a16:creationId xmlns:a16="http://schemas.microsoft.com/office/drawing/2014/main" id="{C2804978-359A-A74A-B711-178147163A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32701" y="6209000"/>
              <a:ext cx="5683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dirty="0"/>
                <a:t>10 ng</a:t>
              </a:r>
            </a:p>
          </p:txBody>
        </p:sp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6EE279C2-4F90-A544-A0C9-DF08E23BACE3}"/>
              </a:ext>
            </a:extLst>
          </p:cNvPr>
          <p:cNvSpPr txBox="1"/>
          <p:nvPr/>
        </p:nvSpPr>
        <p:spPr>
          <a:xfrm>
            <a:off x="1316115" y="3768641"/>
            <a:ext cx="402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F1A4DD-DCC5-0F4E-BBC5-D97F7BA72FA0}"/>
              </a:ext>
            </a:extLst>
          </p:cNvPr>
          <p:cNvGrpSpPr/>
          <p:nvPr/>
        </p:nvGrpSpPr>
        <p:grpSpPr>
          <a:xfrm>
            <a:off x="3137587" y="4103609"/>
            <a:ext cx="1342589" cy="354893"/>
            <a:chOff x="2448773" y="4121640"/>
            <a:chExt cx="1342589" cy="354893"/>
          </a:xfrm>
        </p:grpSpPr>
        <p:sp>
          <p:nvSpPr>
            <p:cNvPr id="173" name="Text Box 4">
              <a:extLst>
                <a:ext uri="{FF2B5EF4-FFF2-40B4-BE49-F238E27FC236}">
                  <a16:creationId xmlns:a16="http://schemas.microsoft.com/office/drawing/2014/main" id="{CCA7F3A1-1DBD-CF4F-99B4-B91E1EDE3B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2448773" y="4121640"/>
              <a:ext cx="95891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dirty="0"/>
                <a:t>Unmodified</a:t>
              </a:r>
            </a:p>
          </p:txBody>
        </p:sp>
        <p:sp>
          <p:nvSpPr>
            <p:cNvPr id="174" name="Text Box 5">
              <a:extLst>
                <a:ext uri="{FF2B5EF4-FFF2-40B4-BE49-F238E27FC236}">
                  <a16:creationId xmlns:a16="http://schemas.microsoft.com/office/drawing/2014/main" id="{D364B846-635C-E94E-AE36-B228A3C7B3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2793768" y="4199534"/>
              <a:ext cx="7136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200" dirty="0"/>
                <a:t>Ser-2-P</a:t>
              </a:r>
            </a:p>
          </p:txBody>
        </p:sp>
        <p:sp>
          <p:nvSpPr>
            <p:cNvPr id="175" name="Text Box 5">
              <a:extLst>
                <a:ext uri="{FF2B5EF4-FFF2-40B4-BE49-F238E27FC236}">
                  <a16:creationId xmlns:a16="http://schemas.microsoft.com/office/drawing/2014/main" id="{7A8AFB0F-E2C4-8E40-8110-FF96347610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3077705" y="4199534"/>
              <a:ext cx="7136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200" dirty="0"/>
                <a:t>Ser-5-P</a:t>
              </a: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CE86AF4F-C0C9-BD46-9BEA-A37994AF54C4}"/>
              </a:ext>
            </a:extLst>
          </p:cNvPr>
          <p:cNvGrpSpPr/>
          <p:nvPr/>
        </p:nvGrpSpPr>
        <p:grpSpPr>
          <a:xfrm>
            <a:off x="4115380" y="4111462"/>
            <a:ext cx="1342589" cy="354893"/>
            <a:chOff x="2448773" y="4121640"/>
            <a:chExt cx="1342589" cy="354893"/>
          </a:xfrm>
        </p:grpSpPr>
        <p:sp>
          <p:nvSpPr>
            <p:cNvPr id="177" name="Text Box 4">
              <a:extLst>
                <a:ext uri="{FF2B5EF4-FFF2-40B4-BE49-F238E27FC236}">
                  <a16:creationId xmlns:a16="http://schemas.microsoft.com/office/drawing/2014/main" id="{9549DB09-B552-2C48-AE96-11D2BE9FB4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2448773" y="4121640"/>
              <a:ext cx="95891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dirty="0"/>
                <a:t>Unmodified</a:t>
              </a:r>
            </a:p>
          </p:txBody>
        </p:sp>
        <p:sp>
          <p:nvSpPr>
            <p:cNvPr id="178" name="Text Box 5">
              <a:extLst>
                <a:ext uri="{FF2B5EF4-FFF2-40B4-BE49-F238E27FC236}">
                  <a16:creationId xmlns:a16="http://schemas.microsoft.com/office/drawing/2014/main" id="{3610C3D0-0165-1642-941C-A9958417B6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2793768" y="4199534"/>
              <a:ext cx="7136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200" dirty="0"/>
                <a:t>Ser-2-P</a:t>
              </a:r>
            </a:p>
          </p:txBody>
        </p:sp>
        <p:sp>
          <p:nvSpPr>
            <p:cNvPr id="179" name="Text Box 5">
              <a:extLst>
                <a:ext uri="{FF2B5EF4-FFF2-40B4-BE49-F238E27FC236}">
                  <a16:creationId xmlns:a16="http://schemas.microsoft.com/office/drawing/2014/main" id="{95FEB2F1-7586-7F49-81DF-D267931A82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3077705" y="4199534"/>
              <a:ext cx="7136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200" dirty="0"/>
                <a:t>Ser-5-P</a:t>
              </a: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C786911-0329-EE47-BCAE-0D0B790CAFD4}"/>
              </a:ext>
            </a:extLst>
          </p:cNvPr>
          <p:cNvGrpSpPr/>
          <p:nvPr/>
        </p:nvGrpSpPr>
        <p:grpSpPr>
          <a:xfrm>
            <a:off x="5194777" y="4119315"/>
            <a:ext cx="1342589" cy="354893"/>
            <a:chOff x="2448773" y="4121640"/>
            <a:chExt cx="1342589" cy="354893"/>
          </a:xfrm>
        </p:grpSpPr>
        <p:sp>
          <p:nvSpPr>
            <p:cNvPr id="181" name="Text Box 4">
              <a:extLst>
                <a:ext uri="{FF2B5EF4-FFF2-40B4-BE49-F238E27FC236}">
                  <a16:creationId xmlns:a16="http://schemas.microsoft.com/office/drawing/2014/main" id="{20423E17-6D50-F144-95B8-0AAFAC1F7D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2448773" y="4121640"/>
              <a:ext cx="95891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dirty="0"/>
                <a:t>Unmodified</a:t>
              </a:r>
            </a:p>
          </p:txBody>
        </p:sp>
        <p:sp>
          <p:nvSpPr>
            <p:cNvPr id="182" name="Text Box 5">
              <a:extLst>
                <a:ext uri="{FF2B5EF4-FFF2-40B4-BE49-F238E27FC236}">
                  <a16:creationId xmlns:a16="http://schemas.microsoft.com/office/drawing/2014/main" id="{29323C15-4AD6-BA4E-BB5A-48364404D5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2793768" y="4199534"/>
              <a:ext cx="7136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200" dirty="0"/>
                <a:t>Ser-2-P</a:t>
              </a:r>
            </a:p>
          </p:txBody>
        </p:sp>
        <p:sp>
          <p:nvSpPr>
            <p:cNvPr id="183" name="Text Box 5">
              <a:extLst>
                <a:ext uri="{FF2B5EF4-FFF2-40B4-BE49-F238E27FC236}">
                  <a16:creationId xmlns:a16="http://schemas.microsoft.com/office/drawing/2014/main" id="{3EB32DC7-C6EB-B346-9543-FE68C27603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3077705" y="4199534"/>
              <a:ext cx="7136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200" dirty="0"/>
                <a:t>Ser-5-P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4DC6116E-CBCE-CC48-BBF0-6161FBD09B9B}"/>
              </a:ext>
            </a:extLst>
          </p:cNvPr>
          <p:cNvGrpSpPr/>
          <p:nvPr/>
        </p:nvGrpSpPr>
        <p:grpSpPr>
          <a:xfrm>
            <a:off x="6316501" y="4127168"/>
            <a:ext cx="1342589" cy="354893"/>
            <a:chOff x="2448773" y="4121640"/>
            <a:chExt cx="1342589" cy="354893"/>
          </a:xfrm>
        </p:grpSpPr>
        <p:sp>
          <p:nvSpPr>
            <p:cNvPr id="185" name="Text Box 4">
              <a:extLst>
                <a:ext uri="{FF2B5EF4-FFF2-40B4-BE49-F238E27FC236}">
                  <a16:creationId xmlns:a16="http://schemas.microsoft.com/office/drawing/2014/main" id="{73D245E8-7540-EB47-A213-9EDF24507A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2448773" y="4121640"/>
              <a:ext cx="95891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1200" dirty="0"/>
                <a:t>Unmodified</a:t>
              </a:r>
            </a:p>
          </p:txBody>
        </p:sp>
        <p:sp>
          <p:nvSpPr>
            <p:cNvPr id="186" name="Text Box 5">
              <a:extLst>
                <a:ext uri="{FF2B5EF4-FFF2-40B4-BE49-F238E27FC236}">
                  <a16:creationId xmlns:a16="http://schemas.microsoft.com/office/drawing/2014/main" id="{B70F550D-99E2-D244-9D9A-FB3177587D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2793768" y="4199534"/>
              <a:ext cx="7136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200" dirty="0"/>
                <a:t>Ser-2-P</a:t>
              </a:r>
            </a:p>
          </p:txBody>
        </p:sp>
        <p:sp>
          <p:nvSpPr>
            <p:cNvPr id="187" name="Text Box 5">
              <a:extLst>
                <a:ext uri="{FF2B5EF4-FFF2-40B4-BE49-F238E27FC236}">
                  <a16:creationId xmlns:a16="http://schemas.microsoft.com/office/drawing/2014/main" id="{C5616714-24A3-8E40-B3AB-299B2FCFE6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9233946">
              <a:off x="3077705" y="4199534"/>
              <a:ext cx="7136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r>
                <a:rPr lang="en-US" altLang="en-US" sz="1200" dirty="0"/>
                <a:t>Ser-5-P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3939593-0723-A844-924D-FC6566E5D630}"/>
              </a:ext>
            </a:extLst>
          </p:cNvPr>
          <p:cNvSpPr txBox="1"/>
          <p:nvPr/>
        </p:nvSpPr>
        <p:spPr>
          <a:xfrm>
            <a:off x="3321543" y="6487130"/>
            <a:ext cx="652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8WG16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961D6119-FF0A-9243-BEDE-C2AE9203F320}"/>
              </a:ext>
            </a:extLst>
          </p:cNvPr>
          <p:cNvSpPr txBox="1"/>
          <p:nvPr/>
        </p:nvSpPr>
        <p:spPr>
          <a:xfrm>
            <a:off x="4156096" y="6487130"/>
            <a:ext cx="938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Ser-5-P (DB)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BE4C98C6-B823-2F42-8A60-4F792C74807F}"/>
              </a:ext>
            </a:extLst>
          </p:cNvPr>
          <p:cNvSpPr txBox="1"/>
          <p:nvPr/>
        </p:nvSpPr>
        <p:spPr>
          <a:xfrm>
            <a:off x="6418527" y="6487130"/>
            <a:ext cx="938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Ser-2-P (DB)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B4F54241-3BBF-1D4D-B205-18C32ED84968}"/>
              </a:ext>
            </a:extLst>
          </p:cNvPr>
          <p:cNvSpPr txBox="1"/>
          <p:nvPr/>
        </p:nvSpPr>
        <p:spPr>
          <a:xfrm>
            <a:off x="5120848" y="6487130"/>
            <a:ext cx="122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Ser-2-P (ab5095)</a:t>
            </a:r>
          </a:p>
        </p:txBody>
      </p:sp>
    </p:spTree>
    <p:extLst>
      <p:ext uri="{BB962C8B-B14F-4D97-AF65-F5344CB8AC3E}">
        <p14:creationId xmlns:p14="http://schemas.microsoft.com/office/powerpoint/2010/main" val="1212398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>
            <a:extLst>
              <a:ext uri="{FF2B5EF4-FFF2-40B4-BE49-F238E27FC236}">
                <a16:creationId xmlns:a16="http://schemas.microsoft.com/office/drawing/2014/main" id="{6B8B6D4D-E9EC-6142-8BC0-8A7EBC95A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714" y="4778375"/>
            <a:ext cx="1609725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9">
            <a:extLst>
              <a:ext uri="{FF2B5EF4-FFF2-40B4-BE49-F238E27FC236}">
                <a16:creationId xmlns:a16="http://schemas.microsoft.com/office/drawing/2014/main" id="{F422217C-BFA2-954F-B6F4-E85E919B1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1" y="4778375"/>
            <a:ext cx="1611313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0">
            <a:extLst>
              <a:ext uri="{FF2B5EF4-FFF2-40B4-BE49-F238E27FC236}">
                <a16:creationId xmlns:a16="http://schemas.microsoft.com/office/drawing/2014/main" id="{F31C896A-7669-EC45-84EF-17D37430A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589" y="4778375"/>
            <a:ext cx="1609725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2">
            <a:extLst>
              <a:ext uri="{FF2B5EF4-FFF2-40B4-BE49-F238E27FC236}">
                <a16:creationId xmlns:a16="http://schemas.microsoft.com/office/drawing/2014/main" id="{20A19445-53CA-254B-B2C4-815D0521BA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1143001"/>
            <a:ext cx="1624013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33">
            <a:extLst>
              <a:ext uri="{FF2B5EF4-FFF2-40B4-BE49-F238E27FC236}">
                <a16:creationId xmlns:a16="http://schemas.microsoft.com/office/drawing/2014/main" id="{6E79CC25-32B9-F74E-AA31-A72C32957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363" y="1143001"/>
            <a:ext cx="1624012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34">
            <a:extLst>
              <a:ext uri="{FF2B5EF4-FFF2-40B4-BE49-F238E27FC236}">
                <a16:creationId xmlns:a16="http://schemas.microsoft.com/office/drawing/2014/main" id="{7C4B4B08-4380-3446-97A4-7F1E1DA776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1" y="1143001"/>
            <a:ext cx="1624013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30">
            <a:extLst>
              <a:ext uri="{FF2B5EF4-FFF2-40B4-BE49-F238E27FC236}">
                <a16:creationId xmlns:a16="http://schemas.microsoft.com/office/drawing/2014/main" id="{F365EC89-C614-6145-A6E9-0D28D004A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4" y="3602039"/>
            <a:ext cx="1627187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31">
            <a:extLst>
              <a:ext uri="{FF2B5EF4-FFF2-40B4-BE49-F238E27FC236}">
                <a16:creationId xmlns:a16="http://schemas.microsoft.com/office/drawing/2014/main" id="{DBD5E9A7-2439-F643-BD96-CBC824189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3602039"/>
            <a:ext cx="1625600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32">
            <a:extLst>
              <a:ext uri="{FF2B5EF4-FFF2-40B4-BE49-F238E27FC236}">
                <a16:creationId xmlns:a16="http://schemas.microsoft.com/office/drawing/2014/main" id="{FEE96C8F-6B01-CE47-8F7C-167D0A969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714" y="3602039"/>
            <a:ext cx="1627187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42">
            <a:extLst>
              <a:ext uri="{FF2B5EF4-FFF2-40B4-BE49-F238E27FC236}">
                <a16:creationId xmlns:a16="http://schemas.microsoft.com/office/drawing/2014/main" id="{25BFCD32-E43F-374E-A73E-A573C57DE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1" y="2339975"/>
            <a:ext cx="1635125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43">
            <a:extLst>
              <a:ext uri="{FF2B5EF4-FFF2-40B4-BE49-F238E27FC236}">
                <a16:creationId xmlns:a16="http://schemas.microsoft.com/office/drawing/2014/main" id="{68D2F27E-B9A1-5143-B672-C279B9112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5239" y="2339975"/>
            <a:ext cx="1633537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44">
            <a:extLst>
              <a:ext uri="{FF2B5EF4-FFF2-40B4-BE49-F238E27FC236}">
                <a16:creationId xmlns:a16="http://schemas.microsoft.com/office/drawing/2014/main" id="{3090F13A-D727-8A48-A876-2DA540543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9" y="2339975"/>
            <a:ext cx="1633537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398" name="Straight Connector 19">
            <a:extLst>
              <a:ext uri="{FF2B5EF4-FFF2-40B4-BE49-F238E27FC236}">
                <a16:creationId xmlns:a16="http://schemas.microsoft.com/office/drawing/2014/main" id="{18CE9B97-C4FC-3C49-AD15-EDCD05DC9C9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88657" y="3656807"/>
            <a:ext cx="5181600" cy="15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9" name="Straight Connector 20">
            <a:extLst>
              <a:ext uri="{FF2B5EF4-FFF2-40B4-BE49-F238E27FC236}">
                <a16:creationId xmlns:a16="http://schemas.microsoft.com/office/drawing/2014/main" id="{B794DB8B-E25A-264B-806D-B93C1B090DC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845594" y="3656806"/>
            <a:ext cx="5181600" cy="1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0" name="Straight Connector 22">
            <a:extLst>
              <a:ext uri="{FF2B5EF4-FFF2-40B4-BE49-F238E27FC236}">
                <a16:creationId xmlns:a16="http://schemas.microsoft.com/office/drawing/2014/main" id="{6600BA74-1B8B-C94A-B920-DC10119317A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57600" y="6027739"/>
            <a:ext cx="5105400" cy="158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1" name="Straight Connector 23">
            <a:extLst>
              <a:ext uri="{FF2B5EF4-FFF2-40B4-BE49-F238E27FC236}">
                <a16:creationId xmlns:a16="http://schemas.microsoft.com/office/drawing/2014/main" id="{1BD18356-27E9-0547-8002-7F42DE726DE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33800" y="4800600"/>
            <a:ext cx="5105400" cy="158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2" name="Straight Connector 24">
            <a:extLst>
              <a:ext uri="{FF2B5EF4-FFF2-40B4-BE49-F238E27FC236}">
                <a16:creationId xmlns:a16="http://schemas.microsoft.com/office/drawing/2014/main" id="{002755EE-CCDE-3340-8429-3362DAF87F8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33800" y="3573464"/>
            <a:ext cx="5105400" cy="158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3" name="Straight Connector 25">
            <a:extLst>
              <a:ext uri="{FF2B5EF4-FFF2-40B4-BE49-F238E27FC236}">
                <a16:creationId xmlns:a16="http://schemas.microsoft.com/office/drawing/2014/main" id="{97338345-2178-BE49-84B8-A10AE19545F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33800" y="2344739"/>
            <a:ext cx="5105400" cy="1587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4" name="Straight Connector 26">
            <a:extLst>
              <a:ext uri="{FF2B5EF4-FFF2-40B4-BE49-F238E27FC236}">
                <a16:creationId xmlns:a16="http://schemas.microsoft.com/office/drawing/2014/main" id="{080F058C-B6F1-FC4E-9F88-07BA5AB8F3B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733800" y="1143000"/>
            <a:ext cx="5105400" cy="158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05" name="Straight Connector 27">
            <a:extLst>
              <a:ext uri="{FF2B5EF4-FFF2-40B4-BE49-F238E27FC236}">
                <a16:creationId xmlns:a16="http://schemas.microsoft.com/office/drawing/2014/main" id="{784D0303-1941-C741-BF4C-51F596A82E5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114257" y="3656807"/>
            <a:ext cx="5181600" cy="15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6" name="TextBox 29">
            <a:extLst>
              <a:ext uri="{FF2B5EF4-FFF2-40B4-BE49-F238E27FC236}">
                <a16:creationId xmlns:a16="http://schemas.microsoft.com/office/drawing/2014/main" id="{EA6CB109-07EA-1B4A-9057-B284B5AED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2151" y="5793402"/>
            <a:ext cx="5445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chemeClr val="bg1"/>
                </a:solidFill>
              </a:rPr>
              <a:t>DAPI</a:t>
            </a:r>
          </a:p>
        </p:txBody>
      </p:sp>
      <p:sp>
        <p:nvSpPr>
          <p:cNvPr id="16407" name="TextBox 30">
            <a:extLst>
              <a:ext uri="{FF2B5EF4-FFF2-40B4-BE49-F238E27FC236}">
                <a16:creationId xmlns:a16="http://schemas.microsoft.com/office/drawing/2014/main" id="{091CA027-B448-9F44-B401-945CBF4D8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2151" y="4566265"/>
            <a:ext cx="544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chemeClr val="bg1"/>
                </a:solidFill>
              </a:rPr>
              <a:t>DAPI</a:t>
            </a:r>
          </a:p>
        </p:txBody>
      </p:sp>
      <p:sp>
        <p:nvSpPr>
          <p:cNvPr id="16408" name="TextBox 31">
            <a:extLst>
              <a:ext uri="{FF2B5EF4-FFF2-40B4-BE49-F238E27FC236}">
                <a16:creationId xmlns:a16="http://schemas.microsoft.com/office/drawing/2014/main" id="{D2EF304C-559A-EB4F-88F8-A15699FFC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2151" y="3339128"/>
            <a:ext cx="544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chemeClr val="bg1"/>
                </a:solidFill>
              </a:rPr>
              <a:t>DAPI</a:t>
            </a:r>
          </a:p>
        </p:txBody>
      </p:sp>
      <p:sp>
        <p:nvSpPr>
          <p:cNvPr id="16409" name="TextBox 32">
            <a:extLst>
              <a:ext uri="{FF2B5EF4-FFF2-40B4-BE49-F238E27FC236}">
                <a16:creationId xmlns:a16="http://schemas.microsoft.com/office/drawing/2014/main" id="{C1174A8B-6723-1342-8F46-5E588F41D5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2151" y="2110402"/>
            <a:ext cx="5445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dirty="0">
                <a:solidFill>
                  <a:schemeClr val="bg1"/>
                </a:solidFill>
              </a:rPr>
              <a:t>DAPI</a:t>
            </a:r>
          </a:p>
        </p:txBody>
      </p:sp>
      <p:sp>
        <p:nvSpPr>
          <p:cNvPr id="16410" name="TextBox 33">
            <a:extLst>
              <a:ext uri="{FF2B5EF4-FFF2-40B4-BE49-F238E27FC236}">
                <a16:creationId xmlns:a16="http://schemas.microsoft.com/office/drawing/2014/main" id="{FC27E455-C580-8E40-92B5-6F9EF3CFBA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2739" y="2110096"/>
            <a:ext cx="885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dirty="0">
                <a:solidFill>
                  <a:schemeClr val="bg1"/>
                </a:solidFill>
              </a:rPr>
              <a:t>P-Granule</a:t>
            </a:r>
          </a:p>
        </p:txBody>
      </p:sp>
      <p:sp>
        <p:nvSpPr>
          <p:cNvPr id="16411" name="TextBox 34">
            <a:extLst>
              <a:ext uri="{FF2B5EF4-FFF2-40B4-BE49-F238E27FC236}">
                <a16:creationId xmlns:a16="http://schemas.microsoft.com/office/drawing/2014/main" id="{EE32964D-2926-6A43-9819-EF707AFDA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5439" y="3337233"/>
            <a:ext cx="885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chemeClr val="bg1"/>
                </a:solidFill>
              </a:rPr>
              <a:t>P-Granule</a:t>
            </a:r>
          </a:p>
        </p:txBody>
      </p:sp>
      <p:sp>
        <p:nvSpPr>
          <p:cNvPr id="16412" name="TextBox 35">
            <a:extLst>
              <a:ext uri="{FF2B5EF4-FFF2-40B4-BE49-F238E27FC236}">
                <a16:creationId xmlns:a16="http://schemas.microsoft.com/office/drawing/2014/main" id="{109B9D27-8235-8E4D-B262-9E274930E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9089" y="4564370"/>
            <a:ext cx="8858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chemeClr val="bg1"/>
                </a:solidFill>
              </a:rPr>
              <a:t>P-Granule</a:t>
            </a:r>
          </a:p>
        </p:txBody>
      </p:sp>
      <p:sp>
        <p:nvSpPr>
          <p:cNvPr id="16413" name="TextBox 36">
            <a:extLst>
              <a:ext uri="{FF2B5EF4-FFF2-40B4-BE49-F238E27FC236}">
                <a16:creationId xmlns:a16="http://schemas.microsoft.com/office/drawing/2014/main" id="{D6997B18-4606-5044-A151-C2D58BA92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4326" y="5793096"/>
            <a:ext cx="885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>
                <a:solidFill>
                  <a:schemeClr val="bg1"/>
                </a:solidFill>
              </a:rPr>
              <a:t>P-Granule</a:t>
            </a:r>
          </a:p>
        </p:txBody>
      </p:sp>
      <p:sp>
        <p:nvSpPr>
          <p:cNvPr id="16414" name="TextBox 37">
            <a:extLst>
              <a:ext uri="{FF2B5EF4-FFF2-40B4-BE49-F238E27FC236}">
                <a16:creationId xmlns:a16="http://schemas.microsoft.com/office/drawing/2014/main" id="{906E98A0-FCA6-2046-9044-7178C2347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8118" y="2100570"/>
            <a:ext cx="10699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dirty="0">
                <a:solidFill>
                  <a:schemeClr val="bg1"/>
                </a:solidFill>
              </a:rPr>
              <a:t>Ser-5-P (DB)</a:t>
            </a:r>
          </a:p>
        </p:txBody>
      </p:sp>
      <p:sp>
        <p:nvSpPr>
          <p:cNvPr id="16415" name="TextBox 38">
            <a:extLst>
              <a:ext uri="{FF2B5EF4-FFF2-40B4-BE49-F238E27FC236}">
                <a16:creationId xmlns:a16="http://schemas.microsoft.com/office/drawing/2014/main" id="{C3257447-393D-AB45-8584-4B97130F0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1767" y="3329296"/>
            <a:ext cx="12582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dirty="0">
                <a:solidFill>
                  <a:schemeClr val="bg1"/>
                </a:solidFill>
              </a:rPr>
              <a:t>Ser-2-P (5095)</a:t>
            </a:r>
          </a:p>
        </p:txBody>
      </p:sp>
      <p:sp>
        <p:nvSpPr>
          <p:cNvPr id="16416" name="TextBox 39">
            <a:extLst>
              <a:ext uri="{FF2B5EF4-FFF2-40B4-BE49-F238E27FC236}">
                <a16:creationId xmlns:a16="http://schemas.microsoft.com/office/drawing/2014/main" id="{32E1B99B-3A7C-8346-9184-EBDE442DD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9703" y="4556433"/>
            <a:ext cx="11334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dirty="0">
                <a:solidFill>
                  <a:schemeClr val="bg1"/>
                </a:solidFill>
              </a:rPr>
              <a:t>Ser-2-P (DB)</a:t>
            </a:r>
          </a:p>
        </p:txBody>
      </p:sp>
      <p:sp>
        <p:nvSpPr>
          <p:cNvPr id="16417" name="TextBox 40">
            <a:extLst>
              <a:ext uri="{FF2B5EF4-FFF2-40B4-BE49-F238E27FC236}">
                <a16:creationId xmlns:a16="http://schemas.microsoft.com/office/drawing/2014/main" id="{DEB2A6F3-1DAD-FB40-A312-7C4381CD8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9704" y="5783570"/>
            <a:ext cx="12740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200" dirty="0">
                <a:solidFill>
                  <a:schemeClr val="bg1"/>
                </a:solidFill>
              </a:rPr>
              <a:t>Ser-2-P (H5)</a:t>
            </a:r>
          </a:p>
        </p:txBody>
      </p:sp>
      <p:cxnSp>
        <p:nvCxnSpPr>
          <p:cNvPr id="16418" name="Straight Arrow Connector 42">
            <a:extLst>
              <a:ext uri="{FF2B5EF4-FFF2-40B4-BE49-F238E27FC236}">
                <a16:creationId xmlns:a16="http://schemas.microsoft.com/office/drawing/2014/main" id="{44F12B58-6FD9-4045-AE26-435EAA717BB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6680200" y="2108200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19" name="Straight Arrow Connector 43">
            <a:extLst>
              <a:ext uri="{FF2B5EF4-FFF2-40B4-BE49-F238E27FC236}">
                <a16:creationId xmlns:a16="http://schemas.microsoft.com/office/drawing/2014/main" id="{1A67B758-0071-6D4A-A4BD-F29E7942E57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8348663" y="2100263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0" name="Straight Arrow Connector 44">
            <a:extLst>
              <a:ext uri="{FF2B5EF4-FFF2-40B4-BE49-F238E27FC236}">
                <a16:creationId xmlns:a16="http://schemas.microsoft.com/office/drawing/2014/main" id="{65F8C21F-EC3C-6E42-8EF2-D5B3459CCB5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5003800" y="2108200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1" name="Straight Arrow Connector 45">
            <a:extLst>
              <a:ext uri="{FF2B5EF4-FFF2-40B4-BE49-F238E27FC236}">
                <a16:creationId xmlns:a16="http://schemas.microsoft.com/office/drawing/2014/main" id="{8D6DB910-5D4B-EE4E-9E7D-C9EE68AF8699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6713538" y="3370263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2" name="Straight Arrow Connector 46">
            <a:extLst>
              <a:ext uri="{FF2B5EF4-FFF2-40B4-BE49-F238E27FC236}">
                <a16:creationId xmlns:a16="http://schemas.microsoft.com/office/drawing/2014/main" id="{3831DD98-C71F-A14E-A2B4-D20BDBBD5EF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8356600" y="3370263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3" name="Straight Arrow Connector 47">
            <a:extLst>
              <a:ext uri="{FF2B5EF4-FFF2-40B4-BE49-F238E27FC236}">
                <a16:creationId xmlns:a16="http://schemas.microsoft.com/office/drawing/2014/main" id="{63D6D311-301E-2847-98F6-A0EADE0E6E4D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5037138" y="3370263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4" name="Straight Arrow Connector 48">
            <a:extLst>
              <a:ext uri="{FF2B5EF4-FFF2-40B4-BE49-F238E27FC236}">
                <a16:creationId xmlns:a16="http://schemas.microsoft.com/office/drawing/2014/main" id="{6AACF0B9-0C4F-FF4C-B474-814D70E5F9A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6604000" y="4597400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5" name="Straight Arrow Connector 49">
            <a:extLst>
              <a:ext uri="{FF2B5EF4-FFF2-40B4-BE49-F238E27FC236}">
                <a16:creationId xmlns:a16="http://schemas.microsoft.com/office/drawing/2014/main" id="{74742299-C40B-E242-A5F3-DEC75333F56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8272463" y="4589463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6" name="Straight Arrow Connector 50">
            <a:extLst>
              <a:ext uri="{FF2B5EF4-FFF2-40B4-BE49-F238E27FC236}">
                <a16:creationId xmlns:a16="http://schemas.microsoft.com/office/drawing/2014/main" id="{383C0FC3-3CAE-A941-AFC3-DEB0B3AAC170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927600" y="4597400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7" name="Straight Arrow Connector 51">
            <a:extLst>
              <a:ext uri="{FF2B5EF4-FFF2-40B4-BE49-F238E27FC236}">
                <a16:creationId xmlns:a16="http://schemas.microsoft.com/office/drawing/2014/main" id="{417F2AEA-C151-1744-8766-04F5BD28734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6662738" y="5773738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8" name="Straight Arrow Connector 52">
            <a:extLst>
              <a:ext uri="{FF2B5EF4-FFF2-40B4-BE49-F238E27FC236}">
                <a16:creationId xmlns:a16="http://schemas.microsoft.com/office/drawing/2014/main" id="{18BC40A4-81AF-7F45-B06F-74385B1F7C2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8262938" y="5765800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429" name="Straight Arrow Connector 53">
            <a:extLst>
              <a:ext uri="{FF2B5EF4-FFF2-40B4-BE49-F238E27FC236}">
                <a16:creationId xmlns:a16="http://schemas.microsoft.com/office/drawing/2014/main" id="{75726BDC-3ACC-7342-965F-8AB2F1A68BAC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V="1">
            <a:off x="4945063" y="5783263"/>
            <a:ext cx="152400" cy="152400"/>
          </a:xfrm>
          <a:prstGeom prst="straightConnector1">
            <a:avLst/>
          </a:prstGeom>
          <a:noFill/>
          <a:ln w="28575">
            <a:solidFill>
              <a:srgbClr val="FFFF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TextBox 43">
            <a:extLst>
              <a:ext uri="{FF2B5EF4-FFF2-40B4-BE49-F238E27FC236}">
                <a16:creationId xmlns:a16="http://schemas.microsoft.com/office/drawing/2014/main" id="{2CD4AB0D-6D8D-884A-8AB4-940E66F3D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4403" y="16933"/>
            <a:ext cx="25721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Calibri" charset="0"/>
              </a:rPr>
              <a:t>Krause et al – Sup Fig 2</a:t>
            </a:r>
          </a:p>
        </p:txBody>
      </p:sp>
    </p:spTree>
    <p:extLst>
      <p:ext uri="{BB962C8B-B14F-4D97-AF65-F5344CB8AC3E}">
        <p14:creationId xmlns:p14="http://schemas.microsoft.com/office/powerpoint/2010/main" val="288603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98E9F62-A121-A945-AEA8-8388AB26817F}"/>
              </a:ext>
            </a:extLst>
          </p:cNvPr>
          <p:cNvGraphicFramePr>
            <a:graphicFrameLocks noGrp="1"/>
          </p:cNvGraphicFramePr>
          <p:nvPr/>
        </p:nvGraphicFramePr>
        <p:xfrm>
          <a:off x="2718256" y="754507"/>
          <a:ext cx="6666971" cy="2855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26A0501A-F468-024B-A3BC-F2F684691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7975" y="965201"/>
            <a:ext cx="463550" cy="2644775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ash"/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836361-FDE7-8445-B97D-B67EA9D25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6650" y="2651125"/>
            <a:ext cx="463550" cy="95885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ash"/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E97FE30-7AB8-A546-88F2-2CD45E71FC8E}"/>
              </a:ext>
            </a:extLst>
          </p:cNvPr>
          <p:cNvCxnSpPr>
            <a:endCxn id="16" idx="2"/>
          </p:cNvCxnSpPr>
          <p:nvPr/>
        </p:nvCxnSpPr>
        <p:spPr>
          <a:xfrm flipV="1">
            <a:off x="8356601" y="3609976"/>
            <a:ext cx="631825" cy="436563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A815DE1-396E-B44A-83CE-4A52FAF5FBB5}"/>
              </a:ext>
            </a:extLst>
          </p:cNvPr>
          <p:cNvCxnSpPr/>
          <p:nvPr/>
        </p:nvCxnSpPr>
        <p:spPr>
          <a:xfrm rot="10800000">
            <a:off x="3011488" y="3625850"/>
            <a:ext cx="830262" cy="420688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43" name="TextBox 25">
            <a:extLst>
              <a:ext uri="{FF2B5EF4-FFF2-40B4-BE49-F238E27FC236}">
                <a16:creationId xmlns:a16="http://schemas.microsoft.com/office/drawing/2014/main" id="{FE585B3B-D803-AC4F-8D27-7DDA9D27B56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770857" y="4879182"/>
            <a:ext cx="19272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>
                <a:latin typeface="Calibri" panose="020F0502020204030204" pitchFamily="34" charset="0"/>
              </a:rPr>
              <a:t>Top 5 Motifs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260E08D-0DF3-3A4C-B24D-6CDD0D809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7038" y="2359025"/>
            <a:ext cx="463550" cy="125095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ash"/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5B19339-4106-1044-8F69-66CB3A17887C}"/>
              </a:ext>
            </a:extLst>
          </p:cNvPr>
          <p:cNvCxnSpPr>
            <a:endCxn id="23" idx="2"/>
          </p:cNvCxnSpPr>
          <p:nvPr/>
        </p:nvCxnSpPr>
        <p:spPr>
          <a:xfrm rot="10800000">
            <a:off x="4468814" y="3609976"/>
            <a:ext cx="1698625" cy="436563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346" name="Group 35">
            <a:extLst>
              <a:ext uri="{FF2B5EF4-FFF2-40B4-BE49-F238E27FC236}">
                <a16:creationId xmlns:a16="http://schemas.microsoft.com/office/drawing/2014/main" id="{B08D9F72-318E-FD44-AD0C-E8FA2B4744EA}"/>
              </a:ext>
            </a:extLst>
          </p:cNvPr>
          <p:cNvGrpSpPr>
            <a:grpSpLocks/>
          </p:cNvGrpSpPr>
          <p:nvPr/>
        </p:nvGrpSpPr>
        <p:grpSpPr bwMode="auto">
          <a:xfrm>
            <a:off x="3011488" y="4071938"/>
            <a:ext cx="6373812" cy="2501900"/>
            <a:chOff x="609600" y="3351213"/>
            <a:chExt cx="7278688" cy="3122612"/>
          </a:xfrm>
        </p:grpSpPr>
        <p:pic>
          <p:nvPicPr>
            <p:cNvPr id="14357" name="Picture 4" descr="Picture 1.png">
              <a:extLst>
                <a:ext uri="{FF2B5EF4-FFF2-40B4-BE49-F238E27FC236}">
                  <a16:creationId xmlns:a16="http://schemas.microsoft.com/office/drawing/2014/main" id="{65377E98-908C-B54B-9020-021732EA3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3495675"/>
              <a:ext cx="1914525" cy="563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8" name="Picture 5" descr="Picture 2.png">
              <a:extLst>
                <a:ext uri="{FF2B5EF4-FFF2-40B4-BE49-F238E27FC236}">
                  <a16:creationId xmlns:a16="http://schemas.microsoft.com/office/drawing/2014/main" id="{AAB30F48-E705-5B4D-BDBA-059E6490D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4059238"/>
              <a:ext cx="1914525" cy="61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9" name="Picture 6" descr="Picture 3.png">
              <a:extLst>
                <a:ext uri="{FF2B5EF4-FFF2-40B4-BE49-F238E27FC236}">
                  <a16:creationId xmlns:a16="http://schemas.microsoft.com/office/drawing/2014/main" id="{2121A262-A513-C042-9558-6A2A41ECF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4675188"/>
              <a:ext cx="1914525" cy="55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0" name="Picture 7" descr="Picture 4.png">
              <a:extLst>
                <a:ext uri="{FF2B5EF4-FFF2-40B4-BE49-F238E27FC236}">
                  <a16:creationId xmlns:a16="http://schemas.microsoft.com/office/drawing/2014/main" id="{D4275DCB-3B84-7A40-A9F8-69BADA381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5302250"/>
              <a:ext cx="1914525" cy="547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1" name="Picture 8" descr="Picture 5.png">
              <a:extLst>
                <a:ext uri="{FF2B5EF4-FFF2-40B4-BE49-F238E27FC236}">
                  <a16:creationId xmlns:a16="http://schemas.microsoft.com/office/drawing/2014/main" id="{BF45308E-FA2B-6447-82A1-9EEA5FE47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5916613"/>
              <a:ext cx="1914525" cy="544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2" name="Picture 10" descr="Picture 1.png">
              <a:extLst>
                <a:ext uri="{FF2B5EF4-FFF2-40B4-BE49-F238E27FC236}">
                  <a16:creationId xmlns:a16="http://schemas.microsoft.com/office/drawing/2014/main" id="{1C0AF3ED-84E3-9148-AF0D-B2E740DE4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3763" y="3492500"/>
              <a:ext cx="1914525" cy="56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3" name="Picture 11" descr="Picture 2.png">
              <a:extLst>
                <a:ext uri="{FF2B5EF4-FFF2-40B4-BE49-F238E27FC236}">
                  <a16:creationId xmlns:a16="http://schemas.microsoft.com/office/drawing/2014/main" id="{27CAC0B2-D5D8-F34B-A63B-9FE5C199D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3763" y="4059238"/>
              <a:ext cx="1914525" cy="554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4" name="Picture 12" descr="Picture 3.png">
              <a:extLst>
                <a:ext uri="{FF2B5EF4-FFF2-40B4-BE49-F238E27FC236}">
                  <a16:creationId xmlns:a16="http://schemas.microsoft.com/office/drawing/2014/main" id="{FB9AB4B5-ADC1-0740-B1A9-91CA1BEFD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3763" y="4675188"/>
              <a:ext cx="1914525" cy="557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5" name="Picture 13" descr="Picture 4.png">
              <a:extLst>
                <a:ext uri="{FF2B5EF4-FFF2-40B4-BE49-F238E27FC236}">
                  <a16:creationId xmlns:a16="http://schemas.microsoft.com/office/drawing/2014/main" id="{0ABD3388-91A9-CD41-9FA4-98D30EC1D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3763" y="5302250"/>
              <a:ext cx="1914525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66" name="Picture 14" descr="Picture 5.png">
              <a:extLst>
                <a:ext uri="{FF2B5EF4-FFF2-40B4-BE49-F238E27FC236}">
                  <a16:creationId xmlns:a16="http://schemas.microsoft.com/office/drawing/2014/main" id="{1FF8BDAE-41BA-3442-86A0-0FF5A6EF0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3763" y="5916613"/>
              <a:ext cx="1914525" cy="557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83D5A7F-E0A3-684F-9FF7-1CA4929C15BD}"/>
                </a:ext>
              </a:extLst>
            </p:cNvPr>
            <p:cNvCxnSpPr/>
            <p:nvPr/>
          </p:nvCxnSpPr>
          <p:spPr>
            <a:xfrm flipV="1">
              <a:off x="743753" y="3351213"/>
              <a:ext cx="1780242" cy="7925"/>
            </a:xfrm>
            <a:prstGeom prst="line">
              <a:avLst/>
            </a:pr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535F434-B39D-114D-827F-0F79D68ADF25}"/>
                </a:ext>
              </a:extLst>
            </p:cNvPr>
            <p:cNvCxnSpPr/>
            <p:nvPr/>
          </p:nvCxnSpPr>
          <p:spPr>
            <a:xfrm flipV="1">
              <a:off x="6040970" y="3359138"/>
              <a:ext cx="1778429" cy="7925"/>
            </a:xfrm>
            <a:prstGeom prst="line">
              <a:avLst/>
            </a:pr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32D416B-BC47-6E46-A632-D0A12D4EE9B6}"/>
                </a:ext>
              </a:extLst>
            </p:cNvPr>
            <p:cNvCxnSpPr/>
            <p:nvPr/>
          </p:nvCxnSpPr>
          <p:spPr>
            <a:xfrm flipV="1">
              <a:off x="3406864" y="3367064"/>
              <a:ext cx="1780242" cy="7925"/>
            </a:xfrm>
            <a:prstGeom prst="line">
              <a:avLst/>
            </a:pr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370" name="Picture 27" descr="Picture 1.png">
              <a:extLst>
                <a:ext uri="{FF2B5EF4-FFF2-40B4-BE49-F238E27FC236}">
                  <a16:creationId xmlns:a16="http://schemas.microsoft.com/office/drawing/2014/main" id="{F451BF58-C317-634C-B019-BD85D9545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2313" y="3492500"/>
              <a:ext cx="1978025" cy="56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1" name="Picture 28" descr="Picture 2.png">
              <a:extLst>
                <a:ext uri="{FF2B5EF4-FFF2-40B4-BE49-F238E27FC236}">
                  <a16:creationId xmlns:a16="http://schemas.microsoft.com/office/drawing/2014/main" id="{D7D27BE5-8FE3-5C43-862C-E74C85FC3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7863" y="4059238"/>
              <a:ext cx="2022475" cy="58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2" name="Picture 29" descr="Picture 3.png">
              <a:extLst>
                <a:ext uri="{FF2B5EF4-FFF2-40B4-BE49-F238E27FC236}">
                  <a16:creationId xmlns:a16="http://schemas.microsoft.com/office/drawing/2014/main" id="{EA299792-58DB-3349-89F6-469A60FC3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7863" y="4675188"/>
              <a:ext cx="2022475" cy="58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3" name="Picture 30" descr="Picture 4.png">
              <a:extLst>
                <a:ext uri="{FF2B5EF4-FFF2-40B4-BE49-F238E27FC236}">
                  <a16:creationId xmlns:a16="http://schemas.microsoft.com/office/drawing/2014/main" id="{6922AA35-FA54-AB4D-8CC3-06E56C48C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2313" y="5307013"/>
              <a:ext cx="1978025" cy="574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4" name="Picture 31" descr="Picture 5.png">
              <a:extLst>
                <a:ext uri="{FF2B5EF4-FFF2-40B4-BE49-F238E27FC236}">
                  <a16:creationId xmlns:a16="http://schemas.microsoft.com/office/drawing/2014/main" id="{4387361C-5928-3745-8C2A-C526A9090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2313" y="5897563"/>
              <a:ext cx="1978025" cy="563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347" name="Group 34">
            <a:extLst>
              <a:ext uri="{FF2B5EF4-FFF2-40B4-BE49-F238E27FC236}">
                <a16:creationId xmlns:a16="http://schemas.microsoft.com/office/drawing/2014/main" id="{50E5C609-C1C4-2C43-B0FD-C18066990FF5}"/>
              </a:ext>
            </a:extLst>
          </p:cNvPr>
          <p:cNvGrpSpPr>
            <a:grpSpLocks/>
          </p:cNvGrpSpPr>
          <p:nvPr/>
        </p:nvGrpSpPr>
        <p:grpSpPr bwMode="auto">
          <a:xfrm>
            <a:off x="2425700" y="673100"/>
            <a:ext cx="533400" cy="2668588"/>
            <a:chOff x="741675" y="-57729"/>
            <a:chExt cx="441422" cy="2961950"/>
          </a:xfrm>
        </p:grpSpPr>
        <p:sp>
          <p:nvSpPr>
            <p:cNvPr id="14351" name="TextBox 28">
              <a:extLst>
                <a:ext uri="{FF2B5EF4-FFF2-40B4-BE49-F238E27FC236}">
                  <a16:creationId xmlns:a16="http://schemas.microsoft.com/office/drawing/2014/main" id="{82F7DF10-537A-F04C-9AED-38A7CA51F2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675" y="-57729"/>
              <a:ext cx="441422" cy="444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>
                  <a:latin typeface="Calibri" panose="020F0502020204030204" pitchFamily="34" charset="0"/>
                </a:rPr>
                <a:t>25</a:t>
              </a:r>
            </a:p>
          </p:txBody>
        </p:sp>
        <p:sp>
          <p:nvSpPr>
            <p:cNvPr id="14352" name="TextBox 29">
              <a:extLst>
                <a:ext uri="{FF2B5EF4-FFF2-40B4-BE49-F238E27FC236}">
                  <a16:creationId xmlns:a16="http://schemas.microsoft.com/office/drawing/2014/main" id="{FE1231E5-C4A9-0F4E-BC2F-721A4B65B9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675" y="464003"/>
              <a:ext cx="441422" cy="444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>
                  <a:latin typeface="Calibri" panose="020F0502020204030204" pitchFamily="34" charset="0"/>
                </a:rPr>
                <a:t>20</a:t>
              </a:r>
            </a:p>
          </p:txBody>
        </p:sp>
        <p:sp>
          <p:nvSpPr>
            <p:cNvPr id="14353" name="TextBox 30">
              <a:extLst>
                <a:ext uri="{FF2B5EF4-FFF2-40B4-BE49-F238E27FC236}">
                  <a16:creationId xmlns:a16="http://schemas.microsoft.com/office/drawing/2014/main" id="{263E96E3-ACA7-8942-B6D5-5A55B419A4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675" y="952747"/>
              <a:ext cx="441422" cy="444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>
                  <a:latin typeface="Calibri" panose="020F0502020204030204" pitchFamily="34" charset="0"/>
                </a:rPr>
                <a:t>15</a:t>
              </a:r>
            </a:p>
          </p:txBody>
        </p:sp>
        <p:sp>
          <p:nvSpPr>
            <p:cNvPr id="14354" name="TextBox 31">
              <a:extLst>
                <a:ext uri="{FF2B5EF4-FFF2-40B4-BE49-F238E27FC236}">
                  <a16:creationId xmlns:a16="http://schemas.microsoft.com/office/drawing/2014/main" id="{51673877-B683-3449-9030-C7850E91C6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675" y="1457985"/>
              <a:ext cx="441422" cy="444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>
                  <a:latin typeface="Calibri" panose="020F0502020204030204" pitchFamily="34" charset="0"/>
                </a:rPr>
                <a:t>10</a:t>
              </a:r>
            </a:p>
          </p:txBody>
        </p:sp>
        <p:sp>
          <p:nvSpPr>
            <p:cNvPr id="14355" name="TextBox 32">
              <a:extLst>
                <a:ext uri="{FF2B5EF4-FFF2-40B4-BE49-F238E27FC236}">
                  <a16:creationId xmlns:a16="http://schemas.microsoft.com/office/drawing/2014/main" id="{FE97949C-45EF-FB48-BCA7-1EB082F5D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5864" y="1946729"/>
              <a:ext cx="313044" cy="444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>
                  <a:latin typeface="Calibri" panose="020F0502020204030204" pitchFamily="34" charset="0"/>
                </a:rPr>
                <a:t>5</a:t>
              </a:r>
            </a:p>
          </p:txBody>
        </p:sp>
        <p:sp>
          <p:nvSpPr>
            <p:cNvPr id="14356" name="TextBox 33">
              <a:extLst>
                <a:ext uri="{FF2B5EF4-FFF2-40B4-BE49-F238E27FC236}">
                  <a16:creationId xmlns:a16="http://schemas.microsoft.com/office/drawing/2014/main" id="{CFEADD29-5C23-5A43-BCC6-528BACBBE1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5864" y="2460214"/>
              <a:ext cx="313044" cy="444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r>
                <a:rPr lang="en-US" altLang="en-US" sz="2000">
                  <a:latin typeface="Calibri" panose="020F0502020204030204" pitchFamily="34" charset="0"/>
                </a:rPr>
                <a:t>0</a:t>
              </a:r>
            </a:p>
          </p:txBody>
        </p:sp>
      </p:grp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37D6035-F397-0648-885E-F1E165857DBA}"/>
              </a:ext>
            </a:extLst>
          </p:cNvPr>
          <p:cNvCxnSpPr/>
          <p:nvPr/>
        </p:nvCxnSpPr>
        <p:spPr>
          <a:xfrm rot="16200000" flipH="1">
            <a:off x="1637507" y="5190332"/>
            <a:ext cx="2724150" cy="23813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49" name="TextBox 49">
            <a:extLst>
              <a:ext uri="{FF2B5EF4-FFF2-40B4-BE49-F238E27FC236}">
                <a16:creationId xmlns:a16="http://schemas.microsoft.com/office/drawing/2014/main" id="{61E19899-9DE4-AF4B-B25C-94B05B52C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1" y="381000"/>
            <a:ext cx="5370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>
                <a:latin typeface="Calibri" panose="020F0502020204030204" pitchFamily="34" charset="0"/>
              </a:rPr>
              <a:t>Rank Order of O-GlcNAc Intervals in OGA Mutants</a:t>
            </a:r>
          </a:p>
        </p:txBody>
      </p:sp>
      <p:sp>
        <p:nvSpPr>
          <p:cNvPr id="14350" name="TextBox 43">
            <a:extLst>
              <a:ext uri="{FF2B5EF4-FFF2-40B4-BE49-F238E27FC236}">
                <a16:creationId xmlns:a16="http://schemas.microsoft.com/office/drawing/2014/main" id="{BC659F7B-5981-C54E-80F6-83FD3BE2B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2178" y="-19110"/>
            <a:ext cx="26298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sz="2000" dirty="0">
                <a:latin typeface="Calibri" charset="0"/>
              </a:rPr>
              <a:t>Krause et al</a:t>
            </a:r>
            <a:r>
              <a:rPr lang="en-US" altLang="en-US" sz="2000" dirty="0">
                <a:latin typeface="Calibri" panose="020F0502020204030204" pitchFamily="34" charset="0"/>
              </a:rPr>
              <a:t> –  Sup Fig 3</a:t>
            </a:r>
          </a:p>
        </p:txBody>
      </p:sp>
    </p:spTree>
    <p:extLst>
      <p:ext uri="{BB962C8B-B14F-4D97-AF65-F5344CB8AC3E}">
        <p14:creationId xmlns:p14="http://schemas.microsoft.com/office/powerpoint/2010/main" val="4039804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DA9ECA0-E703-1A45-9806-5D6E0C55EB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  <a14:imgEffect>
                      <a14:brightnessContrast bright="14000" contrast="14000"/>
                    </a14:imgEffect>
                  </a14:imgLayer>
                </a14:imgProps>
              </a:ext>
            </a:extLst>
          </a:blip>
          <a:srcRect l="8894" t="2292" r="15318" b="6399"/>
          <a:stretch/>
        </p:blipFill>
        <p:spPr>
          <a:xfrm flipH="1">
            <a:off x="4587324" y="2259726"/>
            <a:ext cx="2487721" cy="2723655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58534E-70D0-8F47-B957-D469BC4B430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  <a14:imgEffect>
                      <a14:brightnessContrast bright="14000" contrast="14000"/>
                    </a14:imgEffect>
                  </a14:imgLayer>
                </a14:imgProps>
              </a:ext>
            </a:extLst>
          </a:blip>
          <a:srcRect l="7131" t="5678" r="18338" b="4520"/>
          <a:stretch/>
        </p:blipFill>
        <p:spPr>
          <a:xfrm flipH="1">
            <a:off x="1580766" y="2272908"/>
            <a:ext cx="2475446" cy="27104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5B0BD1B-CB95-4C4F-A897-713E0589CF51}"/>
              </a:ext>
            </a:extLst>
          </p:cNvPr>
          <p:cNvSpPr txBox="1"/>
          <p:nvPr/>
        </p:nvSpPr>
        <p:spPr>
          <a:xfrm>
            <a:off x="2375401" y="1927459"/>
            <a:ext cx="8365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Starved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BA55BE-CDAF-8647-83B0-BC37298DD867}"/>
              </a:ext>
            </a:extLst>
          </p:cNvPr>
          <p:cNvSpPr txBox="1"/>
          <p:nvPr/>
        </p:nvSpPr>
        <p:spPr>
          <a:xfrm>
            <a:off x="5635592" y="1927459"/>
            <a:ext cx="486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Fed</a:t>
            </a:r>
          </a:p>
        </p:txBody>
      </p:sp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F61719F9-3935-124E-B3CD-671BEA7EC9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4734069"/>
              </p:ext>
            </p:extLst>
          </p:nvPr>
        </p:nvGraphicFramePr>
        <p:xfrm>
          <a:off x="7791661" y="1720318"/>
          <a:ext cx="3000504" cy="355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19C7410E-D0AF-CE45-BB06-F3166FB9DF4E}"/>
              </a:ext>
            </a:extLst>
          </p:cNvPr>
          <p:cNvSpPr txBox="1"/>
          <p:nvPr/>
        </p:nvSpPr>
        <p:spPr>
          <a:xfrm rot="16200000">
            <a:off x="6398196" y="3458186"/>
            <a:ext cx="26282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Band Intensity Normalized to Actin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48EF1DB-09F8-7944-8846-2C6F5E48364C}"/>
              </a:ext>
            </a:extLst>
          </p:cNvPr>
          <p:cNvCxnSpPr/>
          <p:nvPr/>
        </p:nvCxnSpPr>
        <p:spPr>
          <a:xfrm flipH="1">
            <a:off x="4068446" y="2656915"/>
            <a:ext cx="36201" cy="24576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E5AC55B3-5AD9-7B4B-9C60-49027C65DC6D}"/>
              </a:ext>
            </a:extLst>
          </p:cNvPr>
          <p:cNvSpPr txBox="1"/>
          <p:nvPr/>
        </p:nvSpPr>
        <p:spPr>
          <a:xfrm>
            <a:off x="1287045" y="1659808"/>
            <a:ext cx="402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DCE69C6-D6D2-D743-8D11-E70E4C0DEC32}"/>
              </a:ext>
            </a:extLst>
          </p:cNvPr>
          <p:cNvSpPr txBox="1"/>
          <p:nvPr/>
        </p:nvSpPr>
        <p:spPr>
          <a:xfrm>
            <a:off x="4330326" y="1659808"/>
            <a:ext cx="402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123458B-7A53-FA42-A128-8EE1E81B85FE}"/>
              </a:ext>
            </a:extLst>
          </p:cNvPr>
          <p:cNvSpPr txBox="1"/>
          <p:nvPr/>
        </p:nvSpPr>
        <p:spPr>
          <a:xfrm>
            <a:off x="7471791" y="1659808"/>
            <a:ext cx="402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</a:t>
            </a:r>
          </a:p>
        </p:txBody>
      </p:sp>
      <p:sp>
        <p:nvSpPr>
          <p:cNvPr id="50" name="TextBox 43">
            <a:extLst>
              <a:ext uri="{FF2B5EF4-FFF2-40B4-BE49-F238E27FC236}">
                <a16:creationId xmlns:a16="http://schemas.microsoft.com/office/drawing/2014/main" id="{BA29E2FB-3B78-6749-8A6F-45C0ECD1C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8746" y="21021"/>
            <a:ext cx="25753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Calibri" charset="0"/>
              </a:rPr>
              <a:t>Krause et al – Sup Fig 4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91DC90D-2289-6446-9FFE-B273B52C86B9}"/>
              </a:ext>
            </a:extLst>
          </p:cNvPr>
          <p:cNvGrpSpPr/>
          <p:nvPr/>
        </p:nvGrpSpPr>
        <p:grpSpPr>
          <a:xfrm>
            <a:off x="1435325" y="4949770"/>
            <a:ext cx="2766328" cy="1362635"/>
            <a:chOff x="1435325" y="4978668"/>
            <a:chExt cx="2766328" cy="136263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E34308-F86A-B445-AF58-3F9CAE7C4426}"/>
                </a:ext>
              </a:extLst>
            </p:cNvPr>
            <p:cNvSpPr txBox="1"/>
            <p:nvPr/>
          </p:nvSpPr>
          <p:spPr>
            <a:xfrm rot="18305897">
              <a:off x="1136346" y="5559678"/>
              <a:ext cx="12554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oga-1(ok1207)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E301CC8-9DD1-664A-B31D-F35B854CBFD4}"/>
                </a:ext>
              </a:extLst>
            </p:cNvPr>
            <p:cNvSpPr txBox="1"/>
            <p:nvPr/>
          </p:nvSpPr>
          <p:spPr>
            <a:xfrm rot="18284555">
              <a:off x="2283053" y="5524612"/>
              <a:ext cx="1166601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ogt-1 (ok430)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427DD4-80DD-0649-BD15-BC600D5F94C5}"/>
                </a:ext>
              </a:extLst>
            </p:cNvPr>
            <p:cNvSpPr txBox="1"/>
            <p:nvPr/>
          </p:nvSpPr>
          <p:spPr>
            <a:xfrm rot="18111495">
              <a:off x="3361761" y="5243866"/>
              <a:ext cx="4858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WT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384BA7F-D3A0-7B4B-A3B2-81601A562047}"/>
                </a:ext>
              </a:extLst>
            </p:cNvPr>
            <p:cNvSpPr txBox="1"/>
            <p:nvPr/>
          </p:nvSpPr>
          <p:spPr>
            <a:xfrm rot="18343883">
              <a:off x="1663183" y="5558059"/>
              <a:ext cx="12579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ogt-1 (ok1474)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D91E168-2865-214B-91CA-96657859F55E}"/>
                </a:ext>
              </a:extLst>
            </p:cNvPr>
            <p:cNvSpPr txBox="1"/>
            <p:nvPr/>
          </p:nvSpPr>
          <p:spPr>
            <a:xfrm rot="5400000">
              <a:off x="1903134" y="4875350"/>
              <a:ext cx="284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]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31FD766-0C19-B447-AB7A-34B5DC26BAE9}"/>
                </a:ext>
              </a:extLst>
            </p:cNvPr>
            <p:cNvSpPr txBox="1"/>
            <p:nvPr/>
          </p:nvSpPr>
          <p:spPr>
            <a:xfrm rot="5400000">
              <a:off x="2444405" y="4875351"/>
              <a:ext cx="284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]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3980A2D-3FEB-2C4D-9753-5E33C3E9F9C3}"/>
                </a:ext>
              </a:extLst>
            </p:cNvPr>
            <p:cNvSpPr txBox="1"/>
            <p:nvPr/>
          </p:nvSpPr>
          <p:spPr>
            <a:xfrm rot="5400000">
              <a:off x="2985676" y="4875352"/>
              <a:ext cx="284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]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F0B6AB6-5B93-3148-993E-7A9EC384F7A6}"/>
                </a:ext>
              </a:extLst>
            </p:cNvPr>
            <p:cNvSpPr txBox="1"/>
            <p:nvPr/>
          </p:nvSpPr>
          <p:spPr>
            <a:xfrm rot="5400000">
              <a:off x="3526947" y="4875353"/>
              <a:ext cx="284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]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B74CDCA-196E-E344-899A-90D4D62DF335}"/>
                </a:ext>
              </a:extLst>
            </p:cNvPr>
            <p:cNvSpPr txBox="1"/>
            <p:nvPr/>
          </p:nvSpPr>
          <p:spPr>
            <a:xfrm>
              <a:off x="1435325" y="4981025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7D28CB3-CF80-F740-AF73-5B5AA8C7B0FF}"/>
                </a:ext>
              </a:extLst>
            </p:cNvPr>
            <p:cNvSpPr txBox="1"/>
            <p:nvPr/>
          </p:nvSpPr>
          <p:spPr>
            <a:xfrm>
              <a:off x="3819817" y="4978668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EE7D56C-8E90-6048-BC06-ECD5BEABF33E}"/>
              </a:ext>
            </a:extLst>
          </p:cNvPr>
          <p:cNvGrpSpPr/>
          <p:nvPr/>
        </p:nvGrpSpPr>
        <p:grpSpPr>
          <a:xfrm>
            <a:off x="4498793" y="4949770"/>
            <a:ext cx="2766328" cy="1362635"/>
            <a:chOff x="1435325" y="4978668"/>
            <a:chExt cx="2766328" cy="1362635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2FE0A8C-4A71-4A4C-A965-B067C12EE46C}"/>
                </a:ext>
              </a:extLst>
            </p:cNvPr>
            <p:cNvSpPr txBox="1"/>
            <p:nvPr/>
          </p:nvSpPr>
          <p:spPr>
            <a:xfrm rot="18305897">
              <a:off x="1136346" y="5559678"/>
              <a:ext cx="12554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oga-1(ok1207)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48CB2ED-5C6A-F34F-9F0B-31853857E656}"/>
                </a:ext>
              </a:extLst>
            </p:cNvPr>
            <p:cNvSpPr txBox="1"/>
            <p:nvPr/>
          </p:nvSpPr>
          <p:spPr>
            <a:xfrm rot="18284555">
              <a:off x="2283053" y="5524612"/>
              <a:ext cx="1166601" cy="30777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ogt-1 (ok430)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85BEC0B-27C7-154F-9CE9-B7941C6FD69B}"/>
                </a:ext>
              </a:extLst>
            </p:cNvPr>
            <p:cNvSpPr txBox="1"/>
            <p:nvPr/>
          </p:nvSpPr>
          <p:spPr>
            <a:xfrm rot="18111495">
              <a:off x="3361761" y="5243866"/>
              <a:ext cx="4858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WT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2171CB4-2E99-BF43-93FB-72924A6CCF4F}"/>
                </a:ext>
              </a:extLst>
            </p:cNvPr>
            <p:cNvSpPr txBox="1"/>
            <p:nvPr/>
          </p:nvSpPr>
          <p:spPr>
            <a:xfrm rot="18343883">
              <a:off x="1663183" y="5558059"/>
              <a:ext cx="12579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ogt-1 (ok1474)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30FED53-92C6-5740-BE15-AD3134C8179C}"/>
                </a:ext>
              </a:extLst>
            </p:cNvPr>
            <p:cNvSpPr txBox="1"/>
            <p:nvPr/>
          </p:nvSpPr>
          <p:spPr>
            <a:xfrm rot="5400000">
              <a:off x="1903134" y="4875350"/>
              <a:ext cx="284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]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C26CC6C-037D-194C-B79C-C7816A5F5E71}"/>
                </a:ext>
              </a:extLst>
            </p:cNvPr>
            <p:cNvSpPr txBox="1"/>
            <p:nvPr/>
          </p:nvSpPr>
          <p:spPr>
            <a:xfrm rot="5400000">
              <a:off x="2444405" y="4875351"/>
              <a:ext cx="284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]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472C931-C9BE-2646-913B-BEA60E05B546}"/>
                </a:ext>
              </a:extLst>
            </p:cNvPr>
            <p:cNvSpPr txBox="1"/>
            <p:nvPr/>
          </p:nvSpPr>
          <p:spPr>
            <a:xfrm rot="5400000">
              <a:off x="2985676" y="4875352"/>
              <a:ext cx="284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]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205A80C-8542-D44F-9DF6-6AE3E6663CDD}"/>
                </a:ext>
              </a:extLst>
            </p:cNvPr>
            <p:cNvSpPr txBox="1"/>
            <p:nvPr/>
          </p:nvSpPr>
          <p:spPr>
            <a:xfrm rot="5400000">
              <a:off x="3526947" y="4875353"/>
              <a:ext cx="2845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]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AC07CC2-0C26-B147-A995-C14E6716C0C6}"/>
                </a:ext>
              </a:extLst>
            </p:cNvPr>
            <p:cNvSpPr txBox="1"/>
            <p:nvPr/>
          </p:nvSpPr>
          <p:spPr>
            <a:xfrm>
              <a:off x="1435325" y="4981025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6C27D90-311C-6F45-B741-900B918772B5}"/>
                </a:ext>
              </a:extLst>
            </p:cNvPr>
            <p:cNvSpPr txBox="1"/>
            <p:nvPr/>
          </p:nvSpPr>
          <p:spPr>
            <a:xfrm>
              <a:off x="3819817" y="4978668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</a:t>
              </a:r>
            </a:p>
          </p:txBody>
        </p:sp>
      </p:grpSp>
      <p:sp>
        <p:nvSpPr>
          <p:cNvPr id="6" name="Notched Right Arrow 5">
            <a:extLst>
              <a:ext uri="{FF2B5EF4-FFF2-40B4-BE49-F238E27FC236}">
                <a16:creationId xmlns:a16="http://schemas.microsoft.com/office/drawing/2014/main" id="{196E7246-2C5D-904F-A92D-BB5B0491E2F6}"/>
              </a:ext>
            </a:extLst>
          </p:cNvPr>
          <p:cNvSpPr/>
          <p:nvPr/>
        </p:nvSpPr>
        <p:spPr>
          <a:xfrm>
            <a:off x="1337527" y="3315955"/>
            <a:ext cx="158086" cy="140677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Notched Right Arrow 53">
            <a:extLst>
              <a:ext uri="{FF2B5EF4-FFF2-40B4-BE49-F238E27FC236}">
                <a16:creationId xmlns:a16="http://schemas.microsoft.com/office/drawing/2014/main" id="{17155E60-BE9E-4147-9122-D5BACE96FDA8}"/>
              </a:ext>
            </a:extLst>
          </p:cNvPr>
          <p:cNvSpPr/>
          <p:nvPr/>
        </p:nvSpPr>
        <p:spPr>
          <a:xfrm>
            <a:off x="4403610" y="3426488"/>
            <a:ext cx="158086" cy="140677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Notched Right Arrow 54">
            <a:extLst>
              <a:ext uri="{FF2B5EF4-FFF2-40B4-BE49-F238E27FC236}">
                <a16:creationId xmlns:a16="http://schemas.microsoft.com/office/drawing/2014/main" id="{5F58A22F-3486-ED45-B558-AB66E07D4613}"/>
              </a:ext>
            </a:extLst>
          </p:cNvPr>
          <p:cNvSpPr/>
          <p:nvPr/>
        </p:nvSpPr>
        <p:spPr>
          <a:xfrm flipH="1">
            <a:off x="7128052" y="3436541"/>
            <a:ext cx="158086" cy="140677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Notched Right Arrow 55">
            <a:extLst>
              <a:ext uri="{FF2B5EF4-FFF2-40B4-BE49-F238E27FC236}">
                <a16:creationId xmlns:a16="http://schemas.microsoft.com/office/drawing/2014/main" id="{C61A89B5-29ED-5C49-A81A-AF898C60F948}"/>
              </a:ext>
            </a:extLst>
          </p:cNvPr>
          <p:cNvSpPr/>
          <p:nvPr/>
        </p:nvSpPr>
        <p:spPr>
          <a:xfrm flipH="1">
            <a:off x="4093866" y="3328965"/>
            <a:ext cx="158086" cy="140677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8DA8191-2E60-AF4C-82A1-BB5082A921E4}"/>
              </a:ext>
            </a:extLst>
          </p:cNvPr>
          <p:cNvSpPr txBox="1"/>
          <p:nvPr/>
        </p:nvSpPr>
        <p:spPr>
          <a:xfrm rot="18305897">
            <a:off x="7672955" y="5530780"/>
            <a:ext cx="1255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oga-1(ok1207)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C23598-2F14-4F43-80C7-0B7989FBC66A}"/>
              </a:ext>
            </a:extLst>
          </p:cNvPr>
          <p:cNvSpPr txBox="1"/>
          <p:nvPr/>
        </p:nvSpPr>
        <p:spPr>
          <a:xfrm rot="18284555">
            <a:off x="8819662" y="5495714"/>
            <a:ext cx="1166601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i="1" dirty="0"/>
              <a:t>ogt-1 (ok430)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F85FC69-4259-5B4D-B6C9-798614D98F69}"/>
              </a:ext>
            </a:extLst>
          </p:cNvPr>
          <p:cNvSpPr txBox="1"/>
          <p:nvPr/>
        </p:nvSpPr>
        <p:spPr>
          <a:xfrm rot="18111495">
            <a:off x="9898370" y="5214968"/>
            <a:ext cx="485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WT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249F8CF-E9C1-8D4C-8773-450F5B900507}"/>
              </a:ext>
            </a:extLst>
          </p:cNvPr>
          <p:cNvSpPr txBox="1"/>
          <p:nvPr/>
        </p:nvSpPr>
        <p:spPr>
          <a:xfrm rot="18343883">
            <a:off x="8199792" y="5529161"/>
            <a:ext cx="1257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ogt-1 (ok1474)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3B2963A-63F0-6744-B725-874CA1905262}"/>
              </a:ext>
            </a:extLst>
          </p:cNvPr>
          <p:cNvSpPr txBox="1"/>
          <p:nvPr/>
        </p:nvSpPr>
        <p:spPr>
          <a:xfrm rot="5400000">
            <a:off x="8439743" y="4846452"/>
            <a:ext cx="284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]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43791EF-42A8-5B43-9342-C5839D6132D5}"/>
              </a:ext>
            </a:extLst>
          </p:cNvPr>
          <p:cNvSpPr txBox="1"/>
          <p:nvPr/>
        </p:nvSpPr>
        <p:spPr>
          <a:xfrm rot="5400000">
            <a:off x="8981014" y="4846453"/>
            <a:ext cx="284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]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6B7BE2C-3889-3D43-9351-A35E4FD98C4D}"/>
              </a:ext>
            </a:extLst>
          </p:cNvPr>
          <p:cNvSpPr txBox="1"/>
          <p:nvPr/>
        </p:nvSpPr>
        <p:spPr>
          <a:xfrm rot="5400000">
            <a:off x="9522285" y="4846454"/>
            <a:ext cx="284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]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C5A0ACD-E262-B14C-86C7-BCC767957F2B}"/>
              </a:ext>
            </a:extLst>
          </p:cNvPr>
          <p:cNvSpPr txBox="1"/>
          <p:nvPr/>
        </p:nvSpPr>
        <p:spPr>
          <a:xfrm rot="5400000">
            <a:off x="10063556" y="4846455"/>
            <a:ext cx="284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]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B4E712-45F1-0A4D-96C4-01F3CEA45BA6}"/>
              </a:ext>
            </a:extLst>
          </p:cNvPr>
          <p:cNvSpPr txBox="1"/>
          <p:nvPr/>
        </p:nvSpPr>
        <p:spPr>
          <a:xfrm>
            <a:off x="8638279" y="1927459"/>
            <a:ext cx="1407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Quantification</a:t>
            </a:r>
          </a:p>
        </p:txBody>
      </p:sp>
    </p:spTree>
    <p:extLst>
      <p:ext uri="{BB962C8B-B14F-4D97-AF65-F5344CB8AC3E}">
        <p14:creationId xmlns:p14="http://schemas.microsoft.com/office/powerpoint/2010/main" val="1473198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Box 3">
            <a:extLst>
              <a:ext uri="{FF2B5EF4-FFF2-40B4-BE49-F238E27FC236}">
                <a16:creationId xmlns:a16="http://schemas.microsoft.com/office/drawing/2014/main" id="{236A2527-60BF-FA4D-931D-8BA6C9D38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1"/>
            <a:ext cx="36782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>
                <a:latin typeface="Calibri" panose="020F0502020204030204" pitchFamily="34" charset="0"/>
              </a:rPr>
              <a:t>O-GlcNAc Marked Genes</a:t>
            </a:r>
          </a:p>
        </p:txBody>
      </p:sp>
      <p:sp>
        <p:nvSpPr>
          <p:cNvPr id="54" name="TextBox 43">
            <a:extLst>
              <a:ext uri="{FF2B5EF4-FFF2-40B4-BE49-F238E27FC236}">
                <a16:creationId xmlns:a16="http://schemas.microsoft.com/office/drawing/2014/main" id="{2D2BEA16-5E46-B94C-BB02-CFAFA4AA2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34601" y="0"/>
            <a:ext cx="2209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Krause – Sup Fig 5</a:t>
            </a:r>
          </a:p>
        </p:txBody>
      </p:sp>
      <p:pic>
        <p:nvPicPr>
          <p:cNvPr id="57" name="Picture 56" descr="fig1A_v4_oglcnac_ogt-1_no_renormalization.jpg">
            <a:extLst>
              <a:ext uri="{FF2B5EF4-FFF2-40B4-BE49-F238E27FC236}">
                <a16:creationId xmlns:a16="http://schemas.microsoft.com/office/drawing/2014/main" id="{A5A9B873-145B-2A4D-86D8-80D7C29E9B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778" y="690017"/>
            <a:ext cx="1965382" cy="1518705"/>
          </a:xfrm>
          <a:prstGeom prst="rect">
            <a:avLst/>
          </a:prstGeom>
        </p:spPr>
      </p:pic>
      <p:pic>
        <p:nvPicPr>
          <p:cNvPr id="58" name="Picture 57" descr="fig1A_v4_oglcnac_WT_no_renormalization.jpg">
            <a:extLst>
              <a:ext uri="{FF2B5EF4-FFF2-40B4-BE49-F238E27FC236}">
                <a16:creationId xmlns:a16="http://schemas.microsoft.com/office/drawing/2014/main" id="{1B184C4D-32CA-194D-8453-F6C1235D70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672" y="690017"/>
            <a:ext cx="1965382" cy="1518705"/>
          </a:xfrm>
          <a:prstGeom prst="rect">
            <a:avLst/>
          </a:prstGeom>
        </p:spPr>
      </p:pic>
      <p:pic>
        <p:nvPicPr>
          <p:cNvPr id="59" name="Picture 58" descr="fig1A_v4_oglcnac_oga-1_no_renormalization.jpg">
            <a:extLst>
              <a:ext uri="{FF2B5EF4-FFF2-40B4-BE49-F238E27FC236}">
                <a16:creationId xmlns:a16="http://schemas.microsoft.com/office/drawing/2014/main" id="{DEEEFF83-44D9-2147-870A-4F1308778C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541" y="690017"/>
            <a:ext cx="1965382" cy="1518705"/>
          </a:xfrm>
          <a:prstGeom prst="rect">
            <a:avLst/>
          </a:prstGeom>
        </p:spPr>
      </p:pic>
      <p:pic>
        <p:nvPicPr>
          <p:cNvPr id="60" name="Picture 59" descr="row2_DBSer5P_v4_b_ogt1.jpg">
            <a:extLst>
              <a:ext uri="{FF2B5EF4-FFF2-40B4-BE49-F238E27FC236}">
                <a16:creationId xmlns:a16="http://schemas.microsoft.com/office/drawing/2014/main" id="{18064F60-1574-7449-887C-18D7890D7F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682" y="2159402"/>
            <a:ext cx="1965382" cy="1518705"/>
          </a:xfrm>
          <a:prstGeom prst="rect">
            <a:avLst/>
          </a:prstGeom>
        </p:spPr>
      </p:pic>
      <p:pic>
        <p:nvPicPr>
          <p:cNvPr id="61" name="Picture 60" descr="fig5_0557_v4_b_ogt1.jpg">
            <a:extLst>
              <a:ext uri="{FF2B5EF4-FFF2-40B4-BE49-F238E27FC236}">
                <a16:creationId xmlns:a16="http://schemas.microsoft.com/office/drawing/2014/main" id="{B0AB04A7-0438-0948-B662-68B8C6CDF6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0731" y="3705375"/>
            <a:ext cx="1965382" cy="1518705"/>
          </a:xfrm>
          <a:prstGeom prst="rect">
            <a:avLst/>
          </a:prstGeom>
        </p:spPr>
      </p:pic>
      <p:pic>
        <p:nvPicPr>
          <p:cNvPr id="62" name="Picture 61" descr="row4_DBSer2P_v4_b_ogt1.jpg">
            <a:extLst>
              <a:ext uri="{FF2B5EF4-FFF2-40B4-BE49-F238E27FC236}">
                <a16:creationId xmlns:a16="http://schemas.microsoft.com/office/drawing/2014/main" id="{FBB13290-4910-3E46-BFBF-A1CB8B3C29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429" y="5218578"/>
            <a:ext cx="1965382" cy="1518704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B023CC8-54E8-3B47-BEC0-3E60824ADD6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624" y="2159402"/>
            <a:ext cx="1965382" cy="1518704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90E36FDE-446F-B846-BAE7-CCAA738266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147" y="3705375"/>
            <a:ext cx="1965382" cy="1518704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B324AD56-DE44-F440-B468-E4D27FA7A3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625" y="5218578"/>
            <a:ext cx="1965381" cy="1518704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1E855934-C454-8E4E-A3C0-A72AA396C62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141" y="2159402"/>
            <a:ext cx="1965382" cy="1518704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A62C61B-AF5C-4E46-8F54-C6C0ECC413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141" y="3705375"/>
            <a:ext cx="1965382" cy="1518704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ECF7C744-88F8-1B44-B08A-BFB7CCB84BD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42" y="5218578"/>
            <a:ext cx="1965381" cy="1518704"/>
          </a:xfrm>
          <a:prstGeom prst="rect">
            <a:avLst/>
          </a:prstGeom>
        </p:spPr>
      </p:pic>
      <p:sp>
        <p:nvSpPr>
          <p:cNvPr id="69" name="TextBox 4">
            <a:extLst>
              <a:ext uri="{FF2B5EF4-FFF2-40B4-BE49-F238E27FC236}">
                <a16:creationId xmlns:a16="http://schemas.microsoft.com/office/drawing/2014/main" id="{C093D275-D61B-8344-8E1F-34DE7E9CF0A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418310" y="1257601"/>
            <a:ext cx="984565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>
                <a:latin typeface="Calibri" panose="020F0502020204030204" pitchFamily="34" charset="0"/>
              </a:rPr>
              <a:t>O-GlcNAc</a:t>
            </a:r>
          </a:p>
        </p:txBody>
      </p:sp>
      <p:sp>
        <p:nvSpPr>
          <p:cNvPr id="70" name="TextBox 5">
            <a:extLst>
              <a:ext uri="{FF2B5EF4-FFF2-40B4-BE49-F238E27FC236}">
                <a16:creationId xmlns:a16="http://schemas.microsoft.com/office/drawing/2014/main" id="{A61CEE1F-2C33-F548-B52E-32187FA551F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122364" y="4275438"/>
            <a:ext cx="1576457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>
                <a:latin typeface="Calibri" panose="020F0502020204030204" pitchFamily="34" charset="0"/>
              </a:rPr>
              <a:t>Ser-2-P (ab5095)</a:t>
            </a:r>
          </a:p>
        </p:txBody>
      </p:sp>
      <p:sp>
        <p:nvSpPr>
          <p:cNvPr id="71" name="TextBox 6">
            <a:extLst>
              <a:ext uri="{FF2B5EF4-FFF2-40B4-BE49-F238E27FC236}">
                <a16:creationId xmlns:a16="http://schemas.microsoft.com/office/drawing/2014/main" id="{7FB7FCE8-29CB-0F4C-BFFE-5853E0349E8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313921" y="5788578"/>
            <a:ext cx="119334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>
                <a:latin typeface="Calibri" panose="020F0502020204030204" pitchFamily="34" charset="0"/>
              </a:rPr>
              <a:t>Ser-2-P (DB)</a:t>
            </a:r>
          </a:p>
        </p:txBody>
      </p:sp>
      <p:sp>
        <p:nvSpPr>
          <p:cNvPr id="72" name="TextBox 7">
            <a:extLst>
              <a:ext uri="{FF2B5EF4-FFF2-40B4-BE49-F238E27FC236}">
                <a16:creationId xmlns:a16="http://schemas.microsoft.com/office/drawing/2014/main" id="{7A4C19BF-3CEA-CA40-91B8-FE3AD990672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313923" y="2721276"/>
            <a:ext cx="1193340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600" dirty="0">
                <a:latin typeface="Calibri" panose="020F0502020204030204" pitchFamily="34" charset="0"/>
              </a:rPr>
              <a:t>Ser-5-P (DB)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B29351-6B2D-F04E-A23A-89C9337E2554}"/>
              </a:ext>
            </a:extLst>
          </p:cNvPr>
          <p:cNvSpPr/>
          <p:nvPr/>
        </p:nvSpPr>
        <p:spPr>
          <a:xfrm>
            <a:off x="3025487" y="951468"/>
            <a:ext cx="140677" cy="5609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A953C5CC-E5CC-8142-9C1A-943F012AEFEF}"/>
              </a:ext>
            </a:extLst>
          </p:cNvPr>
          <p:cNvSpPr/>
          <p:nvPr/>
        </p:nvSpPr>
        <p:spPr>
          <a:xfrm>
            <a:off x="5227747" y="1103868"/>
            <a:ext cx="140677" cy="5609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CA30B18-175B-E540-B057-243C5091969E}"/>
              </a:ext>
            </a:extLst>
          </p:cNvPr>
          <p:cNvSpPr/>
          <p:nvPr/>
        </p:nvSpPr>
        <p:spPr>
          <a:xfrm>
            <a:off x="7384513" y="976868"/>
            <a:ext cx="140677" cy="56094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11">
            <a:extLst>
              <a:ext uri="{FF2B5EF4-FFF2-40B4-BE49-F238E27FC236}">
                <a16:creationId xmlns:a16="http://schemas.microsoft.com/office/drawing/2014/main" id="{60F1A5B3-6233-7544-A9F3-BFB8BB3EC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94" y="511597"/>
            <a:ext cx="13942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i="1" dirty="0">
                <a:latin typeface="Calibri" panose="020F0502020204030204" pitchFamily="34" charset="0"/>
              </a:rPr>
              <a:t>ogt-1(ok430)</a:t>
            </a:r>
          </a:p>
        </p:txBody>
      </p:sp>
      <p:sp>
        <p:nvSpPr>
          <p:cNvPr id="76" name="TextBox 12">
            <a:extLst>
              <a:ext uri="{FF2B5EF4-FFF2-40B4-BE49-F238E27FC236}">
                <a16:creationId xmlns:a16="http://schemas.microsoft.com/office/drawing/2014/main" id="{B95F5010-5182-4C4A-816B-638316815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7741" y="511597"/>
            <a:ext cx="15600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i="1" dirty="0">
                <a:latin typeface="Calibri" panose="020F0502020204030204" pitchFamily="34" charset="0"/>
              </a:rPr>
              <a:t>oga-1(ok1207)</a:t>
            </a:r>
          </a:p>
        </p:txBody>
      </p:sp>
      <p:sp>
        <p:nvSpPr>
          <p:cNvPr id="77" name="TextBox 10">
            <a:extLst>
              <a:ext uri="{FF2B5EF4-FFF2-40B4-BE49-F238E27FC236}">
                <a16:creationId xmlns:a16="http://schemas.microsoft.com/office/drawing/2014/main" id="{078DF4E8-D351-2F45-82C8-C0FCB8C147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8864" y="511598"/>
            <a:ext cx="1111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>
                <a:latin typeface="Calibri" panose="020F0502020204030204" pitchFamily="34" charset="0"/>
              </a:rPr>
              <a:t>Wild Type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2D45DA-DC95-8B44-A017-CC088E290D81}"/>
              </a:ext>
            </a:extLst>
          </p:cNvPr>
          <p:cNvSpPr/>
          <p:nvPr/>
        </p:nvSpPr>
        <p:spPr>
          <a:xfrm>
            <a:off x="4226174" y="2433278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E7A94CF-AFAD-974F-9E88-78F4AEA7530E}"/>
              </a:ext>
            </a:extLst>
          </p:cNvPr>
          <p:cNvSpPr/>
          <p:nvPr/>
        </p:nvSpPr>
        <p:spPr>
          <a:xfrm>
            <a:off x="6378575" y="968375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067F4F6-1392-F944-909D-38A35D6C3228}"/>
              </a:ext>
            </a:extLst>
          </p:cNvPr>
          <p:cNvSpPr/>
          <p:nvPr/>
        </p:nvSpPr>
        <p:spPr>
          <a:xfrm>
            <a:off x="8613775" y="968375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3C84B2A-E9C5-0D4B-8B74-B7B37644EB9C}"/>
              </a:ext>
            </a:extLst>
          </p:cNvPr>
          <p:cNvSpPr/>
          <p:nvPr/>
        </p:nvSpPr>
        <p:spPr>
          <a:xfrm>
            <a:off x="8620125" y="2427111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CADC3EB-DF6C-9F46-9DFD-F8493E621D0C}"/>
              </a:ext>
            </a:extLst>
          </p:cNvPr>
          <p:cNvSpPr/>
          <p:nvPr/>
        </p:nvSpPr>
        <p:spPr>
          <a:xfrm>
            <a:off x="8616950" y="3987447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6225E92-8345-DC47-8714-C814BC8A52B8}"/>
              </a:ext>
            </a:extLst>
          </p:cNvPr>
          <p:cNvSpPr/>
          <p:nvPr/>
        </p:nvSpPr>
        <p:spPr>
          <a:xfrm>
            <a:off x="8616950" y="5500158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0ACA4552-E6F6-584F-90E0-968560394D9B}"/>
              </a:ext>
            </a:extLst>
          </p:cNvPr>
          <p:cNvSpPr/>
          <p:nvPr/>
        </p:nvSpPr>
        <p:spPr>
          <a:xfrm>
            <a:off x="6419533" y="5500157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487B128-5998-2E43-B914-6D938822AC38}"/>
              </a:ext>
            </a:extLst>
          </p:cNvPr>
          <p:cNvSpPr/>
          <p:nvPr/>
        </p:nvSpPr>
        <p:spPr>
          <a:xfrm>
            <a:off x="6415734" y="3979584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F384A05-07E0-F543-BB58-F7770AD849E8}"/>
              </a:ext>
            </a:extLst>
          </p:cNvPr>
          <p:cNvSpPr/>
          <p:nvPr/>
        </p:nvSpPr>
        <p:spPr>
          <a:xfrm>
            <a:off x="6411935" y="2433611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105E78EF-CBF2-4F48-B2AA-051A3E4DDD96}"/>
              </a:ext>
            </a:extLst>
          </p:cNvPr>
          <p:cNvSpPr/>
          <p:nvPr/>
        </p:nvSpPr>
        <p:spPr>
          <a:xfrm>
            <a:off x="4244439" y="3998702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DAC4032E-1CC3-3E4F-82B2-579131424C30}"/>
              </a:ext>
            </a:extLst>
          </p:cNvPr>
          <p:cNvSpPr/>
          <p:nvPr/>
        </p:nvSpPr>
        <p:spPr>
          <a:xfrm>
            <a:off x="4237304" y="5510151"/>
            <a:ext cx="469900" cy="180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ight Arrow 88">
            <a:extLst>
              <a:ext uri="{FF2B5EF4-FFF2-40B4-BE49-F238E27FC236}">
                <a16:creationId xmlns:a16="http://schemas.microsoft.com/office/drawing/2014/main" id="{BD40C9B4-30CF-E74D-9109-20823A06825B}"/>
              </a:ext>
            </a:extLst>
          </p:cNvPr>
          <p:cNvSpPr/>
          <p:nvPr/>
        </p:nvSpPr>
        <p:spPr bwMode="auto">
          <a:xfrm>
            <a:off x="3960233" y="2050982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" name="Right Arrow 89">
            <a:extLst>
              <a:ext uri="{FF2B5EF4-FFF2-40B4-BE49-F238E27FC236}">
                <a16:creationId xmlns:a16="http://schemas.microsoft.com/office/drawing/2014/main" id="{D99FC0E8-BD5B-9B47-AE31-D123DB1D655C}"/>
              </a:ext>
            </a:extLst>
          </p:cNvPr>
          <p:cNvSpPr/>
          <p:nvPr/>
        </p:nvSpPr>
        <p:spPr bwMode="auto">
          <a:xfrm>
            <a:off x="3939433" y="3515871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1" name="Right Arrow 90">
            <a:extLst>
              <a:ext uri="{FF2B5EF4-FFF2-40B4-BE49-F238E27FC236}">
                <a16:creationId xmlns:a16="http://schemas.microsoft.com/office/drawing/2014/main" id="{6D9BA9B8-7A09-8542-BC86-4512265B7CB3}"/>
              </a:ext>
            </a:extLst>
          </p:cNvPr>
          <p:cNvSpPr/>
          <p:nvPr/>
        </p:nvSpPr>
        <p:spPr bwMode="auto">
          <a:xfrm>
            <a:off x="3950369" y="5060636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" name="Right Arrow 91">
            <a:extLst>
              <a:ext uri="{FF2B5EF4-FFF2-40B4-BE49-F238E27FC236}">
                <a16:creationId xmlns:a16="http://schemas.microsoft.com/office/drawing/2014/main" id="{438F7B7D-8EDB-DC4B-AFC2-405E1F55F503}"/>
              </a:ext>
            </a:extLst>
          </p:cNvPr>
          <p:cNvSpPr/>
          <p:nvPr/>
        </p:nvSpPr>
        <p:spPr bwMode="auto">
          <a:xfrm>
            <a:off x="3950369" y="6572970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" name="Right Arrow 92">
            <a:extLst>
              <a:ext uri="{FF2B5EF4-FFF2-40B4-BE49-F238E27FC236}">
                <a16:creationId xmlns:a16="http://schemas.microsoft.com/office/drawing/2014/main" id="{BF391A3F-75F5-9C4B-9932-549427B942DC}"/>
              </a:ext>
            </a:extLst>
          </p:cNvPr>
          <p:cNvSpPr/>
          <p:nvPr/>
        </p:nvSpPr>
        <p:spPr bwMode="auto">
          <a:xfrm>
            <a:off x="6161776" y="2050982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4" name="Right Arrow 93">
            <a:extLst>
              <a:ext uri="{FF2B5EF4-FFF2-40B4-BE49-F238E27FC236}">
                <a16:creationId xmlns:a16="http://schemas.microsoft.com/office/drawing/2014/main" id="{54BA31CE-F05F-314E-A713-3A79539E42AE}"/>
              </a:ext>
            </a:extLst>
          </p:cNvPr>
          <p:cNvSpPr/>
          <p:nvPr/>
        </p:nvSpPr>
        <p:spPr bwMode="auto">
          <a:xfrm>
            <a:off x="6140976" y="3515871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5" name="Right Arrow 94">
            <a:extLst>
              <a:ext uri="{FF2B5EF4-FFF2-40B4-BE49-F238E27FC236}">
                <a16:creationId xmlns:a16="http://schemas.microsoft.com/office/drawing/2014/main" id="{54755F72-592A-BB45-B42C-7FD69848B53E}"/>
              </a:ext>
            </a:extLst>
          </p:cNvPr>
          <p:cNvSpPr/>
          <p:nvPr/>
        </p:nvSpPr>
        <p:spPr bwMode="auto">
          <a:xfrm>
            <a:off x="6151912" y="5060636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6" name="Right Arrow 95">
            <a:extLst>
              <a:ext uri="{FF2B5EF4-FFF2-40B4-BE49-F238E27FC236}">
                <a16:creationId xmlns:a16="http://schemas.microsoft.com/office/drawing/2014/main" id="{7B790E67-56D3-6849-A668-08B5CF5B67D4}"/>
              </a:ext>
            </a:extLst>
          </p:cNvPr>
          <p:cNvSpPr/>
          <p:nvPr/>
        </p:nvSpPr>
        <p:spPr bwMode="auto">
          <a:xfrm>
            <a:off x="6151912" y="6572970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7" name="Right Arrow 96">
            <a:extLst>
              <a:ext uri="{FF2B5EF4-FFF2-40B4-BE49-F238E27FC236}">
                <a16:creationId xmlns:a16="http://schemas.microsoft.com/office/drawing/2014/main" id="{59722CB4-4E38-7B4C-BEDF-BC05879005CF}"/>
              </a:ext>
            </a:extLst>
          </p:cNvPr>
          <p:cNvSpPr/>
          <p:nvPr/>
        </p:nvSpPr>
        <p:spPr bwMode="auto">
          <a:xfrm>
            <a:off x="8302994" y="2050982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8" name="Right Arrow 97">
            <a:extLst>
              <a:ext uri="{FF2B5EF4-FFF2-40B4-BE49-F238E27FC236}">
                <a16:creationId xmlns:a16="http://schemas.microsoft.com/office/drawing/2014/main" id="{0388301D-8C2A-CC42-9BA6-3D96DB049311}"/>
              </a:ext>
            </a:extLst>
          </p:cNvPr>
          <p:cNvSpPr/>
          <p:nvPr/>
        </p:nvSpPr>
        <p:spPr bwMode="auto">
          <a:xfrm>
            <a:off x="8282194" y="3515871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" name="Right Arrow 98">
            <a:extLst>
              <a:ext uri="{FF2B5EF4-FFF2-40B4-BE49-F238E27FC236}">
                <a16:creationId xmlns:a16="http://schemas.microsoft.com/office/drawing/2014/main" id="{2DD59E77-577F-0546-BAB4-4D98C973F5BA}"/>
              </a:ext>
            </a:extLst>
          </p:cNvPr>
          <p:cNvSpPr/>
          <p:nvPr/>
        </p:nvSpPr>
        <p:spPr bwMode="auto">
          <a:xfrm>
            <a:off x="8293130" y="5060636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Right Arrow 99">
            <a:extLst>
              <a:ext uri="{FF2B5EF4-FFF2-40B4-BE49-F238E27FC236}">
                <a16:creationId xmlns:a16="http://schemas.microsoft.com/office/drawing/2014/main" id="{86D65335-6BB9-6E4D-82A9-DB5F4621404B}"/>
              </a:ext>
            </a:extLst>
          </p:cNvPr>
          <p:cNvSpPr/>
          <p:nvPr/>
        </p:nvSpPr>
        <p:spPr bwMode="auto">
          <a:xfrm>
            <a:off x="8293130" y="6572970"/>
            <a:ext cx="787031" cy="96225"/>
          </a:xfrm>
          <a:prstGeom prst="rightArrow">
            <a:avLst/>
          </a:prstGeom>
          <a:solidFill>
            <a:schemeClr val="tx1"/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44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43">
            <a:extLst>
              <a:ext uri="{FF2B5EF4-FFF2-40B4-BE49-F238E27FC236}">
                <a16:creationId xmlns:a16="http://schemas.microsoft.com/office/drawing/2014/main" id="{E3E6F3EB-18E5-8645-8BD0-EAB05914C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1649" y="101512"/>
            <a:ext cx="2209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dirty="0">
                <a:latin typeface="Calibri" panose="020F0502020204030204" pitchFamily="34" charset="0"/>
              </a:rPr>
              <a:t>Krause – Sup Fig 6</a:t>
            </a:r>
          </a:p>
        </p:txBody>
      </p:sp>
      <p:sp>
        <p:nvSpPr>
          <p:cNvPr id="17" name="TextBox 203">
            <a:extLst>
              <a:ext uri="{FF2B5EF4-FFF2-40B4-BE49-F238E27FC236}">
                <a16:creationId xmlns:a16="http://schemas.microsoft.com/office/drawing/2014/main" id="{754C27B8-4D77-D747-8B42-685A6AEA5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1144" y="1055560"/>
            <a:ext cx="3866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latin typeface="Calibri" charset="0"/>
              </a:rPr>
              <a:t>B</a:t>
            </a:r>
          </a:p>
        </p:txBody>
      </p:sp>
      <p:sp>
        <p:nvSpPr>
          <p:cNvPr id="18" name="TextBox 203">
            <a:extLst>
              <a:ext uri="{FF2B5EF4-FFF2-40B4-BE49-F238E27FC236}">
                <a16:creationId xmlns:a16="http://schemas.microsoft.com/office/drawing/2014/main" id="{471C9F78-69AB-FC4C-9E57-4FFA0BADA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737" y="1055560"/>
            <a:ext cx="4026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latin typeface="Calibri" charset="0"/>
              </a:rPr>
              <a:t>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6E9EBB-1F2D-7C45-B7CE-4E987A111EF3}"/>
              </a:ext>
            </a:extLst>
          </p:cNvPr>
          <p:cNvSpPr txBox="1"/>
          <p:nvPr/>
        </p:nvSpPr>
        <p:spPr>
          <a:xfrm>
            <a:off x="959135" y="5671441"/>
            <a:ext cx="3327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Deregulated in Fed Conditions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2A9CF1-0DFE-3048-8F6C-95B1A67A56B3}"/>
              </a:ext>
            </a:extLst>
          </p:cNvPr>
          <p:cNvSpPr txBox="1"/>
          <p:nvPr/>
        </p:nvSpPr>
        <p:spPr>
          <a:xfrm>
            <a:off x="5461124" y="5627772"/>
            <a:ext cx="3742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Deregulated in Starved Conditions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8ADE213-86C5-404D-AF27-17D06E3B4326}"/>
              </a:ext>
            </a:extLst>
          </p:cNvPr>
          <p:cNvSpPr/>
          <p:nvPr/>
        </p:nvSpPr>
        <p:spPr>
          <a:xfrm>
            <a:off x="801474" y="1317170"/>
            <a:ext cx="3332686" cy="3226900"/>
          </a:xfrm>
          <a:prstGeom prst="ellipse">
            <a:avLst/>
          </a:prstGeom>
          <a:solidFill>
            <a:srgbClr val="81FB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1ED6E8F-9EB7-6F41-BAAB-837A9B5EC5F7}"/>
              </a:ext>
            </a:extLst>
          </p:cNvPr>
          <p:cNvSpPr/>
          <p:nvPr/>
        </p:nvSpPr>
        <p:spPr>
          <a:xfrm>
            <a:off x="5489636" y="1308574"/>
            <a:ext cx="3332686" cy="3226900"/>
          </a:xfrm>
          <a:prstGeom prst="ellipse">
            <a:avLst/>
          </a:prstGeom>
          <a:solidFill>
            <a:srgbClr val="FF80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CDF01B8-D506-744F-AD7F-4E80DB168523}"/>
              </a:ext>
            </a:extLst>
          </p:cNvPr>
          <p:cNvSpPr/>
          <p:nvPr/>
        </p:nvSpPr>
        <p:spPr>
          <a:xfrm>
            <a:off x="1953967" y="4182787"/>
            <a:ext cx="953056" cy="890892"/>
          </a:xfrm>
          <a:prstGeom prst="ellipse">
            <a:avLst/>
          </a:prstGeom>
          <a:solidFill>
            <a:srgbClr val="81FEF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F083E16-B042-1048-8C5D-381D1DF93D00}"/>
              </a:ext>
            </a:extLst>
          </p:cNvPr>
          <p:cNvSpPr/>
          <p:nvPr/>
        </p:nvSpPr>
        <p:spPr>
          <a:xfrm>
            <a:off x="2441558" y="4544070"/>
            <a:ext cx="814551" cy="759628"/>
          </a:xfrm>
          <a:prstGeom prst="ellipse">
            <a:avLst/>
          </a:prstGeom>
          <a:solidFill>
            <a:srgbClr val="8180FF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462304-2818-1149-AEBE-7E172990478D}"/>
              </a:ext>
            </a:extLst>
          </p:cNvPr>
          <p:cNvSpPr txBox="1"/>
          <p:nvPr/>
        </p:nvSpPr>
        <p:spPr>
          <a:xfrm>
            <a:off x="1217827" y="2521318"/>
            <a:ext cx="2499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O-GlcNAc Marked Genes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1340BC-450E-5146-BBD3-A9BD87B0B09F}"/>
              </a:ext>
            </a:extLst>
          </p:cNvPr>
          <p:cNvSpPr txBox="1"/>
          <p:nvPr/>
        </p:nvSpPr>
        <p:spPr>
          <a:xfrm>
            <a:off x="2199955" y="324278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823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75C620-68C8-9348-9BE5-566BB0F68291}"/>
              </a:ext>
            </a:extLst>
          </p:cNvPr>
          <p:cNvSpPr txBox="1"/>
          <p:nvPr/>
        </p:nvSpPr>
        <p:spPr>
          <a:xfrm>
            <a:off x="2198472" y="41661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FE09115-69B9-0B4E-A36D-E2F3A6C49639}"/>
              </a:ext>
            </a:extLst>
          </p:cNvPr>
          <p:cNvSpPr txBox="1"/>
          <p:nvPr/>
        </p:nvSpPr>
        <p:spPr>
          <a:xfrm>
            <a:off x="2092472" y="456071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D68FBB-BB6F-EF4E-BF53-E473495D1479}"/>
              </a:ext>
            </a:extLst>
          </p:cNvPr>
          <p:cNvSpPr txBox="1"/>
          <p:nvPr/>
        </p:nvSpPr>
        <p:spPr>
          <a:xfrm>
            <a:off x="2817581" y="48738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6358B9-3577-C548-B611-86A099CCC5DD}"/>
              </a:ext>
            </a:extLst>
          </p:cNvPr>
          <p:cNvSpPr txBox="1"/>
          <p:nvPr/>
        </p:nvSpPr>
        <p:spPr>
          <a:xfrm>
            <a:off x="2540040" y="45861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F28DBD-9134-3C48-B95C-93AF67DF5466}"/>
              </a:ext>
            </a:extLst>
          </p:cNvPr>
          <p:cNvSpPr txBox="1"/>
          <p:nvPr/>
        </p:nvSpPr>
        <p:spPr>
          <a:xfrm>
            <a:off x="780455" y="4973768"/>
            <a:ext cx="1418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ogt-1(ok430)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B5B68B4-BB4B-D447-BA9A-EBB9E711B6DA}"/>
              </a:ext>
            </a:extLst>
          </p:cNvPr>
          <p:cNvSpPr txBox="1"/>
          <p:nvPr/>
        </p:nvSpPr>
        <p:spPr>
          <a:xfrm>
            <a:off x="3256109" y="4307591"/>
            <a:ext cx="1560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oga-1(ok1207)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E223785-9C18-BC49-9744-804670FB041D}"/>
              </a:ext>
            </a:extLst>
          </p:cNvPr>
          <p:cNvCxnSpPr>
            <a:cxnSpLocks/>
          </p:cNvCxnSpPr>
          <p:nvPr/>
        </p:nvCxnSpPr>
        <p:spPr>
          <a:xfrm flipH="1">
            <a:off x="1489464" y="4709839"/>
            <a:ext cx="464503" cy="345535"/>
          </a:xfrm>
          <a:prstGeom prst="line">
            <a:avLst/>
          </a:prstGeom>
          <a:ln w="9525">
            <a:solidFill>
              <a:srgbClr val="9FF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32E7679-E629-B846-8DAE-BEEA233F0798}"/>
              </a:ext>
            </a:extLst>
          </p:cNvPr>
          <p:cNvCxnSpPr>
            <a:cxnSpLocks/>
          </p:cNvCxnSpPr>
          <p:nvPr/>
        </p:nvCxnSpPr>
        <p:spPr>
          <a:xfrm flipH="1">
            <a:off x="3242511" y="4607175"/>
            <a:ext cx="464503" cy="345535"/>
          </a:xfrm>
          <a:prstGeom prst="line">
            <a:avLst/>
          </a:prstGeom>
          <a:ln w="9525">
            <a:solidFill>
              <a:srgbClr val="818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4B118C54-7676-CE4D-AAC4-7F09FAE5F016}"/>
              </a:ext>
            </a:extLst>
          </p:cNvPr>
          <p:cNvSpPr/>
          <p:nvPr/>
        </p:nvSpPr>
        <p:spPr>
          <a:xfrm>
            <a:off x="6483126" y="4197572"/>
            <a:ext cx="1091257" cy="952587"/>
          </a:xfrm>
          <a:prstGeom prst="ellipse">
            <a:avLst/>
          </a:prstGeom>
          <a:solidFill>
            <a:srgbClr val="81FEF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3BCEC26-0557-ED41-86C7-8FCE1919328A}"/>
              </a:ext>
            </a:extLst>
          </p:cNvPr>
          <p:cNvSpPr/>
          <p:nvPr/>
        </p:nvSpPr>
        <p:spPr>
          <a:xfrm>
            <a:off x="7095730" y="4373997"/>
            <a:ext cx="814551" cy="759628"/>
          </a:xfrm>
          <a:prstGeom prst="ellipse">
            <a:avLst/>
          </a:prstGeom>
          <a:solidFill>
            <a:srgbClr val="8180FF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6C6E7C-4E7B-0143-BA39-ECBFA807E455}"/>
              </a:ext>
            </a:extLst>
          </p:cNvPr>
          <p:cNvSpPr txBox="1"/>
          <p:nvPr/>
        </p:nvSpPr>
        <p:spPr>
          <a:xfrm>
            <a:off x="6865832" y="41809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5E04BE-9773-B74D-9FCC-8089F463AC2A}"/>
              </a:ext>
            </a:extLst>
          </p:cNvPr>
          <p:cNvSpPr txBox="1"/>
          <p:nvPr/>
        </p:nvSpPr>
        <p:spPr>
          <a:xfrm>
            <a:off x="6706612" y="453696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0307BAA-1831-1B4D-AAB4-EC051139BCCB}"/>
              </a:ext>
            </a:extLst>
          </p:cNvPr>
          <p:cNvSpPr txBox="1"/>
          <p:nvPr/>
        </p:nvSpPr>
        <p:spPr>
          <a:xfrm>
            <a:off x="7523752" y="453696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F76BF7-BA11-8841-9461-9A8E93DFDD26}"/>
              </a:ext>
            </a:extLst>
          </p:cNvPr>
          <p:cNvSpPr txBox="1"/>
          <p:nvPr/>
        </p:nvSpPr>
        <p:spPr>
          <a:xfrm>
            <a:off x="7247691" y="45369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AFFC69-1236-714F-86E9-0F517DD9FFE3}"/>
              </a:ext>
            </a:extLst>
          </p:cNvPr>
          <p:cNvSpPr txBox="1"/>
          <p:nvPr/>
        </p:nvSpPr>
        <p:spPr>
          <a:xfrm>
            <a:off x="5447815" y="4988554"/>
            <a:ext cx="1418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ogt-1(ok430)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80F46EF-993A-754A-8679-06F632B9CBBB}"/>
              </a:ext>
            </a:extLst>
          </p:cNvPr>
          <p:cNvSpPr txBox="1"/>
          <p:nvPr/>
        </p:nvSpPr>
        <p:spPr>
          <a:xfrm>
            <a:off x="7923469" y="4322377"/>
            <a:ext cx="1560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oga-1(ok1207)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F96FEAD-271D-D34D-9C2A-8D630555F202}"/>
              </a:ext>
            </a:extLst>
          </p:cNvPr>
          <p:cNvCxnSpPr>
            <a:cxnSpLocks/>
          </p:cNvCxnSpPr>
          <p:nvPr/>
        </p:nvCxnSpPr>
        <p:spPr>
          <a:xfrm flipH="1">
            <a:off x="6156824" y="4724625"/>
            <a:ext cx="464503" cy="345535"/>
          </a:xfrm>
          <a:prstGeom prst="line">
            <a:avLst/>
          </a:prstGeom>
          <a:ln w="9525">
            <a:solidFill>
              <a:srgbClr val="9FF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16329CF-7F83-2B44-BDBB-226F19E8EF47}"/>
              </a:ext>
            </a:extLst>
          </p:cNvPr>
          <p:cNvCxnSpPr>
            <a:cxnSpLocks/>
          </p:cNvCxnSpPr>
          <p:nvPr/>
        </p:nvCxnSpPr>
        <p:spPr>
          <a:xfrm flipH="1">
            <a:off x="7815742" y="4621961"/>
            <a:ext cx="464503" cy="345535"/>
          </a:xfrm>
          <a:prstGeom prst="line">
            <a:avLst/>
          </a:prstGeom>
          <a:ln w="9525">
            <a:solidFill>
              <a:srgbClr val="818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B54D9D6-9143-D548-BE22-F672AAC95898}"/>
              </a:ext>
            </a:extLst>
          </p:cNvPr>
          <p:cNvSpPr txBox="1"/>
          <p:nvPr/>
        </p:nvSpPr>
        <p:spPr>
          <a:xfrm>
            <a:off x="5905989" y="2521318"/>
            <a:ext cx="2499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O-GlcNAc Marked Genes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04C9BC6-D2E8-D746-BF94-2FDD5B1DDD80}"/>
              </a:ext>
            </a:extLst>
          </p:cNvPr>
          <p:cNvSpPr txBox="1"/>
          <p:nvPr/>
        </p:nvSpPr>
        <p:spPr>
          <a:xfrm>
            <a:off x="6888117" y="324278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821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9629594-2E61-C04F-829E-AB16D238CC1A}"/>
              </a:ext>
            </a:extLst>
          </p:cNvPr>
          <p:cNvSpPr txBox="1"/>
          <p:nvPr/>
        </p:nvSpPr>
        <p:spPr>
          <a:xfrm>
            <a:off x="7233021" y="426587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4823DB3-DD90-214A-9D47-898F61E05F66}"/>
              </a:ext>
            </a:extLst>
          </p:cNvPr>
          <p:cNvSpPr txBox="1"/>
          <p:nvPr/>
        </p:nvSpPr>
        <p:spPr>
          <a:xfrm>
            <a:off x="7728786" y="39993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EAFCD37-9D61-D044-8704-4D8E2646E291}"/>
              </a:ext>
            </a:extLst>
          </p:cNvPr>
          <p:cNvCxnSpPr>
            <a:cxnSpLocks/>
          </p:cNvCxnSpPr>
          <p:nvPr/>
        </p:nvCxnSpPr>
        <p:spPr>
          <a:xfrm flipH="1">
            <a:off x="7548415" y="4239236"/>
            <a:ext cx="242314" cy="206535"/>
          </a:xfrm>
          <a:prstGeom prst="line">
            <a:avLst/>
          </a:prstGeom>
          <a:ln w="9525">
            <a:solidFill>
              <a:srgbClr val="818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376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285</Words>
  <Application>Microsoft Macintosh PowerPoint</Application>
  <PresentationFormat>Widescreen</PresentationFormat>
  <Paragraphs>140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34</cp:revision>
  <cp:lastPrinted>2018-07-13T14:31:26Z</cp:lastPrinted>
  <dcterms:created xsi:type="dcterms:W3CDTF">2018-06-22T14:30:20Z</dcterms:created>
  <dcterms:modified xsi:type="dcterms:W3CDTF">2018-08-09T18:37:59Z</dcterms:modified>
</cp:coreProperties>
</file>