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0" r:id="rId4"/>
    <p:sldId id="256" r:id="rId5"/>
    <p:sldId id="257" r:id="rId6"/>
    <p:sldId id="258" r:id="rId7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95" autoAdjust="0"/>
  </p:normalViewPr>
  <p:slideViewPr>
    <p:cSldViewPr>
      <p:cViewPr>
        <p:scale>
          <a:sx n="100" d="100"/>
          <a:sy n="100" d="100"/>
        </p:scale>
        <p:origin x="-1014" y="105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717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867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8215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962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58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26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631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79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953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788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14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A909A-6EB5-43D3-9E11-CF7C4D0C5D28}" type="datetimeFigureOut">
              <a:rPr kumimoji="1" lang="ja-JP" altLang="en-US" smtClean="0"/>
              <a:t>2017/11/19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2720-C7DD-4EC3-8815-0FF65B9427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611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00808" y="1411883"/>
            <a:ext cx="4246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Table </a:t>
            </a:r>
            <a:r>
              <a:rPr lang="en-US" altLang="ja-JP" dirty="0" smtClean="0"/>
              <a:t>S1. </a:t>
            </a:r>
            <a:r>
              <a:rPr lang="en-US" altLang="ja-JP" dirty="0" smtClean="0"/>
              <a:t>Analytical data of </a:t>
            </a:r>
            <a:r>
              <a:rPr lang="en-US" altLang="ja-JP" dirty="0" err="1" smtClean="0"/>
              <a:t>vitexilactone</a:t>
            </a:r>
            <a:r>
              <a:rPr lang="en-US" altLang="ja-JP" dirty="0" smtClean="0"/>
              <a:t> </a:t>
            </a:r>
            <a:r>
              <a:rPr lang="en-US" altLang="ja-JP" dirty="0"/>
              <a:t>(</a:t>
            </a:r>
            <a:r>
              <a:rPr lang="en-US" altLang="ja-JP" b="1" dirty="0"/>
              <a:t>1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00808" y="1835696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Colorless needles. </a:t>
            </a:r>
            <a:r>
              <a:rPr lang="en-US" altLang="ja-JP" dirty="0" smtClean="0"/>
              <a:t>HR-ESI-MS</a:t>
            </a:r>
            <a:r>
              <a:rPr lang="en-US" altLang="ja-JP" dirty="0"/>
              <a:t>: </a:t>
            </a:r>
            <a:r>
              <a:rPr lang="en-US" altLang="ja-JP" i="1" dirty="0"/>
              <a:t>m</a:t>
            </a:r>
            <a:r>
              <a:rPr lang="en-US" altLang="ja-JP" dirty="0"/>
              <a:t>/</a:t>
            </a:r>
            <a:r>
              <a:rPr lang="en-US" altLang="ja-JP" i="1" dirty="0"/>
              <a:t>z</a:t>
            </a:r>
            <a:r>
              <a:rPr lang="en-US" altLang="ja-JP" dirty="0"/>
              <a:t> 375.2674[M-H]</a:t>
            </a:r>
            <a:r>
              <a:rPr lang="en-US" altLang="ja-JP" baseline="30000" dirty="0"/>
              <a:t>-</a:t>
            </a:r>
            <a:r>
              <a:rPr lang="en-US" altLang="ja-JP" dirty="0"/>
              <a:t> (</a:t>
            </a:r>
            <a:r>
              <a:rPr lang="en-US" altLang="ja-JP" dirty="0" smtClean="0"/>
              <a:t>calculated </a:t>
            </a:r>
            <a:r>
              <a:rPr lang="en-US" altLang="ja-JP" dirty="0"/>
              <a:t>for </a:t>
            </a:r>
            <a:r>
              <a:rPr lang="en-US" altLang="ja-JP" dirty="0" smtClean="0"/>
              <a:t>C</a:t>
            </a:r>
            <a:r>
              <a:rPr lang="en-US" altLang="ja-JP" baseline="-25000" dirty="0" smtClean="0"/>
              <a:t>23</a:t>
            </a:r>
            <a:r>
              <a:rPr lang="en-US" altLang="ja-JP" dirty="0" smtClean="0"/>
              <a:t>H</a:t>
            </a:r>
            <a:r>
              <a:rPr lang="en-US" altLang="ja-JP" baseline="-25000" dirty="0" smtClean="0"/>
              <a:t>36</a:t>
            </a:r>
            <a:r>
              <a:rPr lang="en-US" altLang="ja-JP" dirty="0" smtClean="0"/>
              <a:t>O</a:t>
            </a:r>
            <a:r>
              <a:rPr lang="en-US" altLang="ja-JP" baseline="-25000" dirty="0" smtClean="0"/>
              <a:t>4</a:t>
            </a:r>
            <a:r>
              <a:rPr lang="en-US" altLang="ja-JP" dirty="0" smtClean="0"/>
              <a:t>: 376.2613</a:t>
            </a:r>
            <a:r>
              <a:rPr lang="en-US" altLang="ja-JP" dirty="0"/>
              <a:t>).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848" y="2770858"/>
            <a:ext cx="32956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440698" y="2862362"/>
            <a:ext cx="74732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H-NMR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93096" y="2862362"/>
            <a:ext cx="79060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C-NMR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204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268512" y="1115616"/>
            <a:ext cx="4134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Table </a:t>
            </a:r>
            <a:r>
              <a:rPr lang="en-US" altLang="ja-JP" dirty="0" smtClean="0"/>
              <a:t>S2. </a:t>
            </a:r>
            <a:r>
              <a:rPr lang="en-US" altLang="ja-JP" dirty="0" smtClean="0"/>
              <a:t>Analytical data of </a:t>
            </a:r>
            <a:r>
              <a:rPr lang="en-US" altLang="ja-JP" dirty="0" err="1" smtClean="0"/>
              <a:t>vitexicarpin</a:t>
            </a:r>
            <a:r>
              <a:rPr lang="en-US" altLang="ja-JP" dirty="0" smtClean="0"/>
              <a:t> </a:t>
            </a:r>
            <a:r>
              <a:rPr lang="en-US" altLang="ja-JP" dirty="0"/>
              <a:t>(</a:t>
            </a:r>
            <a:r>
              <a:rPr lang="en-US" altLang="ja-JP" b="1" dirty="0"/>
              <a:t>2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68760" y="1619672"/>
            <a:ext cx="4226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Yellow powder. </a:t>
            </a:r>
            <a:r>
              <a:rPr lang="en-US" altLang="ja-JP" dirty="0" smtClean="0"/>
              <a:t>HR-ESI-MS</a:t>
            </a:r>
            <a:r>
              <a:rPr lang="en-US" altLang="ja-JP" dirty="0"/>
              <a:t>: </a:t>
            </a:r>
            <a:r>
              <a:rPr lang="en-US" altLang="ja-JP" i="1" dirty="0"/>
              <a:t>m</a:t>
            </a:r>
            <a:r>
              <a:rPr lang="en-US" altLang="ja-JP" dirty="0"/>
              <a:t>/</a:t>
            </a:r>
            <a:r>
              <a:rPr lang="en-US" altLang="ja-JP" i="1" dirty="0"/>
              <a:t>z</a:t>
            </a:r>
            <a:r>
              <a:rPr lang="en-US" altLang="ja-JP" dirty="0"/>
              <a:t> 374.1094 [M+H]</a:t>
            </a:r>
            <a:r>
              <a:rPr lang="en-US" altLang="ja-JP" baseline="30000" dirty="0"/>
              <a:t>+</a:t>
            </a:r>
            <a:r>
              <a:rPr lang="en-US" altLang="ja-JP" dirty="0"/>
              <a:t> </a:t>
            </a:r>
            <a:r>
              <a:rPr lang="en-US" altLang="ja-JP" dirty="0" smtClean="0"/>
              <a:t>(</a:t>
            </a:r>
            <a:r>
              <a:rPr lang="en-US" altLang="ja-JP" dirty="0"/>
              <a:t>calculated for </a:t>
            </a:r>
            <a:r>
              <a:rPr lang="en-US" altLang="ja-JP" dirty="0" smtClean="0"/>
              <a:t>C</a:t>
            </a:r>
            <a:r>
              <a:rPr lang="en-US" altLang="ja-JP" baseline="-25000" dirty="0" smtClean="0"/>
              <a:t>19</a:t>
            </a:r>
            <a:r>
              <a:rPr lang="en-US" altLang="ja-JP" dirty="0" smtClean="0"/>
              <a:t>H</a:t>
            </a:r>
            <a:r>
              <a:rPr lang="en-US" altLang="ja-JP" baseline="-25000" dirty="0" smtClean="0"/>
              <a:t>18</a:t>
            </a:r>
            <a:r>
              <a:rPr lang="en-US" altLang="ja-JP" dirty="0" smtClean="0"/>
              <a:t>O</a:t>
            </a:r>
            <a:r>
              <a:rPr lang="en-US" altLang="ja-JP" baseline="-25000" dirty="0" smtClean="0"/>
              <a:t>8</a:t>
            </a:r>
            <a:r>
              <a:rPr lang="en-US" altLang="ja-JP" dirty="0"/>
              <a:t>:</a:t>
            </a:r>
            <a:r>
              <a:rPr lang="en-US" altLang="ja-JP" dirty="0" smtClean="0"/>
              <a:t> 374.1001).</a:t>
            </a:r>
            <a:endParaRPr lang="ja-JP" altLang="en-US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1268760" y="2351887"/>
            <a:ext cx="3696940" cy="4327098"/>
            <a:chOff x="1268760" y="2351887"/>
            <a:chExt cx="3696940" cy="4327098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1268760" y="2352328"/>
              <a:ext cx="3696940" cy="4326657"/>
              <a:chOff x="1268760" y="2352328"/>
              <a:chExt cx="3696940" cy="4326657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68760" y="2352328"/>
                <a:ext cx="904875" cy="4295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3047" y="2361853"/>
                <a:ext cx="1990725" cy="4286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08450" y="2383210"/>
                <a:ext cx="857250" cy="4295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" name="テキスト ボックス 7"/>
            <p:cNvSpPr txBox="1"/>
            <p:nvPr/>
          </p:nvSpPr>
          <p:spPr>
            <a:xfrm>
              <a:off x="2774748" y="2386143"/>
              <a:ext cx="7473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H-NMR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4127996" y="2383210"/>
              <a:ext cx="79060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</a:t>
              </a:r>
              <a:r>
                <a:rPr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C-NMR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" name="直線コネクタ 5"/>
            <p:cNvCxnSpPr/>
            <p:nvPr/>
          </p:nvCxnSpPr>
          <p:spPr>
            <a:xfrm>
              <a:off x="1359494" y="2351887"/>
              <a:ext cx="357782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1359494" y="6678985"/>
              <a:ext cx="357782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1300510" y="2364587"/>
              <a:ext cx="0" cy="429621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7278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347123" y="612561"/>
            <a:ext cx="4339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Table </a:t>
            </a:r>
            <a:r>
              <a:rPr lang="en-US" altLang="ja-JP" dirty="0" smtClean="0"/>
              <a:t>S3. </a:t>
            </a:r>
            <a:r>
              <a:rPr lang="en-US" altLang="ja-JP" dirty="0" smtClean="0"/>
              <a:t>Analytical data of </a:t>
            </a:r>
            <a:r>
              <a:rPr lang="en-US" altLang="ja-JP" dirty="0" err="1" smtClean="0"/>
              <a:t>oleanolic</a:t>
            </a:r>
            <a:r>
              <a:rPr lang="en-US" altLang="ja-JP" dirty="0" smtClean="0"/>
              <a:t> </a:t>
            </a:r>
            <a:r>
              <a:rPr lang="en-US" altLang="ja-JP" dirty="0"/>
              <a:t>acid (</a:t>
            </a:r>
            <a:r>
              <a:rPr lang="en-US" altLang="ja-JP" b="1" dirty="0"/>
              <a:t>3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11218" y="981893"/>
            <a:ext cx="4610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White powder. HR-ESI-MS: </a:t>
            </a:r>
            <a:r>
              <a:rPr lang="en-US" altLang="ja-JP" i="1" dirty="0"/>
              <a:t>m</a:t>
            </a:r>
            <a:r>
              <a:rPr lang="en-US" altLang="ja-JP" dirty="0"/>
              <a:t>/</a:t>
            </a:r>
            <a:r>
              <a:rPr lang="en-US" altLang="ja-JP" i="1" dirty="0"/>
              <a:t>z</a:t>
            </a:r>
            <a:r>
              <a:rPr lang="en-US" altLang="ja-JP" dirty="0"/>
              <a:t>=455.3532[M-H]</a:t>
            </a:r>
            <a:r>
              <a:rPr lang="en-US" altLang="ja-JP" baseline="30000" dirty="0"/>
              <a:t>-</a:t>
            </a:r>
            <a:r>
              <a:rPr lang="en-US" altLang="ja-JP" dirty="0"/>
              <a:t> (</a:t>
            </a:r>
            <a:r>
              <a:rPr lang="en-US" altLang="ja-JP" dirty="0" err="1"/>
              <a:t>calcd</a:t>
            </a:r>
            <a:r>
              <a:rPr lang="en-US" altLang="ja-JP" dirty="0"/>
              <a:t>. for </a:t>
            </a:r>
            <a:r>
              <a:rPr lang="en-US" altLang="ja-JP" dirty="0" smtClean="0"/>
              <a:t>C</a:t>
            </a:r>
            <a:r>
              <a:rPr lang="en-US" altLang="ja-JP" baseline="-25000" dirty="0" smtClean="0"/>
              <a:t>30</a:t>
            </a:r>
            <a:r>
              <a:rPr lang="en-US" altLang="ja-JP" dirty="0" smtClean="0"/>
              <a:t>H</a:t>
            </a:r>
            <a:r>
              <a:rPr lang="en-US" altLang="ja-JP" baseline="-25000" dirty="0" smtClean="0"/>
              <a:t>48</a:t>
            </a:r>
            <a:r>
              <a:rPr lang="en-US" altLang="ja-JP" dirty="0" smtClean="0"/>
              <a:t>O</a:t>
            </a:r>
            <a:r>
              <a:rPr lang="en-US" altLang="ja-JP" baseline="-25000" dirty="0" smtClean="0"/>
              <a:t>3</a:t>
            </a:r>
            <a:r>
              <a:rPr lang="en-US" altLang="ja-JP" dirty="0"/>
              <a:t>:</a:t>
            </a:r>
            <a:r>
              <a:rPr lang="en-US" altLang="ja-JP" dirty="0" smtClean="0"/>
              <a:t> </a:t>
            </a:r>
            <a:r>
              <a:rPr lang="en-US" altLang="ja-JP" dirty="0"/>
              <a:t>456.7110). </a:t>
            </a:r>
            <a:endParaRPr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856" y="1835696"/>
            <a:ext cx="466725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581" y="1788071"/>
            <a:ext cx="1038225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264" y="1809973"/>
            <a:ext cx="4953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795970" y="1728292"/>
            <a:ext cx="60785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9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ja-JP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H-NMR</a:t>
            </a:r>
            <a:endParaRPr kumimoji="1" lang="ja-JP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82644" y="1729954"/>
            <a:ext cx="63991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9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ja-JP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C-NMR</a:t>
            </a:r>
            <a:endParaRPr kumimoji="1" lang="ja-JP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2132856" y="1728292"/>
            <a:ext cx="1901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2285255" y="6763842"/>
            <a:ext cx="19016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828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791977"/>
              </p:ext>
            </p:extLst>
          </p:nvPr>
        </p:nvGraphicFramePr>
        <p:xfrm>
          <a:off x="1085850" y="1952625"/>
          <a:ext cx="4686300" cy="5238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7300"/>
                <a:gridCol w="1117600"/>
                <a:gridCol w="939800"/>
                <a:gridCol w="685800"/>
                <a:gridCol w="685800"/>
              </a:tblGrid>
              <a:tr h="20955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Test Compound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MDI mixture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Palatino Linotype" panose="02040502050505030304" pitchFamily="18" charset="0"/>
                        </a:rPr>
                        <a:t>Average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SD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955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Palatino Linotype" panose="02040502050505030304" pitchFamily="18" charset="0"/>
                        </a:rPr>
                        <a:t>p-IRS1(s307)/IRS1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  <a:latin typeface="Palatino Linotype" panose="02040502050505030304" pitchFamily="18" charset="0"/>
                        </a:rPr>
                        <a:t>78.1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4.0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2.4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110.6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15.3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114.5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6.8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118.6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17.5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108.3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2.7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106.0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6.4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105.6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7.6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955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Palatino Linotype" panose="02040502050505030304" pitchFamily="18" charset="0"/>
                        </a:rPr>
                        <a:t>p-IRS1(s318)/IRS1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78.1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5.9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8.2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110.6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9.6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114.5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8.9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118.6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12.7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108.3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17.8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106.0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13.2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105.6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3.6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955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Palatino Linotype" panose="02040502050505030304" pitchFamily="18" charset="0"/>
                        </a:rPr>
                        <a:t>p-IRS1(s612)/IRS1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63.6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5.1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6.6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78.5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7.4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80.8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10.0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99.5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13.2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87.9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9.1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87.2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8.1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Palatino Linotype" panose="02040502050505030304" pitchFamily="18" charset="0"/>
                        </a:rPr>
                        <a:t>72.3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  <a:latin typeface="Palatino Linotype" panose="02040502050505030304" pitchFamily="18" charset="0"/>
                        </a:rPr>
                        <a:t>6.8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628800" y="1259632"/>
            <a:ext cx="39604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Palatino Linotype" panose="02040502050505030304" pitchFamily="18" charset="0"/>
              </a:rPr>
              <a:t>Table </a:t>
            </a:r>
            <a:r>
              <a:rPr lang="en-US" altLang="ja-JP" sz="1100" dirty="0" smtClean="0">
                <a:latin typeface="Palatino Linotype" panose="02040502050505030304" pitchFamily="18" charset="0"/>
              </a:rPr>
              <a:t>S4. </a:t>
            </a:r>
            <a:r>
              <a:rPr lang="en-US" altLang="ja-JP" sz="1100" dirty="0" err="1" smtClean="0">
                <a:latin typeface="Palatino Linotype" panose="02040502050505030304" pitchFamily="18" charset="0"/>
              </a:rPr>
              <a:t>Densitometric</a:t>
            </a:r>
            <a:r>
              <a:rPr lang="en-US" altLang="ja-JP" sz="1100" dirty="0" smtClean="0">
                <a:latin typeface="Palatino Linotype" panose="02040502050505030304" pitchFamily="18" charset="0"/>
              </a:rPr>
              <a:t> intensity of Figure 5. </a:t>
            </a:r>
            <a:r>
              <a:rPr lang="en-US" altLang="ja-JP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Labels present the compound name and concentrations (μM). Data are obtained from three independent experiments.</a:t>
            </a:r>
            <a:endParaRPr kumimoji="1" lang="ja-JP" altLang="en-US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50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792464"/>
              </p:ext>
            </p:extLst>
          </p:nvPr>
        </p:nvGraphicFramePr>
        <p:xfrm>
          <a:off x="2005013" y="1555750"/>
          <a:ext cx="2848629" cy="60340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8573"/>
                <a:gridCol w="718573"/>
                <a:gridCol w="718573"/>
                <a:gridCol w="346455"/>
                <a:gridCol w="346455"/>
              </a:tblGrid>
              <a:tr h="105861">
                <a:tc>
                  <a:txBody>
                    <a:bodyPr/>
                    <a:lstStyle/>
                    <a:p>
                      <a:pPr algn="l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Test Compound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MDI mixture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Average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SD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86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p-AKT/t-Akt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55.9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4.0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7.5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106.8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13.2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 err="1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110.2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11.8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115.7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121.6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12.5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120.5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9.2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107.6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18.2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86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p-ERK1/t-ERK1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70.3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2.0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8.8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89.3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8.7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83.9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10.4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 dirty="0">
                          <a:effectLst/>
                          <a:latin typeface="Palatino Linotype" panose="02040502050505030304" pitchFamily="18" charset="0"/>
                        </a:rPr>
                        <a:t>120.3 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114.7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1.9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111.3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 dirty="0">
                          <a:effectLst/>
                          <a:latin typeface="Palatino Linotype" panose="02040502050505030304" pitchFamily="18" charset="0"/>
                        </a:rPr>
                        <a:t>2.0 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110.5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 dirty="0">
                          <a:effectLst/>
                          <a:latin typeface="Palatino Linotype" panose="02040502050505030304" pitchFamily="18" charset="0"/>
                        </a:rPr>
                        <a:t>11.2 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86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p-ERK2/t-ERK2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53.5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 dirty="0">
                          <a:effectLst/>
                          <a:latin typeface="Palatino Linotype" panose="02040502050505030304" pitchFamily="18" charset="0"/>
                        </a:rPr>
                        <a:t>4.0 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 dirty="0">
                          <a:effectLst/>
                          <a:latin typeface="Palatino Linotype" panose="02040502050505030304" pitchFamily="18" charset="0"/>
                        </a:rPr>
                        <a:t>9.6 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88.2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3.1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81.6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3.6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112.9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103.2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19.3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110.8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105.8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13.6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86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p-p38MAPK/t-p38MAPK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96.1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3.7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9.4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100.8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7.9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111.1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115.5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15.6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110.4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12.3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97.0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1.1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95.7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86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p-JNK1/t-JNK2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95.6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 dirty="0">
                          <a:effectLst/>
                          <a:latin typeface="Palatino Linotype" panose="02040502050505030304" pitchFamily="18" charset="0"/>
                        </a:rPr>
                        <a:t>12.0 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 dirty="0">
                          <a:effectLst/>
                          <a:latin typeface="Palatino Linotype" panose="02040502050505030304" pitchFamily="18" charset="0"/>
                        </a:rPr>
                        <a:t>0.6 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100.1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105.4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161.4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12.6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154.8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5.5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125.9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24.1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110.9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86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p-JNK2/t-JNK2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65.0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5.3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97.1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4.1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77.9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7.8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96.0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7.5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91.7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80.8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75.8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6.1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586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 dirty="0">
                          <a:effectLst/>
                          <a:latin typeface="Palatino Linotype" panose="02040502050505030304" pitchFamily="18" charset="0"/>
                        </a:rPr>
                        <a:t>p-ERK5/t-ERK5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68.2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8.2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8.1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99.0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 dirty="0">
                          <a:effectLst/>
                          <a:latin typeface="Palatino Linotype" panose="02040502050505030304" pitchFamily="18" charset="0"/>
                        </a:rPr>
                        <a:t>10.4 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99.0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8.0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117.0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6.3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108.5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10.9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104.3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17.0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solidFill>
                      <a:schemeClr val="bg1"/>
                    </a:solidFill>
                  </a:tcPr>
                </a:tc>
              </a:tr>
              <a:tr h="10586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Palatino Linotype" panose="02040502050505030304" pitchFamily="18" charset="0"/>
                        </a:rPr>
                        <a:t>93.6 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 dirty="0">
                          <a:effectLst/>
                          <a:latin typeface="Palatino Linotype" panose="02040502050505030304" pitchFamily="18" charset="0"/>
                        </a:rPr>
                        <a:t>5.2 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4812" marR="4812" marT="481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916832" y="986408"/>
            <a:ext cx="316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Palatino Linotype" panose="02040502050505030304" pitchFamily="18" charset="0"/>
              </a:rPr>
              <a:t>Table </a:t>
            </a:r>
            <a:r>
              <a:rPr lang="en-US" altLang="ja-JP" sz="800" dirty="0" smtClean="0">
                <a:latin typeface="Palatino Linotype" panose="02040502050505030304" pitchFamily="18" charset="0"/>
              </a:rPr>
              <a:t>S5. </a:t>
            </a:r>
            <a:r>
              <a:rPr lang="en-US" altLang="ja-JP" sz="800" dirty="0" err="1" smtClean="0">
                <a:latin typeface="Palatino Linotype" panose="02040502050505030304" pitchFamily="18" charset="0"/>
              </a:rPr>
              <a:t>Densitometric</a:t>
            </a:r>
            <a:r>
              <a:rPr lang="en-US" altLang="ja-JP" sz="800" dirty="0" smtClean="0">
                <a:latin typeface="Palatino Linotype" panose="02040502050505030304" pitchFamily="18" charset="0"/>
              </a:rPr>
              <a:t> intensity of Figure 6. </a:t>
            </a:r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Labels present the compound name and concentrations (μM). Data are obtained from three independent experiments.</a:t>
            </a:r>
            <a:endParaRPr lang="ja-JP" altLang="en-US" sz="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33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284635"/>
              </p:ext>
            </p:extLst>
          </p:nvPr>
        </p:nvGraphicFramePr>
        <p:xfrm>
          <a:off x="2636912" y="1187624"/>
          <a:ext cx="2005755" cy="76665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6417"/>
                <a:gridCol w="476417"/>
                <a:gridCol w="476417"/>
                <a:gridCol w="288252"/>
                <a:gridCol w="288252"/>
              </a:tblGrid>
              <a:tr h="69176">
                <a:tc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Test Compound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MDI mixture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Average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SD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PPAR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γ/β-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69.7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5.3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107.7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0.7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85.5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114.2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3.7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117.0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14.2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114.4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16.8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113.4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84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C/EBP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α/β-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73.8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133.3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13.0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91.2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5.0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105.6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5.1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110.5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17.8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113.5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114.7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16.8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484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FABP4/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76.7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118.7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77.8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3.4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85.6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90.9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88.5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14.0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95.2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ACC1/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88.3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15.4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149.0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12.6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102.7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128.0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22.6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134.1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14.4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151.9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29.5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162.8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3.9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FAS/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86.1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125.1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104.6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84.3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5.2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84.7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2.0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87.5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95.9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SCD1/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48.7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4.7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80.9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13.5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54.8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2.4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76.3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69.6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3.6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74.7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4.3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61.0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4.1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SREBP/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67.7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14.4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101.4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66.0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3.3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131.9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147.0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18.7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164.7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145.3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5.8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ATGL/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60.3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5.1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14.6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138.5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12.3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95.0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96.0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82.6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2.0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76.4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80.6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HSL/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70.3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3.5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136.2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11.8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119.9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5.1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161.0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12.5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166.0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24.7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161.1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20.1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134.1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5.3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Perilipin/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98.7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12.3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123.0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79.9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5.0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89.0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4.0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95.9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12.7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104.9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16.1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99.3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Adiponectin/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88.9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129.5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13.2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97.6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129.2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135.5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15.1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141.4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15.1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146.7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14.5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1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Palatino Linotype" panose="02040502050505030304" pitchFamily="18" charset="0"/>
                        </a:rPr>
                        <a:t>GLUT4/</a:t>
                      </a:r>
                      <a:r>
                        <a:rPr lang="el-GR" sz="500" u="none" strike="noStrike" dirty="0">
                          <a:effectLst/>
                          <a:latin typeface="Palatino Linotype" panose="02040502050505030304" pitchFamily="18" charset="0"/>
                        </a:rPr>
                        <a:t>β-</a:t>
                      </a:r>
                      <a:r>
                        <a:rPr lang="en-US" sz="500" u="none" strike="noStrike" dirty="0" err="1">
                          <a:effectLst/>
                          <a:latin typeface="Palatino Linotype" panose="02040502050505030304" pitchFamily="18" charset="0"/>
                        </a:rPr>
                        <a:t>actine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73.1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13.6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100.0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6.4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Rosiglitazone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117.9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16.4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Berberine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71.3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8.3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75.5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7.5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82.7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3.2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97.1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5.2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solidFill>
                      <a:schemeClr val="bg1"/>
                    </a:solidFill>
                  </a:tcPr>
                </a:tc>
              </a:tr>
              <a:tr h="6917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>
                          <a:effectLst/>
                          <a:latin typeface="Palatino Linotype" panose="02040502050505030304" pitchFamily="18" charset="0"/>
                        </a:rPr>
                        <a:t>V100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" u="none" strike="noStrike">
                          <a:effectLst/>
                          <a:latin typeface="Palatino Linotype" panose="02040502050505030304" pitchFamily="18" charset="0"/>
                        </a:rPr>
                        <a:t>○</a:t>
                      </a:r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Palatino Linotype" panose="02040502050505030304" pitchFamily="18" charset="0"/>
                        </a:rPr>
                        <a:t>105.2 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Palatino Linotype" panose="02040502050505030304" pitchFamily="18" charset="0"/>
                        </a:rPr>
                        <a:t>8.8 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2837" marR="2837" marT="283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2540322" y="72421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smtClean="0">
                <a:latin typeface="Palatino Linotype" panose="02040502050505030304" pitchFamily="18" charset="0"/>
              </a:rPr>
              <a:t>Table </a:t>
            </a:r>
            <a:r>
              <a:rPr lang="en-US" altLang="ja-JP" sz="600" smtClean="0">
                <a:latin typeface="Palatino Linotype" panose="02040502050505030304" pitchFamily="18" charset="0"/>
              </a:rPr>
              <a:t>S6. </a:t>
            </a:r>
            <a:r>
              <a:rPr lang="en-US" altLang="ja-JP" sz="600" dirty="0" err="1" smtClean="0">
                <a:latin typeface="Palatino Linotype" panose="02040502050505030304" pitchFamily="18" charset="0"/>
              </a:rPr>
              <a:t>Densitometric</a:t>
            </a:r>
            <a:r>
              <a:rPr lang="en-US" altLang="ja-JP" sz="600" dirty="0" smtClean="0">
                <a:latin typeface="Palatino Linotype" panose="02040502050505030304" pitchFamily="18" charset="0"/>
              </a:rPr>
              <a:t> intensity of Figure 7. </a:t>
            </a:r>
            <a:r>
              <a:rPr lang="en-US" altLang="ja-JP" sz="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Labels present the compound name and concentrations (μM). Data are obtained from three independent experiments.</a:t>
            </a:r>
            <a:endParaRPr kumimoji="1" lang="ja-JP" altLang="en-US" sz="6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19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873</Words>
  <Application>Microsoft Office PowerPoint</Application>
  <PresentationFormat>画面に合わせる (4:3)</PresentationFormat>
  <Paragraphs>687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User</dc:creator>
  <cp:lastModifiedBy>USER</cp:lastModifiedBy>
  <cp:revision>10</cp:revision>
  <dcterms:created xsi:type="dcterms:W3CDTF">2017-09-11T05:43:43Z</dcterms:created>
  <dcterms:modified xsi:type="dcterms:W3CDTF">2017-11-19T13:45:23Z</dcterms:modified>
</cp:coreProperties>
</file>