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colors8.xml" ContentType="application/vnd.ms-office.chartcolorstyle+xml"/>
  <Override PartName="/ppt/charts/colors9.xml" ContentType="application/vnd.ms-office.chartcolorstyle+xml"/>
  <Override PartName="/ppt/charts/colors10.xml" ContentType="application/vnd.ms-office.chartcolorstyle+xml"/>
  <Override PartName="/ppt/charts/colors11.xml" ContentType="application/vnd.ms-office.chartcolorstyle+xml"/>
  <Override PartName="/ppt/charts/colors12.xml" ContentType="application/vnd.ms-office.chartcolorstyle+xml"/>
  <Override PartName="/ppt/charts/colors13.xml" ContentType="application/vnd.ms-office.chartcolorstyle+xml"/>
  <Override PartName="/ppt/charts/colors14.xml" ContentType="application/vnd.ms-office.chartcolorstyle+xml"/>
  <Override PartName="/ppt/charts/colors15.xml" ContentType="application/vnd.ms-office.chartcolorstyle+xml"/>
  <Override PartName="/ppt/charts/colors16.xml" ContentType="application/vnd.ms-office.chartcolorstyle+xml"/>
  <Override PartName="/ppt/charts/colors17.xml" ContentType="application/vnd.ms-office.chartcolorstyle+xml"/>
  <Override PartName="/ppt/charts/colors18.xml" ContentType="application/vnd.ms-office.chartcolorstyle+xml"/>
  <Override PartName="/ppt/charts/colors19.xml" ContentType="application/vnd.ms-office.chartcolorstyle+xml"/>
  <Override PartName="/ppt/charts/colors20.xml" ContentType="application/vnd.ms-office.chartcolorstyle+xml"/>
  <Override PartName="/ppt/charts/colors21.xml" ContentType="application/vnd.ms-office.chartcolorstyle+xml"/>
  <Override PartName="/ppt/charts/colors22.xml" ContentType="application/vnd.ms-office.chartcolorstyle+xml"/>
  <Override PartName="/ppt/charts/colors23.xml" ContentType="application/vnd.ms-office.chartcolorstyle+xml"/>
  <Override PartName="/ppt/charts/colors24.xml" ContentType="application/vnd.ms-office.chartcolorstyle+xml"/>
  <Override PartName="/ppt/charts/colors25.xml" ContentType="application/vnd.ms-office.chartcolorstyle+xml"/>
  <Override PartName="/ppt/charts/colors26.xml" ContentType="application/vnd.ms-office.chartcolorstyle+xml"/>
  <Override PartName="/ppt/charts/colors27.xml" ContentType="application/vnd.ms-office.chartcolorstyle+xml"/>
  <Override PartName="/ppt/charts/colors28.xml" ContentType="application/vnd.ms-office.chartcolorstyle+xml"/>
  <Override PartName="/ppt/charts/colors29.xml" ContentType="application/vnd.ms-office.chartcolorstyle+xml"/>
  <Override PartName="/ppt/charts/colors30.xml" ContentType="application/vnd.ms-office.chartcolorstyle+xml"/>
  <Override PartName="/ppt/charts/colors31.xml" ContentType="application/vnd.ms-office.chartcolorstyle+xml"/>
  <Override PartName="/ppt/charts/colors32.xml" ContentType="application/vnd.ms-office.chartcolorstyle+xml"/>
  <Override PartName="/ppt/charts/colors33.xml" ContentType="application/vnd.ms-office.chartcolorstyle+xml"/>
  <Override PartName="/ppt/charts/colors34.xml" ContentType="application/vnd.ms-office.chartcolorstyle+xml"/>
  <Override PartName="/ppt/charts/colors35.xml" ContentType="application/vnd.ms-office.chartcolorstyle+xml"/>
  <Override PartName="/ppt/charts/colors36.xml" ContentType="application/vnd.ms-office.chartcolorstyle+xml"/>
  <Override PartName="/ppt/charts/colors37.xml" ContentType="application/vnd.ms-office.chartcolorstyle+xml"/>
  <Override PartName="/ppt/charts/colors38.xml" ContentType="application/vnd.ms-office.chartcolorstyle+xml"/>
  <Override PartName="/ppt/charts/colors39.xml" ContentType="application/vnd.ms-office.chartcolorstyle+xml"/>
  <Override PartName="/ppt/charts/colors40.xml" ContentType="application/vnd.ms-office.chartcolorstyle+xml"/>
  <Override PartName="/ppt/charts/colors41.xml" ContentType="application/vnd.ms-office.chartcolorstyle+xml"/>
  <Override PartName="/ppt/charts/colors42.xml" ContentType="application/vnd.ms-office.chartcolorstyle+xml"/>
  <Override PartName="/ppt/charts/colors43.xml" ContentType="application/vnd.ms-office.chartcolorstyle+xml"/>
  <Override PartName="/ppt/charts/colors4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charts/style8.xml" ContentType="application/vnd.ms-office.chartstyle+xml"/>
  <Override PartName="/ppt/charts/style9.xml" ContentType="application/vnd.ms-office.chartstyle+xml"/>
  <Override PartName="/ppt/charts/style10.xml" ContentType="application/vnd.ms-office.chartstyle+xml"/>
  <Override PartName="/ppt/charts/style11.xml" ContentType="application/vnd.ms-office.chartstyle+xml"/>
  <Override PartName="/ppt/charts/style12.xml" ContentType="application/vnd.ms-office.chartstyle+xml"/>
  <Override PartName="/ppt/charts/style13.xml" ContentType="application/vnd.ms-office.chartstyle+xml"/>
  <Override PartName="/ppt/charts/style14.xml" ContentType="application/vnd.ms-office.chartstyle+xml"/>
  <Override PartName="/ppt/charts/style15.xml" ContentType="application/vnd.ms-office.chartstyle+xml"/>
  <Override PartName="/ppt/charts/style16.xml" ContentType="application/vnd.ms-office.chartstyle+xml"/>
  <Override PartName="/ppt/charts/style17.xml" ContentType="application/vnd.ms-office.chartstyle+xml"/>
  <Override PartName="/ppt/charts/style18.xml" ContentType="application/vnd.ms-office.chartstyle+xml"/>
  <Override PartName="/ppt/charts/style19.xml" ContentType="application/vnd.ms-office.chartstyle+xml"/>
  <Override PartName="/ppt/charts/style20.xml" ContentType="application/vnd.ms-office.chartstyle+xml"/>
  <Override PartName="/ppt/charts/style21.xml" ContentType="application/vnd.ms-office.chartstyle+xml"/>
  <Override PartName="/ppt/charts/style22.xml" ContentType="application/vnd.ms-office.chartstyle+xml"/>
  <Override PartName="/ppt/charts/style23.xml" ContentType="application/vnd.ms-office.chartstyle+xml"/>
  <Override PartName="/ppt/charts/style24.xml" ContentType="application/vnd.ms-office.chartstyle+xml"/>
  <Override PartName="/ppt/charts/style25.xml" ContentType="application/vnd.ms-office.chartstyle+xml"/>
  <Override PartName="/ppt/charts/style26.xml" ContentType="application/vnd.ms-office.chartstyle+xml"/>
  <Override PartName="/ppt/charts/style27.xml" ContentType="application/vnd.ms-office.chartstyle+xml"/>
  <Override PartName="/ppt/charts/style28.xml" ContentType="application/vnd.ms-office.chartstyle+xml"/>
  <Override PartName="/ppt/charts/style29.xml" ContentType="application/vnd.ms-office.chartstyle+xml"/>
  <Override PartName="/ppt/charts/style30.xml" ContentType="application/vnd.ms-office.chartstyle+xml"/>
  <Override PartName="/ppt/charts/style31.xml" ContentType="application/vnd.ms-office.chartstyle+xml"/>
  <Override PartName="/ppt/charts/style32.xml" ContentType="application/vnd.ms-office.chartstyle+xml"/>
  <Override PartName="/ppt/charts/style33.xml" ContentType="application/vnd.ms-office.chartstyle+xml"/>
  <Override PartName="/ppt/charts/style34.xml" ContentType="application/vnd.ms-office.chartstyle+xml"/>
  <Override PartName="/ppt/charts/style35.xml" ContentType="application/vnd.ms-office.chartstyle+xml"/>
  <Override PartName="/ppt/charts/style36.xml" ContentType="application/vnd.ms-office.chartstyle+xml"/>
  <Override PartName="/ppt/charts/style37.xml" ContentType="application/vnd.ms-office.chartstyle+xml"/>
  <Override PartName="/ppt/charts/style38.xml" ContentType="application/vnd.ms-office.chartstyle+xml"/>
  <Override PartName="/ppt/charts/style39.xml" ContentType="application/vnd.ms-office.chartstyle+xml"/>
  <Override PartName="/ppt/charts/style40.xml" ContentType="application/vnd.ms-office.chartstyle+xml"/>
  <Override PartName="/ppt/charts/style41.xml" ContentType="application/vnd.ms-office.chartstyle+xml"/>
  <Override PartName="/ppt/charts/style42.xml" ContentType="application/vnd.ms-office.chartstyle+xml"/>
  <Override PartName="/ppt/charts/style43.xml" ContentType="application/vnd.ms-office.chartstyle+xml"/>
  <Override PartName="/ppt/charts/style44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core-properties" Target="docProps/core.xml"/>
 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69" r:id="rId3"/>
    <p:sldId id="270" r:id="rId4"/>
    <p:sldId id="271" r:id="rId5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4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863567"/>
    <a:srgbClr val="800080"/>
    <a:srgbClr val="00FF00"/>
    <a:srgbClr val="FFFEAA"/>
    <a:srgbClr val="FFFF00"/>
    <a:srgbClr val="FFCC66"/>
    <a:srgbClr val="8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12" autoAdjust="0"/>
    <p:restoredTop sz="99819" autoAdjust="0"/>
  </p:normalViewPr>
  <p:slideViewPr>
    <p:cSldViewPr snapToGrid="0" snapToObjects="1" showGuides="1">
      <p:cViewPr varScale="1">
        <p:scale>
          <a:sx n="92" d="100"/>
          <a:sy n="92" d="100"/>
        </p:scale>
        <p:origin x="2968" y="176"/>
      </p:cViewPr>
      <p:guideLst>
        <p:guide orient="horz" pos="3168"/>
        <p:guide pos="45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notesMaster" Target="notesMasters/notesMaster1.xml"/>
   <Relationship Id="rId7" Type="http://schemas.openxmlformats.org/officeDocument/2006/relationships/presProps" Target="presProps.xml"/>
   <Relationship Id="rId8" Type="http://schemas.openxmlformats.org/officeDocument/2006/relationships/viewProps" Target="viewProps.xml"/>
   <Relationship Id="rId9" Type="http://schemas.openxmlformats.org/officeDocument/2006/relationships/theme" Target="theme/theme1.xml"/>
</Relationships>
</file>

<file path=ppt/charts/_rels/chart1.xml.rels><?xml version = '1.0' encoding = 'UTF-8' standalone = 'yes'?>
<Relationships xmlns="http://schemas.openxmlformats.org/package/2006/relationships">
   <Relationship Id="rId1" Type="http://schemas.microsoft.com/office/2011/relationships/chartStyle" Target="style1.xml"/>
   <Relationship Id="rId2" Type="http://schemas.microsoft.com/office/2011/relationships/chartColorStyle" Target="colors1.xml"/>
   <Relationship Id="rId3" Type="http://schemas.openxmlformats.org/officeDocument/2006/relationships/oleObject" TargetMode="External" Target="file:////Users/ShogoSato/Desktop/lipid%20subpathway.xlsx"/>
</Relationships>
</file>

<file path=ppt/charts/_rels/chart2.xml.rels><?xml version = '1.0' encoding = 'UTF-8' standalone = 'yes'?>
<Relationships xmlns="http://schemas.openxmlformats.org/package/2006/relationships">
   <Relationship Id="rId1" Type="http://schemas.microsoft.com/office/2011/relationships/chartStyle" Target="style2.xml"/>
   <Relationship Id="rId2" Type="http://schemas.microsoft.com/office/2011/relationships/chartColorStyle" Target="colors2.xml"/>
   <Relationship Id="rId3" Type="http://schemas.openxmlformats.org/officeDocument/2006/relationships/oleObject" TargetMode="External" Target="file:////Users/ShogoSato/Desktop/lipid%20subpathway.xlsx"/>
</Relationships>
</file>

<file path=ppt/charts/_rels/chart3.xml.rels><?xml version = '1.0' encoding = 'UTF-8' standalone = 'yes'?>
<Relationships xmlns="http://schemas.openxmlformats.org/package/2006/relationships">
   <Relationship Id="rId1" Type="http://schemas.microsoft.com/office/2011/relationships/chartStyle" Target="style3.xml"/>
   <Relationship Id="rId2" Type="http://schemas.microsoft.com/office/2011/relationships/chartColorStyle" Target="colors3.xml"/>
   <Relationship Id="rId3" Type="http://schemas.openxmlformats.org/officeDocument/2006/relationships/oleObject" TargetMode="External" Target="file:////Users/ShogoSato/Desktop/lipid%20subpathway.xlsx"/>
</Relationships>
</file>

<file path=ppt/charts/_rels/chart4.xml.rels><?xml version = '1.0' encoding = 'UTF-8' standalone = 'yes'?>
<Relationships xmlns="http://schemas.openxmlformats.org/package/2006/relationships">
   <Relationship Id="rId1" Type="http://schemas.microsoft.com/office/2011/relationships/chartStyle" Target="style4.xml"/>
   <Relationship Id="rId2" Type="http://schemas.microsoft.com/office/2011/relationships/chartColorStyle" Target="colors4.xml"/>
   <Relationship Id="rId3" Type="http://schemas.openxmlformats.org/officeDocument/2006/relationships/oleObject" TargetMode="External" Target="file:////Users/ShogoSato/Desktop/lipid%20subpathway.xlsx"/>
</Relationships>
</file>

<file path=ppt/charts/_rels/chart5.xml.rels><?xml version = '1.0' encoding = 'UTF-8' standalone = 'yes'?>
<Relationships xmlns="http://schemas.openxmlformats.org/package/2006/relationships">
   <Relationship Id="rId1" Type="http://schemas.microsoft.com/office/2011/relationships/chartStyle" Target="style5.xml"/>
   <Relationship Id="rId2" Type="http://schemas.microsoft.com/office/2011/relationships/chartColorStyle" Target="colors5.xml"/>
   <Relationship Id="rId3" Type="http://schemas.openxmlformats.org/officeDocument/2006/relationships/oleObject" TargetMode="External" Target="file:////Users/ShogoSato/Desktop/lipid%20subpathway.xlsx"/>
</Relationships>
</file>

<file path=ppt/charts/_rels/chart6.xml.rels><?xml version = '1.0' encoding = 'UTF-8' standalone = 'yes'?>
<Relationships xmlns="http://schemas.openxmlformats.org/package/2006/relationships">
   <Relationship Id="rId1" Type="http://schemas.microsoft.com/office/2011/relationships/chartStyle" Target="style6.xml"/>
   <Relationship Id="rId2" Type="http://schemas.microsoft.com/office/2011/relationships/chartColorStyle" Target="colors6.xml"/>
   <Relationship Id="rId3" Type="http://schemas.openxmlformats.org/officeDocument/2006/relationships/oleObject" TargetMode="External" Target="file:////Users/ShogoSato/Desktop/lipid%20subpathway.xlsx"/>
</Relationships>
</file>

<file path=ppt/charts/_rels/chart7.xml.rels><?xml version = '1.0' encoding = 'UTF-8' standalone = 'yes'?>
<Relationships xmlns="http://schemas.openxmlformats.org/package/2006/relationships">
   <Relationship Id="rId1" Type="http://schemas.microsoft.com/office/2011/relationships/chartStyle" Target="style7.xml"/>
   <Relationship Id="rId2" Type="http://schemas.microsoft.com/office/2011/relationships/chartColorStyle" Target="colors7.xml"/>
   <Relationship Id="rId3" Type="http://schemas.openxmlformats.org/officeDocument/2006/relationships/oleObject" TargetMode="External" Target="file:////Users/ShogoSato/Desktop/lipid%20subpathway.xlsx"/>
</Relationships>
</file>

<file path=ppt/charts/_rels/chart8.xml.rels><?xml version = '1.0' encoding = 'UTF-8' standalone = 'yes'?>
<Relationships xmlns="http://schemas.openxmlformats.org/package/2006/relationships">
   <Relationship Id="rId1" Type="http://schemas.microsoft.com/office/2011/relationships/chartStyle" Target="style8.xml"/>
   <Relationship Id="rId2" Type="http://schemas.microsoft.com/office/2011/relationships/chartColorStyle" Target="colors8.xml"/>
   <Relationship Id="rId3" Type="http://schemas.openxmlformats.org/officeDocument/2006/relationships/oleObject" TargetMode="External" Target="file:////Users/ShogoSato/Desktop/lipid%20subpathway.xlsx"/>
</Relationships>
</file>

<file path=ppt/charts/_rels/chart9.xml.rels><?xml version = '1.0' encoding = 'UTF-8' standalone = 'yes'?>
<Relationships xmlns="http://schemas.openxmlformats.org/package/2006/relationships">
   <Relationship Id="rId1" Type="http://schemas.microsoft.com/office/2011/relationships/chartStyle" Target="style9.xml"/>
   <Relationship Id="rId2" Type="http://schemas.microsoft.com/office/2011/relationships/chartColorStyle" Target="colors9.xml"/>
   <Relationship Id="rId3" Type="http://schemas.openxmlformats.org/officeDocument/2006/relationships/oleObject" TargetMode="External" Target="file:////Users/ShogoSato/Desktop/lipid%20subpathway.xlsx"/>
</Relationships>
</file>

<file path=ppt/charts/_rels/chart10.xml.rels><?xml version = '1.0' encoding = 'UTF-8' standalone = 'yes'?>
<Relationships xmlns="http://schemas.openxmlformats.org/package/2006/relationships">
   <Relationship Id="rId1" Type="http://schemas.microsoft.com/office/2011/relationships/chartStyle" Target="style10.xml"/>
   <Relationship Id="rId2" Type="http://schemas.microsoft.com/office/2011/relationships/chartColorStyle" Target="colors10.xml"/>
   <Relationship Id="rId3" Type="http://schemas.openxmlformats.org/officeDocument/2006/relationships/oleObject" TargetMode="External" Target="file:////Users/ShogoSato/Desktop/lipid%20subpathway.xlsx"/>
</Relationships>
</file>

<file path=ppt/charts/_rels/chart11.xml.rels><?xml version = '1.0' encoding = 'UTF-8' standalone = 'yes'?>
<Relationships xmlns="http://schemas.openxmlformats.org/package/2006/relationships">
   <Relationship Id="rId1" Type="http://schemas.microsoft.com/office/2011/relationships/chartStyle" Target="style11.xml"/>
   <Relationship Id="rId2" Type="http://schemas.microsoft.com/office/2011/relationships/chartColorStyle" Target="colors11.xml"/>
   <Relationship Id="rId3" Type="http://schemas.openxmlformats.org/officeDocument/2006/relationships/oleObject" TargetMode="External" Target="file:////Users/ShogoSato/Desktop/lipid%20subpathway.xlsx"/>
</Relationships>
</file>

<file path=ppt/charts/_rels/chart12.xml.rels><?xml version = '1.0' encoding = 'UTF-8' standalone = 'yes'?>
<Relationships xmlns="http://schemas.openxmlformats.org/package/2006/relationships">
   <Relationship Id="rId1" Type="http://schemas.microsoft.com/office/2011/relationships/chartStyle" Target="style12.xml"/>
   <Relationship Id="rId2" Type="http://schemas.microsoft.com/office/2011/relationships/chartColorStyle" Target="colors12.xml"/>
   <Relationship Id="rId3" Type="http://schemas.openxmlformats.org/officeDocument/2006/relationships/oleObject" TargetMode="External" Target="file:////Users/ShogoSato/Desktop/lipid%20subpathway.xlsx"/>
</Relationships>
</file>

<file path=ppt/charts/_rels/chart13.xml.rels><?xml version = '1.0' encoding = 'UTF-8' standalone = 'yes'?>
<Relationships xmlns="http://schemas.openxmlformats.org/package/2006/relationships">
   <Relationship Id="rId1" Type="http://schemas.microsoft.com/office/2011/relationships/chartStyle" Target="style13.xml"/>
   <Relationship Id="rId2" Type="http://schemas.microsoft.com/office/2011/relationships/chartColorStyle" Target="colors13.xml"/>
   <Relationship Id="rId3" Type="http://schemas.openxmlformats.org/officeDocument/2006/relationships/oleObject" TargetMode="External" Target="file:////Users/ShogoSato/Desktop/lipid%20subpathway%20muscle2.xlsx"/>
</Relationships>
</file>

<file path=ppt/charts/_rels/chart14.xml.rels><?xml version = '1.0' encoding = 'UTF-8' standalone = 'yes'?>
<Relationships xmlns="http://schemas.openxmlformats.org/package/2006/relationships">
   <Relationship Id="rId1" Type="http://schemas.microsoft.com/office/2011/relationships/chartStyle" Target="style14.xml"/>
   <Relationship Id="rId2" Type="http://schemas.microsoft.com/office/2011/relationships/chartColorStyle" Target="colors14.xml"/>
   <Relationship Id="rId3" Type="http://schemas.openxmlformats.org/officeDocument/2006/relationships/oleObject" TargetMode="External" Target="file:////Users/ShogoSato/Desktop/lipid%20subpathway%20muscle2.xlsx"/>
</Relationships>
</file>

<file path=ppt/charts/_rels/chart15.xml.rels><?xml version = '1.0' encoding = 'UTF-8' standalone = 'yes'?>
<Relationships xmlns="http://schemas.openxmlformats.org/package/2006/relationships">
   <Relationship Id="rId1" Type="http://schemas.microsoft.com/office/2011/relationships/chartStyle" Target="style15.xml"/>
   <Relationship Id="rId2" Type="http://schemas.microsoft.com/office/2011/relationships/chartColorStyle" Target="colors15.xml"/>
   <Relationship Id="rId3" Type="http://schemas.openxmlformats.org/officeDocument/2006/relationships/oleObject" TargetMode="External" Target="file:////Users/ShogoSato/Desktop/lipid%20subpathway%20muscle2.xlsx"/>
</Relationships>
</file>

<file path=ppt/charts/_rels/chart16.xml.rels><?xml version = '1.0' encoding = 'UTF-8' standalone = 'yes'?>
<Relationships xmlns="http://schemas.openxmlformats.org/package/2006/relationships">
   <Relationship Id="rId1" Type="http://schemas.microsoft.com/office/2011/relationships/chartStyle" Target="style16.xml"/>
   <Relationship Id="rId2" Type="http://schemas.microsoft.com/office/2011/relationships/chartColorStyle" Target="colors16.xml"/>
   <Relationship Id="rId3" Type="http://schemas.openxmlformats.org/officeDocument/2006/relationships/oleObject" TargetMode="External" Target="file:////Users/ShogoSato/Desktop/lipid%20subpathway%20muscle2.xlsx"/>
</Relationships>
</file>

<file path=ppt/charts/_rels/chart17.xml.rels><?xml version = '1.0' encoding = 'UTF-8' standalone = 'yes'?>
<Relationships xmlns="http://schemas.openxmlformats.org/package/2006/relationships">
   <Relationship Id="rId1" Type="http://schemas.microsoft.com/office/2011/relationships/chartStyle" Target="style17.xml"/>
   <Relationship Id="rId2" Type="http://schemas.microsoft.com/office/2011/relationships/chartColorStyle" Target="colors17.xml"/>
   <Relationship Id="rId3" Type="http://schemas.openxmlformats.org/officeDocument/2006/relationships/oleObject" TargetMode="External" Target="file:////Users/ShogoSato/Desktop/lipid%20subpathway%20muscle2.xlsx"/>
</Relationships>
</file>

<file path=ppt/charts/_rels/chart18.xml.rels><?xml version = '1.0' encoding = 'UTF-8' standalone = 'yes'?>
<Relationships xmlns="http://schemas.openxmlformats.org/package/2006/relationships">
   <Relationship Id="rId1" Type="http://schemas.microsoft.com/office/2011/relationships/chartStyle" Target="style18.xml"/>
   <Relationship Id="rId2" Type="http://schemas.microsoft.com/office/2011/relationships/chartColorStyle" Target="colors18.xml"/>
   <Relationship Id="rId3" Type="http://schemas.openxmlformats.org/officeDocument/2006/relationships/oleObject" TargetMode="External" Target="file:////Users/ShogoSato/Desktop/lipid%20subpathway%20muscle2.xlsx"/>
</Relationships>
</file>

<file path=ppt/charts/_rels/chart19.xml.rels><?xml version = '1.0' encoding = 'UTF-8' standalone = 'yes'?>
<Relationships xmlns="http://schemas.openxmlformats.org/package/2006/relationships">
   <Relationship Id="rId1" Type="http://schemas.microsoft.com/office/2011/relationships/chartStyle" Target="style19.xml"/>
   <Relationship Id="rId2" Type="http://schemas.microsoft.com/office/2011/relationships/chartColorStyle" Target="colors19.xml"/>
   <Relationship Id="rId3" Type="http://schemas.openxmlformats.org/officeDocument/2006/relationships/oleObject" TargetMode="External" Target="file:////Users/ShogoSato/Desktop/lipid%20subpathway%20muscle2.xlsx"/>
</Relationships>
</file>

<file path=ppt/charts/_rels/chart20.xml.rels><?xml version = '1.0' encoding = 'UTF-8' standalone = 'yes'?>
<Relationships xmlns="http://schemas.openxmlformats.org/package/2006/relationships">
   <Relationship Id="rId1" Type="http://schemas.microsoft.com/office/2011/relationships/chartStyle" Target="style20.xml"/>
   <Relationship Id="rId2" Type="http://schemas.microsoft.com/office/2011/relationships/chartColorStyle" Target="colors20.xml"/>
   <Relationship Id="rId3" Type="http://schemas.openxmlformats.org/officeDocument/2006/relationships/oleObject" TargetMode="External" Target="file:////Users/ShogoSato/Desktop/lipid%20subpathway%20muscle2.xlsx"/>
</Relationships>
</file>

<file path=ppt/charts/_rels/chart21.xml.rels><?xml version = '1.0' encoding = 'UTF-8' standalone = 'yes'?>
<Relationships xmlns="http://schemas.openxmlformats.org/package/2006/relationships">
   <Relationship Id="rId1" Type="http://schemas.microsoft.com/office/2011/relationships/chartStyle" Target="style21.xml"/>
   <Relationship Id="rId2" Type="http://schemas.microsoft.com/office/2011/relationships/chartColorStyle" Target="colors21.xml"/>
   <Relationship Id="rId3" Type="http://schemas.openxmlformats.org/officeDocument/2006/relationships/oleObject" TargetMode="External" Target="file:////Users/ShogoSato/Desktop/lipid%20subpathway%20muscle2.xlsx"/>
</Relationships>
</file>

<file path=ppt/charts/_rels/chart22.xml.rels><?xml version = '1.0' encoding = 'UTF-8' standalone = 'yes'?>
<Relationships xmlns="http://schemas.openxmlformats.org/package/2006/relationships">
   <Relationship Id="rId1" Type="http://schemas.microsoft.com/office/2011/relationships/chartStyle" Target="style22.xml"/>
   <Relationship Id="rId2" Type="http://schemas.microsoft.com/office/2011/relationships/chartColorStyle" Target="colors22.xml"/>
   <Relationship Id="rId3" Type="http://schemas.openxmlformats.org/officeDocument/2006/relationships/oleObject" TargetMode="External" Target="file:////Users/ShogoSato/Desktop/lipid%20subpathway%20muscle2.xlsx"/>
</Relationships>
</file>

<file path=ppt/charts/_rels/chart23.xml.rels><?xml version = '1.0' encoding = 'UTF-8' standalone = 'yes'?>
<Relationships xmlns="http://schemas.openxmlformats.org/package/2006/relationships">
   <Relationship Id="rId1" Type="http://schemas.microsoft.com/office/2011/relationships/chartStyle" Target="style23.xml"/>
   <Relationship Id="rId2" Type="http://schemas.microsoft.com/office/2011/relationships/chartColorStyle" Target="colors23.xml"/>
   <Relationship Id="rId3" Type="http://schemas.openxmlformats.org/officeDocument/2006/relationships/oleObject" TargetMode="External" Target="file:////Users/ShogoSato/Desktop/lipid%20subpathway%20muscle2.xlsx"/>
</Relationships>
</file>

<file path=ppt/charts/_rels/chart24.xml.rels><?xml version = '1.0' encoding = 'UTF-8' standalone = 'yes'?>
<Relationships xmlns="http://schemas.openxmlformats.org/package/2006/relationships">
   <Relationship Id="rId1" Type="http://schemas.microsoft.com/office/2011/relationships/chartStyle" Target="style24.xml"/>
   <Relationship Id="rId2" Type="http://schemas.microsoft.com/office/2011/relationships/chartColorStyle" Target="colors24.xml"/>
   <Relationship Id="rId3" Type="http://schemas.openxmlformats.org/officeDocument/2006/relationships/oleObject" TargetMode="External" Target="file:////Users/ShogoSato/Desktop/lipid%20subpathway%20effect%20of%20diet%20serum%20.xlsx"/>
</Relationships>
</file>

<file path=ppt/charts/_rels/chart25.xml.rels><?xml version = '1.0' encoding = 'UTF-8' standalone = 'yes'?>
<Relationships xmlns="http://schemas.openxmlformats.org/package/2006/relationships">
   <Relationship Id="rId1" Type="http://schemas.microsoft.com/office/2011/relationships/chartStyle" Target="style25.xml"/>
   <Relationship Id="rId2" Type="http://schemas.microsoft.com/office/2011/relationships/chartColorStyle" Target="colors25.xml"/>
   <Relationship Id="rId3" Type="http://schemas.openxmlformats.org/officeDocument/2006/relationships/oleObject" TargetMode="External" Target="file:////Users/ShogoSato/Desktop/lipid%20subpathway%20effect%20of%20diet%20serum%20.xlsx"/>
</Relationships>
</file>

<file path=ppt/charts/_rels/chart26.xml.rels><?xml version = '1.0' encoding = 'UTF-8' standalone = 'yes'?>
<Relationships xmlns="http://schemas.openxmlformats.org/package/2006/relationships">
   <Relationship Id="rId1" Type="http://schemas.microsoft.com/office/2011/relationships/chartStyle" Target="style26.xml"/>
   <Relationship Id="rId2" Type="http://schemas.microsoft.com/office/2011/relationships/chartColorStyle" Target="colors26.xml"/>
   <Relationship Id="rId3" Type="http://schemas.openxmlformats.org/officeDocument/2006/relationships/oleObject" TargetMode="External" Target="file:////Users/ShogoSato/Desktop/lipid%20subpathway%20effect%20of%20diet%20serum%20.xlsx"/>
</Relationships>
</file>

<file path=ppt/charts/_rels/chart27.xml.rels><?xml version = '1.0' encoding = 'UTF-8' standalone = 'yes'?>
<Relationships xmlns="http://schemas.openxmlformats.org/package/2006/relationships">
   <Relationship Id="rId1" Type="http://schemas.microsoft.com/office/2011/relationships/chartStyle" Target="style27.xml"/>
   <Relationship Id="rId2" Type="http://schemas.microsoft.com/office/2011/relationships/chartColorStyle" Target="colors27.xml"/>
   <Relationship Id="rId3" Type="http://schemas.openxmlformats.org/officeDocument/2006/relationships/oleObject" TargetMode="External" Target="file:////Users/ShogoSato/Desktop/lipid%20subpathway%20effect%20of%20diet%20serum%20.xlsx"/>
</Relationships>
</file>

<file path=ppt/charts/_rels/chart28.xml.rels><?xml version = '1.0' encoding = 'UTF-8' standalone = 'yes'?>
<Relationships xmlns="http://schemas.openxmlformats.org/package/2006/relationships">
   <Relationship Id="rId1" Type="http://schemas.microsoft.com/office/2011/relationships/chartStyle" Target="style28.xml"/>
   <Relationship Id="rId2" Type="http://schemas.microsoft.com/office/2011/relationships/chartColorStyle" Target="colors28.xml"/>
   <Relationship Id="rId3" Type="http://schemas.openxmlformats.org/officeDocument/2006/relationships/oleObject" TargetMode="External" Target="file:////Users/ShogoSato/Desktop/lipid%20subpathway%20effect%20of%20diet%20serum%20.xlsx"/>
</Relationships>
</file>

<file path=ppt/charts/_rels/chart29.xml.rels><?xml version = '1.0' encoding = 'UTF-8' standalone = 'yes'?>
<Relationships xmlns="http://schemas.openxmlformats.org/package/2006/relationships">
   <Relationship Id="rId1" Type="http://schemas.microsoft.com/office/2011/relationships/chartStyle" Target="style29.xml"/>
   <Relationship Id="rId2" Type="http://schemas.microsoft.com/office/2011/relationships/chartColorStyle" Target="colors29.xml"/>
   <Relationship Id="rId3" Type="http://schemas.openxmlformats.org/officeDocument/2006/relationships/oleObject" TargetMode="External" Target="file:////Users/ShogoSato/Desktop/lipid%20subpathway%20effect%20of%20diet%20serum%20.xlsx"/>
</Relationships>
</file>

<file path=ppt/charts/_rels/chart30.xml.rels><?xml version = '1.0' encoding = 'UTF-8' standalone = 'yes'?>
<Relationships xmlns="http://schemas.openxmlformats.org/package/2006/relationships">
   <Relationship Id="rId1" Type="http://schemas.microsoft.com/office/2011/relationships/chartStyle" Target="style30.xml"/>
   <Relationship Id="rId2" Type="http://schemas.microsoft.com/office/2011/relationships/chartColorStyle" Target="colors30.xml"/>
   <Relationship Id="rId3" Type="http://schemas.openxmlformats.org/officeDocument/2006/relationships/oleObject" TargetMode="External" Target="file:////Users/ShogoSato/Desktop/lipid%20subpathway%20effect%20of%20diet%20serum%20.xlsx"/>
</Relationships>
</file>

<file path=ppt/charts/_rels/chart31.xml.rels><?xml version = '1.0' encoding = 'UTF-8' standalone = 'yes'?>
<Relationships xmlns="http://schemas.openxmlformats.org/package/2006/relationships">
   <Relationship Id="rId1" Type="http://schemas.microsoft.com/office/2011/relationships/chartStyle" Target="style31.xml"/>
   <Relationship Id="rId2" Type="http://schemas.microsoft.com/office/2011/relationships/chartColorStyle" Target="colors31.xml"/>
   <Relationship Id="rId3" Type="http://schemas.openxmlformats.org/officeDocument/2006/relationships/oleObject" TargetMode="External" Target="file:////Users/ShogoSato/Desktop/lipid%20subpathway%20effect%20of%20diet%20serum%20.xlsx"/>
</Relationships>
</file>

<file path=ppt/charts/_rels/chart32.xml.rels><?xml version = '1.0' encoding = 'UTF-8' standalone = 'yes'?>
<Relationships xmlns="http://schemas.openxmlformats.org/package/2006/relationships">
   <Relationship Id="rId1" Type="http://schemas.microsoft.com/office/2011/relationships/chartStyle" Target="style32.xml"/>
   <Relationship Id="rId2" Type="http://schemas.microsoft.com/office/2011/relationships/chartColorStyle" Target="colors32.xml"/>
   <Relationship Id="rId3" Type="http://schemas.openxmlformats.org/officeDocument/2006/relationships/oleObject" TargetMode="External" Target="file:////Users/ShogoSato/Desktop/lipid%20subpathway%20effect%20of%20diet%20serum%20.xlsx"/>
</Relationships>
</file>

<file path=ppt/charts/_rels/chart33.xml.rels><?xml version = '1.0' encoding = 'UTF-8' standalone = 'yes'?>
<Relationships xmlns="http://schemas.openxmlformats.org/package/2006/relationships">
   <Relationship Id="rId1" Type="http://schemas.microsoft.com/office/2011/relationships/chartStyle" Target="style33.xml"/>
   <Relationship Id="rId2" Type="http://schemas.microsoft.com/office/2011/relationships/chartColorStyle" Target="colors33.xml"/>
   <Relationship Id="rId3" Type="http://schemas.openxmlformats.org/officeDocument/2006/relationships/oleObject" TargetMode="External" Target="file:////Users/ShogoSato/Desktop/lipid%20subpathway%20effect%20of%20diet%20serum%20.xlsx"/>
</Relationships>
</file>

<file path=ppt/charts/_rels/chart34.xml.rels><?xml version = '1.0' encoding = 'UTF-8' standalone = 'yes'?>
<Relationships xmlns="http://schemas.openxmlformats.org/package/2006/relationships">
   <Relationship Id="rId1" Type="http://schemas.microsoft.com/office/2011/relationships/chartStyle" Target="style34.xml"/>
   <Relationship Id="rId2" Type="http://schemas.microsoft.com/office/2011/relationships/chartColorStyle" Target="colors34.xml"/>
   <Relationship Id="rId3" Type="http://schemas.openxmlformats.org/officeDocument/2006/relationships/oleObject" TargetMode="External" Target="file:////Users/ShogoSato/Desktop/lipid%20subpathway%20effect%20of%20diet%20serum%20.xlsx"/>
</Relationships>
</file>

<file path=ppt/charts/_rels/chart35.xml.rels><?xml version = '1.0' encoding = 'UTF-8' standalone = 'yes'?>
<Relationships xmlns="http://schemas.openxmlformats.org/package/2006/relationships">
   <Relationship Id="rId1" Type="http://schemas.microsoft.com/office/2011/relationships/chartStyle" Target="style35.xml"/>
   <Relationship Id="rId2" Type="http://schemas.microsoft.com/office/2011/relationships/chartColorStyle" Target="colors35.xml"/>
   <Relationship Id="rId3" Type="http://schemas.openxmlformats.org/officeDocument/2006/relationships/oleObject" TargetMode="External" Target="file:////Volumes/G-DRIVE%20mobile%20USB-C/Human%20metabolome/lipid%20subpathway/effect%20of%20diet/lipid%20subpathway%20effect%20of%20diet%20serum%20.xlsx"/>
</Relationships>
</file>

<file path=ppt/charts/_rels/chart36.xml.rels><?xml version = '1.0' encoding = 'UTF-8' standalone = 'yes'?>
<Relationships xmlns="http://schemas.openxmlformats.org/package/2006/relationships">
   <Relationship Id="rId1" Type="http://schemas.microsoft.com/office/2011/relationships/chartStyle" Target="style36.xml"/>
   <Relationship Id="rId2" Type="http://schemas.microsoft.com/office/2011/relationships/chartColorStyle" Target="colors36.xml"/>
   <Relationship Id="rId3" Type="http://schemas.openxmlformats.org/officeDocument/2006/relationships/oleObject" TargetMode="External" Target="file:////Users/ShogoSato/Desktop/lipid%20subpathway%20effect%20of%20diet%20muscle.xlsx"/>
</Relationships>
</file>

<file path=ppt/charts/_rels/chart37.xml.rels><?xml version = '1.0' encoding = 'UTF-8' standalone = 'yes'?>
<Relationships xmlns="http://schemas.openxmlformats.org/package/2006/relationships">
   <Relationship Id="rId1" Type="http://schemas.microsoft.com/office/2011/relationships/chartStyle" Target="style37.xml"/>
   <Relationship Id="rId2" Type="http://schemas.microsoft.com/office/2011/relationships/chartColorStyle" Target="colors37.xml"/>
   <Relationship Id="rId3" Type="http://schemas.openxmlformats.org/officeDocument/2006/relationships/oleObject" TargetMode="External" Target="file:////Users/ShogoSato/Desktop/lipid%20subpathway%20effect%20of%20diet%20muscle.xlsx"/>
</Relationships>
</file>

<file path=ppt/charts/_rels/chart38.xml.rels><?xml version = '1.0' encoding = 'UTF-8' standalone = 'yes'?>
<Relationships xmlns="http://schemas.openxmlformats.org/package/2006/relationships">
   <Relationship Id="rId1" Type="http://schemas.microsoft.com/office/2011/relationships/chartStyle" Target="style38.xml"/>
   <Relationship Id="rId2" Type="http://schemas.microsoft.com/office/2011/relationships/chartColorStyle" Target="colors38.xml"/>
   <Relationship Id="rId3" Type="http://schemas.openxmlformats.org/officeDocument/2006/relationships/oleObject" TargetMode="External" Target="file:////Users/ShogoSato/Desktop/lipid%20subpathway%20effect%20of%20diet%20muscle.xlsx"/>
</Relationships>
</file>

<file path=ppt/charts/_rels/chart39.xml.rels><?xml version = '1.0' encoding = 'UTF-8' standalone = 'yes'?>
<Relationships xmlns="http://schemas.openxmlformats.org/package/2006/relationships">
   <Relationship Id="rId1" Type="http://schemas.microsoft.com/office/2011/relationships/chartStyle" Target="style39.xml"/>
   <Relationship Id="rId2" Type="http://schemas.microsoft.com/office/2011/relationships/chartColorStyle" Target="colors39.xml"/>
   <Relationship Id="rId3" Type="http://schemas.openxmlformats.org/officeDocument/2006/relationships/oleObject" TargetMode="External" Target="file:////Users/ShogoSato/Desktop/lipid%20subpathway%20effect%20of%20diet%20muscle.xlsx"/>
</Relationships>
</file>

<file path=ppt/charts/_rels/chart40.xml.rels><?xml version = '1.0' encoding = 'UTF-8' standalone = 'yes'?>
<Relationships xmlns="http://schemas.openxmlformats.org/package/2006/relationships">
   <Relationship Id="rId1" Type="http://schemas.microsoft.com/office/2011/relationships/chartStyle" Target="style40.xml"/>
   <Relationship Id="rId2" Type="http://schemas.microsoft.com/office/2011/relationships/chartColorStyle" Target="colors40.xml"/>
   <Relationship Id="rId3" Type="http://schemas.openxmlformats.org/officeDocument/2006/relationships/oleObject" TargetMode="External" Target="file:////Users/ShogoSato/Desktop/lipid%20subpathway%20effect%20of%20diet%20muscle.xlsx"/>
</Relationships>
</file>

<file path=ppt/charts/_rels/chart41.xml.rels><?xml version = '1.0' encoding = 'UTF-8' standalone = 'yes'?>
<Relationships xmlns="http://schemas.openxmlformats.org/package/2006/relationships">
   <Relationship Id="rId1" Type="http://schemas.microsoft.com/office/2011/relationships/chartStyle" Target="style41.xml"/>
   <Relationship Id="rId2" Type="http://schemas.microsoft.com/office/2011/relationships/chartColorStyle" Target="colors41.xml"/>
   <Relationship Id="rId3" Type="http://schemas.openxmlformats.org/officeDocument/2006/relationships/oleObject" TargetMode="External" Target="file:////Users/ShogoSato/Desktop/lipid%20subpathway%20effect%20of%20diet%20muscle.xlsx"/>
</Relationships>
</file>

<file path=ppt/charts/_rels/chart42.xml.rels><?xml version = '1.0' encoding = 'UTF-8' standalone = 'yes'?>
<Relationships xmlns="http://schemas.openxmlformats.org/package/2006/relationships">
   <Relationship Id="rId1" Type="http://schemas.microsoft.com/office/2011/relationships/chartStyle" Target="style42.xml"/>
   <Relationship Id="rId2" Type="http://schemas.microsoft.com/office/2011/relationships/chartColorStyle" Target="colors42.xml"/>
   <Relationship Id="rId3" Type="http://schemas.openxmlformats.org/officeDocument/2006/relationships/oleObject" TargetMode="External" Target="file:////Users/ShogoSato/Desktop/lipid%20subpathway%20effect%20of%20diet%20muscle.xlsx"/>
</Relationships>
</file>

<file path=ppt/charts/_rels/chart43.xml.rels><?xml version = '1.0' encoding = 'UTF-8' standalone = 'yes'?>
<Relationships xmlns="http://schemas.openxmlformats.org/package/2006/relationships">
   <Relationship Id="rId1" Type="http://schemas.microsoft.com/office/2011/relationships/chartStyle" Target="style43.xml"/>
   <Relationship Id="rId2" Type="http://schemas.microsoft.com/office/2011/relationships/chartColorStyle" Target="colors43.xml"/>
   <Relationship Id="rId3" Type="http://schemas.openxmlformats.org/officeDocument/2006/relationships/oleObject" TargetMode="External" Target="file:////Users/ShogoSato/Desktop/lipid%20subpathway%20effect%20of%20diet%20muscle.xlsx"/>
</Relationships>
</file>

<file path=ppt/charts/_rels/chart44.xml.rels><?xml version = '1.0' encoding = 'UTF-8' standalone = 'yes'?>
<Relationships xmlns="http://schemas.openxmlformats.org/package/2006/relationships">
   <Relationship Id="rId1" Type="http://schemas.microsoft.com/office/2011/relationships/chartStyle" Target="style44.xml"/>
   <Relationship Id="rId2" Type="http://schemas.microsoft.com/office/2011/relationships/chartColorStyle" Target="colors44.xml"/>
   <Relationship Id="rId3" Type="http://schemas.openxmlformats.org/officeDocument/2006/relationships/oleObject" TargetMode="External" Target="file:////Volumes/G-DRIVE%20mobile%20USB-C/Human%20metabolome/lipid%20subpathway/effect%20of%20diet/lipid%20subpathway%20effect%20of%20diet%20muscle.xlsx"/>
</Relationships>
</file>

<file path=ppt/charts/_rels/chart45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http://invalid.uri"/>
</Relationships>
</file>

<file path=ppt/charts/_rels/chart46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http://invalid.uri"/>
</Relationships>
</file>

<file path=ppt/charts/_rels/chart47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http://invalid.uri"/>
</Relationships>
</file>

<file path=ppt/charts/_rels/chart48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http://invalid.uri"/>
</Relationships>
</file>

<file path=ppt/charts/_rels/chart49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/Volumes/G-DRIVE%20mobile%20USB-C/Human%20metabolome/Serum%20vs%20Muscle/Morning%20.xlsx"/>
</Relationships>
</file>

<file path=ppt/charts/_rels/chart50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/Volumes/G-DRIVE%20mobile%20USB-C/Human%20metabolome/Serum%20vs%20Muscle/Morning%20.xlsx"/>
</Relationships>
</file>

<file path=ppt/charts/_rels/chart51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/Volumes/G-DRIVE%20mobile%20USB-C/Human%20metabolome/Serum%20vs%20Muscle/Morning%20.xlsx"/>
</Relationships>
</file>

<file path=ppt/charts/_rels/chart52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/Volumes/G-DRIVE%20mobile%20USB-C/Human%20metabolome/Serum%20vs%20Muscle/Morning%20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962-B646-8411-9B601C03239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962-B646-8411-9B601C03239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962-B646-8411-9B601C03239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962-B646-8411-9B601C03239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962-B646-8411-9B601C032398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962-B646-8411-9B601C032398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962-B646-8411-9B601C032398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3962-B646-8411-9B601C032398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3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3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3962-B646-8411-9B601C032398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4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4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3962-B646-8411-9B601C032398}"/>
              </c:ext>
            </c:extLst>
          </c:dPt>
          <c:cat>
            <c:strRef>
              <c:f>'Pie chart (HFD)'!$A$2:$A$11</c:f>
              <c:strCache>
                <c:ptCount val="10"/>
                <c:pt idx="0">
                  <c:v>Inositol Metabolism</c:v>
                </c:pt>
                <c:pt idx="1">
                  <c:v>Fatty Acid Metabolism (also BCAA Metabolism)</c:v>
                </c:pt>
                <c:pt idx="2">
                  <c:v>Fatty Acid Metabolism(Acyl Carnitine)</c:v>
                </c:pt>
                <c:pt idx="3">
                  <c:v>Phosphatidylcholine (PC)</c:v>
                </c:pt>
                <c:pt idx="4">
                  <c:v>Sphingolipid Metabolism</c:v>
                </c:pt>
                <c:pt idx="5">
                  <c:v>Phosphatidylinositol (PI)</c:v>
                </c:pt>
                <c:pt idx="6">
                  <c:v>Lysophospholipid</c:v>
                </c:pt>
                <c:pt idx="7">
                  <c:v>Ceramides</c:v>
                </c:pt>
                <c:pt idx="8">
                  <c:v>Diacylglycerol</c:v>
                </c:pt>
                <c:pt idx="9">
                  <c:v>Secondary Bile Acid Metabolism</c:v>
                </c:pt>
              </c:strCache>
            </c:strRef>
          </c:cat>
          <c:val>
            <c:numRef>
              <c:f>'Pie chart (HFD)'!$B$2:$B$11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9</c:v>
                </c:pt>
                <c:pt idx="3">
                  <c:v>5</c:v>
                </c:pt>
                <c:pt idx="4">
                  <c:v>10</c:v>
                </c:pt>
                <c:pt idx="5">
                  <c:v>1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962-B646-8411-9B601C0323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86E-0042-82C3-2D3DD3F5784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86E-0042-82C3-2D3DD3F57844}"/>
              </c:ext>
            </c:extLst>
          </c:dPt>
          <c:val>
            <c:numRef>
              <c:f>'Pie chart (HFD)'!$G$2:$G$3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6E-0042-82C3-2D3DD3F57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A52-2D44-A3D0-3F1071D630D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A52-2D44-A3D0-3F1071D630D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A52-2D44-A3D0-3F1071D630D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A52-2D44-A3D0-3F1071D630D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A52-2D44-A3D0-3F1071D630D2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A52-2D44-A3D0-3F1071D630D2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A52-2D44-A3D0-3F1071D630D2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6A52-2D44-A3D0-3F1071D630D2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3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3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6A52-2D44-A3D0-3F1071D630D2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4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4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6A52-2D44-A3D0-3F1071D630D2}"/>
              </c:ext>
            </c:extLst>
          </c:dPt>
          <c:val>
            <c:numRef>
              <c:f>'Pie chart (HFD)'!$L$2:$L$11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12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5</c:v>
                </c:pt>
                <c:pt idx="7">
                  <c:v>6</c:v>
                </c:pt>
                <c:pt idx="8">
                  <c:v>1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A52-2D44-A3D0-3F1071D63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661-8447-8DD1-B9A24DF523F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661-8447-8DD1-B9A24DF523F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661-8447-8DD1-B9A24DF523F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661-8447-8DD1-B9A24DF523F3}"/>
              </c:ext>
            </c:extLst>
          </c:dPt>
          <c:val>
            <c:numRef>
              <c:f>'Pie chart (HFD)'!$Q$2:$Q$5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61-8447-8DD1-B9A24DF52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104-FF4C-A44D-0E6014F22D8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104-FF4C-A44D-0E6014F22D8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104-FF4C-A44D-0E6014F22D8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104-FF4C-A44D-0E6014F22D80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104-FF4C-A44D-0E6014F22D80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104-FF4C-A44D-0E6014F22D80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104-FF4C-A44D-0E6014F22D80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2104-FF4C-A44D-0E6014F22D80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3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3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2104-FF4C-A44D-0E6014F22D80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4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4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2104-FF4C-A44D-0E6014F22D80}"/>
              </c:ext>
            </c:extLst>
          </c:dPt>
          <c:val>
            <c:numRef>
              <c:f>'Pie chart (HFD)'!$V$2:$V$11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7</c:v>
                </c:pt>
                <c:pt idx="4">
                  <c:v>5</c:v>
                </c:pt>
                <c:pt idx="5">
                  <c:v>2</c:v>
                </c:pt>
                <c:pt idx="6">
                  <c:v>7</c:v>
                </c:pt>
                <c:pt idx="7">
                  <c:v>6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104-FF4C-A44D-0E6014F22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645-0E49-87DD-CBA9A62ECB8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645-0E49-87DD-CBA9A62ECB8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645-0E49-87DD-CBA9A62ECB8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645-0E49-87DD-CBA9A62ECB82}"/>
              </c:ext>
            </c:extLst>
          </c:dPt>
          <c:val>
            <c:numRef>
              <c:f>'Pie chart (HFD)'!$AA$2:$AA$5</c:f>
              <c:numCache>
                <c:formatCode>General</c:formatCode>
                <c:ptCount val="4"/>
                <c:pt idx="0">
                  <c:v>2</c:v>
                </c:pt>
                <c:pt idx="1">
                  <c:v>9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45-0E49-87DD-CBA9A62EC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178-A848-B9F1-6560C754A31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178-A848-B9F1-6560C754A31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178-A848-B9F1-6560C754A31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178-A848-B9F1-6560C754A31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178-A848-B9F1-6560C754A31D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178-A848-B9F1-6560C754A31D}"/>
              </c:ext>
            </c:extLst>
          </c:dPt>
          <c:cat>
            <c:strRef>
              <c:f>'Pie chart (HFD)'!$A$2:$A$11</c:f>
              <c:strCache>
                <c:ptCount val="10"/>
                <c:pt idx="0">
                  <c:v>Inositol Metabolism</c:v>
                </c:pt>
                <c:pt idx="1">
                  <c:v>Fatty Acid Metabolism (also BCAA Metabolism)</c:v>
                </c:pt>
                <c:pt idx="2">
                  <c:v>Fatty Acid Metabolism(Acyl Carnitine)</c:v>
                </c:pt>
                <c:pt idx="3">
                  <c:v>Phosphatidylcholine (PC)</c:v>
                </c:pt>
                <c:pt idx="4">
                  <c:v>Sphingolipid Metabolism</c:v>
                </c:pt>
                <c:pt idx="5">
                  <c:v>Phosphatidylinositol (PI)</c:v>
                </c:pt>
                <c:pt idx="6">
                  <c:v>Lysophospholipid</c:v>
                </c:pt>
                <c:pt idx="7">
                  <c:v>Ceramides</c:v>
                </c:pt>
                <c:pt idx="8">
                  <c:v>Diacylglycerol</c:v>
                </c:pt>
                <c:pt idx="9">
                  <c:v>Secondary Bile Acid Metabolism</c:v>
                </c:pt>
              </c:strCache>
            </c:strRef>
          </c:cat>
          <c:val>
            <c:numRef>
              <c:f>'Pie chart (HCD)'!$G$2:$G$7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178-A848-B9F1-6560C754A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7F2-A74B-9349-A5B1CACA50C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7F2-A74B-9349-A5B1CACA50C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7F2-A74B-9349-A5B1CACA50C4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7F2-A74B-9349-A5B1CACA50C4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7F2-A74B-9349-A5B1CACA50C4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7F2-A74B-9349-A5B1CACA50C4}"/>
              </c:ext>
            </c:extLst>
          </c:dPt>
          <c:cat>
            <c:strRef>
              <c:f>'Pie chart (HFD)'!$A$2:$A$11</c:f>
              <c:strCache>
                <c:ptCount val="10"/>
                <c:pt idx="0">
                  <c:v>Inositol Metabolism</c:v>
                </c:pt>
                <c:pt idx="1">
                  <c:v>Fatty Acid Metabolism (also BCAA Metabolism)</c:v>
                </c:pt>
                <c:pt idx="2">
                  <c:v>Fatty Acid Metabolism(Acyl Carnitine)</c:v>
                </c:pt>
                <c:pt idx="3">
                  <c:v>Phosphatidylcholine (PC)</c:v>
                </c:pt>
                <c:pt idx="4">
                  <c:v>Sphingolipid Metabolism</c:v>
                </c:pt>
                <c:pt idx="5">
                  <c:v>Phosphatidylinositol (PI)</c:v>
                </c:pt>
                <c:pt idx="6">
                  <c:v>Lysophospholipid</c:v>
                </c:pt>
                <c:pt idx="7">
                  <c:v>Ceramides</c:v>
                </c:pt>
                <c:pt idx="8">
                  <c:v>Diacylglycerol</c:v>
                </c:pt>
                <c:pt idx="9">
                  <c:v>Secondary Bile Acid Metabolism</c:v>
                </c:pt>
              </c:strCache>
            </c:strRef>
          </c:cat>
          <c:val>
            <c:numRef>
              <c:f>'Pie chart (HCD)'!$B$2:$B$7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7F2-A74B-9349-A5B1CACA5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A0E-AE43-9B10-B6022EF1798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A0E-AE43-9B10-B6022EF1798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A0E-AE43-9B10-B6022EF1798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A0E-AE43-9B10-B6022EF1798A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A0E-AE43-9B10-B6022EF1798A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A0E-AE43-9B10-B6022EF1798A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A0E-AE43-9B10-B6022EF1798A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2A0E-AE43-9B10-B6022EF1798A}"/>
              </c:ext>
            </c:extLst>
          </c:dPt>
          <c:cat>
            <c:strRef>
              <c:f>'Pie chart (HFD)'!$A$2:$A$11</c:f>
              <c:strCache>
                <c:ptCount val="10"/>
                <c:pt idx="0">
                  <c:v>Inositol Metabolism</c:v>
                </c:pt>
                <c:pt idx="1">
                  <c:v>Fatty Acid Metabolism (also BCAA Metabolism)</c:v>
                </c:pt>
                <c:pt idx="2">
                  <c:v>Fatty Acid Metabolism(Acyl Carnitine)</c:v>
                </c:pt>
                <c:pt idx="3">
                  <c:v>Phosphatidylcholine (PC)</c:v>
                </c:pt>
                <c:pt idx="4">
                  <c:v>Sphingolipid Metabolism</c:v>
                </c:pt>
                <c:pt idx="5">
                  <c:v>Phosphatidylinositol (PI)</c:v>
                </c:pt>
                <c:pt idx="6">
                  <c:v>Lysophospholipid</c:v>
                </c:pt>
                <c:pt idx="7">
                  <c:v>Ceramides</c:v>
                </c:pt>
                <c:pt idx="8">
                  <c:v>Diacylglycerol</c:v>
                </c:pt>
                <c:pt idx="9">
                  <c:v>Secondary Bile Acid Metabolism</c:v>
                </c:pt>
              </c:strCache>
            </c:strRef>
          </c:cat>
          <c:val>
            <c:numRef>
              <c:f>'Pie chart (HCD)'!$Q$2:$Q$9</c:f>
              <c:numCache>
                <c:formatCode>General</c:formatCode>
                <c:ptCount val="8"/>
                <c:pt idx="0">
                  <c:v>9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A0E-AE43-9B10-B6022EF179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008-9E49-805C-81DBB2709C8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008-9E49-805C-81DBB2709C8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008-9E49-805C-81DBB2709C8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008-9E49-805C-81DBB2709C83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008-9E49-805C-81DBB2709C83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008-9E49-805C-81DBB2709C83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008-9E49-805C-81DBB2709C83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E008-9E49-805C-81DBB2709C83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3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3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E008-9E49-805C-81DBB2709C83}"/>
              </c:ext>
            </c:extLst>
          </c:dPt>
          <c:cat>
            <c:strRef>
              <c:f>'Pie chart (HFD)'!$A$2:$A$11</c:f>
              <c:strCache>
                <c:ptCount val="10"/>
                <c:pt idx="0">
                  <c:v>Inositol Metabolism</c:v>
                </c:pt>
                <c:pt idx="1">
                  <c:v>Fatty Acid Metabolism (also BCAA Metabolism)</c:v>
                </c:pt>
                <c:pt idx="2">
                  <c:v>Fatty Acid Metabolism(Acyl Carnitine)</c:v>
                </c:pt>
                <c:pt idx="3">
                  <c:v>Phosphatidylcholine (PC)</c:v>
                </c:pt>
                <c:pt idx="4">
                  <c:v>Sphingolipid Metabolism</c:v>
                </c:pt>
                <c:pt idx="5">
                  <c:v>Phosphatidylinositol (PI)</c:v>
                </c:pt>
                <c:pt idx="6">
                  <c:v>Lysophospholipid</c:v>
                </c:pt>
                <c:pt idx="7">
                  <c:v>Ceramides</c:v>
                </c:pt>
                <c:pt idx="8">
                  <c:v>Diacylglycerol</c:v>
                </c:pt>
                <c:pt idx="9">
                  <c:v>Secondary Bile Acid Metabolism</c:v>
                </c:pt>
              </c:strCache>
            </c:strRef>
          </c:cat>
          <c:val>
            <c:numRef>
              <c:f>'Pie chart (HCD)'!$L$2:$L$10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E008-9E49-805C-81DBB2709C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1E1-F444-8619-E742E62135D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1E1-F444-8619-E742E62135D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1E1-F444-8619-E742E62135D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1E1-F444-8619-E742E62135D9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1E1-F444-8619-E742E62135D9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1E1-F444-8619-E742E62135D9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71E1-F444-8619-E742E62135D9}"/>
              </c:ext>
            </c:extLst>
          </c:dPt>
          <c:cat>
            <c:strRef>
              <c:f>'Pie chart (HFD)'!$A$2:$A$11</c:f>
              <c:strCache>
                <c:ptCount val="10"/>
                <c:pt idx="0">
                  <c:v>Inositol Metabolism</c:v>
                </c:pt>
                <c:pt idx="1">
                  <c:v>Fatty Acid Metabolism (also BCAA Metabolism)</c:v>
                </c:pt>
                <c:pt idx="2">
                  <c:v>Fatty Acid Metabolism(Acyl Carnitine)</c:v>
                </c:pt>
                <c:pt idx="3">
                  <c:v>Phosphatidylcholine (PC)</c:v>
                </c:pt>
                <c:pt idx="4">
                  <c:v>Sphingolipid Metabolism</c:v>
                </c:pt>
                <c:pt idx="5">
                  <c:v>Phosphatidylinositol (PI)</c:v>
                </c:pt>
                <c:pt idx="6">
                  <c:v>Lysophospholipid</c:v>
                </c:pt>
                <c:pt idx="7">
                  <c:v>Ceramides</c:v>
                </c:pt>
                <c:pt idx="8">
                  <c:v>Diacylglycerol</c:v>
                </c:pt>
                <c:pt idx="9">
                  <c:v>Secondary Bile Acid Metabolism</c:v>
                </c:pt>
              </c:strCache>
            </c:strRef>
          </c:cat>
          <c:val>
            <c:numRef>
              <c:f>'Pie chart (HCD)'!$AA$2:$AA$8</c:f>
              <c:numCache>
                <c:formatCode>General</c:formatCode>
                <c:ptCount val="7"/>
                <c:pt idx="0">
                  <c:v>2</c:v>
                </c:pt>
                <c:pt idx="1">
                  <c:v>9</c:v>
                </c:pt>
                <c:pt idx="2">
                  <c:v>1</c:v>
                </c:pt>
                <c:pt idx="3">
                  <c:v>6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1E1-F444-8619-E742E6213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152-2846-BD5E-C89220C2492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152-2846-BD5E-C89220C2492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152-2846-BD5E-C89220C24927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152-2846-BD5E-C89220C24927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152-2846-BD5E-C89220C24927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152-2846-BD5E-C89220C24927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F152-2846-BD5E-C89220C24927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F152-2846-BD5E-C89220C24927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3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3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F152-2846-BD5E-C89220C24927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4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4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F152-2846-BD5E-C89220C24927}"/>
              </c:ext>
            </c:extLst>
          </c:dPt>
          <c:cat>
            <c:strRef>
              <c:f>'Pie chart (HFD)'!$A$2:$A$11</c:f>
              <c:strCache>
                <c:ptCount val="10"/>
                <c:pt idx="0">
                  <c:v>Inositol Metabolism</c:v>
                </c:pt>
                <c:pt idx="1">
                  <c:v>Fatty Acid Metabolism (also BCAA Metabolism)</c:v>
                </c:pt>
                <c:pt idx="2">
                  <c:v>Fatty Acid Metabolism(Acyl Carnitine)</c:v>
                </c:pt>
                <c:pt idx="3">
                  <c:v>Phosphatidylcholine (PC)</c:v>
                </c:pt>
                <c:pt idx="4">
                  <c:v>Sphingolipid Metabolism</c:v>
                </c:pt>
                <c:pt idx="5">
                  <c:v>Phosphatidylinositol (PI)</c:v>
                </c:pt>
                <c:pt idx="6">
                  <c:v>Lysophospholipid</c:v>
                </c:pt>
                <c:pt idx="7">
                  <c:v>Ceramides</c:v>
                </c:pt>
                <c:pt idx="8">
                  <c:v>Diacylglycerol</c:v>
                </c:pt>
                <c:pt idx="9">
                  <c:v>Secondary Bile Acid Metabolism</c:v>
                </c:pt>
              </c:strCache>
            </c:strRef>
          </c:cat>
          <c:val>
            <c:numRef>
              <c:f>'Pie chart (HCD)'!$V$2:$V$11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5</c:v>
                </c:pt>
                <c:pt idx="3">
                  <c:v>1</c:v>
                </c:pt>
                <c:pt idx="4">
                  <c:v>6</c:v>
                </c:pt>
                <c:pt idx="5">
                  <c:v>2</c:v>
                </c:pt>
                <c:pt idx="6">
                  <c:v>5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F152-2846-BD5E-C89220C24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E72-8A4B-BC61-4C385409002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E72-8A4B-BC61-4C385409002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E72-8A4B-BC61-4C385409002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E72-8A4B-BC61-4C385409002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E72-8A4B-BC61-4C385409002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E72-8A4B-BC61-4C3854090025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BE72-8A4B-BC61-4C3854090025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BE72-8A4B-BC61-4C3854090025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3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3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BE72-8A4B-BC61-4C3854090025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4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4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BE72-8A4B-BC61-4C3854090025}"/>
              </c:ext>
            </c:extLst>
          </c:dPt>
          <c:val>
            <c:numRef>
              <c:f>'pie chart (HFD)'!$B$2:$B$11</c:f>
              <c:numCache>
                <c:formatCode>General</c:formatCode>
                <c:ptCount val="10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E72-8A4B-BC61-4C38540900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BD7-9E42-BF7F-06E623DF8A0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BD7-9E42-BF7F-06E623DF8A0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BD7-9E42-BF7F-06E623DF8A0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BD7-9E42-BF7F-06E623DF8A0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BD7-9E42-BF7F-06E623DF8A0D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BD7-9E42-BF7F-06E623DF8A0D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BD7-9E42-BF7F-06E623DF8A0D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2BD7-9E42-BF7F-06E623DF8A0D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3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3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2BD7-9E42-BF7F-06E623DF8A0D}"/>
              </c:ext>
            </c:extLst>
          </c:dPt>
          <c:val>
            <c:numRef>
              <c:f>'pie chart (HFD)'!$G$2:$G$10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BD7-9E42-BF7F-06E623DF8A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194-314B-A51F-EEC230CACB7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194-314B-A51F-EEC230CACB7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194-314B-A51F-EEC230CACB7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194-314B-A51F-EEC230CACB7A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194-314B-A51F-EEC230CACB7A}"/>
              </c:ext>
            </c:extLst>
          </c:dPt>
          <c:val>
            <c:numRef>
              <c:f>'pie chart (HFD)'!$L$2:$L$6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194-314B-A51F-EEC230CACB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A8D-FE4F-97AF-4958C145285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A8D-FE4F-97AF-4958C145285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A8D-FE4F-97AF-4958C145285D}"/>
              </c:ext>
            </c:extLst>
          </c:dPt>
          <c:val>
            <c:numRef>
              <c:f>'pie chart (HFD)'!$Q$2:$Q$4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A8D-FE4F-97AF-4958C145285D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7A8D-FE4F-97AF-4958C145285D}"/>
              </c:ext>
            </c:extLst>
          </c:dPt>
          <c:val>
            <c:numRef>
              <c:f>'pie chart (HFD)'!$Q$3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A8D-FE4F-97AF-4958C145285D}"/>
            </c:ext>
          </c:extLst>
        </c:ser>
        <c:ser>
          <c:idx val="2"/>
          <c:order val="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A8D-FE4F-97AF-4958C145285D}"/>
              </c:ext>
            </c:extLst>
          </c:dPt>
          <c:val>
            <c:numRef>
              <c:f>'pie chart (HFD)'!$Q$4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A8D-FE4F-97AF-4958C14528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A20-F04D-82AF-1366DE037A1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A20-F04D-82AF-1366DE037A1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A20-F04D-82AF-1366DE037A1D}"/>
              </c:ext>
            </c:extLst>
          </c:dPt>
          <c:val>
            <c:numRef>
              <c:f>'pie chart (HFD)'!$V$2:$V$4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A20-F04D-82AF-1366DE037A1D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3A20-F04D-82AF-1366DE037A1D}"/>
              </c:ext>
            </c:extLst>
          </c:dPt>
          <c:val>
            <c:numRef>
              <c:f>'pie chart (HFD)'!$Q$3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A20-F04D-82AF-1366DE037A1D}"/>
            </c:ext>
          </c:extLst>
        </c:ser>
        <c:ser>
          <c:idx val="2"/>
          <c:order val="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A20-F04D-82AF-1366DE037A1D}"/>
              </c:ext>
            </c:extLst>
          </c:dPt>
          <c:val>
            <c:numRef>
              <c:f>'pie chart (HFD)'!$Q$4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A20-F04D-82AF-1366DE037A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CB3-1F44-BBCB-63361A5FAE1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CB3-1F44-BBCB-63361A5FAE11}"/>
              </c:ext>
            </c:extLst>
          </c:dPt>
          <c:val>
            <c:numRef>
              <c:f>'pie chart (HFD)'!$AA$2:$AA$3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B3-1F44-BBCB-63361A5FAE11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5CB3-1F44-BBCB-63361A5FAE11}"/>
              </c:ext>
            </c:extLst>
          </c:dPt>
          <c:val>
            <c:numRef>
              <c:f>'pie chart (HFD)'!$Q$3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CB3-1F44-BBCB-63361A5FAE11}"/>
            </c:ext>
          </c:extLst>
        </c:ser>
        <c:ser>
          <c:idx val="2"/>
          <c:order val="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CB3-1F44-BBCB-63361A5FAE11}"/>
              </c:ext>
            </c:extLst>
          </c:dPt>
          <c:val>
            <c:numRef>
              <c:f>'pie chart (HFD)'!$Q$4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CB3-1F44-BBCB-63361A5FA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0DD-4E4B-B170-F58C3810C88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0DD-4E4B-B170-F58C3810C88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0DD-4E4B-B170-F58C3810C88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0DD-4E4B-B170-F58C3810C88F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0DD-4E4B-B170-F58C3810C88F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0DD-4E4B-B170-F58C3810C88F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0DD-4E4B-B170-F58C3810C88F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E0DD-4E4B-B170-F58C3810C88F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3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3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E0DD-4E4B-B170-F58C3810C88F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4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4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E0DD-4E4B-B170-F58C3810C88F}"/>
              </c:ext>
            </c:extLst>
          </c:dPt>
          <c:val>
            <c:numRef>
              <c:f>'pie chart (HCD)'!$B$2:$B$11</c:f>
              <c:numCache>
                <c:formatCode>General</c:formatCode>
                <c:ptCount val="10"/>
                <c:pt idx="0">
                  <c:v>3</c:v>
                </c:pt>
                <c:pt idx="1">
                  <c:v>1</c:v>
                </c:pt>
                <c:pt idx="2">
                  <c:v>7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E0DD-4E4B-B170-F58C3810C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1E3-6145-83A8-77C2D67AC30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1E3-6145-83A8-77C2D67AC30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1E3-6145-83A8-77C2D67AC30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1E3-6145-83A8-77C2D67AC30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1E3-6145-83A8-77C2D67AC301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1E3-6145-83A8-77C2D67AC301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71E3-6145-83A8-77C2D67AC301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71E3-6145-83A8-77C2D67AC301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3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3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71E3-6145-83A8-77C2D67AC301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4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4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71E3-6145-83A8-77C2D67AC301}"/>
              </c:ext>
            </c:extLst>
          </c:dPt>
          <c:val>
            <c:numRef>
              <c:f>'pie chart (HCD)'!$G$2:$G$11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12</c:v>
                </c:pt>
                <c:pt idx="5">
                  <c:v>3</c:v>
                </c:pt>
                <c:pt idx="6">
                  <c:v>7</c:v>
                </c:pt>
                <c:pt idx="7">
                  <c:v>11</c:v>
                </c:pt>
                <c:pt idx="8">
                  <c:v>1</c:v>
                </c:pt>
                <c:pt idx="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1E3-6145-83A8-77C2D67AC3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E54-5547-A1F2-11735AAD65E9}"/>
              </c:ext>
            </c:extLst>
          </c:dPt>
          <c:val>
            <c:numRef>
              <c:f>'pie chart (HCD)'!$L$2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54-5547-A1F2-11735AAD65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66F-C14C-96B4-39DBCAE0843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66F-C14C-96B4-39DBCAE0843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66F-C14C-96B4-39DBCAE0843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66F-C14C-96B4-39DBCAE0843B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66F-C14C-96B4-39DBCAE0843B}"/>
              </c:ext>
            </c:extLst>
          </c:dPt>
          <c:val>
            <c:numRef>
              <c:f>'pie chart (HCD)'!$V$2:$V$6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66F-C14C-96B4-39DBCAE08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40277646017101"/>
          <c:y val="7.0650674479643502E-2"/>
          <c:w val="0.70121050533240303"/>
          <c:h val="0.858846975523408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55D-2F46-B6AE-FED95334ABE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55D-2F46-B6AE-FED95334ABE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55D-2F46-B6AE-FED95334ABEE}"/>
              </c:ext>
            </c:extLst>
          </c:dPt>
          <c:val>
            <c:numRef>
              <c:f>'pie chart (HCD)'!$Q$2:$Q$4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55D-2F46-B6AE-FED95334A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</a:rPr>
              <a:t>Morning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1727375231841554"/>
          <c:y val="6.33268545183798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'increase HFD (2)'!$A$2:$A$11</c:f>
              <c:strCache>
                <c:ptCount val="10"/>
                <c:pt idx="0">
                  <c:v>Cer (10/19)     </c:v>
                </c:pt>
                <c:pt idx="1">
                  <c:v>Acyl Carnitine (15/31)     </c:v>
                </c:pt>
                <c:pt idx="2">
                  <c:v>PL (3/8)     </c:v>
                </c:pt>
                <c:pt idx="3">
                  <c:v>SL (12/42)     </c:v>
                </c:pt>
                <c:pt idx="4">
                  <c:v>PC (5/20)     </c:v>
                </c:pt>
                <c:pt idx="5">
                  <c:v>LyPl (1/4)     </c:v>
                </c:pt>
                <c:pt idx="6">
                  <c:v>MAG (2/10)     </c:v>
                </c:pt>
                <c:pt idx="7">
                  <c:v>Plasmalogen (2/11)     </c:v>
                </c:pt>
                <c:pt idx="8">
                  <c:v>Progestin Steroids (1/6)     </c:v>
                </c:pt>
                <c:pt idx="9">
                  <c:v>Sterol (1/7)     </c:v>
                </c:pt>
              </c:strCache>
            </c:strRef>
          </c:cat>
          <c:val>
            <c:numRef>
              <c:f>'increase HFD (2)'!$B$2:$B$11</c:f>
              <c:numCache>
                <c:formatCode>General</c:formatCode>
                <c:ptCount val="10"/>
                <c:pt idx="0">
                  <c:v>10</c:v>
                </c:pt>
                <c:pt idx="1">
                  <c:v>15</c:v>
                </c:pt>
                <c:pt idx="2">
                  <c:v>3</c:v>
                </c:pt>
                <c:pt idx="3">
                  <c:v>12</c:v>
                </c:pt>
                <c:pt idx="4">
                  <c:v>5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71-8748-966B-44810335E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765536"/>
        <c:axId val="787767744"/>
      </c:areaChart>
      <c:catAx>
        <c:axId val="787765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767744"/>
        <c:crosses val="autoZero"/>
        <c:auto val="1"/>
        <c:lblAlgn val="ctr"/>
        <c:lblOffset val="100"/>
        <c:noMultiLvlLbl val="0"/>
      </c:catAx>
      <c:valAx>
        <c:axId val="78776774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6.0745620817135422E-2"/>
              <c:y val="0.150459792338716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765536"/>
        <c:crosses val="autoZero"/>
        <c:crossBetween val="midCat"/>
        <c:majorUnit val="5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Common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18989149940780622"/>
          <c:y val="7.19426607916365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0"/>
          <c:order val="0"/>
          <c:spPr>
            <a:solidFill>
              <a:schemeClr val="tx2"/>
            </a:solidFill>
            <a:ln w="25400">
              <a:noFill/>
            </a:ln>
            <a:effectLst/>
          </c:spPr>
          <c:cat>
            <c:strRef>
              <c:f>'increase HFD (2)'!$K$2:$K$8</c:f>
              <c:strCache>
                <c:ptCount val="7"/>
                <c:pt idx="0">
                  <c:v>LyPl (3/4)     </c:v>
                </c:pt>
                <c:pt idx="1">
                  <c:v>SL (27/42)     </c:v>
                </c:pt>
                <c:pt idx="2">
                  <c:v>Plasmalogen (5/11)     </c:v>
                </c:pt>
                <c:pt idx="3">
                  <c:v>Cer (6/19)     </c:v>
                </c:pt>
                <c:pt idx="4">
                  <c:v>Acyl Carnitine (8/31)     </c:v>
                </c:pt>
                <c:pt idx="5">
                  <c:v>PC (1/20)     </c:v>
                </c:pt>
                <c:pt idx="6">
                  <c:v>LPL (1/23)     </c:v>
                </c:pt>
              </c:strCache>
            </c:strRef>
          </c:cat>
          <c:val>
            <c:numRef>
              <c:f>'increase HFD (2)'!$L$2:$L$8</c:f>
              <c:numCache>
                <c:formatCode>General</c:formatCode>
                <c:ptCount val="7"/>
                <c:pt idx="0">
                  <c:v>3</c:v>
                </c:pt>
                <c:pt idx="1">
                  <c:v>27</c:v>
                </c:pt>
                <c:pt idx="2">
                  <c:v>5</c:v>
                </c:pt>
                <c:pt idx="3">
                  <c:v>6</c:v>
                </c:pt>
                <c:pt idx="4">
                  <c:v>8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1E-3347-8DED-4DC1420DA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776656"/>
        <c:axId val="787778864"/>
      </c:areaChart>
      <c:catAx>
        <c:axId val="787776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778864"/>
        <c:crosses val="autoZero"/>
        <c:auto val="1"/>
        <c:lblAlgn val="ctr"/>
        <c:lblOffset val="100"/>
        <c:noMultiLvlLbl val="0"/>
      </c:catAx>
      <c:valAx>
        <c:axId val="787778864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</a:t>
                </a: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6.0745620817135422E-2"/>
              <c:y val="0.150459792338716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776656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</a:rPr>
              <a:t>Morning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decreased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1954556966363223"/>
          <c:y val="6.33261761084370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'decrease HFD (2)'!$A$2:$A$11</c:f>
              <c:strCache>
                <c:ptCount val="10"/>
                <c:pt idx="0">
                  <c:v>PI (2/5)     </c:v>
                </c:pt>
                <c:pt idx="1">
                  <c:v>BCAA Metabolism (1/3)     </c:v>
                </c:pt>
                <c:pt idx="2">
                  <c:v>Long Chain FA (4/16)     </c:v>
                </c:pt>
                <c:pt idx="3">
                  <c:v>FA, Branched (1/4)     </c:v>
                </c:pt>
                <c:pt idx="4">
                  <c:v>Sterol (1/7)     </c:v>
                </c:pt>
                <c:pt idx="5">
                  <c:v>PUFA (2/15)     </c:v>
                </c:pt>
                <c:pt idx="6">
                  <c:v>FA, Dicarboxylate (2/15)     </c:v>
                </c:pt>
                <c:pt idx="7">
                  <c:v>PL (1/8)     </c:v>
                </c:pt>
                <c:pt idx="8">
                  <c:v>PE (1/9)     </c:v>
                </c:pt>
                <c:pt idx="9">
                  <c:v>DAG (2/27)     </c:v>
                </c:pt>
              </c:strCache>
            </c:strRef>
          </c:cat>
          <c:val>
            <c:numRef>
              <c:f>'decrease HFD (2)'!$B$2:$B$11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89-7642-83E3-730C46F5E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798416"/>
        <c:axId val="787800624"/>
      </c:areaChart>
      <c:catAx>
        <c:axId val="787798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800624"/>
        <c:crosses val="autoZero"/>
        <c:auto val="1"/>
        <c:lblAlgn val="ctr"/>
        <c:lblOffset val="100"/>
        <c:noMultiLvlLbl val="0"/>
      </c:catAx>
      <c:valAx>
        <c:axId val="787800624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8.6544706239306435E-2"/>
              <c:y val="0.158157709959397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798416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Evening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decreased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1731721607925117"/>
          <c:y val="6.33261761084370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0"/>
          <c:order val="0"/>
          <c:spPr>
            <a:solidFill>
              <a:srgbClr val="0070C0"/>
            </a:solidFill>
            <a:ln w="25400">
              <a:noFill/>
            </a:ln>
            <a:effectLst/>
          </c:spPr>
          <c:cat>
            <c:strRef>
              <c:f>'decrease HFD (2)'!$F$2:$F$10</c:f>
              <c:strCache>
                <c:ptCount val="9"/>
                <c:pt idx="0">
                  <c:v>Carnitine (2/2)     </c:v>
                </c:pt>
                <c:pt idx="1">
                  <c:v>Inositol (2/2)     </c:v>
                </c:pt>
                <c:pt idx="2">
                  <c:v>Mevalonate (1/1)     </c:v>
                </c:pt>
                <c:pt idx="3">
                  <c:v>GL (1/3)     </c:v>
                </c:pt>
                <c:pt idx="4">
                  <c:v>Sterol (1/7)     </c:v>
                </c:pt>
                <c:pt idx="5">
                  <c:v>LPL (2/23)     </c:v>
                </c:pt>
                <c:pt idx="6">
                  <c:v>DAG (2/27)     </c:v>
                </c:pt>
                <c:pt idx="7">
                  <c:v>Androgenic Steroids (1/18)     </c:v>
                </c:pt>
                <c:pt idx="8">
                  <c:v>PC (1/20)     </c:v>
                </c:pt>
              </c:strCache>
            </c:strRef>
          </c:cat>
          <c:val>
            <c:numRef>
              <c:f>'decrease HFD (2)'!$G$2:$G$10</c:f>
              <c:numCache>
                <c:formatCode>General</c:formatCode>
                <c:ptCount val="9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DA-6B4B-A98E-AA145F28E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816496"/>
        <c:axId val="787818704"/>
      </c:areaChart>
      <c:catAx>
        <c:axId val="787816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818704"/>
        <c:crosses val="autoZero"/>
        <c:auto val="1"/>
        <c:lblAlgn val="ctr"/>
        <c:lblOffset val="100"/>
        <c:noMultiLvlLbl val="0"/>
      </c:catAx>
      <c:valAx>
        <c:axId val="787818704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7.6003072553554457E-2"/>
              <c:y val="0.156536310196162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816496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Common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decreased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1682473823532116"/>
          <c:y val="7.19419823816937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0"/>
          <c:order val="0"/>
          <c:spPr>
            <a:solidFill>
              <a:schemeClr val="tx2"/>
            </a:solidFill>
            <a:ln w="25400">
              <a:noFill/>
            </a:ln>
            <a:effectLst/>
          </c:spPr>
          <c:cat>
            <c:strRef>
              <c:f>'decrease HFD (2)'!$K$2:$K$7</c:f>
              <c:strCache>
                <c:ptCount val="6"/>
                <c:pt idx="0">
                  <c:v>PI (3/5)     </c:v>
                </c:pt>
                <c:pt idx="1">
                  <c:v>Sterol (1/7)     </c:v>
                </c:pt>
                <c:pt idx="2">
                  <c:v>PC (2/20)     </c:v>
                </c:pt>
                <c:pt idx="3">
                  <c:v>MAG (1/10)     </c:v>
                </c:pt>
                <c:pt idx="4">
                  <c:v>FA, Dicarboxylate (1/15)     </c:v>
                </c:pt>
                <c:pt idx="5">
                  <c:v>DAG (1/27)     </c:v>
                </c:pt>
              </c:strCache>
            </c:strRef>
          </c:cat>
          <c:val>
            <c:numRef>
              <c:f>'decrease HFD (2)'!$L$2:$L$7</c:f>
              <c:numCache>
                <c:formatCode>General</c:formatCode>
                <c:ptCount val="6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A9-4046-B37E-7FDA697497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837760"/>
        <c:axId val="787840512"/>
      </c:areaChart>
      <c:catAx>
        <c:axId val="787837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840512"/>
        <c:crosses val="autoZero"/>
        <c:auto val="1"/>
        <c:lblAlgn val="ctr"/>
        <c:lblOffset val="100"/>
        <c:noMultiLvlLbl val="0"/>
      </c:catAx>
      <c:valAx>
        <c:axId val="787840512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7.6003072553554457E-2"/>
              <c:y val="0.156536310196162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837760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</a:rPr>
              <a:t>Morning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2788894006096631"/>
          <c:y val="6.33268545183798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'increased HCD'!$A$2:$A$7</c:f>
              <c:strCache>
                <c:ptCount val="6"/>
                <c:pt idx="0">
                  <c:v>Acyl Carnitine (3/31)     </c:v>
                </c:pt>
                <c:pt idx="1">
                  <c:v>Acyl Choline (1/10)     </c:v>
                </c:pt>
                <c:pt idx="2">
                  <c:v>MAG (1/10)     </c:v>
                </c:pt>
                <c:pt idx="3">
                  <c:v>PC (1/20)     </c:v>
                </c:pt>
                <c:pt idx="4">
                  <c:v>LPL (1/23)     </c:v>
                </c:pt>
                <c:pt idx="5">
                  <c:v>DAG (1/27)     </c:v>
                </c:pt>
              </c:strCache>
            </c:strRef>
          </c:cat>
          <c:val>
            <c:numRef>
              <c:f>'increased HCD'!$B$2:$B$7</c:f>
              <c:numCache>
                <c:formatCode>General</c:formatCode>
                <c:ptCount val="6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01-3848-805A-2C03B2A7AF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861904"/>
        <c:axId val="787864656"/>
      </c:areaChart>
      <c:catAx>
        <c:axId val="787861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864656"/>
        <c:crosses val="autoZero"/>
        <c:auto val="1"/>
        <c:lblAlgn val="ctr"/>
        <c:lblOffset val="100"/>
        <c:noMultiLvlLbl val="0"/>
      </c:catAx>
      <c:valAx>
        <c:axId val="787864656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7.8439550685013945E-2"/>
              <c:y val="0.145869670665893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86190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Evening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1672100450584162"/>
          <c:y val="5.48736316535739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0"/>
          <c:order val="0"/>
          <c:spPr>
            <a:solidFill>
              <a:srgbClr val="0070C0"/>
            </a:solidFill>
            <a:ln w="25400">
              <a:noFill/>
            </a:ln>
            <a:effectLst/>
          </c:spPr>
          <c:cat>
            <c:strRef>
              <c:f>'increased HCD'!$F$2:$F$10</c:f>
              <c:strCache>
                <c:ptCount val="5"/>
                <c:pt idx="4">
                  <c:v>CS (2/2)     </c:v>
                </c:pt>
              </c:strCache>
            </c:strRef>
          </c:cat>
          <c:val>
            <c:numRef>
              <c:f>'increased HCD'!$G$2:$G$10</c:f>
              <c:numCache>
                <c:formatCode>General</c:formatCode>
                <c:ptCount val="9"/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A6-6E47-8B97-40E6709D31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876112"/>
        <c:axId val="787878160"/>
      </c:areaChart>
      <c:catAx>
        <c:axId val="78787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878160"/>
        <c:crosses val="autoZero"/>
        <c:auto val="1"/>
        <c:lblAlgn val="ctr"/>
        <c:lblOffset val="100"/>
        <c:noMultiLvlLbl val="0"/>
      </c:catAx>
      <c:valAx>
        <c:axId val="787878160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7.9318278384349378E-2"/>
              <c:y val="0.146440115314056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876112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Common</a:t>
            </a:r>
            <a:r>
              <a:rPr lang="en-US" sz="6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increased lipids</a:t>
            </a:r>
            <a:endParaRPr lang="en-US" sz="60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20056192060771902"/>
          <c:y val="7.19422623327576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0"/>
          <c:order val="0"/>
          <c:spPr>
            <a:solidFill>
              <a:schemeClr val="tx2"/>
            </a:solidFill>
            <a:ln w="25400">
              <a:noFill/>
            </a:ln>
            <a:effectLst/>
          </c:spPr>
          <c:cat>
            <c:strRef>
              <c:f>'increased HCD'!$K$2:$K$10</c:f>
              <c:strCache>
                <c:ptCount val="5"/>
                <c:pt idx="4">
                  <c:v>DAG (1/27)     </c:v>
                </c:pt>
              </c:strCache>
            </c:strRef>
          </c:cat>
          <c:val>
            <c:numRef>
              <c:f>'increased HCD'!$L$2:$L$10</c:f>
              <c:numCache>
                <c:formatCode>General</c:formatCode>
                <c:ptCount val="9"/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4F-9A44-A70F-570F149D1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898336"/>
        <c:axId val="787901088"/>
      </c:areaChart>
      <c:catAx>
        <c:axId val="78789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901088"/>
        <c:crosses val="autoZero"/>
        <c:auto val="1"/>
        <c:lblAlgn val="ctr"/>
        <c:lblOffset val="100"/>
        <c:noMultiLvlLbl val="0"/>
      </c:catAx>
      <c:valAx>
        <c:axId val="78790108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7.9318278384349378E-2"/>
              <c:y val="0.146440115314056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898336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</a:rPr>
              <a:t>Morning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decreased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1699665702400104"/>
          <c:y val="6.34079469931658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1"/>
          <c:order val="0"/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'decrease HCD (2)'!$A$2:$A$11</c:f>
              <c:strCache>
                <c:ptCount val="10"/>
                <c:pt idx="0">
                  <c:v>LyPl (2/4)     </c:v>
                </c:pt>
                <c:pt idx="1">
                  <c:v>Ketone Body (1/2)     </c:v>
                </c:pt>
                <c:pt idx="2">
                  <c:v>FA, Dihydroxy (1/2)     </c:v>
                </c:pt>
                <c:pt idx="3">
                  <c:v>Primary BA (2/8)     </c:v>
                </c:pt>
                <c:pt idx="4">
                  <c:v>eCB (1/4)     </c:v>
                </c:pt>
                <c:pt idx="5">
                  <c:v>Androgenic Steroids (4/18)     </c:v>
                </c:pt>
                <c:pt idx="6">
                  <c:v>FA, Dicarboxylate (3/15)     </c:v>
                </c:pt>
                <c:pt idx="7">
                  <c:v>PI (1/5)     </c:v>
                </c:pt>
                <c:pt idx="8">
                  <c:v>Long Chain FA (3/16)     </c:v>
                </c:pt>
                <c:pt idx="9">
                  <c:v>PUFA (2/15)     </c:v>
                </c:pt>
              </c:strCache>
            </c:strRef>
          </c:cat>
          <c:val>
            <c:numRef>
              <c:f>'decrease HCD (2)'!$B$2:$B$11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D0-2F4A-B8CE-1493610014DB}"/>
            </c:ext>
          </c:extLst>
        </c:ser>
        <c:ser>
          <c:idx val="0"/>
          <c:order val="1"/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'decrease HCD (2)'!$A$2:$A$11</c:f>
              <c:strCache>
                <c:ptCount val="10"/>
                <c:pt idx="0">
                  <c:v>LyPl (2/4)     </c:v>
                </c:pt>
                <c:pt idx="1">
                  <c:v>Ketone Body (1/2)     </c:v>
                </c:pt>
                <c:pt idx="2">
                  <c:v>FA, Dihydroxy (1/2)     </c:v>
                </c:pt>
                <c:pt idx="3">
                  <c:v>Primary BA (2/8)     </c:v>
                </c:pt>
                <c:pt idx="4">
                  <c:v>eCB (1/4)     </c:v>
                </c:pt>
                <c:pt idx="5">
                  <c:v>Androgenic Steroids (4/18)     </c:v>
                </c:pt>
                <c:pt idx="6">
                  <c:v>FA, Dicarboxylate (3/15)     </c:v>
                </c:pt>
                <c:pt idx="7">
                  <c:v>PI (1/5)     </c:v>
                </c:pt>
                <c:pt idx="8">
                  <c:v>Long Chain FA (3/16)     </c:v>
                </c:pt>
                <c:pt idx="9">
                  <c:v>PUFA (2/15)     </c:v>
                </c:pt>
              </c:strCache>
            </c:strRef>
          </c:cat>
          <c:val>
            <c:numRef>
              <c:f>'decrease HCD (2)'!$B$2:$B$11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D0-2F4A-B8CE-1493610014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924496"/>
        <c:axId val="787927248"/>
      </c:areaChart>
      <c:catAx>
        <c:axId val="787924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927248"/>
        <c:crosses val="autoZero"/>
        <c:auto val="1"/>
        <c:lblAlgn val="ctr"/>
        <c:lblOffset val="100"/>
        <c:noMultiLvlLbl val="0"/>
      </c:catAx>
      <c:valAx>
        <c:axId val="787927248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7.8880061357364972E-2"/>
              <c:y val="0.146440115314056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924496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Evening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decreased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0640917692762998"/>
          <c:y val="5.48736316535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0"/>
          <c:order val="0"/>
          <c:spPr>
            <a:solidFill>
              <a:srgbClr val="0070C0"/>
            </a:solidFill>
            <a:ln w="25400">
              <a:noFill/>
            </a:ln>
            <a:effectLst/>
          </c:spPr>
          <c:cat>
            <c:strRef>
              <c:f>'decrease HCD (2)'!$F$2:$F$11</c:f>
              <c:strCache>
                <c:ptCount val="10"/>
                <c:pt idx="0">
                  <c:v>Medium Chain FA (3/5)     </c:v>
                </c:pt>
                <c:pt idx="1">
                  <c:v>FA, Dihydroxy (1/2)     </c:v>
                </c:pt>
                <c:pt idx="2">
                  <c:v>Inositol (1/2)     </c:v>
                </c:pt>
                <c:pt idx="3">
                  <c:v>Acyl Carnitine (11/31)     </c:v>
                </c:pt>
                <c:pt idx="4">
                  <c:v>PE (3/9)     </c:v>
                </c:pt>
                <c:pt idx="5">
                  <c:v>BCAA Metabolism (1/3)     </c:v>
                </c:pt>
                <c:pt idx="6">
                  <c:v>Cer (4/19)     </c:v>
                </c:pt>
                <c:pt idx="7">
                  <c:v>SL (6/42)     </c:v>
                </c:pt>
                <c:pt idx="8">
                  <c:v>PL (1/8)     </c:v>
                </c:pt>
                <c:pt idx="9">
                  <c:v>LPL (2/23)     </c:v>
                </c:pt>
              </c:strCache>
            </c:strRef>
          </c:cat>
          <c:val>
            <c:numRef>
              <c:f>'decrease HCD (2)'!$G$2:$G$11</c:f>
              <c:numCache>
                <c:formatCode>General</c:formatCode>
                <c:ptCount val="10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11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  <c:pt idx="7">
                  <c:v>6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61-F64F-B05C-CD903899C4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945536"/>
        <c:axId val="787948288"/>
      </c:areaChart>
      <c:catAx>
        <c:axId val="787945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948288"/>
        <c:crosses val="autoZero"/>
        <c:auto val="1"/>
        <c:lblAlgn val="ctr"/>
        <c:lblOffset val="100"/>
        <c:noMultiLvlLbl val="0"/>
      </c:catAx>
      <c:valAx>
        <c:axId val="787948288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5.5322501313014263E-2"/>
              <c:y val="0.146440115314056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945536"/>
        <c:crosses val="autoZero"/>
        <c:crossBetween val="midCat"/>
        <c:majorUnit val="4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Common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decreased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18100506031529012"/>
          <c:y val="7.19422623327576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0"/>
          <c:order val="0"/>
          <c:spPr>
            <a:solidFill>
              <a:schemeClr val="tx2"/>
            </a:solidFill>
            <a:ln w="25400">
              <a:noFill/>
            </a:ln>
            <a:effectLst/>
          </c:spPr>
          <c:cat>
            <c:strRef>
              <c:f>'decrease HCD (2)'!$K$2:$K$11</c:f>
              <c:strCache>
                <c:ptCount val="10"/>
                <c:pt idx="0">
                  <c:v>FA, Amino (2/2)     </c:v>
                </c:pt>
                <c:pt idx="1">
                  <c:v>Acyl Glutamine (1/1)     </c:v>
                </c:pt>
                <c:pt idx="2">
                  <c:v>Plasmalogen (9/11)     </c:v>
                </c:pt>
                <c:pt idx="3">
                  <c:v>Carnitine (1/2)     </c:v>
                </c:pt>
                <c:pt idx="4">
                  <c:v>FA, Monohydroxy (4/11)     </c:v>
                </c:pt>
                <c:pt idx="5">
                  <c:v>Acyl Carnitine (10/31)     </c:v>
                </c:pt>
                <c:pt idx="6">
                  <c:v>Sterol (2/7)     </c:v>
                </c:pt>
                <c:pt idx="7">
                  <c:v>PC (5/20)     </c:v>
                </c:pt>
                <c:pt idx="8">
                  <c:v>FA, Branched (1/4)     </c:v>
                </c:pt>
                <c:pt idx="9">
                  <c:v>LyPl (1/4)     </c:v>
                </c:pt>
              </c:strCache>
            </c:strRef>
          </c:cat>
          <c:val>
            <c:numRef>
              <c:f>'decrease HCD (2)'!$L$2:$L$11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9</c:v>
                </c:pt>
                <c:pt idx="3">
                  <c:v>1</c:v>
                </c:pt>
                <c:pt idx="4">
                  <c:v>4</c:v>
                </c:pt>
                <c:pt idx="5">
                  <c:v>10</c:v>
                </c:pt>
                <c:pt idx="6">
                  <c:v>2</c:v>
                </c:pt>
                <c:pt idx="7">
                  <c:v>5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3A-3548-9169-3ADDB3AD14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967536"/>
        <c:axId val="787970288"/>
      </c:areaChart>
      <c:catAx>
        <c:axId val="787967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970288"/>
        <c:crosses val="autoZero"/>
        <c:auto val="1"/>
        <c:lblAlgn val="ctr"/>
        <c:lblOffset val="100"/>
        <c:noMultiLvlLbl val="0"/>
      </c:catAx>
      <c:valAx>
        <c:axId val="787970288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5.5322501313014263E-2"/>
              <c:y val="0.146440115314056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967536"/>
        <c:crosses val="autoZero"/>
        <c:crossBetween val="midCat"/>
        <c:majorUnit val="5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Evening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1727432296890667"/>
          <c:y val="6.32613917396814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0"/>
          <c:order val="0"/>
          <c:spPr>
            <a:solidFill>
              <a:srgbClr val="0070C0"/>
            </a:solidFill>
            <a:ln w="25400">
              <a:noFill/>
            </a:ln>
            <a:effectLst/>
          </c:spPr>
          <c:cat>
            <c:strRef>
              <c:f>'increase HFD (2)'!$F$2:$F$11</c:f>
              <c:strCache>
                <c:ptCount val="10"/>
                <c:pt idx="0">
                  <c:v>Ketone Body (2/2)     </c:v>
                </c:pt>
                <c:pt idx="1">
                  <c:v>Medium Chain FA (4/5)     </c:v>
                </c:pt>
                <c:pt idx="2">
                  <c:v>FA, Branched (3/4)     </c:v>
                </c:pt>
                <c:pt idx="3">
                  <c:v>FA, Dihydroxy (1/2)     </c:v>
                </c:pt>
                <c:pt idx="4">
                  <c:v>FA, Monohydroxy (5/11)     </c:v>
                </c:pt>
                <c:pt idx="5">
                  <c:v>Long Chain FA (7/16)     </c:v>
                </c:pt>
                <c:pt idx="6">
                  <c:v>FA, Dicarboxylate (5/15)     </c:v>
                </c:pt>
                <c:pt idx="7">
                  <c:v>PUFA (3/15)     </c:v>
                </c:pt>
                <c:pt idx="8">
                  <c:v>Progestin Steroids (1/6)     </c:v>
                </c:pt>
                <c:pt idx="9">
                  <c:v>Acyl Carnitine (3/31)     </c:v>
                </c:pt>
              </c:strCache>
            </c:strRef>
          </c:cat>
          <c:val>
            <c:numRef>
              <c:f>'increase HFD (2)'!$G$2:$G$11</c:f>
              <c:numCache>
                <c:formatCode>General</c:formatCode>
                <c:ptCount val="10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  <c:pt idx="4">
                  <c:v>5</c:v>
                </c:pt>
                <c:pt idx="5">
                  <c:v>7</c:v>
                </c:pt>
                <c:pt idx="6">
                  <c:v>5</c:v>
                </c:pt>
                <c:pt idx="7">
                  <c:v>3</c:v>
                </c:pt>
                <c:pt idx="8">
                  <c:v>1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2B-274D-BB11-1E83D2B52F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992304"/>
        <c:axId val="787995056"/>
      </c:areaChart>
      <c:catAx>
        <c:axId val="787992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995056"/>
        <c:crosses val="autoZero"/>
        <c:auto val="1"/>
        <c:lblAlgn val="ctr"/>
        <c:lblOffset val="100"/>
        <c:noMultiLvlLbl val="0"/>
      </c:catAx>
      <c:valAx>
        <c:axId val="787995056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</a:t>
                </a: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7.339685723838181E-2"/>
              <c:y val="0.158718777043035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7992304"/>
        <c:crosses val="autoZero"/>
        <c:crossBetween val="midCat"/>
        <c:majorUnit val="4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</a:rPr>
              <a:t>Morning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1615432328495224"/>
          <c:y val="6.32903286022905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1"/>
          <c:order val="0"/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'increase HFD (2)'!$A$2:$A$11</c:f>
              <c:strCache>
                <c:ptCount val="10"/>
                <c:pt idx="0">
                  <c:v>PS (3/3)     </c:v>
                </c:pt>
                <c:pt idx="1">
                  <c:v>LyPl (3/4)     </c:v>
                </c:pt>
                <c:pt idx="2">
                  <c:v>PI (2/4)     </c:v>
                </c:pt>
                <c:pt idx="3">
                  <c:v>eCB (1/3)     </c:v>
                </c:pt>
                <c:pt idx="4">
                  <c:v>PE (2/11)     </c:v>
                </c:pt>
                <c:pt idx="5">
                  <c:v>PL (1/9)     </c:v>
                </c:pt>
                <c:pt idx="6">
                  <c:v>Plasmalogen (1/11)     </c:v>
                </c:pt>
                <c:pt idx="7">
                  <c:v>Cer (1/13)     </c:v>
                </c:pt>
                <c:pt idx="8">
                  <c:v>SL (2/34)     </c:v>
                </c:pt>
                <c:pt idx="9">
                  <c:v>PC (1/17)     </c:v>
                </c:pt>
              </c:strCache>
            </c:strRef>
          </c:cat>
          <c:val>
            <c:numRef>
              <c:f>'increase HFD (2)'!$B$2:$B$11</c:f>
              <c:numCache>
                <c:formatCode>General</c:formatCode>
                <c:ptCount val="10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22-1E42-8F01-690C84A264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8047584"/>
        <c:axId val="788050336"/>
      </c:areaChart>
      <c:catAx>
        <c:axId val="788047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050336"/>
        <c:crosses val="autoZero"/>
        <c:auto val="1"/>
        <c:lblAlgn val="ctr"/>
        <c:lblOffset val="100"/>
        <c:noMultiLvlLbl val="0"/>
      </c:catAx>
      <c:valAx>
        <c:axId val="788050336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8.021916222139519E-2"/>
              <c:y val="0.15426655666248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04758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Evening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1615432328495224"/>
          <c:y val="6.32903286022905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1"/>
          <c:order val="0"/>
          <c:spPr>
            <a:solidFill>
              <a:srgbClr val="0070C0"/>
            </a:solidFill>
            <a:ln w="25400">
              <a:noFill/>
            </a:ln>
            <a:effectLst/>
          </c:spPr>
          <c:cat>
            <c:strRef>
              <c:f>'increase HFD (2)'!$F$2:$F$10</c:f>
              <c:strCache>
                <c:ptCount val="9"/>
                <c:pt idx="0">
                  <c:v>Ketone Body (1/1)     </c:v>
                </c:pt>
                <c:pt idx="1">
                  <c:v>BCAA Metabolism (2/3)     </c:v>
                </c:pt>
                <c:pt idx="2">
                  <c:v>Cer (5/13)     </c:v>
                </c:pt>
                <c:pt idx="3">
                  <c:v>Acyl Carnitine (11/33)     </c:v>
                </c:pt>
                <c:pt idx="4">
                  <c:v>Inositol (1/3)     </c:v>
                </c:pt>
                <c:pt idx="5">
                  <c:v>Plasmalogen (3/11)     </c:v>
                </c:pt>
                <c:pt idx="6">
                  <c:v>PC (2/17)     </c:v>
                </c:pt>
                <c:pt idx="7">
                  <c:v>PL (1/9)     </c:v>
                </c:pt>
                <c:pt idx="8">
                  <c:v>SL (2/34)     </c:v>
                </c:pt>
              </c:strCache>
            </c:strRef>
          </c:cat>
          <c:val>
            <c:numRef>
              <c:f>'increase HFD (2)'!$G$2:$G$10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5</c:v>
                </c:pt>
                <c:pt idx="3">
                  <c:v>11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D8-8946-BE61-1FE0EB1444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8070016"/>
        <c:axId val="788072768"/>
      </c:areaChart>
      <c:catAx>
        <c:axId val="788070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072768"/>
        <c:crosses val="autoZero"/>
        <c:auto val="1"/>
        <c:lblAlgn val="ctr"/>
        <c:lblOffset val="100"/>
        <c:noMultiLvlLbl val="0"/>
      </c:catAx>
      <c:valAx>
        <c:axId val="788072768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5.6849026175412466E-2"/>
              <c:y val="0.15426655666248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070016"/>
        <c:crosses val="autoZero"/>
        <c:crossBetween val="midCat"/>
        <c:majorUnit val="4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Common</a:t>
            </a:r>
            <a:r>
              <a:rPr lang="en-US" sz="6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increased lipids</a:t>
            </a:r>
            <a:endParaRPr lang="en-US" sz="60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19011537030145143"/>
          <c:y val="7.19425979835443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1"/>
          <c:order val="0"/>
          <c:spPr>
            <a:solidFill>
              <a:schemeClr val="tx2"/>
            </a:solidFill>
            <a:ln w="25400">
              <a:noFill/>
            </a:ln>
            <a:effectLst/>
          </c:spPr>
          <c:cat>
            <c:strRef>
              <c:f>'increase HFD (2)'!$K$2:$K$6</c:f>
              <c:strCache>
                <c:ptCount val="5"/>
                <c:pt idx="0">
                  <c:v>Acyl Carnitine (8/33)     </c:v>
                </c:pt>
                <c:pt idx="1">
                  <c:v>PC (2/17)      </c:v>
                </c:pt>
                <c:pt idx="2">
                  <c:v>PE (1/11)     </c:v>
                </c:pt>
                <c:pt idx="3">
                  <c:v>Cer (1/13)     </c:v>
                </c:pt>
                <c:pt idx="4">
                  <c:v>SL (2/34)     </c:v>
                </c:pt>
              </c:strCache>
            </c:strRef>
          </c:cat>
          <c:val>
            <c:numRef>
              <c:f>'increase HFD (2)'!$L$2:$L$6</c:f>
              <c:numCache>
                <c:formatCode>General</c:formatCode>
                <c:ptCount val="5"/>
                <c:pt idx="0">
                  <c:v>8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3A-8447-A380-3B3452587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8090736"/>
        <c:axId val="788093488"/>
      </c:areaChart>
      <c:catAx>
        <c:axId val="788090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093488"/>
        <c:crosses val="autoZero"/>
        <c:auto val="1"/>
        <c:lblAlgn val="ctr"/>
        <c:lblOffset val="100"/>
        <c:noMultiLvlLbl val="0"/>
      </c:catAx>
      <c:valAx>
        <c:axId val="788093488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8.021916222139519E-2"/>
              <c:y val="0.15426655666248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090736"/>
        <c:crosses val="autoZero"/>
        <c:crossBetween val="midCat"/>
        <c:majorUnit val="4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</a:rPr>
              <a:t>Morning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decreased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28464587051559209"/>
          <c:y val="5.46374411279987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1"/>
          <c:order val="0"/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'decrease HFD'!$A$2:$A$6</c:f>
              <c:strCache>
                <c:ptCount val="5"/>
                <c:pt idx="0">
                  <c:v>Androgenic Steroids (1/4)     </c:v>
                </c:pt>
                <c:pt idx="1">
                  <c:v>FA, Dicarboxylate (1/8)     </c:v>
                </c:pt>
                <c:pt idx="2">
                  <c:v>PUFA (1/13)     </c:v>
                </c:pt>
                <c:pt idx="3">
                  <c:v>Long Chain FA (1/16)     </c:v>
                </c:pt>
                <c:pt idx="4">
                  <c:v>LPL (1/18)     </c:v>
                </c:pt>
              </c:strCache>
            </c:strRef>
          </c:cat>
          <c:val>
            <c:numRef>
              <c:f>'decrease HFD'!$B$2:$B$6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60-9E47-8B85-70DCDF63C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8113136"/>
        <c:axId val="788115888"/>
      </c:areaChart>
      <c:catAx>
        <c:axId val="788113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115888"/>
        <c:crosses val="autoZero"/>
        <c:auto val="1"/>
        <c:lblAlgn val="ctr"/>
        <c:lblOffset val="100"/>
        <c:noMultiLvlLbl val="0"/>
      </c:catAx>
      <c:valAx>
        <c:axId val="788115888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8.0217742615789484E-2"/>
              <c:y val="0.154265933507425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113136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Evening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decreased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056526406502505"/>
          <c:y val="5.46374411279987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1"/>
          <c:order val="0"/>
          <c:spPr>
            <a:solidFill>
              <a:srgbClr val="0070C0"/>
            </a:solidFill>
            <a:ln w="25400">
              <a:noFill/>
            </a:ln>
            <a:effectLst/>
          </c:spPr>
          <c:cat>
            <c:strRef>
              <c:f>'decrease HFD'!$F$2:$F$6</c:f>
              <c:strCache>
                <c:ptCount val="5"/>
                <c:pt idx="0">
                  <c:v>Inositol (1/3)     </c:v>
                </c:pt>
                <c:pt idx="1">
                  <c:v>Primary BA (1/3)     </c:v>
                </c:pt>
                <c:pt idx="2">
                  <c:v>Androgenic Steroids (1/4)     </c:v>
                </c:pt>
                <c:pt idx="3">
                  <c:v>DAG (3/22)     </c:v>
                </c:pt>
                <c:pt idx="4">
                  <c:v>Cer (1/13)     </c:v>
                </c:pt>
              </c:strCache>
            </c:strRef>
          </c:cat>
          <c:val>
            <c:numRef>
              <c:f>'decrease HFD'!$G$2:$G$6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F0-F041-8F76-E93C85DE5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8130000"/>
        <c:axId val="788132752"/>
      </c:areaChart>
      <c:catAx>
        <c:axId val="788130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132752"/>
        <c:crosses val="autoZero"/>
        <c:auto val="1"/>
        <c:lblAlgn val="ctr"/>
        <c:lblOffset val="100"/>
        <c:noMultiLvlLbl val="0"/>
      </c:catAx>
      <c:valAx>
        <c:axId val="788132752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8.0217742615789484E-2"/>
              <c:y val="0.154265933507425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130000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Evening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1774928047768891"/>
          <c:y val="5.43754534457729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1"/>
          <c:order val="0"/>
          <c:spPr>
            <a:solidFill>
              <a:srgbClr val="0070C0"/>
            </a:solidFill>
            <a:ln w="25400">
              <a:noFill/>
            </a:ln>
            <a:effectLst/>
          </c:spPr>
          <c:cat>
            <c:strRef>
              <c:f>'increase HCD'!$A$2:$A$9</c:f>
              <c:strCache>
                <c:ptCount val="8"/>
                <c:pt idx="0">
                  <c:v>Long Chain FA (14/16)     </c:v>
                </c:pt>
                <c:pt idx="1">
                  <c:v>PUFA (7/13)     </c:v>
                </c:pt>
                <c:pt idx="2">
                  <c:v>MAG (2/4)     </c:v>
                </c:pt>
                <c:pt idx="3">
                  <c:v>FA, Branched (1/2)     </c:v>
                </c:pt>
                <c:pt idx="4">
                  <c:v>eCB (1/3)     </c:v>
                </c:pt>
                <c:pt idx="5">
                  <c:v>DAG (6/22)     </c:v>
                </c:pt>
                <c:pt idx="6">
                  <c:v>LPL (3/18)     </c:v>
                </c:pt>
                <c:pt idx="7">
                  <c:v>SL (1/34)     </c:v>
                </c:pt>
              </c:strCache>
            </c:strRef>
          </c:cat>
          <c:val>
            <c:numRef>
              <c:f>'increase HCD'!$B$2:$B$9</c:f>
              <c:numCache>
                <c:formatCode>General</c:formatCode>
                <c:ptCount val="8"/>
                <c:pt idx="0">
                  <c:v>14</c:v>
                </c:pt>
                <c:pt idx="1">
                  <c:v>7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6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92-4741-BD64-8EF61069E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8152160"/>
        <c:axId val="788154912"/>
      </c:areaChart>
      <c:catAx>
        <c:axId val="788152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154912"/>
        <c:crosses val="autoZero"/>
        <c:auto val="1"/>
        <c:lblAlgn val="ctr"/>
        <c:lblOffset val="100"/>
        <c:noMultiLvlLbl val="0"/>
      </c:catAx>
      <c:valAx>
        <c:axId val="78815491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5.3958296251767318E-2"/>
              <c:y val="0.15347890167393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152160"/>
        <c:crosses val="autoZero"/>
        <c:crossBetween val="midCat"/>
        <c:majorUnit val="5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Evening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decreased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1564159603386421"/>
          <c:y val="6.33322282718125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1"/>
          <c:order val="0"/>
          <c:spPr>
            <a:solidFill>
              <a:srgbClr val="0070C0"/>
            </a:solidFill>
            <a:ln w="25400">
              <a:noFill/>
            </a:ln>
            <a:effectLst/>
          </c:spPr>
          <c:cat>
            <c:strRef>
              <c:f>'decreased HCD (2)'!$F$2:$F$4</c:f>
              <c:strCache>
                <c:ptCount val="3"/>
                <c:pt idx="0">
                  <c:v>Carnitine (1/2)     </c:v>
                </c:pt>
                <c:pt idx="1">
                  <c:v>Plasmalogen (1/11)     </c:v>
                </c:pt>
                <c:pt idx="2">
                  <c:v>PC (1/17)     </c:v>
                </c:pt>
              </c:strCache>
            </c:strRef>
          </c:cat>
          <c:val>
            <c:numRef>
              <c:f>'decreased HCD (2)'!$G$2:$G$4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60-2145-B9E3-DEC7A364D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6767616"/>
        <c:axId val="786769824"/>
      </c:areaChart>
      <c:catAx>
        <c:axId val="786767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6769824"/>
        <c:crosses val="autoZero"/>
        <c:auto val="1"/>
        <c:lblAlgn val="ctr"/>
        <c:lblOffset val="100"/>
        <c:noMultiLvlLbl val="0"/>
      </c:catAx>
      <c:valAx>
        <c:axId val="786769824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8.103534973215909E-2"/>
              <c:y val="0.163130130824369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6767616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Common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decreased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19021847818304369"/>
          <c:y val="7.19422168076467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1"/>
          <c:order val="0"/>
          <c:spPr>
            <a:solidFill>
              <a:schemeClr val="tx2"/>
            </a:solidFill>
            <a:ln w="25400">
              <a:noFill/>
            </a:ln>
            <a:effectLst/>
          </c:spPr>
          <c:cat>
            <c:strRef>
              <c:f>'decreased HCD (2)'!$K$2:$K$5</c:f>
              <c:strCache>
                <c:ptCount val="4"/>
                <c:pt idx="0">
                  <c:v>PC (2/17)     </c:v>
                </c:pt>
                <c:pt idx="1">
                  <c:v>PL (1/9)     </c:v>
                </c:pt>
                <c:pt idx="2">
                  <c:v>Plasmalogen (1/11)     </c:v>
                </c:pt>
                <c:pt idx="3">
                  <c:v>Acyl Carnitine (1/33)     </c:v>
                </c:pt>
              </c:strCache>
            </c:strRef>
          </c:cat>
          <c:val>
            <c:numRef>
              <c:f>'decreased HCD (2)'!$L$2:$L$5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25-BC43-9889-7D7DE21D1A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8174576"/>
        <c:axId val="788177328"/>
      </c:areaChart>
      <c:catAx>
        <c:axId val="788174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177328"/>
        <c:crosses val="autoZero"/>
        <c:auto val="1"/>
        <c:lblAlgn val="ctr"/>
        <c:lblOffset val="100"/>
        <c:noMultiLvlLbl val="0"/>
      </c:catAx>
      <c:valAx>
        <c:axId val="788177328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8.103534973215909E-2"/>
              <c:y val="0.163130130824369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788174576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600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</a:rPr>
              <a:t>Morning</a:t>
            </a:r>
            <a:r>
              <a:rPr lang="en-US" sz="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-specific</a:t>
            </a:r>
            <a:r>
              <a:rPr lang="en-US" sz="60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decreased lipids</a:t>
            </a:r>
            <a:endParaRPr lang="en-US" sz="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28428558260800862"/>
          <c:y val="5.48837328003524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6498473405101"/>
          <c:y val="0.20618036875825299"/>
          <c:w val="0.66514649954469995"/>
          <c:h val="0.244258400522854"/>
        </c:manualLayout>
      </c:layout>
      <c:areaChart>
        <c:grouping val="standar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'decreased HCD (2)'!$A$2:$A$11</c:f>
              <c:strCache>
                <c:ptCount val="10"/>
                <c:pt idx="0">
                  <c:v>FA, Branched (2/2)     </c:v>
                </c:pt>
                <c:pt idx="1">
                  <c:v>PG (1/1)     </c:v>
                </c:pt>
                <c:pt idx="2">
                  <c:v>Sterol (1/1)     </c:v>
                </c:pt>
                <c:pt idx="3">
                  <c:v>LyPl (3/4)     </c:v>
                </c:pt>
                <c:pt idx="4">
                  <c:v>SL (23/34)     </c:v>
                </c:pt>
                <c:pt idx="5">
                  <c:v>PI (2/4)     </c:v>
                </c:pt>
                <c:pt idx="6">
                  <c:v>Acyl Carnitine (16/33)     </c:v>
                </c:pt>
                <c:pt idx="7">
                  <c:v>Long Chain FA (7/16)     </c:v>
                </c:pt>
                <c:pt idx="8">
                  <c:v>PC (7/17)     </c:v>
                </c:pt>
                <c:pt idx="9">
                  <c:v>BCAA Metabolism (1/3)     </c:v>
                </c:pt>
              </c:strCache>
            </c:strRef>
          </c:cat>
          <c:val>
            <c:numRef>
              <c:f>'decreased HCD (2)'!$B$2:$B$11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23</c:v>
                </c:pt>
                <c:pt idx="5">
                  <c:v>2</c:v>
                </c:pt>
                <c:pt idx="6">
                  <c:v>16</c:v>
                </c:pt>
                <c:pt idx="7">
                  <c:v>7</c:v>
                </c:pt>
                <c:pt idx="8">
                  <c:v>7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47-1F41-9432-9FD25C8F8C7E}"/>
            </c:ext>
          </c:extLst>
        </c:ser>
        <c:ser>
          <c:idx val="1"/>
          <c:order val="1"/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'decreased HCD (2)'!$A$2:$A$11</c:f>
              <c:strCache>
                <c:ptCount val="10"/>
                <c:pt idx="0">
                  <c:v>FA, Branched (2/2)     </c:v>
                </c:pt>
                <c:pt idx="1">
                  <c:v>PG (1/1)     </c:v>
                </c:pt>
                <c:pt idx="2">
                  <c:v>Sterol (1/1)     </c:v>
                </c:pt>
                <c:pt idx="3">
                  <c:v>LyPl (3/4)     </c:v>
                </c:pt>
                <c:pt idx="4">
                  <c:v>SL (23/34)     </c:v>
                </c:pt>
                <c:pt idx="5">
                  <c:v>PI (2/4)     </c:v>
                </c:pt>
                <c:pt idx="6">
                  <c:v>Acyl Carnitine (16/33)     </c:v>
                </c:pt>
                <c:pt idx="7">
                  <c:v>Long Chain FA (7/16)     </c:v>
                </c:pt>
                <c:pt idx="8">
                  <c:v>PC (7/17)     </c:v>
                </c:pt>
                <c:pt idx="9">
                  <c:v>BCAA Metabolism (1/3)     </c:v>
                </c:pt>
              </c:strCache>
            </c:strRef>
          </c:cat>
          <c:val>
            <c:numRef>
              <c:f>'decreased HCD (2)'!$B$2:$B$11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23</c:v>
                </c:pt>
                <c:pt idx="5">
                  <c:v>2</c:v>
                </c:pt>
                <c:pt idx="6">
                  <c:v>16</c:v>
                </c:pt>
                <c:pt idx="7">
                  <c:v>7</c:v>
                </c:pt>
                <c:pt idx="8">
                  <c:v>7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47-1F41-9432-9FD25C8F8C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3704928"/>
        <c:axId val="813707680"/>
      </c:areaChart>
      <c:catAx>
        <c:axId val="813704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45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813707680"/>
        <c:crosses val="autoZero"/>
        <c:auto val="1"/>
        <c:lblAlgn val="ctr"/>
        <c:lblOffset val="100"/>
        <c:noMultiLvlLbl val="0"/>
      </c:catAx>
      <c:valAx>
        <c:axId val="813707680"/>
        <c:scaling>
          <c:orientation val="minMax"/>
          <c:max val="2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500" baseline="0" dirty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# of metabolites</a:t>
                </a:r>
                <a:endParaRPr lang="en-US" sz="50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c:rich>
          </c:tx>
          <c:layout>
            <c:manualLayout>
              <c:xMode val="edge"/>
              <c:yMode val="edge"/>
              <c:x val="5.7780177238191802E-2"/>
              <c:y val="0.155004351960800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5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813704928"/>
        <c:crosses val="autoZero"/>
        <c:crossBetween val="midCat"/>
        <c:majorUnit val="6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v>Serum</c:v>
          </c:tx>
          <c:spPr>
            <a:ln>
              <a:noFill/>
            </a:ln>
            <a:effectLst/>
          </c:spPr>
          <c:marker>
            <c:symbol val="circle"/>
            <c:size val="7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'[Pre HFD.xlsx]significant difference'!$R$214:$R$221</c:f>
              <c:numCache>
                <c:formatCode>0.0</c:formatCode>
                <c:ptCount val="8"/>
                <c:pt idx="0">
                  <c:v>23.188405797101449</c:v>
                </c:pt>
                <c:pt idx="1">
                  <c:v>5.7971014492753596</c:v>
                </c:pt>
                <c:pt idx="2">
                  <c:v>4.8309178743961336</c:v>
                </c:pt>
                <c:pt idx="3">
                  <c:v>2.4154589371980619</c:v>
                </c:pt>
                <c:pt idx="4">
                  <c:v>48.792270531400959</c:v>
                </c:pt>
                <c:pt idx="5">
                  <c:v>3.381642512077295</c:v>
                </c:pt>
                <c:pt idx="6">
                  <c:v>2.8985507246376812</c:v>
                </c:pt>
                <c:pt idx="7">
                  <c:v>8.6956521739130412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23-5D4C-9710-3D8712E47F6E}"/>
            </c:ext>
          </c:extLst>
        </c:ser>
        <c:ser>
          <c:idx val="1"/>
          <c:order val="1"/>
          <c:tx>
            <c:v>Muscle</c:v>
          </c:tx>
          <c:spPr>
            <a:ln>
              <a:noFill/>
            </a:ln>
            <a:effectLst/>
          </c:spPr>
          <c:marker>
            <c:symbol val="square"/>
            <c:size val="7"/>
            <c:spPr>
              <a:solidFill>
                <a:srgbClr val="3366FF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'[Pre HFD.xlsx]significant difference'!$T$214:$T$221</c:f>
              <c:numCache>
                <c:formatCode>0.0</c:formatCode>
                <c:ptCount val="8"/>
                <c:pt idx="0">
                  <c:v>16.326530612244898</c:v>
                </c:pt>
                <c:pt idx="1">
                  <c:v>6.1224489795918364</c:v>
                </c:pt>
                <c:pt idx="2">
                  <c:v>12.244897959183669</c:v>
                </c:pt>
                <c:pt idx="3">
                  <c:v>2.0408163265306118</c:v>
                </c:pt>
                <c:pt idx="4">
                  <c:v>59.183673469387699</c:v>
                </c:pt>
                <c:pt idx="5">
                  <c:v>2.0408163265306118</c:v>
                </c:pt>
                <c:pt idx="6">
                  <c:v>2.0408163265306118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23-5D4C-9710-3D8712E47F6E}"/>
            </c:ext>
          </c:extLst>
        </c:ser>
        <c:ser>
          <c:idx val="2"/>
          <c:order val="2"/>
          <c:tx>
            <c:v>Both</c:v>
          </c:tx>
          <c:spPr>
            <a:ln w="47625">
              <a:noFill/>
            </a:ln>
          </c:spPr>
          <c:marker>
            <c:symbol val="triangle"/>
            <c:size val="7"/>
            <c:spPr>
              <a:solidFill>
                <a:srgbClr val="66FF66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'[Pre HFD.xlsx]significant difference'!$V$214:$V$221</c:f>
              <c:numCache>
                <c:formatCode>General</c:formatCode>
                <c:ptCount val="8"/>
                <c:pt idx="0" formatCode="0.0">
                  <c:v>32.142857142857139</c:v>
                </c:pt>
                <c:pt idx="2" formatCode="0.0">
                  <c:v>7.1428571428571406</c:v>
                </c:pt>
                <c:pt idx="3" formatCode="0.0">
                  <c:v>3.5714285714285712</c:v>
                </c:pt>
                <c:pt idx="4" formatCode="0.0">
                  <c:v>46.428571428571431</c:v>
                </c:pt>
                <c:pt idx="6" formatCode="0.0">
                  <c:v>3.5714285714285712</c:v>
                </c:pt>
                <c:pt idx="7" formatCode="0.0">
                  <c:v>7.1428571428571406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23-5D4C-9710-3D8712E47F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295616"/>
        <c:axId val="205297536"/>
      </c:radarChart>
      <c:catAx>
        <c:axId val="205295616"/>
        <c:scaling>
          <c:orientation val="minMax"/>
        </c:scaling>
        <c:delete val="1"/>
        <c:axPos val="b"/>
        <c:majorGridlines/>
        <c:majorTickMark val="out"/>
        <c:minorTickMark val="none"/>
        <c:tickLblPos val="nextTo"/>
        <c:crossAx val="205297536"/>
        <c:crosses val="autoZero"/>
        <c:auto val="1"/>
        <c:lblAlgn val="ctr"/>
        <c:lblOffset val="100"/>
        <c:noMultiLvlLbl val="0"/>
      </c:catAx>
      <c:valAx>
        <c:axId val="205297536"/>
        <c:scaling>
          <c:orientation val="minMax"/>
        </c:scaling>
        <c:delete val="0"/>
        <c:axPos val="l"/>
        <c:majorGridlines>
          <c:spPr>
            <a:ln w="3175">
              <a:solidFill>
                <a:schemeClr val="tx2">
                  <a:lumMod val="60000"/>
                  <a:lumOff val="40000"/>
                </a:schemeClr>
              </a:solidFill>
            </a:ln>
          </c:spPr>
        </c:majorGridlines>
        <c:numFmt formatCode="0.0" sourceLinked="1"/>
        <c:majorTickMark val="cross"/>
        <c:minorTickMark val="none"/>
        <c:tickLblPos val="none"/>
        <c:spPr>
          <a:ln>
            <a:solidFill>
              <a:schemeClr val="bg2">
                <a:lumMod val="90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205295616"/>
        <c:crosses val="autoZero"/>
        <c:crossBetween val="between"/>
        <c:majorUnit val="2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v>Serum</c:v>
          </c:tx>
          <c:spPr>
            <a:ln>
              <a:noFill/>
            </a:ln>
            <a:effectLst/>
          </c:spPr>
          <c:marker>
            <c:symbol val="circle"/>
            <c:size val="7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'significant difference'!$Q$255:$Q$262</c:f>
              <c:numCache>
                <c:formatCode>0.0</c:formatCode>
                <c:ptCount val="8"/>
                <c:pt idx="0">
                  <c:v>20.56451612903226</c:v>
                </c:pt>
                <c:pt idx="1">
                  <c:v>3.629032258064516</c:v>
                </c:pt>
                <c:pt idx="2">
                  <c:v>3.225806451612903</c:v>
                </c:pt>
                <c:pt idx="3">
                  <c:v>1.209677419354839</c:v>
                </c:pt>
                <c:pt idx="4">
                  <c:v>54.838709677419352</c:v>
                </c:pt>
                <c:pt idx="5">
                  <c:v>3.629032258064516</c:v>
                </c:pt>
                <c:pt idx="6">
                  <c:v>2.82258064516129</c:v>
                </c:pt>
                <c:pt idx="7">
                  <c:v>10.08064516129032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15-1B44-BA0F-C08E54B74DAA}"/>
            </c:ext>
          </c:extLst>
        </c:ser>
        <c:ser>
          <c:idx val="1"/>
          <c:order val="1"/>
          <c:tx>
            <c:v>Muscle</c:v>
          </c:tx>
          <c:spPr>
            <a:ln>
              <a:noFill/>
            </a:ln>
            <a:effectLst/>
          </c:spPr>
          <c:marker>
            <c:symbol val="square"/>
            <c:size val="7"/>
            <c:spPr>
              <a:solidFill>
                <a:srgbClr val="3366FF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'significant difference'!$S$255:$S$262</c:f>
              <c:numCache>
                <c:formatCode>General</c:formatCode>
                <c:ptCount val="8"/>
                <c:pt idx="0" formatCode="0.0">
                  <c:v>35.294117647058862</c:v>
                </c:pt>
                <c:pt idx="2" formatCode="0.0">
                  <c:v>11.76470588235294</c:v>
                </c:pt>
                <c:pt idx="4" formatCode="0.0">
                  <c:v>47.058823529411747</c:v>
                </c:pt>
                <c:pt idx="5" formatCode="0.0">
                  <c:v>5.8823529411764666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15-1B44-BA0F-C08E54B74DAA}"/>
            </c:ext>
          </c:extLst>
        </c:ser>
        <c:ser>
          <c:idx val="2"/>
          <c:order val="2"/>
          <c:tx>
            <c:v>Both</c:v>
          </c:tx>
          <c:spPr>
            <a:ln w="47625">
              <a:noFill/>
            </a:ln>
          </c:spPr>
          <c:marker>
            <c:symbol val="triangle"/>
            <c:size val="7"/>
            <c:spPr>
              <a:solidFill>
                <a:srgbClr val="66FF66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'significant difference'!$U$255:$U$262</c:f>
              <c:numCache>
                <c:formatCode>General</c:formatCode>
                <c:ptCount val="8"/>
                <c:pt idx="0">
                  <c:v>40</c:v>
                </c:pt>
                <c:pt idx="4">
                  <c:v>30</c:v>
                </c:pt>
                <c:pt idx="5">
                  <c:v>5</c:v>
                </c:pt>
                <c:pt idx="6">
                  <c:v>5</c:v>
                </c:pt>
                <c:pt idx="7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15-1B44-BA0F-C08E54B74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310592"/>
        <c:axId val="205202176"/>
      </c:radarChart>
      <c:catAx>
        <c:axId val="205310592"/>
        <c:scaling>
          <c:orientation val="minMax"/>
        </c:scaling>
        <c:delete val="1"/>
        <c:axPos val="b"/>
        <c:majorGridlines/>
        <c:majorTickMark val="out"/>
        <c:minorTickMark val="none"/>
        <c:tickLblPos val="nextTo"/>
        <c:crossAx val="205202176"/>
        <c:crosses val="autoZero"/>
        <c:auto val="1"/>
        <c:lblAlgn val="ctr"/>
        <c:lblOffset val="100"/>
        <c:noMultiLvlLbl val="0"/>
      </c:catAx>
      <c:valAx>
        <c:axId val="205202176"/>
        <c:scaling>
          <c:orientation val="minMax"/>
        </c:scaling>
        <c:delete val="0"/>
        <c:axPos val="l"/>
        <c:majorGridlines>
          <c:spPr>
            <a:ln w="3175">
              <a:solidFill>
                <a:schemeClr val="tx2">
                  <a:lumMod val="60000"/>
                  <a:lumOff val="40000"/>
                </a:schemeClr>
              </a:solidFill>
            </a:ln>
          </c:spPr>
        </c:majorGridlines>
        <c:numFmt formatCode="0.0" sourceLinked="1"/>
        <c:majorTickMark val="cross"/>
        <c:minorTickMark val="none"/>
        <c:tickLblPos val="none"/>
        <c:spPr>
          <a:ln>
            <a:solidFill>
              <a:schemeClr val="bg2">
                <a:lumMod val="90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205310592"/>
        <c:crosses val="autoZero"/>
        <c:crossBetween val="between"/>
        <c:majorUnit val="2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v>Serum</c:v>
          </c:tx>
          <c:spPr>
            <a:ln>
              <a:noFill/>
            </a:ln>
            <a:effectLst/>
          </c:spPr>
          <c:marker>
            <c:symbol val="circle"/>
            <c:size val="7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'significant difference'!$Q$179:$Q$186</c:f>
              <c:numCache>
                <c:formatCode>0.0</c:formatCode>
                <c:ptCount val="8"/>
                <c:pt idx="0">
                  <c:v>31.97674418604651</c:v>
                </c:pt>
                <c:pt idx="1">
                  <c:v>5.8139534883720927</c:v>
                </c:pt>
                <c:pt idx="2">
                  <c:v>4.65116279069768</c:v>
                </c:pt>
                <c:pt idx="3">
                  <c:v>2.3255813953488369</c:v>
                </c:pt>
                <c:pt idx="4">
                  <c:v>34.883720930232499</c:v>
                </c:pt>
                <c:pt idx="5">
                  <c:v>5.8139534883720927</c:v>
                </c:pt>
                <c:pt idx="6">
                  <c:v>2.9069767441860459</c:v>
                </c:pt>
                <c:pt idx="7">
                  <c:v>11.6279069767442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27-A942-AC26-7AB5CC847100}"/>
            </c:ext>
          </c:extLst>
        </c:ser>
        <c:ser>
          <c:idx val="1"/>
          <c:order val="1"/>
          <c:tx>
            <c:v>Muscle</c:v>
          </c:tx>
          <c:spPr>
            <a:ln>
              <a:noFill/>
            </a:ln>
            <a:effectLst/>
          </c:spPr>
          <c:marker>
            <c:symbol val="square"/>
            <c:size val="7"/>
            <c:spPr>
              <a:solidFill>
                <a:srgbClr val="3366FF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'significant difference'!$S$179:$S$186</c:f>
              <c:numCache>
                <c:formatCode>General</c:formatCode>
                <c:ptCount val="8"/>
                <c:pt idx="0">
                  <c:v>10</c:v>
                </c:pt>
                <c:pt idx="3">
                  <c:v>5</c:v>
                </c:pt>
                <c:pt idx="4">
                  <c:v>82.5</c:v>
                </c:pt>
                <c:pt idx="5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27-A942-AC26-7AB5CC847100}"/>
            </c:ext>
          </c:extLst>
        </c:ser>
        <c:ser>
          <c:idx val="2"/>
          <c:order val="2"/>
          <c:tx>
            <c:v>Both</c:v>
          </c:tx>
          <c:spPr>
            <a:ln w="47625">
              <a:noFill/>
            </a:ln>
          </c:spPr>
          <c:marker>
            <c:symbol val="triangle"/>
            <c:size val="7"/>
            <c:spPr>
              <a:solidFill>
                <a:srgbClr val="66FF66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'significant difference'!$U$179:$U$186</c:f>
              <c:numCache>
                <c:formatCode>General</c:formatCode>
                <c:ptCount val="8"/>
                <c:pt idx="0" formatCode="0.0">
                  <c:v>47.826086956521742</c:v>
                </c:pt>
                <c:pt idx="2" formatCode="0.0">
                  <c:v>13.043478260869559</c:v>
                </c:pt>
                <c:pt idx="4" formatCode="0.0">
                  <c:v>30.434782608695659</c:v>
                </c:pt>
                <c:pt idx="5" formatCode="0.0">
                  <c:v>4.3478260869565206</c:v>
                </c:pt>
                <c:pt idx="7" formatCode="0.0">
                  <c:v>4.3478260869565206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27-A942-AC26-7AB5CC847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309632"/>
        <c:axId val="206311808"/>
      </c:radarChart>
      <c:catAx>
        <c:axId val="206309632"/>
        <c:scaling>
          <c:orientation val="minMax"/>
        </c:scaling>
        <c:delete val="1"/>
        <c:axPos val="b"/>
        <c:majorGridlines/>
        <c:majorTickMark val="out"/>
        <c:minorTickMark val="none"/>
        <c:tickLblPos val="nextTo"/>
        <c:crossAx val="206311808"/>
        <c:crosses val="autoZero"/>
        <c:auto val="1"/>
        <c:lblAlgn val="ctr"/>
        <c:lblOffset val="100"/>
        <c:noMultiLvlLbl val="0"/>
      </c:catAx>
      <c:valAx>
        <c:axId val="206311808"/>
        <c:scaling>
          <c:orientation val="minMax"/>
        </c:scaling>
        <c:delete val="0"/>
        <c:axPos val="l"/>
        <c:majorGridlines>
          <c:spPr>
            <a:ln w="3175">
              <a:solidFill>
                <a:schemeClr val="tx2">
                  <a:lumMod val="60000"/>
                  <a:lumOff val="40000"/>
                </a:schemeClr>
              </a:solidFill>
            </a:ln>
          </c:spPr>
        </c:majorGridlines>
        <c:numFmt formatCode="0.0" sourceLinked="1"/>
        <c:majorTickMark val="cross"/>
        <c:minorTickMark val="none"/>
        <c:tickLblPos val="none"/>
        <c:spPr>
          <a:ln>
            <a:solidFill>
              <a:schemeClr val="bg2">
                <a:lumMod val="90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206309632"/>
        <c:crosses val="autoZero"/>
        <c:crossBetween val="between"/>
        <c:majorUnit val="25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v>Serum</c:v>
          </c:tx>
          <c:spPr>
            <a:ln>
              <a:noFill/>
            </a:ln>
            <a:effectLst/>
          </c:spPr>
          <c:marker>
            <c:symbol val="circle"/>
            <c:size val="7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'significant difference'!$Q$195:$Q$202</c:f>
              <c:numCache>
                <c:formatCode>0.0</c:formatCode>
                <c:ptCount val="8"/>
                <c:pt idx="0">
                  <c:v>23.404255319148941</c:v>
                </c:pt>
                <c:pt idx="1">
                  <c:v>5.8510638297872344</c:v>
                </c:pt>
                <c:pt idx="2">
                  <c:v>5.3191489361702073</c:v>
                </c:pt>
                <c:pt idx="3">
                  <c:v>2.6595744680851059</c:v>
                </c:pt>
                <c:pt idx="4">
                  <c:v>38.829787234042492</c:v>
                </c:pt>
                <c:pt idx="5">
                  <c:v>3.191489361702128</c:v>
                </c:pt>
                <c:pt idx="6">
                  <c:v>5.8510638297872344</c:v>
                </c:pt>
                <c:pt idx="7">
                  <c:v>14.893617021276601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C7-604A-A52C-0A429BCF540E}"/>
            </c:ext>
          </c:extLst>
        </c:ser>
        <c:ser>
          <c:idx val="1"/>
          <c:order val="1"/>
          <c:tx>
            <c:v>Muscle</c:v>
          </c:tx>
          <c:spPr>
            <a:ln>
              <a:noFill/>
            </a:ln>
            <a:effectLst/>
          </c:spPr>
          <c:marker>
            <c:symbol val="square"/>
            <c:size val="7"/>
            <c:spPr>
              <a:solidFill>
                <a:srgbClr val="3366FF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'significant difference'!$S$195:$S$202</c:f>
              <c:numCache>
                <c:formatCode>0.0</c:formatCode>
                <c:ptCount val="8"/>
                <c:pt idx="0">
                  <c:v>19.46902654867257</c:v>
                </c:pt>
                <c:pt idx="1">
                  <c:v>5.3097345132743357</c:v>
                </c:pt>
                <c:pt idx="2">
                  <c:v>5.3097345132743357</c:v>
                </c:pt>
                <c:pt idx="4">
                  <c:v>58.407079646017699</c:v>
                </c:pt>
                <c:pt idx="5">
                  <c:v>7.9646017699115044</c:v>
                </c:pt>
                <c:pt idx="6">
                  <c:v>1.76991150442478</c:v>
                </c:pt>
                <c:pt idx="7">
                  <c:v>1.76991150442478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C7-604A-A52C-0A429BCF540E}"/>
            </c:ext>
          </c:extLst>
        </c:ser>
        <c:ser>
          <c:idx val="2"/>
          <c:order val="2"/>
          <c:tx>
            <c:v>Both</c:v>
          </c:tx>
          <c:spPr>
            <a:ln w="47625">
              <a:noFill/>
            </a:ln>
          </c:spPr>
          <c:marker>
            <c:symbol val="triangle"/>
            <c:size val="7"/>
            <c:spPr>
              <a:solidFill>
                <a:srgbClr val="66FF66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'significant difference'!$U$195:$U$202</c:f>
              <c:numCache>
                <c:formatCode>General</c:formatCode>
                <c:ptCount val="8"/>
                <c:pt idx="0" formatCode="0.0">
                  <c:v>48.148148148148152</c:v>
                </c:pt>
                <c:pt idx="2" formatCode="0.0">
                  <c:v>12.96296296296296</c:v>
                </c:pt>
                <c:pt idx="3" formatCode="0.0">
                  <c:v>1.8518518518518521</c:v>
                </c:pt>
                <c:pt idx="4" formatCode="0.0">
                  <c:v>25.92592592592592</c:v>
                </c:pt>
                <c:pt idx="5" formatCode="0.0">
                  <c:v>1.8518518518518521</c:v>
                </c:pt>
                <c:pt idx="7" formatCode="0.0">
                  <c:v>9.2592592592592595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C7-604A-A52C-0A429BCF5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352768"/>
        <c:axId val="206354688"/>
      </c:radarChart>
      <c:catAx>
        <c:axId val="206352768"/>
        <c:scaling>
          <c:orientation val="minMax"/>
        </c:scaling>
        <c:delete val="1"/>
        <c:axPos val="b"/>
        <c:majorGridlines/>
        <c:majorTickMark val="out"/>
        <c:minorTickMark val="none"/>
        <c:tickLblPos val="nextTo"/>
        <c:crossAx val="206354688"/>
        <c:crosses val="autoZero"/>
        <c:auto val="1"/>
        <c:lblAlgn val="ctr"/>
        <c:lblOffset val="100"/>
        <c:noMultiLvlLbl val="0"/>
      </c:catAx>
      <c:valAx>
        <c:axId val="206354688"/>
        <c:scaling>
          <c:orientation val="minMax"/>
          <c:max val="60"/>
          <c:min val="0"/>
        </c:scaling>
        <c:delete val="0"/>
        <c:axPos val="l"/>
        <c:majorGridlines>
          <c:spPr>
            <a:ln w="3175">
              <a:solidFill>
                <a:schemeClr val="tx2">
                  <a:lumMod val="60000"/>
                  <a:lumOff val="40000"/>
                </a:schemeClr>
              </a:solidFill>
            </a:ln>
          </c:spPr>
        </c:majorGridlines>
        <c:numFmt formatCode="0.0" sourceLinked="1"/>
        <c:majorTickMark val="cross"/>
        <c:minorTickMark val="none"/>
        <c:tickLblPos val="none"/>
        <c:spPr>
          <a:ln>
            <a:solidFill>
              <a:schemeClr val="bg2">
                <a:lumMod val="90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206352768"/>
        <c:crosses val="autoZero"/>
        <c:crossBetween val="between"/>
        <c:majorUnit val="2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v>Serum</c:v>
          </c:tx>
          <c:spPr>
            <a:ln>
              <a:noFill/>
            </a:ln>
            <a:effectLst/>
          </c:spPr>
          <c:marker>
            <c:symbol val="circle"/>
            <c:size val="7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'changed HFD Morning'!$M$40:$M$47</c:f>
              <c:numCache>
                <c:formatCode>0.0</c:formatCode>
                <c:ptCount val="8"/>
                <c:pt idx="0">
                  <c:v>11.176470588235295</c:v>
                </c:pt>
                <c:pt idx="1">
                  <c:v>1.1764705882352942</c:v>
                </c:pt>
                <c:pt idx="2">
                  <c:v>2.3529411764705883</c:v>
                </c:pt>
                <c:pt idx="3">
                  <c:v>0.58823529411764708</c:v>
                </c:pt>
                <c:pt idx="4">
                  <c:v>68.235294117647058</c:v>
                </c:pt>
                <c:pt idx="5">
                  <c:v>2.9411764705882351</c:v>
                </c:pt>
                <c:pt idx="6">
                  <c:v>4.117647058823529</c:v>
                </c:pt>
                <c:pt idx="7">
                  <c:v>9.4117647058823533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5B-4A46-8548-BC3E0BF91938}"/>
            </c:ext>
          </c:extLst>
        </c:ser>
        <c:ser>
          <c:idx val="1"/>
          <c:order val="1"/>
          <c:tx>
            <c:v>Muscle</c:v>
          </c:tx>
          <c:spPr>
            <a:ln>
              <a:noFill/>
            </a:ln>
            <a:effectLst/>
          </c:spPr>
          <c:marker>
            <c:symbol val="square"/>
            <c:size val="7"/>
            <c:spPr>
              <a:solidFill>
                <a:srgbClr val="3366FF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'changed HFD Morning'!$O$40:$O$47</c:f>
              <c:numCache>
                <c:formatCode>0.0</c:formatCode>
                <c:ptCount val="8"/>
                <c:pt idx="0">
                  <c:v>21.052631578947366</c:v>
                </c:pt>
                <c:pt idx="1">
                  <c:v>0</c:v>
                </c:pt>
                <c:pt idx="2">
                  <c:v>13.157894736842104</c:v>
                </c:pt>
                <c:pt idx="3">
                  <c:v>0</c:v>
                </c:pt>
                <c:pt idx="4">
                  <c:v>47.368421052631575</c:v>
                </c:pt>
                <c:pt idx="5">
                  <c:v>7.8947368421052628</c:v>
                </c:pt>
                <c:pt idx="6">
                  <c:v>0</c:v>
                </c:pt>
                <c:pt idx="7">
                  <c:v>10.526315789473683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5B-4A46-8548-BC3E0BF91938}"/>
            </c:ext>
          </c:extLst>
        </c:ser>
        <c:ser>
          <c:idx val="2"/>
          <c:order val="2"/>
          <c:tx>
            <c:v>Both</c:v>
          </c:tx>
          <c:spPr>
            <a:ln w="47625">
              <a:noFill/>
            </a:ln>
          </c:spPr>
          <c:marker>
            <c:symbol val="triangle"/>
            <c:size val="7"/>
            <c:spPr>
              <a:solidFill>
                <a:srgbClr val="66FF66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'changed HFD Morning'!$Q$40:$Q$47</c:f>
              <c:numCache>
                <c:formatCode>0.0</c:formatCode>
                <c:ptCount val="8"/>
                <c:pt idx="0">
                  <c:v>18.75</c:v>
                </c:pt>
                <c:pt idx="1">
                  <c:v>0</c:v>
                </c:pt>
                <c:pt idx="2">
                  <c:v>3.125</c:v>
                </c:pt>
                <c:pt idx="3">
                  <c:v>0</c:v>
                </c:pt>
                <c:pt idx="4">
                  <c:v>59.375</c:v>
                </c:pt>
                <c:pt idx="5">
                  <c:v>3.125</c:v>
                </c:pt>
                <c:pt idx="6">
                  <c:v>3.125</c:v>
                </c:pt>
                <c:pt idx="7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5B-4A46-8548-BC3E0BF919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2168696"/>
        <c:axId val="-2079505432"/>
      </c:radarChart>
      <c:catAx>
        <c:axId val="-2102168696"/>
        <c:scaling>
          <c:orientation val="minMax"/>
        </c:scaling>
        <c:delete val="1"/>
        <c:axPos val="b"/>
        <c:majorGridlines/>
        <c:majorTickMark val="out"/>
        <c:minorTickMark val="none"/>
        <c:tickLblPos val="nextTo"/>
        <c:crossAx val="-2079505432"/>
        <c:crosses val="autoZero"/>
        <c:auto val="1"/>
        <c:lblAlgn val="ctr"/>
        <c:lblOffset val="100"/>
        <c:noMultiLvlLbl val="0"/>
      </c:catAx>
      <c:valAx>
        <c:axId val="-2079505432"/>
        <c:scaling>
          <c:orientation val="minMax"/>
        </c:scaling>
        <c:delete val="0"/>
        <c:axPos val="l"/>
        <c:majorGridlines>
          <c:spPr>
            <a:ln w="3175">
              <a:solidFill>
                <a:schemeClr val="tx2">
                  <a:lumMod val="60000"/>
                  <a:lumOff val="40000"/>
                </a:schemeClr>
              </a:solidFill>
            </a:ln>
          </c:spPr>
        </c:majorGridlines>
        <c:numFmt formatCode="0.0" sourceLinked="1"/>
        <c:majorTickMark val="cross"/>
        <c:minorTickMark val="none"/>
        <c:tickLblPos val="none"/>
        <c:spPr>
          <a:ln>
            <a:solidFill>
              <a:schemeClr val="bg2">
                <a:lumMod val="90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-2102168696"/>
        <c:crosses val="autoZero"/>
        <c:crossBetween val="between"/>
        <c:majorUnit val="2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v>Serum</c:v>
          </c:tx>
          <c:spPr>
            <a:ln>
              <a:noFill/>
            </a:ln>
            <a:effectLst/>
          </c:spPr>
          <c:marker>
            <c:symbol val="circle"/>
            <c:size val="7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'changed HFD Evening'!$K$46:$K$53</c:f>
              <c:numCache>
                <c:formatCode>0.0</c:formatCode>
                <c:ptCount val="8"/>
                <c:pt idx="0">
                  <c:v>24.581005586592177</c:v>
                </c:pt>
                <c:pt idx="1">
                  <c:v>3.9106145251396649</c:v>
                </c:pt>
                <c:pt idx="2">
                  <c:v>3.9106145251396649</c:v>
                </c:pt>
                <c:pt idx="3">
                  <c:v>2.7932960893854748</c:v>
                </c:pt>
                <c:pt idx="4">
                  <c:v>49.162011173184354</c:v>
                </c:pt>
                <c:pt idx="5">
                  <c:v>1.1173184357541899</c:v>
                </c:pt>
                <c:pt idx="6">
                  <c:v>1.6759776536312849</c:v>
                </c:pt>
                <c:pt idx="7">
                  <c:v>12.849162011173185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FC-824F-896B-052BB8C11042}"/>
            </c:ext>
          </c:extLst>
        </c:ser>
        <c:ser>
          <c:idx val="1"/>
          <c:order val="1"/>
          <c:tx>
            <c:v>Muscle</c:v>
          </c:tx>
          <c:spPr>
            <a:ln>
              <a:noFill/>
            </a:ln>
            <a:effectLst/>
          </c:spPr>
          <c:marker>
            <c:symbol val="square"/>
            <c:size val="7"/>
            <c:spPr>
              <a:solidFill>
                <a:srgbClr val="3366FF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'changed HFD Evening'!$M$46:$M$53</c:f>
              <c:numCache>
                <c:formatCode>0.0</c:formatCode>
                <c:ptCount val="8"/>
                <c:pt idx="0">
                  <c:v>10</c:v>
                </c:pt>
                <c:pt idx="1">
                  <c:v>0</c:v>
                </c:pt>
                <c:pt idx="2">
                  <c:v>12.5</c:v>
                </c:pt>
                <c:pt idx="3">
                  <c:v>2.5</c:v>
                </c:pt>
                <c:pt idx="4">
                  <c:v>67.5</c:v>
                </c:pt>
                <c:pt idx="5">
                  <c:v>2.5</c:v>
                </c:pt>
                <c:pt idx="6">
                  <c:v>2.5</c:v>
                </c:pt>
                <c:pt idx="7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FC-824F-896B-052BB8C11042}"/>
            </c:ext>
          </c:extLst>
        </c:ser>
        <c:ser>
          <c:idx val="2"/>
          <c:order val="2"/>
          <c:tx>
            <c:v>Both</c:v>
          </c:tx>
          <c:spPr>
            <a:ln w="47625">
              <a:noFill/>
            </a:ln>
          </c:spPr>
          <c:marker>
            <c:symbol val="triangle"/>
            <c:size val="7"/>
            <c:spPr>
              <a:solidFill>
                <a:srgbClr val="66FF66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'changed HFD Evening'!$O$46:$O$53</c:f>
              <c:numCache>
                <c:formatCode>0.0</c:formatCode>
                <c:ptCount val="8"/>
                <c:pt idx="0">
                  <c:v>20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62.857142857142854</c:v>
                </c:pt>
                <c:pt idx="5">
                  <c:v>2.8571428571428572</c:v>
                </c:pt>
                <c:pt idx="6">
                  <c:v>0</c:v>
                </c:pt>
                <c:pt idx="7">
                  <c:v>14.285714285714285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FC-824F-896B-052BB8C11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2168696"/>
        <c:axId val="-2079505432"/>
      </c:radarChart>
      <c:catAx>
        <c:axId val="-2102168696"/>
        <c:scaling>
          <c:orientation val="minMax"/>
        </c:scaling>
        <c:delete val="1"/>
        <c:axPos val="b"/>
        <c:majorGridlines/>
        <c:majorTickMark val="out"/>
        <c:minorTickMark val="none"/>
        <c:tickLblPos val="nextTo"/>
        <c:crossAx val="-2079505432"/>
        <c:crosses val="autoZero"/>
        <c:auto val="1"/>
        <c:lblAlgn val="ctr"/>
        <c:lblOffset val="100"/>
        <c:noMultiLvlLbl val="0"/>
      </c:catAx>
      <c:valAx>
        <c:axId val="-2079505432"/>
        <c:scaling>
          <c:orientation val="minMax"/>
        </c:scaling>
        <c:delete val="0"/>
        <c:axPos val="l"/>
        <c:majorGridlines>
          <c:spPr>
            <a:ln w="3175">
              <a:solidFill>
                <a:schemeClr val="tx2">
                  <a:lumMod val="60000"/>
                  <a:lumOff val="40000"/>
                </a:schemeClr>
              </a:solidFill>
            </a:ln>
          </c:spPr>
        </c:majorGridlines>
        <c:numFmt formatCode="0.0" sourceLinked="1"/>
        <c:majorTickMark val="cross"/>
        <c:minorTickMark val="none"/>
        <c:tickLblPos val="none"/>
        <c:spPr>
          <a:ln>
            <a:solidFill>
              <a:schemeClr val="bg2">
                <a:lumMod val="90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-2102168696"/>
        <c:crosses val="autoZero"/>
        <c:crossBetween val="between"/>
        <c:majorUnit val="2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v>Serum</c:v>
          </c:tx>
          <c:spPr>
            <a:ln>
              <a:noFill/>
            </a:ln>
            <a:effectLst/>
          </c:spPr>
          <c:marker>
            <c:symbol val="circle"/>
            <c:size val="7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'changed HCD Morning'!$P$44:$P$51</c:f>
              <c:numCache>
                <c:formatCode>0.0</c:formatCode>
                <c:ptCount val="8"/>
                <c:pt idx="0">
                  <c:v>14.035087719298245</c:v>
                </c:pt>
                <c:pt idx="1">
                  <c:v>1.7543859649122806</c:v>
                </c:pt>
                <c:pt idx="2">
                  <c:v>1.7543859649122806</c:v>
                </c:pt>
                <c:pt idx="3">
                  <c:v>2.6315789473684208</c:v>
                </c:pt>
                <c:pt idx="4">
                  <c:v>55.26315789473685</c:v>
                </c:pt>
                <c:pt idx="5">
                  <c:v>3.5087719298245612</c:v>
                </c:pt>
                <c:pt idx="6">
                  <c:v>5.2631578947368416</c:v>
                </c:pt>
                <c:pt idx="7">
                  <c:v>15.789473684210526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BE-F645-9B96-8A22BF1D7692}"/>
            </c:ext>
          </c:extLst>
        </c:ser>
        <c:ser>
          <c:idx val="1"/>
          <c:order val="1"/>
          <c:tx>
            <c:v>Muscle</c:v>
          </c:tx>
          <c:spPr>
            <a:ln>
              <a:noFill/>
            </a:ln>
            <a:effectLst/>
          </c:spPr>
          <c:marker>
            <c:symbol val="square"/>
            <c:size val="7"/>
            <c:spPr>
              <a:solidFill>
                <a:srgbClr val="3366FF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'changed HCD Morning'!$R$44:$R$51</c:f>
              <c:numCache>
                <c:formatCode>0.0</c:formatCode>
                <c:ptCount val="8"/>
                <c:pt idx="0">
                  <c:v>12.857142857142856</c:v>
                </c:pt>
                <c:pt idx="1">
                  <c:v>2.8571428571428572</c:v>
                </c:pt>
                <c:pt idx="2">
                  <c:v>5.7142857142857144</c:v>
                </c:pt>
                <c:pt idx="3">
                  <c:v>0</c:v>
                </c:pt>
                <c:pt idx="4">
                  <c:v>75.714285714285708</c:v>
                </c:pt>
                <c:pt idx="5">
                  <c:v>2.8571428571428572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BE-F645-9B96-8A22BF1D7692}"/>
            </c:ext>
          </c:extLst>
        </c:ser>
        <c:ser>
          <c:idx val="2"/>
          <c:order val="2"/>
          <c:tx>
            <c:v>Both</c:v>
          </c:tx>
          <c:spPr>
            <a:ln w="47625">
              <a:noFill/>
            </a:ln>
          </c:spPr>
          <c:marker>
            <c:symbol val="triangle"/>
            <c:size val="7"/>
            <c:spPr>
              <a:solidFill>
                <a:srgbClr val="66FF66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'changed HCD Morning'!$T$44:$T$51</c:f>
              <c:numCache>
                <c:formatCode>0.0</c:formatCode>
                <c:ptCount val="8"/>
                <c:pt idx="0">
                  <c:v>13.333333333333334</c:v>
                </c:pt>
                <c:pt idx="1">
                  <c:v>0</c:v>
                </c:pt>
                <c:pt idx="2">
                  <c:v>0</c:v>
                </c:pt>
                <c:pt idx="3">
                  <c:v>2.2222222222222223</c:v>
                </c:pt>
                <c:pt idx="4">
                  <c:v>68.888888888888886</c:v>
                </c:pt>
                <c:pt idx="5">
                  <c:v>0</c:v>
                </c:pt>
                <c:pt idx="6">
                  <c:v>0</c:v>
                </c:pt>
                <c:pt idx="7">
                  <c:v>15.555555555555555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BE-F645-9B96-8A22BF1D7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2168696"/>
        <c:axId val="-2079505432"/>
      </c:radarChart>
      <c:catAx>
        <c:axId val="-2102168696"/>
        <c:scaling>
          <c:orientation val="minMax"/>
        </c:scaling>
        <c:delete val="1"/>
        <c:axPos val="b"/>
        <c:majorGridlines/>
        <c:majorTickMark val="out"/>
        <c:minorTickMark val="none"/>
        <c:tickLblPos val="nextTo"/>
        <c:crossAx val="-2079505432"/>
        <c:crosses val="autoZero"/>
        <c:auto val="1"/>
        <c:lblAlgn val="ctr"/>
        <c:lblOffset val="100"/>
        <c:noMultiLvlLbl val="0"/>
      </c:catAx>
      <c:valAx>
        <c:axId val="-2079505432"/>
        <c:scaling>
          <c:orientation val="minMax"/>
        </c:scaling>
        <c:delete val="0"/>
        <c:axPos val="l"/>
        <c:majorGridlines>
          <c:spPr>
            <a:ln w="3175">
              <a:solidFill>
                <a:schemeClr val="tx2">
                  <a:lumMod val="60000"/>
                  <a:lumOff val="40000"/>
                </a:schemeClr>
              </a:solidFill>
            </a:ln>
          </c:spPr>
        </c:majorGridlines>
        <c:numFmt formatCode="0.0" sourceLinked="1"/>
        <c:majorTickMark val="cross"/>
        <c:minorTickMark val="none"/>
        <c:tickLblPos val="none"/>
        <c:spPr>
          <a:ln>
            <a:solidFill>
              <a:schemeClr val="bg2">
                <a:lumMod val="90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-2102168696"/>
        <c:crosses val="autoZero"/>
        <c:crossBetween val="between"/>
        <c:majorUnit val="2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v>Serum</c:v>
          </c:tx>
          <c:spPr>
            <a:ln>
              <a:noFill/>
            </a:ln>
            <a:effectLst/>
          </c:spPr>
          <c:marker>
            <c:symbol val="circle"/>
            <c:size val="7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'changed HCD Evening'!$N$28:$N$35</c:f>
              <c:numCache>
                <c:formatCode>0.0</c:formatCode>
                <c:ptCount val="8"/>
                <c:pt idx="0">
                  <c:v>13.888888888888889</c:v>
                </c:pt>
                <c:pt idx="1">
                  <c:v>4.1666666666666661</c:v>
                </c:pt>
                <c:pt idx="2">
                  <c:v>0.69444444444444442</c:v>
                </c:pt>
                <c:pt idx="3">
                  <c:v>1.3888888888888888</c:v>
                </c:pt>
                <c:pt idx="4">
                  <c:v>58.333333333333336</c:v>
                </c:pt>
                <c:pt idx="5">
                  <c:v>4.1666666666666661</c:v>
                </c:pt>
                <c:pt idx="6">
                  <c:v>6.25</c:v>
                </c:pt>
                <c:pt idx="7">
                  <c:v>11.111111111111111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2B-8449-81A9-06D0C06737D4}"/>
            </c:ext>
          </c:extLst>
        </c:ser>
        <c:ser>
          <c:idx val="1"/>
          <c:order val="1"/>
          <c:tx>
            <c:v>Muscle</c:v>
          </c:tx>
          <c:spPr>
            <a:ln>
              <a:noFill/>
            </a:ln>
            <a:effectLst/>
          </c:spPr>
          <c:marker>
            <c:symbol val="square"/>
            <c:size val="7"/>
            <c:spPr>
              <a:solidFill>
                <a:srgbClr val="3366FF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c:spPr>
          </c:marker>
          <c:val>
            <c:numRef>
              <c:f>'changed HCD Evening'!$P$28:$P$35</c:f>
              <c:numCache>
                <c:formatCode>0.0</c:formatCode>
                <c:ptCount val="8"/>
                <c:pt idx="0">
                  <c:v>18.96551724137931</c:v>
                </c:pt>
                <c:pt idx="1">
                  <c:v>1.7241379310344827</c:v>
                </c:pt>
                <c:pt idx="2">
                  <c:v>5.1724137931034484</c:v>
                </c:pt>
                <c:pt idx="3">
                  <c:v>1.7241379310344827</c:v>
                </c:pt>
                <c:pt idx="4">
                  <c:v>60.344827586206897</c:v>
                </c:pt>
                <c:pt idx="5">
                  <c:v>6.8965517241379306</c:v>
                </c:pt>
                <c:pt idx="6">
                  <c:v>0</c:v>
                </c:pt>
                <c:pt idx="7">
                  <c:v>5.1724137931034484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2B-8449-81A9-06D0C06737D4}"/>
            </c:ext>
          </c:extLst>
        </c:ser>
        <c:ser>
          <c:idx val="2"/>
          <c:order val="2"/>
          <c:tx>
            <c:v>Both</c:v>
          </c:tx>
          <c:spPr>
            <a:ln w="47625">
              <a:noFill/>
            </a:ln>
          </c:spPr>
          <c:marker>
            <c:symbol val="triangle"/>
            <c:size val="7"/>
            <c:spPr>
              <a:solidFill>
                <a:srgbClr val="66FF66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'changed HCD Evening'!$R$28:$R$35</c:f>
              <c:numCache>
                <c:formatCode>0.0</c:formatCode>
                <c:ptCount val="8"/>
                <c:pt idx="0">
                  <c:v>31.818181818181817</c:v>
                </c:pt>
                <c:pt idx="1">
                  <c:v>0</c:v>
                </c:pt>
                <c:pt idx="2">
                  <c:v>9.0909090909090917</c:v>
                </c:pt>
                <c:pt idx="3">
                  <c:v>0</c:v>
                </c:pt>
                <c:pt idx="4">
                  <c:v>36.363636363636367</c:v>
                </c:pt>
                <c:pt idx="5">
                  <c:v>0</c:v>
                </c:pt>
                <c:pt idx="6">
                  <c:v>0</c:v>
                </c:pt>
                <c:pt idx="7">
                  <c:v>22.727272727272727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2B-8449-81A9-06D0C0673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2168696"/>
        <c:axId val="-2079505432"/>
      </c:radarChart>
      <c:catAx>
        <c:axId val="-2102168696"/>
        <c:scaling>
          <c:orientation val="minMax"/>
        </c:scaling>
        <c:delete val="1"/>
        <c:axPos val="b"/>
        <c:majorGridlines/>
        <c:majorTickMark val="out"/>
        <c:minorTickMark val="none"/>
        <c:tickLblPos val="nextTo"/>
        <c:crossAx val="-2079505432"/>
        <c:crosses val="autoZero"/>
        <c:auto val="1"/>
        <c:lblAlgn val="ctr"/>
        <c:lblOffset val="100"/>
        <c:noMultiLvlLbl val="0"/>
      </c:catAx>
      <c:valAx>
        <c:axId val="-2079505432"/>
        <c:scaling>
          <c:orientation val="minMax"/>
        </c:scaling>
        <c:delete val="0"/>
        <c:axPos val="l"/>
        <c:majorGridlines>
          <c:spPr>
            <a:ln w="3175">
              <a:solidFill>
                <a:schemeClr val="tx2">
                  <a:lumMod val="60000"/>
                  <a:lumOff val="40000"/>
                </a:schemeClr>
              </a:solidFill>
            </a:ln>
          </c:spPr>
        </c:majorGridlines>
        <c:numFmt formatCode="0.0" sourceLinked="1"/>
        <c:majorTickMark val="cross"/>
        <c:minorTickMark val="none"/>
        <c:tickLblPos val="none"/>
        <c:spPr>
          <a:ln>
            <a:solidFill>
              <a:schemeClr val="bg2">
                <a:lumMod val="90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-2102168696"/>
        <c:crosses val="autoZero"/>
        <c:crossBetween val="between"/>
        <c:majorUnit val="2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1800A-444C-C645-A7F3-9E5F318091A2}" type="datetimeFigureOut">
              <a:rPr kumimoji="1" lang="ja-JP" altLang="en-US" smtClean="0"/>
              <a:t>2018/5/4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E76B2-0B78-0C42-93ED-25346B470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713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E76B2-0B78-0C42-93ED-25346B4703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592247"/>
      </p:ext>
    </p:extLst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6656-DE06-F54A-B858-AB00BE808F0A}" type="datetimeFigureOut">
              <a:rPr kumimoji="1" lang="ja-JP" altLang="en-US" smtClean="0"/>
              <a:t>2018/5/4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FFC7-3DCD-0640-A564-4E49C3E1F0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608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6656-DE06-F54A-B858-AB00BE808F0A}" type="datetimeFigureOut">
              <a:rPr kumimoji="1" lang="ja-JP" altLang="en-US" smtClean="0"/>
              <a:t>2018/5/4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FFC7-3DCD-0640-A564-4E49C3E1F0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3630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6656-DE06-F54A-B858-AB00BE808F0A}" type="datetimeFigureOut">
              <a:rPr kumimoji="1" lang="ja-JP" altLang="en-US" smtClean="0"/>
              <a:t>2018/5/4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FFC7-3DCD-0640-A564-4E49C3E1F0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414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6656-DE06-F54A-B858-AB00BE808F0A}" type="datetimeFigureOut">
              <a:rPr kumimoji="1" lang="ja-JP" altLang="en-US" smtClean="0"/>
              <a:t>2018/5/4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FFC7-3DCD-0640-A564-4E49C3E1F0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342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6656-DE06-F54A-B858-AB00BE808F0A}" type="datetimeFigureOut">
              <a:rPr kumimoji="1" lang="ja-JP" altLang="en-US" smtClean="0"/>
              <a:t>2018/5/4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FFC7-3DCD-0640-A564-4E49C3E1F0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361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6656-DE06-F54A-B858-AB00BE808F0A}" type="datetimeFigureOut">
              <a:rPr kumimoji="1" lang="ja-JP" altLang="en-US" smtClean="0"/>
              <a:t>2018/5/4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FFC7-3DCD-0640-A564-4E49C3E1F0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7837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6656-DE06-F54A-B858-AB00BE808F0A}" type="datetimeFigureOut">
              <a:rPr kumimoji="1" lang="ja-JP" altLang="en-US" smtClean="0"/>
              <a:t>2018/5/4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FFC7-3DCD-0640-A564-4E49C3E1F0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591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6656-DE06-F54A-B858-AB00BE808F0A}" type="datetimeFigureOut">
              <a:rPr kumimoji="1" lang="ja-JP" altLang="en-US" smtClean="0"/>
              <a:t>2018/5/4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FFC7-3DCD-0640-A564-4E49C3E1F0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1838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6656-DE06-F54A-B858-AB00BE808F0A}" type="datetimeFigureOut">
              <a:rPr kumimoji="1" lang="ja-JP" altLang="en-US" smtClean="0"/>
              <a:t>2018/5/4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FFC7-3DCD-0640-A564-4E49C3E1F0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246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6656-DE06-F54A-B858-AB00BE808F0A}" type="datetimeFigureOut">
              <a:rPr kumimoji="1" lang="ja-JP" altLang="en-US" smtClean="0"/>
              <a:t>2018/5/4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FFC7-3DCD-0640-A564-4E49C3E1F0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7897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76656-DE06-F54A-B858-AB00BE808F0A}" type="datetimeFigureOut">
              <a:rPr kumimoji="1" lang="ja-JP" altLang="en-US" smtClean="0"/>
              <a:t>2018/5/4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FFC7-3DCD-0640-A564-4E49C3E1F0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9440296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76656-DE06-F54A-B858-AB00BE808F0A}" type="datetimeFigureOut">
              <a:rPr kumimoji="1" lang="ja-JP" altLang="en-US" smtClean="0"/>
              <a:t>2018/5/4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AFFC7-3DCD-0640-A564-4E49C3E1F0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8177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image" Target="../media/image8.emf"/>
   <Relationship Id="rId11" Type="http://schemas.openxmlformats.org/officeDocument/2006/relationships/image" Target="../media/image9.emf"/>
   <Relationship Id="rId12" Type="http://schemas.openxmlformats.org/officeDocument/2006/relationships/image" Target="../media/image10.emf"/>
   <Relationship Id="rId13" Type="http://schemas.openxmlformats.org/officeDocument/2006/relationships/image" Target="../media/image11.emf"/>
   <Relationship Id="rId14" Type="http://schemas.openxmlformats.org/officeDocument/2006/relationships/image" Target="../media/image12.emf"/>
   <Relationship Id="rId15" Type="http://schemas.openxmlformats.org/officeDocument/2006/relationships/image" Target="../media/image13.emf"/>
   <Relationship Id="rId16" Type="http://schemas.openxmlformats.org/officeDocument/2006/relationships/image" Target="../media/image14.emf"/>
   <Relationship Id="rId17" Type="http://schemas.openxmlformats.org/officeDocument/2006/relationships/image" Target="../media/image15.emf"/>
   <Relationship Id="rId18" Type="http://schemas.openxmlformats.org/officeDocument/2006/relationships/image" Target="../media/image16.emf"/>
   <Relationship Id="rId19" Type="http://schemas.openxmlformats.org/officeDocument/2006/relationships/image" Target="../media/image17.emf"/>
   <Relationship Id="rId2" Type="http://schemas.openxmlformats.org/officeDocument/2006/relationships/notesSlide" Target="../notesSlides/notesSlide1.xml"/>
   <Relationship Id="rId20" Type="http://schemas.openxmlformats.org/officeDocument/2006/relationships/image" Target="../media/image18.emf"/>
   <Relationship Id="rId21" Type="http://schemas.openxmlformats.org/officeDocument/2006/relationships/image" Target="../media/image19.emf"/>
   <Relationship Id="rId3" Type="http://schemas.openxmlformats.org/officeDocument/2006/relationships/image" Target="../media/image1.tiff"/>
   <Relationship Id="rId4" Type="http://schemas.openxmlformats.org/officeDocument/2006/relationships/image" Target="../media/image2.emf"/>
   <Relationship Id="rId5" Type="http://schemas.openxmlformats.org/officeDocument/2006/relationships/image" Target="../media/image3.emf"/>
   <Relationship Id="rId6" Type="http://schemas.openxmlformats.org/officeDocument/2006/relationships/image" Target="../media/image4.emf"/>
   <Relationship Id="rId7" Type="http://schemas.openxmlformats.org/officeDocument/2006/relationships/image" Target="../media/image5.emf"/>
   <Relationship Id="rId8" Type="http://schemas.openxmlformats.org/officeDocument/2006/relationships/image" Target="../media/image6.emf"/>
   <Relationship Id="rId9" Type="http://schemas.openxmlformats.org/officeDocument/2006/relationships/image" Target="../media/image7.emf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10" Type="http://schemas.openxmlformats.org/officeDocument/2006/relationships/chart" Target="../charts/chart8.xml"/>
   <Relationship Id="rId11" Type="http://schemas.openxmlformats.org/officeDocument/2006/relationships/chart" Target="../charts/chart9.xml"/>
   <Relationship Id="rId12" Type="http://schemas.openxmlformats.org/officeDocument/2006/relationships/chart" Target="../charts/chart10.xml"/>
   <Relationship Id="rId13" Type="http://schemas.openxmlformats.org/officeDocument/2006/relationships/chart" Target="../charts/chart11.xml"/>
   <Relationship Id="rId14" Type="http://schemas.openxmlformats.org/officeDocument/2006/relationships/chart" Target="../charts/chart12.xml"/>
   <Relationship Id="rId15" Type="http://schemas.openxmlformats.org/officeDocument/2006/relationships/chart" Target="../charts/chart13.xml"/>
   <Relationship Id="rId16" Type="http://schemas.openxmlformats.org/officeDocument/2006/relationships/chart" Target="../charts/chart14.xml"/>
   <Relationship Id="rId17" Type="http://schemas.openxmlformats.org/officeDocument/2006/relationships/chart" Target="../charts/chart15.xml"/>
   <Relationship Id="rId18" Type="http://schemas.openxmlformats.org/officeDocument/2006/relationships/chart" Target="../charts/chart16.xml"/>
   <Relationship Id="rId19" Type="http://schemas.openxmlformats.org/officeDocument/2006/relationships/chart" Target="../charts/chart17.xml"/>
   <Relationship Id="rId2" Type="http://schemas.openxmlformats.org/officeDocument/2006/relationships/image" Target="../media/image20.emf"/>
   <Relationship Id="rId20" Type="http://schemas.openxmlformats.org/officeDocument/2006/relationships/chart" Target="../charts/chart18.xml"/>
   <Relationship Id="rId21" Type="http://schemas.openxmlformats.org/officeDocument/2006/relationships/chart" Target="../charts/chart19.xml"/>
   <Relationship Id="rId22" Type="http://schemas.openxmlformats.org/officeDocument/2006/relationships/chart" Target="../charts/chart20.xml"/>
   <Relationship Id="rId23" Type="http://schemas.openxmlformats.org/officeDocument/2006/relationships/chart" Target="../charts/chart21.xml"/>
   <Relationship Id="rId24" Type="http://schemas.openxmlformats.org/officeDocument/2006/relationships/chart" Target="../charts/chart22.xml"/>
   <Relationship Id="rId25" Type="http://schemas.openxmlformats.org/officeDocument/2006/relationships/chart" Target="../charts/chart23.xml"/>
   <Relationship Id="rId26" Type="http://schemas.openxmlformats.org/officeDocument/2006/relationships/image" Target="../media/image21.emf"/>
   <Relationship Id="rId27" Type="http://schemas.openxmlformats.org/officeDocument/2006/relationships/image" Target="../media/image22.emf"/>
   <Relationship Id="rId28" Type="http://schemas.openxmlformats.org/officeDocument/2006/relationships/image" Target="../media/image23.emf"/>
   <Relationship Id="rId29" Type="http://schemas.openxmlformats.org/officeDocument/2006/relationships/image" Target="../media/image24.emf"/>
   <Relationship Id="rId3" Type="http://schemas.openxmlformats.org/officeDocument/2006/relationships/chart" Target="../charts/chart1.xml"/>
   <Relationship Id="rId30" Type="http://schemas.openxmlformats.org/officeDocument/2006/relationships/image" Target="../media/image25.emf"/>
   <Relationship Id="rId31" Type="http://schemas.openxmlformats.org/officeDocument/2006/relationships/image" Target="../media/image26.emf"/>
   <Relationship Id="rId32" Type="http://schemas.openxmlformats.org/officeDocument/2006/relationships/image" Target="../media/image27.emf"/>
   <Relationship Id="rId33" Type="http://schemas.openxmlformats.org/officeDocument/2006/relationships/image" Target="../media/image28.emf"/>
   <Relationship Id="rId34" Type="http://schemas.openxmlformats.org/officeDocument/2006/relationships/image" Target="../media/image29.emf"/>
   <Relationship Id="rId35" Type="http://schemas.openxmlformats.org/officeDocument/2006/relationships/image" Target="../media/image30.emf"/>
   <Relationship Id="rId36" Type="http://schemas.openxmlformats.org/officeDocument/2006/relationships/image" Target="../media/image31.emf"/>
   <Relationship Id="rId37" Type="http://schemas.openxmlformats.org/officeDocument/2006/relationships/image" Target="../media/image32.emf"/>
   <Relationship Id="rId38" Type="http://schemas.openxmlformats.org/officeDocument/2006/relationships/image" Target="../media/image33.emf"/>
   <Relationship Id="rId39" Type="http://schemas.openxmlformats.org/officeDocument/2006/relationships/image" Target="../media/image34.emf"/>
   <Relationship Id="rId4" Type="http://schemas.openxmlformats.org/officeDocument/2006/relationships/chart" Target="../charts/chart2.xml"/>
   <Relationship Id="rId40" Type="http://schemas.openxmlformats.org/officeDocument/2006/relationships/image" Target="../media/image35.emf"/>
   <Relationship Id="rId41" Type="http://schemas.openxmlformats.org/officeDocument/2006/relationships/image" Target="../media/image36.emf"/>
   <Relationship Id="rId42" Type="http://schemas.openxmlformats.org/officeDocument/2006/relationships/image" Target="../media/image37.emf"/>
   <Relationship Id="rId43" Type="http://schemas.openxmlformats.org/officeDocument/2006/relationships/image" Target="../media/image38.emf"/>
   <Relationship Id="rId44" Type="http://schemas.openxmlformats.org/officeDocument/2006/relationships/image" Target="../media/image39.emf"/>
   <Relationship Id="rId45" Type="http://schemas.openxmlformats.org/officeDocument/2006/relationships/image" Target="../media/image40.emf"/>
   <Relationship Id="rId46" Type="http://schemas.openxmlformats.org/officeDocument/2006/relationships/image" Target="../media/image41.emf"/>
   <Relationship Id="rId47" Type="http://schemas.openxmlformats.org/officeDocument/2006/relationships/image" Target="../media/image42.emf"/>
   <Relationship Id="rId48" Type="http://schemas.openxmlformats.org/officeDocument/2006/relationships/image" Target="../media/image43.emf"/>
   <Relationship Id="rId49" Type="http://schemas.openxmlformats.org/officeDocument/2006/relationships/image" Target="../media/image44.emf"/>
   <Relationship Id="rId5" Type="http://schemas.openxmlformats.org/officeDocument/2006/relationships/chart" Target="../charts/chart3.xml"/>
   <Relationship Id="rId6" Type="http://schemas.openxmlformats.org/officeDocument/2006/relationships/chart" Target="../charts/chart4.xml"/>
   <Relationship Id="rId7" Type="http://schemas.openxmlformats.org/officeDocument/2006/relationships/chart" Target="../charts/chart5.xml"/>
   <Relationship Id="rId8" Type="http://schemas.openxmlformats.org/officeDocument/2006/relationships/chart" Target="../charts/chart6.xml"/>
   <Relationship Id="rId9" Type="http://schemas.openxmlformats.org/officeDocument/2006/relationships/chart" Target="../charts/chart7.xml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10" Type="http://schemas.openxmlformats.org/officeDocument/2006/relationships/image" Target="../media/image48.emf"/>
   <Relationship Id="rId11" Type="http://schemas.openxmlformats.org/officeDocument/2006/relationships/image" Target="../media/image49.emf"/>
   <Relationship Id="rId12" Type="http://schemas.openxmlformats.org/officeDocument/2006/relationships/chart" Target="../charts/chart29.xml"/>
   <Relationship Id="rId13" Type="http://schemas.openxmlformats.org/officeDocument/2006/relationships/image" Target="../media/image50.emf"/>
   <Relationship Id="rId14" Type="http://schemas.openxmlformats.org/officeDocument/2006/relationships/chart" Target="../charts/chart30.xml"/>
   <Relationship Id="rId15" Type="http://schemas.openxmlformats.org/officeDocument/2006/relationships/image" Target="../media/image51.emf"/>
   <Relationship Id="rId16" Type="http://schemas.openxmlformats.org/officeDocument/2006/relationships/chart" Target="../charts/chart31.xml"/>
   <Relationship Id="rId17" Type="http://schemas.openxmlformats.org/officeDocument/2006/relationships/image" Target="../media/image52.emf"/>
   <Relationship Id="rId18" Type="http://schemas.openxmlformats.org/officeDocument/2006/relationships/chart" Target="../charts/chart32.xml"/>
   <Relationship Id="rId19" Type="http://schemas.openxmlformats.org/officeDocument/2006/relationships/chart" Target="../charts/chart33.xml"/>
   <Relationship Id="rId2" Type="http://schemas.openxmlformats.org/officeDocument/2006/relationships/chart" Target="../charts/chart24.xml"/>
   <Relationship Id="rId20" Type="http://schemas.openxmlformats.org/officeDocument/2006/relationships/chart" Target="../charts/chart34.xml"/>
   <Relationship Id="rId21" Type="http://schemas.openxmlformats.org/officeDocument/2006/relationships/image" Target="../media/image53.emf"/>
   <Relationship Id="rId22" Type="http://schemas.openxmlformats.org/officeDocument/2006/relationships/image" Target="../media/image54.emf"/>
   <Relationship Id="rId23" Type="http://schemas.openxmlformats.org/officeDocument/2006/relationships/image" Target="../media/image55.emf"/>
   <Relationship Id="rId24" Type="http://schemas.openxmlformats.org/officeDocument/2006/relationships/image" Target="../media/image44.emf"/>
   <Relationship Id="rId25" Type="http://schemas.openxmlformats.org/officeDocument/2006/relationships/chart" Target="../charts/chart35.xml"/>
   <Relationship Id="rId26" Type="http://schemas.openxmlformats.org/officeDocument/2006/relationships/image" Target="../media/image56.emf"/>
   <Relationship Id="rId27" Type="http://schemas.openxmlformats.org/officeDocument/2006/relationships/chart" Target="../charts/chart36.xml"/>
   <Relationship Id="rId28" Type="http://schemas.openxmlformats.org/officeDocument/2006/relationships/image" Target="../media/image57.emf"/>
   <Relationship Id="rId29" Type="http://schemas.openxmlformats.org/officeDocument/2006/relationships/chart" Target="../charts/chart37.xml"/>
   <Relationship Id="rId3" Type="http://schemas.openxmlformats.org/officeDocument/2006/relationships/chart" Target="../charts/chart25.xml"/>
   <Relationship Id="rId30" Type="http://schemas.openxmlformats.org/officeDocument/2006/relationships/image" Target="../media/image58.emf"/>
   <Relationship Id="rId31" Type="http://schemas.openxmlformats.org/officeDocument/2006/relationships/chart" Target="../charts/chart38.xml"/>
   <Relationship Id="rId32" Type="http://schemas.openxmlformats.org/officeDocument/2006/relationships/image" Target="../media/image59.emf"/>
   <Relationship Id="rId33" Type="http://schemas.openxmlformats.org/officeDocument/2006/relationships/chart" Target="../charts/chart39.xml"/>
   <Relationship Id="rId34" Type="http://schemas.openxmlformats.org/officeDocument/2006/relationships/image" Target="../media/image60.emf"/>
   <Relationship Id="rId35" Type="http://schemas.openxmlformats.org/officeDocument/2006/relationships/chart" Target="../charts/chart40.xml"/>
   <Relationship Id="rId36" Type="http://schemas.openxmlformats.org/officeDocument/2006/relationships/image" Target="../media/image61.emf"/>
   <Relationship Id="rId37" Type="http://schemas.openxmlformats.org/officeDocument/2006/relationships/chart" Target="../charts/chart41.xml"/>
   <Relationship Id="rId38" Type="http://schemas.openxmlformats.org/officeDocument/2006/relationships/image" Target="../media/image62.emf"/>
   <Relationship Id="rId39" Type="http://schemas.openxmlformats.org/officeDocument/2006/relationships/chart" Target="../charts/chart42.xml"/>
   <Relationship Id="rId4" Type="http://schemas.openxmlformats.org/officeDocument/2006/relationships/chart" Target="../charts/chart26.xml"/>
   <Relationship Id="rId40" Type="http://schemas.openxmlformats.org/officeDocument/2006/relationships/image" Target="../media/image63.emf"/>
   <Relationship Id="rId41" Type="http://schemas.openxmlformats.org/officeDocument/2006/relationships/chart" Target="../charts/chart43.xml"/>
   <Relationship Id="rId42" Type="http://schemas.openxmlformats.org/officeDocument/2006/relationships/image" Target="../media/image64.emf"/>
   <Relationship Id="rId43" Type="http://schemas.openxmlformats.org/officeDocument/2006/relationships/chart" Target="../charts/chart44.xml"/>
   <Relationship Id="rId44" Type="http://schemas.openxmlformats.org/officeDocument/2006/relationships/image" Target="../media/image65.emf"/>
   <Relationship Id="rId5" Type="http://schemas.openxmlformats.org/officeDocument/2006/relationships/chart" Target="../charts/chart27.xml"/>
   <Relationship Id="rId6" Type="http://schemas.openxmlformats.org/officeDocument/2006/relationships/chart" Target="../charts/chart28.xml"/>
   <Relationship Id="rId7" Type="http://schemas.openxmlformats.org/officeDocument/2006/relationships/image" Target="../media/image45.emf"/>
   <Relationship Id="rId8" Type="http://schemas.openxmlformats.org/officeDocument/2006/relationships/image" Target="../media/image46.emf"/>
   <Relationship Id="rId9" Type="http://schemas.openxmlformats.org/officeDocument/2006/relationships/image" Target="../media/image47.emf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10" Type="http://schemas.openxmlformats.org/officeDocument/2006/relationships/chart" Target="../charts/chart52.xml"/>
   <Relationship Id="rId2" Type="http://schemas.openxmlformats.org/officeDocument/2006/relationships/chart" Target="../charts/chart45.xml"/>
   <Relationship Id="rId3" Type="http://schemas.openxmlformats.org/officeDocument/2006/relationships/image" Target="../media/image66.emf"/>
   <Relationship Id="rId4" Type="http://schemas.openxmlformats.org/officeDocument/2006/relationships/chart" Target="../charts/chart46.xml"/>
   <Relationship Id="rId5" Type="http://schemas.openxmlformats.org/officeDocument/2006/relationships/chart" Target="../charts/chart47.xml"/>
   <Relationship Id="rId6" Type="http://schemas.openxmlformats.org/officeDocument/2006/relationships/chart" Target="../charts/chart48.xml"/>
   <Relationship Id="rId7" Type="http://schemas.openxmlformats.org/officeDocument/2006/relationships/chart" Target="../charts/chart49.xml"/>
   <Relationship Id="rId8" Type="http://schemas.openxmlformats.org/officeDocument/2006/relationships/chart" Target="../charts/chart50.xml"/>
   <Relationship Id="rId9" Type="http://schemas.openxmlformats.org/officeDocument/2006/relationships/chart" Target="../charts/chart5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テキスト ボックス 693"/>
          <p:cNvSpPr txBox="1"/>
          <p:nvPr/>
        </p:nvSpPr>
        <p:spPr>
          <a:xfrm>
            <a:off x="5667694" y="877466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>
                <a:latin typeface="Arial"/>
                <a:cs typeface="Arial"/>
              </a:rPr>
              <a:t>Figure S1</a:t>
            </a:r>
            <a:endParaRPr kumimoji="1" lang="ja-JP" altLang="en-US" dirty="0"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610944" y="64394"/>
            <a:ext cx="2189804" cy="880417"/>
            <a:chOff x="4637524" y="255780"/>
            <a:chExt cx="2189804" cy="880417"/>
          </a:xfrm>
        </p:grpSpPr>
        <p:pic>
          <p:nvPicPr>
            <p:cNvPr id="9" name="図 282"/>
            <p:cNvPicPr>
              <a:picLocks noChangeAspect="1"/>
            </p:cNvPicPr>
            <p:nvPr/>
          </p:nvPicPr>
          <p:blipFill rotWithShape="1">
            <a:blip r:embed="rId3"/>
            <a:srcRect l="91953" t="66177" r="2944" b="26778"/>
            <a:stretch/>
          </p:blipFill>
          <p:spPr>
            <a:xfrm>
              <a:off x="6492018" y="761185"/>
              <a:ext cx="290613" cy="300918"/>
            </a:xfrm>
            <a:prstGeom prst="rect">
              <a:avLst/>
            </a:prstGeom>
          </p:spPr>
        </p:pic>
        <p:pic>
          <p:nvPicPr>
            <p:cNvPr id="53" name="図 282"/>
            <p:cNvPicPr>
              <a:picLocks noChangeAspect="1"/>
            </p:cNvPicPr>
            <p:nvPr/>
          </p:nvPicPr>
          <p:blipFill rotWithShape="1">
            <a:blip r:embed="rId3"/>
            <a:srcRect l="91953" t="66177" r="2944" b="26778"/>
            <a:stretch/>
          </p:blipFill>
          <p:spPr>
            <a:xfrm>
              <a:off x="4678786" y="761185"/>
              <a:ext cx="290613" cy="300918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4994984" y="617829"/>
              <a:ext cx="1383329" cy="139174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free living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675956" y="617829"/>
              <a:ext cx="319028" cy="139174"/>
            </a:xfrm>
            <a:prstGeom prst="rect">
              <a:avLst/>
            </a:prstGeom>
            <a:solidFill>
              <a:schemeClr val="bg2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>
                  <a:latin typeface="Arial" charset="0"/>
                  <a:ea typeface="Arial" charset="0"/>
                  <a:cs typeface="Arial" charset="0"/>
                </a:rPr>
                <a:t>Lab</a:t>
              </a:r>
              <a:endParaRPr lang="en-US" sz="6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378313" y="617829"/>
              <a:ext cx="319028" cy="139174"/>
            </a:xfrm>
            <a:prstGeom prst="rect">
              <a:avLst/>
            </a:prstGeom>
            <a:solidFill>
              <a:schemeClr val="bg2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>
                  <a:latin typeface="Arial" charset="0"/>
                  <a:ea typeface="Arial" charset="0"/>
                  <a:cs typeface="Arial" charset="0"/>
                </a:rPr>
                <a:t>Lab</a:t>
              </a:r>
              <a:endParaRPr lang="en-US" sz="600" dirty="0"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4675956" y="550374"/>
              <a:ext cx="2021385" cy="0"/>
            </a:xfrm>
            <a:prstGeom prst="straightConnector1">
              <a:avLst/>
            </a:prstGeom>
            <a:ln w="12700">
              <a:headEnd type="none"/>
              <a:tailEnd type="none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4675956" y="409951"/>
              <a:ext cx="0" cy="202367"/>
            </a:xfrm>
            <a:prstGeom prst="straightConnector1">
              <a:avLst/>
            </a:prstGeom>
            <a:ln w="12700">
              <a:headEnd type="none"/>
              <a:tailEnd type="none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4828356" y="409951"/>
              <a:ext cx="0" cy="202367"/>
            </a:xfrm>
            <a:prstGeom prst="straightConnector1">
              <a:avLst/>
            </a:prstGeom>
            <a:ln w="12700">
              <a:headEnd type="none"/>
              <a:tailEnd type="none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6635262" y="409951"/>
              <a:ext cx="0" cy="202367"/>
            </a:xfrm>
            <a:prstGeom prst="straightConnector1">
              <a:avLst/>
            </a:prstGeom>
            <a:ln w="12700">
              <a:headEnd type="none"/>
              <a:tailEnd type="none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5679153" y="409951"/>
              <a:ext cx="0" cy="202367"/>
            </a:xfrm>
            <a:prstGeom prst="straightConnector1">
              <a:avLst/>
            </a:prstGeom>
            <a:ln w="12700">
              <a:headEnd type="none"/>
              <a:tailEnd type="none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>
              <a:off x="6378313" y="409951"/>
              <a:ext cx="0" cy="202367"/>
            </a:xfrm>
            <a:prstGeom prst="straightConnector1">
              <a:avLst/>
            </a:prstGeom>
            <a:ln w="12700">
              <a:headEnd type="none"/>
              <a:tailEnd type="none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4637524" y="255780"/>
              <a:ext cx="37863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07:30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448698" y="255780"/>
              <a:ext cx="37863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19:30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174416" y="255884"/>
              <a:ext cx="37863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18:30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494916" y="259344"/>
              <a:ext cx="37863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charset="0"/>
                  <a:ea typeface="Arial" charset="0"/>
                  <a:cs typeface="Arial" charset="0"/>
                </a:rPr>
                <a:t>13:30</a:t>
              </a:r>
              <a:endParaRPr lang="en-US" sz="600" dirty="0"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47" name="Straight Arrow Connector 46"/>
            <p:cNvCxnSpPr/>
            <p:nvPr/>
          </p:nvCxnSpPr>
          <p:spPr>
            <a:xfrm>
              <a:off x="5040716" y="787201"/>
              <a:ext cx="0" cy="202367"/>
            </a:xfrm>
            <a:prstGeom prst="straightConnector1">
              <a:avLst/>
            </a:prstGeom>
            <a:ln w="12700">
              <a:headEnd type="triangle"/>
              <a:tailEnd type="none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4864225" y="951531"/>
              <a:ext cx="35298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charset="0"/>
                  <a:ea typeface="Arial" charset="0"/>
                  <a:cs typeface="Arial" charset="0"/>
                </a:rPr>
                <a:t>meal</a:t>
              </a:r>
              <a:endParaRPr lang="en-US" sz="600" dirty="0"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>
              <a:off x="5679153" y="787201"/>
              <a:ext cx="0" cy="202367"/>
            </a:xfrm>
            <a:prstGeom prst="straightConnector1">
              <a:avLst/>
            </a:prstGeom>
            <a:ln w="12700">
              <a:headEnd type="triangle"/>
              <a:tailEnd type="none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5502662" y="951531"/>
              <a:ext cx="35298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charset="0"/>
                  <a:ea typeface="Arial" charset="0"/>
                  <a:cs typeface="Arial" charset="0"/>
                </a:rPr>
                <a:t>meal</a:t>
              </a:r>
              <a:endParaRPr lang="en-US" sz="600" dirty="0"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6378313" y="787201"/>
              <a:ext cx="0" cy="202367"/>
            </a:xfrm>
            <a:prstGeom prst="straightConnector1">
              <a:avLst/>
            </a:prstGeom>
            <a:ln w="12700">
              <a:headEnd type="triangle"/>
              <a:tailEnd type="none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6201822" y="951531"/>
              <a:ext cx="35298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charset="0"/>
                  <a:ea typeface="Arial" charset="0"/>
                  <a:cs typeface="Arial" charset="0"/>
                </a:rPr>
                <a:t>meal</a:t>
              </a:r>
              <a:endParaRPr lang="en-US" sz="600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0" y="-10633"/>
            <a:ext cx="4305838" cy="902547"/>
            <a:chOff x="0" y="-10633"/>
            <a:chExt cx="4305838" cy="902547"/>
          </a:xfrm>
        </p:grpSpPr>
        <p:sp>
          <p:nvSpPr>
            <p:cNvPr id="3" name="Rectangle 2"/>
            <p:cNvSpPr/>
            <p:nvPr/>
          </p:nvSpPr>
          <p:spPr>
            <a:xfrm>
              <a:off x="239842" y="269822"/>
              <a:ext cx="704297" cy="622092"/>
            </a:xfrm>
            <a:prstGeom prst="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Habitual period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944260" y="269822"/>
              <a:ext cx="202367" cy="622092"/>
            </a:xfrm>
            <a:prstGeom prst="rect">
              <a:avLst/>
            </a:prstGeom>
            <a:solidFill>
              <a:schemeClr val="tx2"/>
            </a:solidFill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Day 0 (habitual)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46627" y="269822"/>
              <a:ext cx="547140" cy="622092"/>
            </a:xfrm>
            <a:prstGeom prst="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HFD</a:t>
              </a:r>
            </a:p>
            <a:p>
              <a:pPr algn="ctr"/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or</a:t>
              </a:r>
            </a:p>
            <a:p>
              <a:pPr algn="ctr"/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HCD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693767" y="269822"/>
              <a:ext cx="202367" cy="622092"/>
            </a:xfrm>
            <a:prstGeom prst="rect">
              <a:avLst/>
            </a:prstGeom>
            <a:solidFill>
              <a:schemeClr val="tx2"/>
            </a:solidFill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Day 5        (HFD or HCD)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239842" y="202366"/>
              <a:ext cx="914400" cy="0"/>
            </a:xfrm>
            <a:prstGeom prst="straightConnector1">
              <a:avLst/>
            </a:prstGeom>
            <a:ln w="12700">
              <a:headEnd type="stealth"/>
              <a:tailEnd type="stealth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490929" y="17700"/>
              <a:ext cx="41229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7 days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146684" y="202366"/>
              <a:ext cx="749450" cy="0"/>
            </a:xfrm>
            <a:prstGeom prst="straightConnector1">
              <a:avLst/>
            </a:prstGeom>
            <a:ln w="12700">
              <a:headEnd type="stealth"/>
              <a:tailEnd type="stealth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307831" y="17700"/>
              <a:ext cx="41229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5 days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953832" y="269822"/>
              <a:ext cx="633682" cy="622092"/>
            </a:xfrm>
            <a:prstGeom prst="rect">
              <a:avLst/>
            </a:prstGeom>
            <a:solidFill>
              <a:schemeClr val="bg2"/>
            </a:solidFill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7 day</a:t>
              </a:r>
            </a:p>
            <a:p>
              <a:pPr algn="ctr"/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washout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649546" y="269822"/>
              <a:ext cx="704297" cy="622092"/>
            </a:xfrm>
            <a:prstGeom prst="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Habitual period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353964" y="269822"/>
              <a:ext cx="202367" cy="622092"/>
            </a:xfrm>
            <a:prstGeom prst="rect">
              <a:avLst/>
            </a:prstGeom>
            <a:solidFill>
              <a:schemeClr val="tx2"/>
            </a:solidFill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Day 0 (habitual)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556331" y="269822"/>
              <a:ext cx="547140" cy="622092"/>
            </a:xfrm>
            <a:prstGeom prst="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HFD</a:t>
              </a:r>
            </a:p>
            <a:p>
              <a:pPr algn="ctr"/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or</a:t>
              </a:r>
            </a:p>
            <a:p>
              <a:pPr algn="ctr"/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HCD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103471" y="269822"/>
              <a:ext cx="202367" cy="622092"/>
            </a:xfrm>
            <a:prstGeom prst="rect">
              <a:avLst/>
            </a:prstGeom>
            <a:solidFill>
              <a:schemeClr val="tx2"/>
            </a:solidFill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Day 5        (HFD or HCD)</a:t>
              </a: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2649546" y="202366"/>
              <a:ext cx="914400" cy="0"/>
            </a:xfrm>
            <a:prstGeom prst="straightConnector1">
              <a:avLst/>
            </a:prstGeom>
            <a:ln w="12700">
              <a:headEnd type="stealth"/>
              <a:tailEnd type="stealth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2900633" y="17700"/>
              <a:ext cx="41229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7 days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3556388" y="202366"/>
              <a:ext cx="749450" cy="0"/>
            </a:xfrm>
            <a:prstGeom prst="straightConnector1">
              <a:avLst/>
            </a:prstGeom>
            <a:ln w="12700">
              <a:headEnd type="stealth"/>
              <a:tailEnd type="stealth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717535" y="17700"/>
              <a:ext cx="41229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rial" charset="0"/>
                  <a:ea typeface="Arial" charset="0"/>
                  <a:cs typeface="Arial" charset="0"/>
                </a:rPr>
                <a:t>5 days</a:t>
              </a:r>
            </a:p>
          </p:txBody>
        </p:sp>
        <p:sp>
          <p:nvSpPr>
            <p:cNvPr id="54" name="テキスト ボックス 15"/>
            <p:cNvSpPr txBox="1"/>
            <p:nvPr/>
          </p:nvSpPr>
          <p:spPr>
            <a:xfrm>
              <a:off x="0" y="-10633"/>
              <a:ext cx="2776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>
                  <a:latin typeface="Arial"/>
                  <a:cs typeface="Arial"/>
                </a:rPr>
                <a:t>A</a:t>
              </a:r>
              <a:endParaRPr kumimoji="1" lang="ja-JP" altLang="en-US" sz="1000" b="1" dirty="0">
                <a:latin typeface="Arial"/>
                <a:cs typeface="Arial"/>
              </a:endParaRPr>
            </a:p>
          </p:txBody>
        </p:sp>
      </p:grpSp>
      <p:sp>
        <p:nvSpPr>
          <p:cNvPr id="55" name="テキスト ボックス 15"/>
          <p:cNvSpPr txBox="1"/>
          <p:nvPr/>
        </p:nvSpPr>
        <p:spPr>
          <a:xfrm>
            <a:off x="4380414" y="-10633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B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56" name="テキスト ボックス 15"/>
          <p:cNvSpPr txBox="1"/>
          <p:nvPr/>
        </p:nvSpPr>
        <p:spPr>
          <a:xfrm>
            <a:off x="0" y="4101858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D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57" name="テキスト ボックス 15"/>
          <p:cNvSpPr txBox="1"/>
          <p:nvPr/>
        </p:nvSpPr>
        <p:spPr>
          <a:xfrm>
            <a:off x="0" y="5151238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E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63" name="テキスト ボックス 15"/>
          <p:cNvSpPr txBox="1"/>
          <p:nvPr/>
        </p:nvSpPr>
        <p:spPr>
          <a:xfrm>
            <a:off x="0" y="987665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C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79" y="4225603"/>
            <a:ext cx="830580" cy="925830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2426" y="4225603"/>
            <a:ext cx="830580" cy="925830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920" y="4225603"/>
            <a:ext cx="830580" cy="92583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0570" y="4223980"/>
            <a:ext cx="830580" cy="92583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481" y="4328849"/>
            <a:ext cx="441960" cy="247650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481" y="5364288"/>
            <a:ext cx="441960" cy="24765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932" y="4225603"/>
            <a:ext cx="830580" cy="925830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32" y="5274898"/>
            <a:ext cx="830580" cy="925830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1192" y="5274898"/>
            <a:ext cx="830580" cy="925830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0452" y="5274898"/>
            <a:ext cx="830580" cy="92583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87673" y="4225603"/>
            <a:ext cx="830580" cy="92583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69712" y="5274898"/>
            <a:ext cx="830580" cy="92583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88972" y="5274898"/>
            <a:ext cx="830580" cy="925830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38167" y="4225603"/>
            <a:ext cx="872490" cy="925830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08232" y="5274898"/>
            <a:ext cx="872490" cy="925830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05324" y="4225603"/>
            <a:ext cx="830580" cy="925830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69402" y="5274898"/>
            <a:ext cx="872490" cy="92583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30570" y="5274898"/>
            <a:ext cx="830580" cy="9258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34A031-03A5-E849-93E4-CC3379E4843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9940" y="1217476"/>
            <a:ext cx="6692691" cy="280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902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15"/>
          <p:cNvSpPr txBox="1"/>
          <p:nvPr/>
        </p:nvSpPr>
        <p:spPr>
          <a:xfrm>
            <a:off x="0" y="-10633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A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2"/>
          <a:srcRect l="14786" t="45474" r="81746" b="1178"/>
          <a:stretch/>
        </p:blipFill>
        <p:spPr>
          <a:xfrm>
            <a:off x="1373826" y="1034646"/>
            <a:ext cx="63777" cy="1078992"/>
          </a:xfrm>
          <a:prstGeom prst="rect">
            <a:avLst/>
          </a:prstGeom>
        </p:spPr>
      </p:pic>
      <p:graphicFrame>
        <p:nvGraphicFramePr>
          <p:cNvPr id="57" name="Chart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3457200"/>
              </p:ext>
            </p:extLst>
          </p:nvPr>
        </p:nvGraphicFramePr>
        <p:xfrm>
          <a:off x="1351760" y="405924"/>
          <a:ext cx="769646" cy="617248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58" name="Chart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6075011"/>
              </p:ext>
            </p:extLst>
          </p:nvPr>
        </p:nvGraphicFramePr>
        <p:xfrm>
          <a:off x="274005" y="405924"/>
          <a:ext cx="769646" cy="617248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graphicFrame>
        <p:nvGraphicFramePr>
          <p:cNvPr id="59" name="Chart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8236804"/>
              </p:ext>
            </p:extLst>
          </p:nvPr>
        </p:nvGraphicFramePr>
        <p:xfrm>
          <a:off x="3613636" y="405924"/>
          <a:ext cx="769646" cy="617248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60" name="Chart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3363619"/>
              </p:ext>
            </p:extLst>
          </p:nvPr>
        </p:nvGraphicFramePr>
        <p:xfrm>
          <a:off x="2485080" y="405924"/>
          <a:ext cx="769646" cy="617248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graphicFrame>
        <p:nvGraphicFramePr>
          <p:cNvPr id="61" name="Chart 6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8254051"/>
              </p:ext>
            </p:extLst>
          </p:nvPr>
        </p:nvGraphicFramePr>
        <p:xfrm>
          <a:off x="5824714" y="405924"/>
          <a:ext cx="769646" cy="617248"/>
        </p:xfrm>
        <a:graphic>
          <a:graphicData uri="http://schemas.openxmlformats.org/drawingml/2006/chart">
            <c:chart xmlns:c="http://schemas.openxmlformats.org/drawingml/2006/chart" r:id="rId7"/>
          </a:graphicData>
        </a:graphic>
      </p:graphicFrame>
      <p:graphicFrame>
        <p:nvGraphicFramePr>
          <p:cNvPr id="62" name="Chart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1326393"/>
              </p:ext>
            </p:extLst>
          </p:nvPr>
        </p:nvGraphicFramePr>
        <p:xfrm>
          <a:off x="4696156" y="405924"/>
          <a:ext cx="769646" cy="617248"/>
        </p:xfrm>
        <a:graphic>
          <a:graphicData uri="http://schemas.openxmlformats.org/drawingml/2006/chart">
            <c:chart xmlns:c="http://schemas.openxmlformats.org/drawingml/2006/chart" r:id="rId8"/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1358750" y="987836"/>
            <a:ext cx="60946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Inositol (1/2)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358750" y="1098600"/>
            <a:ext cx="99097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BCAA metabolism (1/3)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58750" y="1209364"/>
            <a:ext cx="8675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Acyl carnitine (9/31)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58750" y="1320128"/>
            <a:ext cx="51488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PC (5/20)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358750" y="1430892"/>
            <a:ext cx="54534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SL (10/42)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358750" y="1541656"/>
            <a:ext cx="4363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PI (1/5)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358750" y="1652420"/>
            <a:ext cx="54534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LPL (4/23)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358750" y="1763184"/>
            <a:ext cx="5325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Cer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(3/19)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358750" y="1873948"/>
            <a:ext cx="5741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DAG (2/27)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358750" y="1984713"/>
            <a:ext cx="90120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"/>
            <a:r>
              <a:rPr lang="en-US" sz="600" dirty="0">
                <a:latin typeface="Arial" charset="0"/>
                <a:ea typeface="Arial" charset="0"/>
                <a:cs typeface="Arial" charset="0"/>
              </a:rPr>
              <a:t>Secondary BA (1/15)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 rotWithShape="1">
          <a:blip r:embed="rId2"/>
          <a:srcRect l="14786" t="45476" r="81746" b="45483"/>
          <a:stretch/>
        </p:blipFill>
        <p:spPr>
          <a:xfrm>
            <a:off x="177552" y="1034646"/>
            <a:ext cx="63777" cy="18288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162544" y="998054"/>
            <a:ext cx="11400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Pregnenolone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steroid (1/3)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62544" y="1108818"/>
            <a:ext cx="8675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Acyl carnitine (1/31)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2"/>
          <a:srcRect l="14786" t="45474" r="81746" b="1178"/>
          <a:stretch/>
        </p:blipFill>
        <p:spPr>
          <a:xfrm>
            <a:off x="3562195" y="1029651"/>
            <a:ext cx="63777" cy="1078992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3551163" y="987836"/>
            <a:ext cx="7986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Ketone body (2/2)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551163" y="1098600"/>
            <a:ext cx="80502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 synthesis (1/1)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551163" y="1209364"/>
            <a:ext cx="94929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Long chain FA (12/16)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551163" y="1320128"/>
            <a:ext cx="96532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Medium chain FA (3/5)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551163" y="1430892"/>
            <a:ext cx="4363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PI (3/5)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551163" y="1541656"/>
            <a:ext cx="82747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branched (2/4)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551163" y="1652420"/>
            <a:ext cx="101181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</a:t>
            </a:r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monohydroxy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(5/11)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551163" y="1763184"/>
            <a:ext cx="61266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PUFA (6/15)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551163" y="1873948"/>
            <a:ext cx="99097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BCAA metabolism (1/3)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551163" y="1984713"/>
            <a:ext cx="100380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"/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</a:t>
            </a:r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dicarboxylate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(4/15)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2"/>
          <a:srcRect l="14786" t="45476" r="81746" b="34181"/>
          <a:stretch/>
        </p:blipFill>
        <p:spPr>
          <a:xfrm>
            <a:off x="2505731" y="1029651"/>
            <a:ext cx="63777" cy="41148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2493856" y="982841"/>
            <a:ext cx="67518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Carnitine (2/2)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93856" y="1093605"/>
            <a:ext cx="8675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Acyl carnitine (5/31)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493856" y="1204369"/>
            <a:ext cx="45878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PL (1/8)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493856" y="1315133"/>
            <a:ext cx="5741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DAG (1/27)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7" name="Picture 96"/>
          <p:cNvPicPr>
            <a:picLocks noChangeAspect="1"/>
          </p:cNvPicPr>
          <p:nvPr/>
        </p:nvPicPr>
        <p:blipFill rotWithShape="1">
          <a:blip r:embed="rId2"/>
          <a:srcRect l="14786" t="45476" r="81746" b="34181"/>
          <a:stretch/>
        </p:blipFill>
        <p:spPr>
          <a:xfrm>
            <a:off x="4675774" y="1029651"/>
            <a:ext cx="63777" cy="411480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4661650" y="985341"/>
            <a:ext cx="47160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CS (2/2)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4661650" y="1096105"/>
            <a:ext cx="82105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Acyl choline (9/10)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661650" y="1206869"/>
            <a:ext cx="110158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Pregnenolone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steroid (1/3)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661650" y="1317633"/>
            <a:ext cx="105349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Androgenic steroid (2/18)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2" name="Picture 101"/>
          <p:cNvPicPr>
            <a:picLocks noChangeAspect="1"/>
          </p:cNvPicPr>
          <p:nvPr/>
        </p:nvPicPr>
        <p:blipFill rotWithShape="1">
          <a:blip r:embed="rId2"/>
          <a:srcRect l="14786" t="45474" r="81746" b="1178"/>
          <a:stretch/>
        </p:blipFill>
        <p:spPr>
          <a:xfrm>
            <a:off x="5859443" y="1029651"/>
            <a:ext cx="63777" cy="1078992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5848411" y="990336"/>
            <a:ext cx="83548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</a:t>
            </a:r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dihydroxy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(2/2)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848411" y="1101100"/>
            <a:ext cx="8675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Acyl glutamine (1/1)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848411" y="1211864"/>
            <a:ext cx="76495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Mevalonate (1/1)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848411" y="1322628"/>
            <a:ext cx="75373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Primary BA (7/8)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848411" y="1433392"/>
            <a:ext cx="46679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PE (5/9)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5848411" y="1544156"/>
            <a:ext cx="82747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branched (2/4)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848411" y="1654920"/>
            <a:ext cx="100380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</a:t>
            </a:r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dicarboxylate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(7/15)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848411" y="1765684"/>
            <a:ext cx="90120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Secondary BA (6/15)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848411" y="1876448"/>
            <a:ext cx="96532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Medium chain FA (2/5)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5848411" y="1987213"/>
            <a:ext cx="46679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"/>
            <a:r>
              <a:rPr lang="en-US" sz="600" dirty="0">
                <a:latin typeface="Arial" charset="0"/>
                <a:ea typeface="Arial" charset="0"/>
                <a:cs typeface="Arial" charset="0"/>
              </a:rPr>
              <a:t>GL (1/3)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3" name="テキスト ボックス 71"/>
          <p:cNvSpPr txBox="1"/>
          <p:nvPr/>
        </p:nvSpPr>
        <p:spPr>
          <a:xfrm>
            <a:off x="62504" y="237373"/>
            <a:ext cx="11705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FF9300"/>
                </a:solidFill>
                <a:latin typeface="Arial"/>
                <a:cs typeface="Arial"/>
              </a:rPr>
              <a:t>Morning</a:t>
            </a:r>
            <a:endParaRPr kumimoji="1" lang="en-US" altLang="ja-JP" sz="800" dirty="0">
              <a:solidFill>
                <a:srgbClr val="FF9300"/>
              </a:solidFill>
              <a:latin typeface="Arial"/>
              <a:cs typeface="Arial"/>
            </a:endParaRPr>
          </a:p>
        </p:txBody>
      </p:sp>
      <p:sp>
        <p:nvSpPr>
          <p:cNvPr id="114" name="テキスト ボックス 71"/>
          <p:cNvSpPr txBox="1"/>
          <p:nvPr/>
        </p:nvSpPr>
        <p:spPr>
          <a:xfrm>
            <a:off x="1137206" y="237373"/>
            <a:ext cx="11721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0070C0"/>
                </a:solidFill>
                <a:latin typeface="Arial"/>
                <a:cs typeface="Arial"/>
              </a:rPr>
              <a:t>Evening</a:t>
            </a:r>
            <a:endParaRPr kumimoji="1" lang="en-US" altLang="ja-JP" sz="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15" name="テキスト ボックス 71"/>
          <p:cNvSpPr txBox="1"/>
          <p:nvPr/>
        </p:nvSpPr>
        <p:spPr>
          <a:xfrm>
            <a:off x="2270364" y="237373"/>
            <a:ext cx="11705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FF9300"/>
                </a:solidFill>
                <a:latin typeface="Arial"/>
                <a:cs typeface="Arial"/>
              </a:rPr>
              <a:t>Morning</a:t>
            </a:r>
            <a:endParaRPr kumimoji="1" lang="en-US" altLang="ja-JP" sz="800" dirty="0">
              <a:solidFill>
                <a:srgbClr val="FF9300"/>
              </a:solidFill>
              <a:latin typeface="Arial"/>
              <a:cs typeface="Arial"/>
            </a:endParaRPr>
          </a:p>
        </p:txBody>
      </p:sp>
      <p:sp>
        <p:nvSpPr>
          <p:cNvPr id="116" name="テキスト ボックス 71"/>
          <p:cNvSpPr txBox="1"/>
          <p:nvPr/>
        </p:nvSpPr>
        <p:spPr>
          <a:xfrm>
            <a:off x="3395866" y="237373"/>
            <a:ext cx="11721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0070C0"/>
                </a:solidFill>
                <a:latin typeface="Arial"/>
                <a:cs typeface="Arial"/>
              </a:rPr>
              <a:t>Evening</a:t>
            </a:r>
            <a:endParaRPr kumimoji="1" lang="en-US" altLang="ja-JP" sz="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17" name="テキスト ボックス 71"/>
          <p:cNvSpPr txBox="1"/>
          <p:nvPr/>
        </p:nvSpPr>
        <p:spPr>
          <a:xfrm>
            <a:off x="4479999" y="237373"/>
            <a:ext cx="11705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FF9300"/>
                </a:solidFill>
                <a:latin typeface="Arial"/>
                <a:cs typeface="Arial"/>
              </a:rPr>
              <a:t>Morning</a:t>
            </a:r>
            <a:endParaRPr kumimoji="1" lang="en-US" altLang="ja-JP" sz="800" dirty="0">
              <a:solidFill>
                <a:srgbClr val="FF9300"/>
              </a:solidFill>
              <a:latin typeface="Arial"/>
              <a:cs typeface="Arial"/>
            </a:endParaRPr>
          </a:p>
        </p:txBody>
      </p:sp>
      <p:sp>
        <p:nvSpPr>
          <p:cNvPr id="118" name="テキスト ボックス 71"/>
          <p:cNvSpPr txBox="1"/>
          <p:nvPr/>
        </p:nvSpPr>
        <p:spPr>
          <a:xfrm>
            <a:off x="5605502" y="237373"/>
            <a:ext cx="11721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0070C0"/>
                </a:solidFill>
                <a:latin typeface="Arial"/>
                <a:cs typeface="Arial"/>
              </a:rPr>
              <a:t>Evening</a:t>
            </a:r>
            <a:endParaRPr kumimoji="1" lang="en-US" altLang="ja-JP" sz="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cxnSp>
        <p:nvCxnSpPr>
          <p:cNvPr id="119" name="直線コネクタ 51"/>
          <p:cNvCxnSpPr/>
          <p:nvPr/>
        </p:nvCxnSpPr>
        <p:spPr>
          <a:xfrm>
            <a:off x="161331" y="232649"/>
            <a:ext cx="20574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テキスト ボックス 71"/>
          <p:cNvSpPr txBox="1"/>
          <p:nvPr/>
        </p:nvSpPr>
        <p:spPr>
          <a:xfrm>
            <a:off x="898125" y="14729"/>
            <a:ext cx="5838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/>
                <a:cs typeface="Arial"/>
              </a:rPr>
              <a:t>Pre </a:t>
            </a:r>
            <a:r>
              <a:rPr kumimoji="1" lang="en-US" altLang="ja-JP" sz="800" dirty="0">
                <a:solidFill>
                  <a:srgbClr val="FF0080"/>
                </a:solidFill>
                <a:latin typeface="Arial"/>
                <a:cs typeface="Arial"/>
              </a:rPr>
              <a:t>HFD</a:t>
            </a:r>
            <a:endParaRPr kumimoji="1" lang="ja-JP" altLang="en-US" sz="8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cxnSp>
        <p:nvCxnSpPr>
          <p:cNvPr id="92" name="直線コネクタ 51"/>
          <p:cNvCxnSpPr/>
          <p:nvPr/>
        </p:nvCxnSpPr>
        <p:spPr>
          <a:xfrm>
            <a:off x="2403791" y="235149"/>
            <a:ext cx="20574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テキスト ボックス 71"/>
          <p:cNvSpPr txBox="1"/>
          <p:nvPr/>
        </p:nvSpPr>
        <p:spPr>
          <a:xfrm>
            <a:off x="3117341" y="17229"/>
            <a:ext cx="6303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/>
                <a:cs typeface="Arial"/>
              </a:rPr>
              <a:t>Post </a:t>
            </a:r>
            <a:r>
              <a:rPr kumimoji="1" lang="en-US" altLang="ja-JP" sz="800" dirty="0">
                <a:solidFill>
                  <a:srgbClr val="FF0080"/>
                </a:solidFill>
                <a:latin typeface="Arial"/>
                <a:cs typeface="Arial"/>
              </a:rPr>
              <a:t>HFD</a:t>
            </a:r>
            <a:endParaRPr kumimoji="1" lang="ja-JP" altLang="en-US" sz="8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cxnSp>
        <p:nvCxnSpPr>
          <p:cNvPr id="94" name="直線コネクタ 51"/>
          <p:cNvCxnSpPr/>
          <p:nvPr/>
        </p:nvCxnSpPr>
        <p:spPr>
          <a:xfrm>
            <a:off x="4608777" y="237649"/>
            <a:ext cx="20574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テキスト ボックス 71"/>
          <p:cNvSpPr txBox="1"/>
          <p:nvPr/>
        </p:nvSpPr>
        <p:spPr>
          <a:xfrm>
            <a:off x="5438545" y="19729"/>
            <a:ext cx="3978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/>
                <a:cs typeface="Arial"/>
              </a:rPr>
              <a:t>Both</a:t>
            </a:r>
            <a:endParaRPr kumimoji="1" lang="ja-JP" altLang="en-US" sz="8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graphicFrame>
        <p:nvGraphicFramePr>
          <p:cNvPr id="96" name="Chart 9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3150650"/>
              </p:ext>
            </p:extLst>
          </p:nvPr>
        </p:nvGraphicFramePr>
        <p:xfrm>
          <a:off x="274003" y="2605589"/>
          <a:ext cx="769647" cy="617248"/>
        </p:xfrm>
        <a:graphic>
          <a:graphicData uri="http://schemas.openxmlformats.org/drawingml/2006/chart">
            <c:chart xmlns:c="http://schemas.openxmlformats.org/drawingml/2006/chart" r:id="rId9"/>
          </a:graphicData>
        </a:graphic>
      </p:graphicFrame>
      <p:graphicFrame>
        <p:nvGraphicFramePr>
          <p:cNvPr id="123" name="Chart 1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1857332"/>
              </p:ext>
            </p:extLst>
          </p:nvPr>
        </p:nvGraphicFramePr>
        <p:xfrm>
          <a:off x="1351759" y="2605589"/>
          <a:ext cx="769647" cy="617248"/>
        </p:xfrm>
        <a:graphic>
          <a:graphicData uri="http://schemas.openxmlformats.org/drawingml/2006/chart">
            <c:chart xmlns:c="http://schemas.openxmlformats.org/drawingml/2006/chart" r:id="rId10"/>
          </a:graphicData>
        </a:graphic>
      </p:graphicFrame>
      <p:graphicFrame>
        <p:nvGraphicFramePr>
          <p:cNvPr id="124" name="Chart 1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0882214"/>
              </p:ext>
            </p:extLst>
          </p:nvPr>
        </p:nvGraphicFramePr>
        <p:xfrm>
          <a:off x="2485079" y="2605589"/>
          <a:ext cx="769647" cy="617248"/>
        </p:xfrm>
        <a:graphic>
          <a:graphicData uri="http://schemas.openxmlformats.org/drawingml/2006/chart">
            <c:chart xmlns:c="http://schemas.openxmlformats.org/drawingml/2006/chart" r:id="rId11"/>
          </a:graphicData>
        </a:graphic>
      </p:graphicFrame>
      <p:graphicFrame>
        <p:nvGraphicFramePr>
          <p:cNvPr id="125" name="Chart 1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0449395"/>
              </p:ext>
            </p:extLst>
          </p:nvPr>
        </p:nvGraphicFramePr>
        <p:xfrm>
          <a:off x="3613635" y="2605589"/>
          <a:ext cx="769647" cy="617248"/>
        </p:xfrm>
        <a:graphic>
          <a:graphicData uri="http://schemas.openxmlformats.org/drawingml/2006/chart">
            <c:chart xmlns:c="http://schemas.openxmlformats.org/drawingml/2006/chart" r:id="rId12"/>
          </a:graphicData>
        </a:graphic>
      </p:graphicFrame>
      <p:graphicFrame>
        <p:nvGraphicFramePr>
          <p:cNvPr id="126" name="Chart 1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1570346"/>
              </p:ext>
            </p:extLst>
          </p:nvPr>
        </p:nvGraphicFramePr>
        <p:xfrm>
          <a:off x="4696155" y="2605589"/>
          <a:ext cx="769647" cy="617248"/>
        </p:xfrm>
        <a:graphic>
          <a:graphicData uri="http://schemas.openxmlformats.org/drawingml/2006/chart">
            <c:chart xmlns:c="http://schemas.openxmlformats.org/drawingml/2006/chart" r:id="rId13"/>
          </a:graphicData>
        </a:graphic>
      </p:graphicFrame>
      <p:graphicFrame>
        <p:nvGraphicFramePr>
          <p:cNvPr id="127" name="Chart 1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044713"/>
              </p:ext>
            </p:extLst>
          </p:nvPr>
        </p:nvGraphicFramePr>
        <p:xfrm>
          <a:off x="5824713" y="2605589"/>
          <a:ext cx="769647" cy="617248"/>
        </p:xfrm>
        <a:graphic>
          <a:graphicData uri="http://schemas.openxmlformats.org/drawingml/2006/chart">
            <c:chart xmlns:c="http://schemas.openxmlformats.org/drawingml/2006/chart" r:id="rId14"/>
          </a:graphicData>
        </a:graphic>
      </p:graphicFrame>
      <p:pic>
        <p:nvPicPr>
          <p:cNvPr id="128" name="Picture 127"/>
          <p:cNvPicPr>
            <a:picLocks noChangeAspect="1"/>
          </p:cNvPicPr>
          <p:nvPr/>
        </p:nvPicPr>
        <p:blipFill rotWithShape="1">
          <a:blip r:embed="rId2"/>
          <a:srcRect l="14786" t="45476" r="81746" b="22878"/>
          <a:stretch/>
        </p:blipFill>
        <p:spPr>
          <a:xfrm>
            <a:off x="1373826" y="3238978"/>
            <a:ext cx="63777" cy="640080"/>
          </a:xfrm>
          <a:prstGeom prst="rect">
            <a:avLst/>
          </a:prstGeom>
        </p:spPr>
      </p:pic>
      <p:sp>
        <p:nvSpPr>
          <p:cNvPr id="129" name="TextBox 128"/>
          <p:cNvSpPr txBox="1"/>
          <p:nvPr/>
        </p:nvSpPr>
        <p:spPr>
          <a:xfrm>
            <a:off x="1358750" y="3197163"/>
            <a:ext cx="60946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Inositol (1/2)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1358750" y="3307927"/>
            <a:ext cx="4363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PI (2/5)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1358750" y="3418691"/>
            <a:ext cx="46679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PE (2/9)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358750" y="3529455"/>
            <a:ext cx="5822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MAG (1/10)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1358750" y="3640219"/>
            <a:ext cx="54534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LPL (1/23)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358750" y="3750983"/>
            <a:ext cx="8675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Acyl carnitine (1/31)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39" name="Picture 138"/>
          <p:cNvPicPr>
            <a:picLocks noChangeAspect="1"/>
          </p:cNvPicPr>
          <p:nvPr/>
        </p:nvPicPr>
        <p:blipFill rotWithShape="1">
          <a:blip r:embed="rId2"/>
          <a:srcRect l="14786" t="45476" r="81746" b="22878"/>
          <a:stretch/>
        </p:blipFill>
        <p:spPr>
          <a:xfrm>
            <a:off x="177552" y="3238978"/>
            <a:ext cx="63777" cy="640080"/>
          </a:xfrm>
          <a:prstGeom prst="rect">
            <a:avLst/>
          </a:prstGeom>
        </p:spPr>
      </p:pic>
      <p:pic>
        <p:nvPicPr>
          <p:cNvPr id="142" name="Picture 141"/>
          <p:cNvPicPr>
            <a:picLocks noChangeAspect="1"/>
          </p:cNvPicPr>
          <p:nvPr/>
        </p:nvPicPr>
        <p:blipFill rotWithShape="1">
          <a:blip r:embed="rId2"/>
          <a:srcRect l="14786" t="45475" r="81746" b="7055"/>
          <a:stretch/>
        </p:blipFill>
        <p:spPr>
          <a:xfrm>
            <a:off x="3562195" y="3238978"/>
            <a:ext cx="63777" cy="960120"/>
          </a:xfrm>
          <a:prstGeom prst="rect">
            <a:avLst/>
          </a:prstGeom>
        </p:spPr>
      </p:pic>
      <p:sp>
        <p:nvSpPr>
          <p:cNvPr id="143" name="TextBox 142"/>
          <p:cNvSpPr txBox="1"/>
          <p:nvPr/>
        </p:nvSpPr>
        <p:spPr>
          <a:xfrm>
            <a:off x="3551163" y="3197163"/>
            <a:ext cx="7986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Ketone body (1/2)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3551163" y="3307927"/>
            <a:ext cx="7152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amino (1/2)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3551163" y="3418691"/>
            <a:ext cx="75373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Primary BA (3/8)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3551163" y="3529455"/>
            <a:ext cx="101181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</a:t>
            </a:r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monohydroxy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(4/11)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3551163" y="3640219"/>
            <a:ext cx="90120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Secondary BA (4/15)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3551163" y="3750983"/>
            <a:ext cx="9060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Long chain FA (2/16)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551163" y="3861747"/>
            <a:ext cx="100380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</a:t>
            </a:r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dicarboxylate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(1/15)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551163" y="3972511"/>
            <a:ext cx="51488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PC (1/20)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3551163" y="4084169"/>
            <a:ext cx="54534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LPL (1/23)</a:t>
            </a:r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 rotWithShape="1">
          <a:blip r:embed="rId2"/>
          <a:srcRect l="14786" t="45475" r="81746" b="11577"/>
          <a:stretch/>
        </p:blipFill>
        <p:spPr>
          <a:xfrm>
            <a:off x="2505731" y="3238978"/>
            <a:ext cx="63777" cy="868680"/>
          </a:xfrm>
          <a:prstGeom prst="rect">
            <a:avLst/>
          </a:prstGeom>
        </p:spPr>
      </p:pic>
      <p:sp>
        <p:nvSpPr>
          <p:cNvPr id="154" name="TextBox 153"/>
          <p:cNvSpPr txBox="1"/>
          <p:nvPr/>
        </p:nvSpPr>
        <p:spPr>
          <a:xfrm>
            <a:off x="2493856" y="3192168"/>
            <a:ext cx="88517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Acyl Carnitine (9/31)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2504940" y="3303259"/>
            <a:ext cx="51488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LyPl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(1/4)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2493856" y="3414350"/>
            <a:ext cx="5822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MAG (2/10)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2493856" y="3525441"/>
            <a:ext cx="61266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PUFA (2/15)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58" name="Picture 157"/>
          <p:cNvPicPr>
            <a:picLocks noChangeAspect="1"/>
          </p:cNvPicPr>
          <p:nvPr/>
        </p:nvPicPr>
        <p:blipFill rotWithShape="1">
          <a:blip r:embed="rId2"/>
          <a:srcRect l="14786" t="45474" r="81746" b="17455"/>
          <a:stretch/>
        </p:blipFill>
        <p:spPr>
          <a:xfrm>
            <a:off x="4675774" y="3238978"/>
            <a:ext cx="63777" cy="749808"/>
          </a:xfrm>
          <a:prstGeom prst="rect">
            <a:avLst/>
          </a:prstGeom>
        </p:spPr>
      </p:pic>
      <p:sp>
        <p:nvSpPr>
          <p:cNvPr id="159" name="TextBox 158"/>
          <p:cNvSpPr txBox="1"/>
          <p:nvPr/>
        </p:nvSpPr>
        <p:spPr>
          <a:xfrm>
            <a:off x="4661650" y="3194668"/>
            <a:ext cx="47160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CS (2/2)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4661650" y="3305432"/>
            <a:ext cx="82105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Acyl choline (9/10)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4661650" y="3416196"/>
            <a:ext cx="110158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Pregnenolone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steroid (1/3)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661650" y="3526960"/>
            <a:ext cx="8675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Acyl carnitine (6/31)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63" name="Picture 162"/>
          <p:cNvPicPr>
            <a:picLocks noChangeAspect="1"/>
          </p:cNvPicPr>
          <p:nvPr/>
        </p:nvPicPr>
        <p:blipFill rotWithShape="1">
          <a:blip r:embed="rId2"/>
          <a:srcRect l="14786" t="45474" r="81746" b="1178"/>
          <a:stretch/>
        </p:blipFill>
        <p:spPr>
          <a:xfrm>
            <a:off x="5859443" y="3238978"/>
            <a:ext cx="63777" cy="1078992"/>
          </a:xfrm>
          <a:prstGeom prst="rect">
            <a:avLst/>
          </a:prstGeom>
        </p:spPr>
      </p:pic>
      <p:sp>
        <p:nvSpPr>
          <p:cNvPr id="164" name="TextBox 163"/>
          <p:cNvSpPr txBox="1"/>
          <p:nvPr/>
        </p:nvSpPr>
        <p:spPr>
          <a:xfrm>
            <a:off x="5848411" y="3199663"/>
            <a:ext cx="83548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</a:t>
            </a:r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dihydroxy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(2/2)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5848411" y="3310427"/>
            <a:ext cx="76495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Mevalonate (1/1)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848411" y="3421191"/>
            <a:ext cx="75373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Primary BA (5/8)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5848411" y="3531955"/>
            <a:ext cx="7986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Ketone body (1/2)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848411" y="3642719"/>
            <a:ext cx="100380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</a:t>
            </a:r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dicarboxylate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(6/15)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848411" y="3753483"/>
            <a:ext cx="96532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Medium chain FA (2/5)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5848411" y="3864247"/>
            <a:ext cx="90120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Secondary BA (5/15)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5848411" y="3975011"/>
            <a:ext cx="99097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BCAA metabolism (1/3)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5848411" y="4086669"/>
            <a:ext cx="46679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GL (1/3)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5848411" y="4197434"/>
            <a:ext cx="45878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"/>
            <a:r>
              <a:rPr lang="en-US" sz="600" dirty="0">
                <a:latin typeface="Arial" charset="0"/>
                <a:ea typeface="Arial" charset="0"/>
                <a:cs typeface="Arial" charset="0"/>
              </a:rPr>
              <a:t>PL (1/8)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74" name="直線コネクタ 51"/>
          <p:cNvCxnSpPr/>
          <p:nvPr/>
        </p:nvCxnSpPr>
        <p:spPr>
          <a:xfrm>
            <a:off x="163831" y="2439563"/>
            <a:ext cx="20574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5" name="テキスト ボックス 71"/>
          <p:cNvSpPr txBox="1"/>
          <p:nvPr/>
        </p:nvSpPr>
        <p:spPr>
          <a:xfrm>
            <a:off x="895014" y="2221643"/>
            <a:ext cx="5950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/>
                <a:cs typeface="Arial"/>
              </a:rPr>
              <a:t>Pre </a:t>
            </a:r>
            <a:r>
              <a:rPr kumimoji="1" lang="en-US" altLang="ja-JP" sz="800" dirty="0">
                <a:solidFill>
                  <a:schemeClr val="accent4"/>
                </a:solidFill>
                <a:latin typeface="Arial"/>
                <a:cs typeface="Arial"/>
              </a:rPr>
              <a:t>HCD</a:t>
            </a:r>
            <a:endParaRPr kumimoji="1" lang="ja-JP" altLang="en-US" sz="800" dirty="0">
              <a:solidFill>
                <a:schemeClr val="accent4"/>
              </a:solidFill>
              <a:latin typeface="Arial"/>
              <a:cs typeface="Arial"/>
            </a:endParaRPr>
          </a:p>
        </p:txBody>
      </p:sp>
      <p:cxnSp>
        <p:nvCxnSpPr>
          <p:cNvPr id="176" name="直線コネクタ 51"/>
          <p:cNvCxnSpPr/>
          <p:nvPr/>
        </p:nvCxnSpPr>
        <p:spPr>
          <a:xfrm>
            <a:off x="2406291" y="2442063"/>
            <a:ext cx="20574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テキスト ボックス 71"/>
          <p:cNvSpPr txBox="1"/>
          <p:nvPr/>
        </p:nvSpPr>
        <p:spPr>
          <a:xfrm>
            <a:off x="3114231" y="2224143"/>
            <a:ext cx="6415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/>
                <a:cs typeface="Arial"/>
              </a:rPr>
              <a:t>Post </a:t>
            </a:r>
            <a:r>
              <a:rPr kumimoji="1" lang="en-US" altLang="ja-JP" sz="800" dirty="0">
                <a:solidFill>
                  <a:schemeClr val="accent4"/>
                </a:solidFill>
                <a:latin typeface="Arial"/>
                <a:cs typeface="Arial"/>
              </a:rPr>
              <a:t>HCD</a:t>
            </a:r>
            <a:endParaRPr kumimoji="1" lang="ja-JP" altLang="en-US" sz="800" dirty="0">
              <a:solidFill>
                <a:schemeClr val="accent4"/>
              </a:solidFill>
              <a:latin typeface="Arial"/>
              <a:cs typeface="Arial"/>
            </a:endParaRPr>
          </a:p>
        </p:txBody>
      </p:sp>
      <p:cxnSp>
        <p:nvCxnSpPr>
          <p:cNvPr id="178" name="直線コネクタ 51"/>
          <p:cNvCxnSpPr/>
          <p:nvPr/>
        </p:nvCxnSpPr>
        <p:spPr>
          <a:xfrm>
            <a:off x="4611277" y="2444563"/>
            <a:ext cx="20574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9" name="テキスト ボックス 71"/>
          <p:cNvSpPr txBox="1"/>
          <p:nvPr/>
        </p:nvSpPr>
        <p:spPr>
          <a:xfrm>
            <a:off x="5441045" y="2226643"/>
            <a:ext cx="3978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/>
                <a:cs typeface="Arial"/>
              </a:rPr>
              <a:t>Both</a:t>
            </a:r>
            <a:endParaRPr kumimoji="1" lang="ja-JP" altLang="en-US" sz="8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sp>
        <p:nvSpPr>
          <p:cNvPr id="180" name="テキスト ボックス 15"/>
          <p:cNvSpPr txBox="1"/>
          <p:nvPr/>
        </p:nvSpPr>
        <p:spPr>
          <a:xfrm>
            <a:off x="-4813" y="2192996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B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181" name="テキスト ボックス 71"/>
          <p:cNvSpPr txBox="1"/>
          <p:nvPr/>
        </p:nvSpPr>
        <p:spPr>
          <a:xfrm>
            <a:off x="65004" y="2444018"/>
            <a:ext cx="11705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FF9300"/>
                </a:solidFill>
                <a:latin typeface="Arial"/>
                <a:cs typeface="Arial"/>
              </a:rPr>
              <a:t>Morning</a:t>
            </a:r>
            <a:endParaRPr kumimoji="1" lang="en-US" altLang="ja-JP" sz="800" dirty="0">
              <a:solidFill>
                <a:srgbClr val="FF9300"/>
              </a:solidFill>
              <a:latin typeface="Arial"/>
              <a:cs typeface="Arial"/>
            </a:endParaRPr>
          </a:p>
        </p:txBody>
      </p:sp>
      <p:sp>
        <p:nvSpPr>
          <p:cNvPr id="182" name="テキスト ボックス 71"/>
          <p:cNvSpPr txBox="1"/>
          <p:nvPr/>
        </p:nvSpPr>
        <p:spPr>
          <a:xfrm>
            <a:off x="1139706" y="2444018"/>
            <a:ext cx="11721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0070C0"/>
                </a:solidFill>
                <a:latin typeface="Arial"/>
                <a:cs typeface="Arial"/>
              </a:rPr>
              <a:t>Evening</a:t>
            </a:r>
            <a:endParaRPr kumimoji="1" lang="en-US" altLang="ja-JP" sz="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83" name="テキスト ボックス 71"/>
          <p:cNvSpPr txBox="1"/>
          <p:nvPr/>
        </p:nvSpPr>
        <p:spPr>
          <a:xfrm>
            <a:off x="2272864" y="2444018"/>
            <a:ext cx="11705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FF9300"/>
                </a:solidFill>
                <a:latin typeface="Arial"/>
                <a:cs typeface="Arial"/>
              </a:rPr>
              <a:t>Morning</a:t>
            </a:r>
            <a:endParaRPr kumimoji="1" lang="en-US" altLang="ja-JP" sz="800" dirty="0">
              <a:solidFill>
                <a:srgbClr val="FF9300"/>
              </a:solidFill>
              <a:latin typeface="Arial"/>
              <a:cs typeface="Arial"/>
            </a:endParaRPr>
          </a:p>
        </p:txBody>
      </p:sp>
      <p:sp>
        <p:nvSpPr>
          <p:cNvPr id="184" name="テキスト ボックス 71"/>
          <p:cNvSpPr txBox="1"/>
          <p:nvPr/>
        </p:nvSpPr>
        <p:spPr>
          <a:xfrm>
            <a:off x="3398366" y="2444018"/>
            <a:ext cx="11721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0070C0"/>
                </a:solidFill>
                <a:latin typeface="Arial"/>
                <a:cs typeface="Arial"/>
              </a:rPr>
              <a:t>Evening</a:t>
            </a:r>
            <a:endParaRPr kumimoji="1" lang="en-US" altLang="ja-JP" sz="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85" name="テキスト ボックス 71"/>
          <p:cNvSpPr txBox="1"/>
          <p:nvPr/>
        </p:nvSpPr>
        <p:spPr>
          <a:xfrm>
            <a:off x="4482500" y="2444018"/>
            <a:ext cx="11705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FF9300"/>
                </a:solidFill>
                <a:latin typeface="Arial"/>
                <a:cs typeface="Arial"/>
              </a:rPr>
              <a:t>Morning</a:t>
            </a:r>
            <a:endParaRPr kumimoji="1" lang="en-US" altLang="ja-JP" sz="800" dirty="0">
              <a:solidFill>
                <a:srgbClr val="FF9300"/>
              </a:solidFill>
              <a:latin typeface="Arial"/>
              <a:cs typeface="Arial"/>
            </a:endParaRPr>
          </a:p>
        </p:txBody>
      </p:sp>
      <p:sp>
        <p:nvSpPr>
          <p:cNvPr id="186" name="テキスト ボックス 71"/>
          <p:cNvSpPr txBox="1"/>
          <p:nvPr/>
        </p:nvSpPr>
        <p:spPr>
          <a:xfrm>
            <a:off x="5608002" y="2444018"/>
            <a:ext cx="11721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0070C0"/>
                </a:solidFill>
                <a:latin typeface="Arial"/>
                <a:cs typeface="Arial"/>
              </a:rPr>
              <a:t>Evening</a:t>
            </a:r>
            <a:endParaRPr kumimoji="1" lang="en-US" altLang="ja-JP" sz="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162544" y="3208394"/>
            <a:ext cx="110158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Pregnenolone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steroid (2/3)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162544" y="3319158"/>
            <a:ext cx="51488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LyPl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(2/4)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162544" y="3419704"/>
            <a:ext cx="5822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MAG (2/10)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162544" y="3540686"/>
            <a:ext cx="45878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PL (1/8)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162544" y="3641232"/>
            <a:ext cx="100380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</a:t>
            </a:r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dicarboxylate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(1/15)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162544" y="3751996"/>
            <a:ext cx="105349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Androgenic steroid (1/18)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2493856" y="3636532"/>
            <a:ext cx="83869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Acyl Choline (1/10)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2493969" y="3747623"/>
            <a:ext cx="50206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SL (2/42)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2493856" y="3858714"/>
            <a:ext cx="54534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LPL (1/23)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2493856" y="3969805"/>
            <a:ext cx="5741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DAG (1/27)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4661650" y="3643794"/>
            <a:ext cx="101181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</a:t>
            </a:r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monohydroxy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(1/11)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4661650" y="3754558"/>
            <a:ext cx="61266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PUFA (1/15)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4661650" y="3865322"/>
            <a:ext cx="105349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Androgenic steroid (1/18)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8" name="テキスト ボックス 15"/>
          <p:cNvSpPr txBox="1"/>
          <p:nvPr/>
        </p:nvSpPr>
        <p:spPr>
          <a:xfrm>
            <a:off x="1000" y="4386181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C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pic>
        <p:nvPicPr>
          <p:cNvPr id="140" name="Picture 139"/>
          <p:cNvPicPr>
            <a:picLocks noChangeAspect="1"/>
          </p:cNvPicPr>
          <p:nvPr/>
        </p:nvPicPr>
        <p:blipFill rotWithShape="1">
          <a:blip r:embed="rId2"/>
          <a:srcRect l="14786" t="45474" r="81746" b="1178"/>
          <a:stretch/>
        </p:blipFill>
        <p:spPr>
          <a:xfrm>
            <a:off x="1373826" y="5439165"/>
            <a:ext cx="63777" cy="1078992"/>
          </a:xfrm>
          <a:prstGeom prst="rect">
            <a:avLst/>
          </a:prstGeom>
        </p:spPr>
      </p:pic>
      <p:sp>
        <p:nvSpPr>
          <p:cNvPr id="201" name="TextBox 200"/>
          <p:cNvSpPr txBox="1"/>
          <p:nvPr/>
        </p:nvSpPr>
        <p:spPr>
          <a:xfrm>
            <a:off x="1358750" y="5397350"/>
            <a:ext cx="46679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PS (3/3)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1358750" y="5508114"/>
            <a:ext cx="4748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PG (1/1)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1358750" y="5618878"/>
            <a:ext cx="4363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PI (3/4)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1358750" y="5729642"/>
            <a:ext cx="51488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LyPl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(3/4)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1358750" y="5840406"/>
            <a:ext cx="85792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Secondary BA (1/2)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1358750" y="5951170"/>
            <a:ext cx="75373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Primary BA (1/3)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1358750" y="6061934"/>
            <a:ext cx="5100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PE (3/11)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1358750" y="6172698"/>
            <a:ext cx="96051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</a:t>
            </a:r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dicarboxylate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(1/8)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1358750" y="6283462"/>
            <a:ext cx="54534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LPL (2/18)</a:t>
            </a:r>
          </a:p>
        </p:txBody>
      </p:sp>
      <p:sp>
        <p:nvSpPr>
          <p:cNvPr id="213" name="TextBox 212"/>
          <p:cNvSpPr txBox="1"/>
          <p:nvPr/>
        </p:nvSpPr>
        <p:spPr>
          <a:xfrm>
            <a:off x="1358750" y="6394227"/>
            <a:ext cx="85632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"/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Plasmalogen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(1/11)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17" name="Picture 216"/>
          <p:cNvPicPr>
            <a:picLocks noChangeAspect="1"/>
          </p:cNvPicPr>
          <p:nvPr/>
        </p:nvPicPr>
        <p:blipFill rotWithShape="1">
          <a:blip r:embed="rId2"/>
          <a:srcRect l="14786" t="45475" r="81746" b="27399"/>
          <a:stretch/>
        </p:blipFill>
        <p:spPr>
          <a:xfrm>
            <a:off x="3562195" y="5439165"/>
            <a:ext cx="63777" cy="548640"/>
          </a:xfrm>
          <a:prstGeom prst="rect">
            <a:avLst/>
          </a:prstGeom>
        </p:spPr>
      </p:pic>
      <p:sp>
        <p:nvSpPr>
          <p:cNvPr id="218" name="TextBox 217"/>
          <p:cNvSpPr txBox="1"/>
          <p:nvPr/>
        </p:nvSpPr>
        <p:spPr>
          <a:xfrm>
            <a:off x="3551163" y="5397350"/>
            <a:ext cx="7986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Ketone body (1/1)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3551163" y="5508114"/>
            <a:ext cx="99097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BCAA metabolism (1/3)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3551163" y="5618878"/>
            <a:ext cx="51488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PC (1/17)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3551163" y="5729642"/>
            <a:ext cx="5741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DAG (1/22)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3551163" y="5840406"/>
            <a:ext cx="8675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Acyl carnitine (1/33)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28" name="Picture 227"/>
          <p:cNvPicPr>
            <a:picLocks noChangeAspect="1"/>
          </p:cNvPicPr>
          <p:nvPr/>
        </p:nvPicPr>
        <p:blipFill rotWithShape="1">
          <a:blip r:embed="rId2"/>
          <a:srcRect l="14786" t="45476" r="81746" b="38702"/>
          <a:stretch/>
        </p:blipFill>
        <p:spPr>
          <a:xfrm>
            <a:off x="2505731" y="5439165"/>
            <a:ext cx="63777" cy="320040"/>
          </a:xfrm>
          <a:prstGeom prst="rect">
            <a:avLst/>
          </a:prstGeom>
        </p:spPr>
      </p:pic>
      <p:sp>
        <p:nvSpPr>
          <p:cNvPr id="229" name="TextBox 228"/>
          <p:cNvSpPr txBox="1"/>
          <p:nvPr/>
        </p:nvSpPr>
        <p:spPr>
          <a:xfrm>
            <a:off x="2493856" y="5392355"/>
            <a:ext cx="5389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MAG (1/4)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2493856" y="5503119"/>
            <a:ext cx="45878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PL (1/9)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2493856" y="5613883"/>
            <a:ext cx="5741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DAG (1/22)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33" name="Picture 232"/>
          <p:cNvPicPr>
            <a:picLocks noChangeAspect="1"/>
          </p:cNvPicPr>
          <p:nvPr/>
        </p:nvPicPr>
        <p:blipFill rotWithShape="1">
          <a:blip r:embed="rId2"/>
          <a:srcRect l="14786" t="45476" r="81746" b="44579"/>
          <a:stretch/>
        </p:blipFill>
        <p:spPr>
          <a:xfrm>
            <a:off x="4675774" y="5439165"/>
            <a:ext cx="63777" cy="201168"/>
          </a:xfrm>
          <a:prstGeom prst="rect">
            <a:avLst/>
          </a:prstGeom>
        </p:spPr>
      </p:pic>
      <p:sp>
        <p:nvSpPr>
          <p:cNvPr id="234" name="TextBox 233"/>
          <p:cNvSpPr txBox="1"/>
          <p:nvPr/>
        </p:nvSpPr>
        <p:spPr>
          <a:xfrm>
            <a:off x="4661650" y="5394855"/>
            <a:ext cx="45878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PL (1/9)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4661650" y="5505619"/>
            <a:ext cx="50206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SL (1/34)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38" name="Picture 237"/>
          <p:cNvPicPr>
            <a:picLocks noChangeAspect="1"/>
          </p:cNvPicPr>
          <p:nvPr/>
        </p:nvPicPr>
        <p:blipFill rotWithShape="1">
          <a:blip r:embed="rId2"/>
          <a:srcRect l="14786" t="45475" r="81746" b="38701"/>
          <a:stretch/>
        </p:blipFill>
        <p:spPr>
          <a:xfrm>
            <a:off x="5859443" y="5439165"/>
            <a:ext cx="63777" cy="320040"/>
          </a:xfrm>
          <a:prstGeom prst="rect">
            <a:avLst/>
          </a:prstGeom>
        </p:spPr>
      </p:pic>
      <p:sp>
        <p:nvSpPr>
          <p:cNvPr id="239" name="TextBox 238"/>
          <p:cNvSpPr txBox="1"/>
          <p:nvPr/>
        </p:nvSpPr>
        <p:spPr>
          <a:xfrm>
            <a:off x="5848411" y="5399850"/>
            <a:ext cx="75373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Primary BA (1/3)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0" name="TextBox 239"/>
          <p:cNvSpPr txBox="1"/>
          <p:nvPr/>
        </p:nvSpPr>
        <p:spPr>
          <a:xfrm>
            <a:off x="5848411" y="5510614"/>
            <a:ext cx="5325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Cer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(2/13)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5848411" y="5621378"/>
            <a:ext cx="85632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Plasmalogen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(1/11)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9" name="テキスト ボックス 71"/>
          <p:cNvSpPr txBox="1"/>
          <p:nvPr/>
        </p:nvSpPr>
        <p:spPr>
          <a:xfrm>
            <a:off x="63504" y="4634187"/>
            <a:ext cx="11705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FF9300"/>
                </a:solidFill>
                <a:latin typeface="Arial"/>
                <a:cs typeface="Arial"/>
              </a:rPr>
              <a:t>Morning</a:t>
            </a:r>
            <a:endParaRPr kumimoji="1" lang="en-US" altLang="ja-JP" sz="800" dirty="0">
              <a:solidFill>
                <a:srgbClr val="FF9300"/>
              </a:solidFill>
              <a:latin typeface="Arial"/>
              <a:cs typeface="Arial"/>
            </a:endParaRPr>
          </a:p>
        </p:txBody>
      </p:sp>
      <p:sp>
        <p:nvSpPr>
          <p:cNvPr id="250" name="テキスト ボックス 71"/>
          <p:cNvSpPr txBox="1"/>
          <p:nvPr/>
        </p:nvSpPr>
        <p:spPr>
          <a:xfrm>
            <a:off x="1138206" y="4634187"/>
            <a:ext cx="11721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0070C0"/>
                </a:solidFill>
                <a:latin typeface="Arial"/>
                <a:cs typeface="Arial"/>
              </a:rPr>
              <a:t>Evening</a:t>
            </a:r>
            <a:endParaRPr kumimoji="1" lang="en-US" altLang="ja-JP" sz="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251" name="テキスト ボックス 71"/>
          <p:cNvSpPr txBox="1"/>
          <p:nvPr/>
        </p:nvSpPr>
        <p:spPr>
          <a:xfrm>
            <a:off x="2271364" y="4634187"/>
            <a:ext cx="11705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FF9300"/>
                </a:solidFill>
                <a:latin typeface="Arial"/>
                <a:cs typeface="Arial"/>
              </a:rPr>
              <a:t>Morning</a:t>
            </a:r>
            <a:endParaRPr kumimoji="1" lang="en-US" altLang="ja-JP" sz="800" dirty="0">
              <a:solidFill>
                <a:srgbClr val="FF9300"/>
              </a:solidFill>
              <a:latin typeface="Arial"/>
              <a:cs typeface="Arial"/>
            </a:endParaRPr>
          </a:p>
        </p:txBody>
      </p:sp>
      <p:sp>
        <p:nvSpPr>
          <p:cNvPr id="252" name="テキスト ボックス 71"/>
          <p:cNvSpPr txBox="1"/>
          <p:nvPr/>
        </p:nvSpPr>
        <p:spPr>
          <a:xfrm>
            <a:off x="3396866" y="4634187"/>
            <a:ext cx="11721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0070C0"/>
                </a:solidFill>
                <a:latin typeface="Arial"/>
                <a:cs typeface="Arial"/>
              </a:rPr>
              <a:t>Evening</a:t>
            </a:r>
            <a:endParaRPr kumimoji="1" lang="en-US" altLang="ja-JP" sz="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253" name="テキスト ボックス 71"/>
          <p:cNvSpPr txBox="1"/>
          <p:nvPr/>
        </p:nvSpPr>
        <p:spPr>
          <a:xfrm>
            <a:off x="4481000" y="4634187"/>
            <a:ext cx="11705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FF9300"/>
                </a:solidFill>
                <a:latin typeface="Arial"/>
                <a:cs typeface="Arial"/>
              </a:rPr>
              <a:t>Morning</a:t>
            </a:r>
            <a:endParaRPr kumimoji="1" lang="en-US" altLang="ja-JP" sz="800" dirty="0">
              <a:solidFill>
                <a:srgbClr val="FF9300"/>
              </a:solidFill>
              <a:latin typeface="Arial"/>
              <a:cs typeface="Arial"/>
            </a:endParaRPr>
          </a:p>
        </p:txBody>
      </p:sp>
      <p:sp>
        <p:nvSpPr>
          <p:cNvPr id="254" name="テキスト ボックス 71"/>
          <p:cNvSpPr txBox="1"/>
          <p:nvPr/>
        </p:nvSpPr>
        <p:spPr>
          <a:xfrm>
            <a:off x="5606502" y="4634187"/>
            <a:ext cx="11721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0070C0"/>
                </a:solidFill>
                <a:latin typeface="Arial"/>
                <a:cs typeface="Arial"/>
              </a:rPr>
              <a:t>Evening</a:t>
            </a:r>
            <a:endParaRPr kumimoji="1" lang="en-US" altLang="ja-JP" sz="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cxnSp>
        <p:nvCxnSpPr>
          <p:cNvPr id="255" name="直線コネクタ 51"/>
          <p:cNvCxnSpPr/>
          <p:nvPr/>
        </p:nvCxnSpPr>
        <p:spPr>
          <a:xfrm>
            <a:off x="162331" y="4629463"/>
            <a:ext cx="20574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" name="テキスト ボックス 71"/>
          <p:cNvSpPr txBox="1"/>
          <p:nvPr/>
        </p:nvSpPr>
        <p:spPr>
          <a:xfrm>
            <a:off x="899125" y="4411543"/>
            <a:ext cx="5838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/>
                <a:cs typeface="Arial"/>
              </a:rPr>
              <a:t>Pre </a:t>
            </a:r>
            <a:r>
              <a:rPr kumimoji="1" lang="en-US" altLang="ja-JP" sz="800" dirty="0">
                <a:solidFill>
                  <a:srgbClr val="FF0080"/>
                </a:solidFill>
                <a:latin typeface="Arial"/>
                <a:cs typeface="Arial"/>
              </a:rPr>
              <a:t>HFD</a:t>
            </a:r>
            <a:endParaRPr kumimoji="1" lang="ja-JP" altLang="en-US" sz="8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cxnSp>
        <p:nvCxnSpPr>
          <p:cNvPr id="257" name="直線コネクタ 51"/>
          <p:cNvCxnSpPr/>
          <p:nvPr/>
        </p:nvCxnSpPr>
        <p:spPr>
          <a:xfrm>
            <a:off x="2404791" y="4631963"/>
            <a:ext cx="20574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8" name="テキスト ボックス 71"/>
          <p:cNvSpPr txBox="1"/>
          <p:nvPr/>
        </p:nvSpPr>
        <p:spPr>
          <a:xfrm>
            <a:off x="3118341" y="4414043"/>
            <a:ext cx="6303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/>
                <a:cs typeface="Arial"/>
              </a:rPr>
              <a:t>Post </a:t>
            </a:r>
            <a:r>
              <a:rPr kumimoji="1" lang="en-US" altLang="ja-JP" sz="800" dirty="0">
                <a:solidFill>
                  <a:srgbClr val="FF0080"/>
                </a:solidFill>
                <a:latin typeface="Arial"/>
                <a:cs typeface="Arial"/>
              </a:rPr>
              <a:t>HFD</a:t>
            </a:r>
            <a:endParaRPr kumimoji="1" lang="ja-JP" altLang="en-US" sz="8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cxnSp>
        <p:nvCxnSpPr>
          <p:cNvPr id="259" name="直線コネクタ 51"/>
          <p:cNvCxnSpPr/>
          <p:nvPr/>
        </p:nvCxnSpPr>
        <p:spPr>
          <a:xfrm>
            <a:off x="4609777" y="4634463"/>
            <a:ext cx="20574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0" name="テキスト ボックス 71"/>
          <p:cNvSpPr txBox="1"/>
          <p:nvPr/>
        </p:nvSpPr>
        <p:spPr>
          <a:xfrm>
            <a:off x="5439545" y="4416543"/>
            <a:ext cx="3978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/>
                <a:cs typeface="Arial"/>
              </a:rPr>
              <a:t>Both</a:t>
            </a:r>
            <a:endParaRPr kumimoji="1" lang="ja-JP" altLang="en-US" sz="8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pic>
        <p:nvPicPr>
          <p:cNvPr id="274" name="Picture 273"/>
          <p:cNvPicPr>
            <a:picLocks noChangeAspect="1"/>
          </p:cNvPicPr>
          <p:nvPr/>
        </p:nvPicPr>
        <p:blipFill rotWithShape="1">
          <a:blip r:embed="rId2"/>
          <a:srcRect l="14786" t="45477" r="81746" b="276"/>
          <a:stretch/>
        </p:blipFill>
        <p:spPr>
          <a:xfrm>
            <a:off x="177552" y="7613960"/>
            <a:ext cx="63777" cy="1097280"/>
          </a:xfrm>
          <a:prstGeom prst="rect">
            <a:avLst/>
          </a:prstGeom>
        </p:spPr>
      </p:pic>
      <p:pic>
        <p:nvPicPr>
          <p:cNvPr id="275" name="Picture 274"/>
          <p:cNvPicPr>
            <a:picLocks noChangeAspect="1"/>
          </p:cNvPicPr>
          <p:nvPr/>
        </p:nvPicPr>
        <p:blipFill rotWithShape="1">
          <a:blip r:embed="rId2"/>
          <a:srcRect l="14786" t="45476" r="81746" b="1177"/>
          <a:stretch/>
        </p:blipFill>
        <p:spPr>
          <a:xfrm>
            <a:off x="3562195" y="7613960"/>
            <a:ext cx="63777" cy="1078992"/>
          </a:xfrm>
          <a:prstGeom prst="rect">
            <a:avLst/>
          </a:prstGeom>
        </p:spPr>
      </p:pic>
      <p:sp>
        <p:nvSpPr>
          <p:cNvPr id="276" name="TextBox 275"/>
          <p:cNvSpPr txBox="1"/>
          <p:nvPr/>
        </p:nvSpPr>
        <p:spPr>
          <a:xfrm>
            <a:off x="3551163" y="7572145"/>
            <a:ext cx="82747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branched (2/2)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3551163" y="7682909"/>
            <a:ext cx="7986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Ketone body (1/1)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3551163" y="7793673"/>
            <a:ext cx="56618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Sterol (1/1)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3551163" y="7904437"/>
            <a:ext cx="76495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Mevalonate (1/1)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3551163" y="8015201"/>
            <a:ext cx="94929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Long chain FA (12/16)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1" name="TextBox 280"/>
          <p:cNvSpPr txBox="1"/>
          <p:nvPr/>
        </p:nvSpPr>
        <p:spPr>
          <a:xfrm>
            <a:off x="3551163" y="8125965"/>
            <a:ext cx="101021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Androgenic steroid (3/4)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2" name="TextBox 281"/>
          <p:cNvSpPr txBox="1"/>
          <p:nvPr/>
        </p:nvSpPr>
        <p:spPr>
          <a:xfrm>
            <a:off x="3551163" y="8236729"/>
            <a:ext cx="5100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PE (7/11)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3" name="TextBox 282"/>
          <p:cNvSpPr txBox="1"/>
          <p:nvPr/>
        </p:nvSpPr>
        <p:spPr>
          <a:xfrm>
            <a:off x="3551163" y="8347493"/>
            <a:ext cx="61747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DAG (11/22)</a:t>
            </a:r>
          </a:p>
        </p:txBody>
      </p:sp>
      <p:sp>
        <p:nvSpPr>
          <p:cNvPr id="284" name="TextBox 283"/>
          <p:cNvSpPr txBox="1"/>
          <p:nvPr/>
        </p:nvSpPr>
        <p:spPr>
          <a:xfrm>
            <a:off x="3551163" y="8458257"/>
            <a:ext cx="85792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Secondary BA (1/2)</a:t>
            </a:r>
          </a:p>
        </p:txBody>
      </p:sp>
      <p:pic>
        <p:nvPicPr>
          <p:cNvPr id="285" name="Picture 284"/>
          <p:cNvPicPr>
            <a:picLocks noChangeAspect="1"/>
          </p:cNvPicPr>
          <p:nvPr/>
        </p:nvPicPr>
        <p:blipFill rotWithShape="1">
          <a:blip r:embed="rId2"/>
          <a:srcRect l="14786" t="45476" r="81746" b="50004"/>
          <a:stretch/>
        </p:blipFill>
        <p:spPr>
          <a:xfrm>
            <a:off x="2505731" y="7613960"/>
            <a:ext cx="63777" cy="91440"/>
          </a:xfrm>
          <a:prstGeom prst="rect">
            <a:avLst/>
          </a:prstGeom>
        </p:spPr>
      </p:pic>
      <p:sp>
        <p:nvSpPr>
          <p:cNvPr id="286" name="TextBox 285"/>
          <p:cNvSpPr txBox="1"/>
          <p:nvPr/>
        </p:nvSpPr>
        <p:spPr>
          <a:xfrm>
            <a:off x="2493856" y="7567150"/>
            <a:ext cx="50206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SL (1/34)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90" name="Picture 289"/>
          <p:cNvPicPr>
            <a:picLocks noChangeAspect="1"/>
          </p:cNvPicPr>
          <p:nvPr/>
        </p:nvPicPr>
        <p:blipFill rotWithShape="1">
          <a:blip r:embed="rId2"/>
          <a:srcRect l="14786" t="45474" r="81746" b="27401"/>
          <a:stretch/>
        </p:blipFill>
        <p:spPr>
          <a:xfrm>
            <a:off x="4675774" y="7613960"/>
            <a:ext cx="63777" cy="548640"/>
          </a:xfrm>
          <a:prstGeom prst="rect">
            <a:avLst/>
          </a:prstGeom>
        </p:spPr>
      </p:pic>
      <p:sp>
        <p:nvSpPr>
          <p:cNvPr id="291" name="TextBox 290"/>
          <p:cNvSpPr txBox="1"/>
          <p:nvPr/>
        </p:nvSpPr>
        <p:spPr>
          <a:xfrm>
            <a:off x="4661650" y="7569650"/>
            <a:ext cx="56618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Sterol (1/1)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4661650" y="7680414"/>
            <a:ext cx="9060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Long chain FA (5/16)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661650" y="7791178"/>
            <a:ext cx="5325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Cer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(3/13)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4661650" y="7901942"/>
            <a:ext cx="45878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PL (1/9)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95" name="Picture 294"/>
          <p:cNvPicPr>
            <a:picLocks noChangeAspect="1"/>
          </p:cNvPicPr>
          <p:nvPr/>
        </p:nvPicPr>
        <p:blipFill rotWithShape="1">
          <a:blip r:embed="rId2"/>
          <a:srcRect l="14786" t="45475" r="81746" b="38701"/>
          <a:stretch/>
        </p:blipFill>
        <p:spPr>
          <a:xfrm>
            <a:off x="5859443" y="7613960"/>
            <a:ext cx="63777" cy="320040"/>
          </a:xfrm>
          <a:prstGeom prst="rect">
            <a:avLst/>
          </a:prstGeom>
        </p:spPr>
      </p:pic>
      <p:sp>
        <p:nvSpPr>
          <p:cNvPr id="296" name="TextBox 295"/>
          <p:cNvSpPr txBox="1"/>
          <p:nvPr/>
        </p:nvSpPr>
        <p:spPr>
          <a:xfrm>
            <a:off x="5848411" y="7574645"/>
            <a:ext cx="75373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Primary BA (2/3)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7" name="TextBox 296"/>
          <p:cNvSpPr txBox="1"/>
          <p:nvPr/>
        </p:nvSpPr>
        <p:spPr>
          <a:xfrm>
            <a:off x="5848411" y="7685409"/>
            <a:ext cx="5325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Cer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(2/13)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8" name="TextBox 297"/>
          <p:cNvSpPr txBox="1"/>
          <p:nvPr/>
        </p:nvSpPr>
        <p:spPr>
          <a:xfrm>
            <a:off x="5848411" y="7796173"/>
            <a:ext cx="96051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</a:t>
            </a:r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dicarboxylate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(1/8)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06" name="直線コネクタ 51"/>
          <p:cNvCxnSpPr/>
          <p:nvPr/>
        </p:nvCxnSpPr>
        <p:spPr>
          <a:xfrm>
            <a:off x="164831" y="6814545"/>
            <a:ext cx="20574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" name="テキスト ボックス 71"/>
          <p:cNvSpPr txBox="1"/>
          <p:nvPr/>
        </p:nvSpPr>
        <p:spPr>
          <a:xfrm>
            <a:off x="896014" y="6596625"/>
            <a:ext cx="5950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/>
                <a:cs typeface="Arial"/>
              </a:rPr>
              <a:t>Pre </a:t>
            </a:r>
            <a:r>
              <a:rPr kumimoji="1" lang="en-US" altLang="ja-JP" sz="800" dirty="0">
                <a:solidFill>
                  <a:schemeClr val="accent4"/>
                </a:solidFill>
                <a:latin typeface="Arial"/>
                <a:cs typeface="Arial"/>
              </a:rPr>
              <a:t>HCD</a:t>
            </a:r>
            <a:endParaRPr kumimoji="1" lang="ja-JP" altLang="en-US" sz="800" dirty="0">
              <a:solidFill>
                <a:schemeClr val="accent4"/>
              </a:solidFill>
              <a:latin typeface="Arial"/>
              <a:cs typeface="Arial"/>
            </a:endParaRPr>
          </a:p>
        </p:txBody>
      </p:sp>
      <p:cxnSp>
        <p:nvCxnSpPr>
          <p:cNvPr id="308" name="直線コネクタ 51"/>
          <p:cNvCxnSpPr/>
          <p:nvPr/>
        </p:nvCxnSpPr>
        <p:spPr>
          <a:xfrm>
            <a:off x="2407291" y="6817045"/>
            <a:ext cx="20574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9" name="テキスト ボックス 71"/>
          <p:cNvSpPr txBox="1"/>
          <p:nvPr/>
        </p:nvSpPr>
        <p:spPr>
          <a:xfrm>
            <a:off x="3115231" y="6599125"/>
            <a:ext cx="6415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/>
                <a:cs typeface="Arial"/>
              </a:rPr>
              <a:t>Post </a:t>
            </a:r>
            <a:r>
              <a:rPr kumimoji="1" lang="en-US" altLang="ja-JP" sz="800" dirty="0">
                <a:solidFill>
                  <a:schemeClr val="accent4"/>
                </a:solidFill>
                <a:latin typeface="Arial"/>
                <a:cs typeface="Arial"/>
              </a:rPr>
              <a:t>HCD</a:t>
            </a:r>
            <a:endParaRPr kumimoji="1" lang="ja-JP" altLang="en-US" sz="800" dirty="0">
              <a:solidFill>
                <a:schemeClr val="accent4"/>
              </a:solidFill>
              <a:latin typeface="Arial"/>
              <a:cs typeface="Arial"/>
            </a:endParaRPr>
          </a:p>
        </p:txBody>
      </p:sp>
      <p:cxnSp>
        <p:nvCxnSpPr>
          <p:cNvPr id="310" name="直線コネクタ 51"/>
          <p:cNvCxnSpPr/>
          <p:nvPr/>
        </p:nvCxnSpPr>
        <p:spPr>
          <a:xfrm>
            <a:off x="4612277" y="6819545"/>
            <a:ext cx="20574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1" name="テキスト ボックス 71"/>
          <p:cNvSpPr txBox="1"/>
          <p:nvPr/>
        </p:nvSpPr>
        <p:spPr>
          <a:xfrm>
            <a:off x="5442045" y="6601625"/>
            <a:ext cx="3978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/>
                <a:cs typeface="Arial"/>
              </a:rPr>
              <a:t>Both</a:t>
            </a:r>
            <a:endParaRPr kumimoji="1" lang="ja-JP" altLang="en-US" sz="8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sp>
        <p:nvSpPr>
          <p:cNvPr id="312" name="テキスト ボックス 15"/>
          <p:cNvSpPr txBox="1"/>
          <p:nvPr/>
        </p:nvSpPr>
        <p:spPr>
          <a:xfrm>
            <a:off x="-3813" y="6567978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D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313" name="テキスト ボックス 71"/>
          <p:cNvSpPr txBox="1"/>
          <p:nvPr/>
        </p:nvSpPr>
        <p:spPr>
          <a:xfrm>
            <a:off x="66004" y="6819000"/>
            <a:ext cx="11705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FF9300"/>
                </a:solidFill>
                <a:latin typeface="Arial"/>
                <a:cs typeface="Arial"/>
              </a:rPr>
              <a:t>Morning</a:t>
            </a:r>
            <a:endParaRPr kumimoji="1" lang="en-US" altLang="ja-JP" sz="800" dirty="0">
              <a:solidFill>
                <a:srgbClr val="FF9300"/>
              </a:solidFill>
              <a:latin typeface="Arial"/>
              <a:cs typeface="Arial"/>
            </a:endParaRPr>
          </a:p>
        </p:txBody>
      </p:sp>
      <p:sp>
        <p:nvSpPr>
          <p:cNvPr id="314" name="テキスト ボックス 71"/>
          <p:cNvSpPr txBox="1"/>
          <p:nvPr/>
        </p:nvSpPr>
        <p:spPr>
          <a:xfrm>
            <a:off x="1140706" y="6819000"/>
            <a:ext cx="11721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0070C0"/>
                </a:solidFill>
                <a:latin typeface="Arial"/>
                <a:cs typeface="Arial"/>
              </a:rPr>
              <a:t>Evening</a:t>
            </a:r>
            <a:endParaRPr kumimoji="1" lang="en-US" altLang="ja-JP" sz="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315" name="テキスト ボックス 71"/>
          <p:cNvSpPr txBox="1"/>
          <p:nvPr/>
        </p:nvSpPr>
        <p:spPr>
          <a:xfrm>
            <a:off x="2273864" y="6819000"/>
            <a:ext cx="11705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FF9300"/>
                </a:solidFill>
                <a:latin typeface="Arial"/>
                <a:cs typeface="Arial"/>
              </a:rPr>
              <a:t>Morning</a:t>
            </a:r>
            <a:endParaRPr kumimoji="1" lang="en-US" altLang="ja-JP" sz="800" dirty="0">
              <a:solidFill>
                <a:srgbClr val="FF9300"/>
              </a:solidFill>
              <a:latin typeface="Arial"/>
              <a:cs typeface="Arial"/>
            </a:endParaRPr>
          </a:p>
        </p:txBody>
      </p:sp>
      <p:sp>
        <p:nvSpPr>
          <p:cNvPr id="316" name="テキスト ボックス 71"/>
          <p:cNvSpPr txBox="1"/>
          <p:nvPr/>
        </p:nvSpPr>
        <p:spPr>
          <a:xfrm>
            <a:off x="3399366" y="6819000"/>
            <a:ext cx="11721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0070C0"/>
                </a:solidFill>
                <a:latin typeface="Arial"/>
                <a:cs typeface="Arial"/>
              </a:rPr>
              <a:t>Evening</a:t>
            </a:r>
            <a:endParaRPr kumimoji="1" lang="en-US" altLang="ja-JP" sz="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317" name="テキスト ボックス 71"/>
          <p:cNvSpPr txBox="1"/>
          <p:nvPr/>
        </p:nvSpPr>
        <p:spPr>
          <a:xfrm>
            <a:off x="4483500" y="6819000"/>
            <a:ext cx="11705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FF9300"/>
                </a:solidFill>
                <a:latin typeface="Arial"/>
                <a:cs typeface="Arial"/>
              </a:rPr>
              <a:t>Morning</a:t>
            </a:r>
            <a:endParaRPr kumimoji="1" lang="en-US" altLang="ja-JP" sz="800" dirty="0">
              <a:solidFill>
                <a:srgbClr val="FF9300"/>
              </a:solidFill>
              <a:latin typeface="Arial"/>
              <a:cs typeface="Arial"/>
            </a:endParaRPr>
          </a:p>
        </p:txBody>
      </p:sp>
      <p:sp>
        <p:nvSpPr>
          <p:cNvPr id="318" name="テキスト ボックス 71"/>
          <p:cNvSpPr txBox="1"/>
          <p:nvPr/>
        </p:nvSpPr>
        <p:spPr>
          <a:xfrm>
            <a:off x="5609002" y="6819000"/>
            <a:ext cx="11721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Higher in the </a:t>
            </a:r>
            <a:r>
              <a:rPr lang="en-US" altLang="ja-JP" sz="800" dirty="0">
                <a:solidFill>
                  <a:srgbClr val="0070C0"/>
                </a:solidFill>
                <a:latin typeface="Arial"/>
                <a:cs typeface="Arial"/>
              </a:rPr>
              <a:t>Evening</a:t>
            </a:r>
            <a:endParaRPr kumimoji="1" lang="en-US" altLang="ja-JP" sz="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319" name="TextBox 318"/>
          <p:cNvSpPr txBox="1"/>
          <p:nvPr/>
        </p:nvSpPr>
        <p:spPr>
          <a:xfrm>
            <a:off x="162544" y="7573158"/>
            <a:ext cx="51488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eCB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(3/3)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0" name="TextBox 319"/>
          <p:cNvSpPr txBox="1"/>
          <p:nvPr/>
        </p:nvSpPr>
        <p:spPr>
          <a:xfrm>
            <a:off x="162544" y="7683922"/>
            <a:ext cx="58381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Sterol (1/1)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1" name="TextBox 320"/>
          <p:cNvSpPr txBox="1"/>
          <p:nvPr/>
        </p:nvSpPr>
        <p:spPr>
          <a:xfrm>
            <a:off x="162544" y="7794686"/>
            <a:ext cx="9060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Long chain FA (7/16)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2" name="TextBox 321"/>
          <p:cNvSpPr txBox="1"/>
          <p:nvPr/>
        </p:nvSpPr>
        <p:spPr>
          <a:xfrm>
            <a:off x="162544" y="7905450"/>
            <a:ext cx="45878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PL (3/9)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3" name="TextBox 322"/>
          <p:cNvSpPr txBox="1"/>
          <p:nvPr/>
        </p:nvSpPr>
        <p:spPr>
          <a:xfrm>
            <a:off x="162544" y="8016214"/>
            <a:ext cx="99097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BCAA metabolism (1/3)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4" name="TextBox 323"/>
          <p:cNvSpPr txBox="1"/>
          <p:nvPr/>
        </p:nvSpPr>
        <p:spPr>
          <a:xfrm>
            <a:off x="162544" y="8126978"/>
            <a:ext cx="51809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MAG(1/4)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9" name="TextBox 328"/>
          <p:cNvSpPr txBox="1"/>
          <p:nvPr/>
        </p:nvSpPr>
        <p:spPr>
          <a:xfrm>
            <a:off x="4661650" y="8018776"/>
            <a:ext cx="61266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PUFA (1/13)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332" name="Chart 3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72810"/>
              </p:ext>
            </p:extLst>
          </p:nvPr>
        </p:nvGraphicFramePr>
        <p:xfrm>
          <a:off x="1352760" y="4802738"/>
          <a:ext cx="769875" cy="622073"/>
        </p:xfrm>
        <a:graphic>
          <a:graphicData uri="http://schemas.openxmlformats.org/drawingml/2006/chart">
            <c:chart xmlns:c="http://schemas.openxmlformats.org/drawingml/2006/chart" r:id="rId15"/>
          </a:graphicData>
        </a:graphic>
      </p:graphicFrame>
      <p:graphicFrame>
        <p:nvGraphicFramePr>
          <p:cNvPr id="333" name="Chart 3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1793373"/>
              </p:ext>
            </p:extLst>
          </p:nvPr>
        </p:nvGraphicFramePr>
        <p:xfrm>
          <a:off x="274077" y="4802738"/>
          <a:ext cx="769875" cy="622073"/>
        </p:xfrm>
        <a:graphic>
          <a:graphicData uri="http://schemas.openxmlformats.org/drawingml/2006/chart">
            <c:chart xmlns:c="http://schemas.openxmlformats.org/drawingml/2006/chart" r:id="rId16"/>
          </a:graphicData>
        </a:graphic>
      </p:graphicFrame>
      <p:graphicFrame>
        <p:nvGraphicFramePr>
          <p:cNvPr id="334" name="Chart 3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7863395"/>
              </p:ext>
            </p:extLst>
          </p:nvPr>
        </p:nvGraphicFramePr>
        <p:xfrm>
          <a:off x="3614636" y="4802738"/>
          <a:ext cx="769875" cy="622073"/>
        </p:xfrm>
        <a:graphic>
          <a:graphicData uri="http://schemas.openxmlformats.org/drawingml/2006/chart">
            <c:chart xmlns:c="http://schemas.openxmlformats.org/drawingml/2006/chart" r:id="rId17"/>
          </a:graphicData>
        </a:graphic>
      </p:graphicFrame>
      <p:graphicFrame>
        <p:nvGraphicFramePr>
          <p:cNvPr id="335" name="Chart 3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7027177"/>
              </p:ext>
            </p:extLst>
          </p:nvPr>
        </p:nvGraphicFramePr>
        <p:xfrm>
          <a:off x="2486080" y="4802738"/>
          <a:ext cx="769875" cy="622073"/>
        </p:xfrm>
        <a:graphic>
          <a:graphicData uri="http://schemas.openxmlformats.org/drawingml/2006/chart">
            <c:chart xmlns:c="http://schemas.openxmlformats.org/drawingml/2006/chart" r:id="rId18"/>
          </a:graphicData>
        </a:graphic>
      </p:graphicFrame>
      <p:graphicFrame>
        <p:nvGraphicFramePr>
          <p:cNvPr id="336" name="Chart 3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4652901"/>
              </p:ext>
            </p:extLst>
          </p:nvPr>
        </p:nvGraphicFramePr>
        <p:xfrm>
          <a:off x="5825714" y="4802738"/>
          <a:ext cx="769875" cy="622073"/>
        </p:xfrm>
        <a:graphic>
          <a:graphicData uri="http://schemas.openxmlformats.org/drawingml/2006/chart">
            <c:chart xmlns:c="http://schemas.openxmlformats.org/drawingml/2006/chart" r:id="rId19"/>
          </a:graphicData>
        </a:graphic>
      </p:graphicFrame>
      <p:graphicFrame>
        <p:nvGraphicFramePr>
          <p:cNvPr id="337" name="Chart 3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5236333"/>
              </p:ext>
            </p:extLst>
          </p:nvPr>
        </p:nvGraphicFramePr>
        <p:xfrm>
          <a:off x="4697156" y="4802738"/>
          <a:ext cx="769875" cy="622073"/>
        </p:xfrm>
        <a:graphic>
          <a:graphicData uri="http://schemas.openxmlformats.org/drawingml/2006/chart">
            <c:chart xmlns:c="http://schemas.openxmlformats.org/drawingml/2006/chart" r:id="rId20"/>
          </a:graphicData>
        </a:graphic>
      </p:graphicFrame>
      <p:pic>
        <p:nvPicPr>
          <p:cNvPr id="338" name="Picture 337"/>
          <p:cNvPicPr>
            <a:picLocks noChangeAspect="1"/>
          </p:cNvPicPr>
          <p:nvPr/>
        </p:nvPicPr>
        <p:blipFill rotWithShape="1">
          <a:blip r:embed="rId2"/>
          <a:srcRect l="14786" t="45475" r="81746" b="7055"/>
          <a:stretch/>
        </p:blipFill>
        <p:spPr>
          <a:xfrm>
            <a:off x="177552" y="5439165"/>
            <a:ext cx="63777" cy="960120"/>
          </a:xfrm>
          <a:prstGeom prst="rect">
            <a:avLst/>
          </a:prstGeom>
        </p:spPr>
      </p:pic>
      <p:sp>
        <p:nvSpPr>
          <p:cNvPr id="339" name="TextBox 338"/>
          <p:cNvSpPr txBox="1"/>
          <p:nvPr/>
        </p:nvSpPr>
        <p:spPr>
          <a:xfrm>
            <a:off x="162544" y="5399850"/>
            <a:ext cx="87876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 metabolism (1/1)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0" name="TextBox 339"/>
          <p:cNvSpPr txBox="1"/>
          <p:nvPr/>
        </p:nvSpPr>
        <p:spPr>
          <a:xfrm>
            <a:off x="162544" y="5510614"/>
            <a:ext cx="99097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BCAA metabolism (2/3)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1" name="TextBox 340"/>
          <p:cNvSpPr txBox="1"/>
          <p:nvPr/>
        </p:nvSpPr>
        <p:spPr>
          <a:xfrm>
            <a:off x="162544" y="5621378"/>
            <a:ext cx="5389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MAG (1/4)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2" name="TextBox 341"/>
          <p:cNvSpPr txBox="1"/>
          <p:nvPr/>
        </p:nvSpPr>
        <p:spPr>
          <a:xfrm>
            <a:off x="162544" y="5732142"/>
            <a:ext cx="61266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PUFA (2/13)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3" name="TextBox 342"/>
          <p:cNvSpPr txBox="1"/>
          <p:nvPr/>
        </p:nvSpPr>
        <p:spPr>
          <a:xfrm>
            <a:off x="162544" y="5842906"/>
            <a:ext cx="5325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Cer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(2/13)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4" name="TextBox 343"/>
          <p:cNvSpPr txBox="1"/>
          <p:nvPr/>
        </p:nvSpPr>
        <p:spPr>
          <a:xfrm>
            <a:off x="162544" y="5953670"/>
            <a:ext cx="9060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Long chain FA (2/16)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5" name="TextBox 344"/>
          <p:cNvSpPr txBox="1"/>
          <p:nvPr/>
        </p:nvSpPr>
        <p:spPr>
          <a:xfrm>
            <a:off x="162544" y="6064434"/>
            <a:ext cx="96051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FA, </a:t>
            </a:r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dicarboxylate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(1/8)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6" name="TextBox 345"/>
          <p:cNvSpPr txBox="1"/>
          <p:nvPr/>
        </p:nvSpPr>
        <p:spPr>
          <a:xfrm>
            <a:off x="162544" y="6175198"/>
            <a:ext cx="45878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PL (1/9)</a:t>
            </a:r>
          </a:p>
        </p:txBody>
      </p:sp>
      <p:sp>
        <p:nvSpPr>
          <p:cNvPr id="347" name="TextBox 346"/>
          <p:cNvSpPr txBox="1"/>
          <p:nvPr/>
        </p:nvSpPr>
        <p:spPr>
          <a:xfrm>
            <a:off x="162544" y="6285962"/>
            <a:ext cx="8675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Acyl carnitine (1/33)</a:t>
            </a:r>
          </a:p>
        </p:txBody>
      </p:sp>
      <p:graphicFrame>
        <p:nvGraphicFramePr>
          <p:cNvPr id="349" name="Chart 34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2301239"/>
              </p:ext>
            </p:extLst>
          </p:nvPr>
        </p:nvGraphicFramePr>
        <p:xfrm>
          <a:off x="275004" y="6980570"/>
          <a:ext cx="760752" cy="618381"/>
        </p:xfrm>
        <a:graphic>
          <a:graphicData uri="http://schemas.openxmlformats.org/drawingml/2006/chart">
            <c:chart xmlns:c="http://schemas.openxmlformats.org/drawingml/2006/chart" r:id="rId21"/>
          </a:graphicData>
        </a:graphic>
      </p:graphicFrame>
      <p:graphicFrame>
        <p:nvGraphicFramePr>
          <p:cNvPr id="350" name="Chart 34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8062364"/>
              </p:ext>
            </p:extLst>
          </p:nvPr>
        </p:nvGraphicFramePr>
        <p:xfrm>
          <a:off x="3614636" y="6980570"/>
          <a:ext cx="760752" cy="618381"/>
        </p:xfrm>
        <a:graphic>
          <a:graphicData uri="http://schemas.openxmlformats.org/drawingml/2006/chart">
            <c:chart xmlns:c="http://schemas.openxmlformats.org/drawingml/2006/chart" r:id="rId22"/>
          </a:graphicData>
        </a:graphic>
      </p:graphicFrame>
      <p:graphicFrame>
        <p:nvGraphicFramePr>
          <p:cNvPr id="351" name="Chart 3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2977885"/>
              </p:ext>
            </p:extLst>
          </p:nvPr>
        </p:nvGraphicFramePr>
        <p:xfrm>
          <a:off x="2486080" y="6980570"/>
          <a:ext cx="760752" cy="618381"/>
        </p:xfrm>
        <a:graphic>
          <a:graphicData uri="http://schemas.openxmlformats.org/drawingml/2006/chart">
            <c:chart xmlns:c="http://schemas.openxmlformats.org/drawingml/2006/chart" r:id="rId23"/>
          </a:graphicData>
        </a:graphic>
      </p:graphicFrame>
      <p:graphicFrame>
        <p:nvGraphicFramePr>
          <p:cNvPr id="352" name="Chart 35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197526"/>
              </p:ext>
            </p:extLst>
          </p:nvPr>
        </p:nvGraphicFramePr>
        <p:xfrm>
          <a:off x="4697156" y="6980570"/>
          <a:ext cx="760752" cy="618381"/>
        </p:xfrm>
        <a:graphic>
          <a:graphicData uri="http://schemas.openxmlformats.org/drawingml/2006/chart">
            <c:chart xmlns:c="http://schemas.openxmlformats.org/drawingml/2006/chart" r:id="rId24"/>
          </a:graphicData>
        </a:graphic>
      </p:graphicFrame>
      <p:graphicFrame>
        <p:nvGraphicFramePr>
          <p:cNvPr id="353" name="Chart 3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8037225"/>
              </p:ext>
            </p:extLst>
          </p:nvPr>
        </p:nvGraphicFramePr>
        <p:xfrm>
          <a:off x="5825714" y="6980570"/>
          <a:ext cx="760752" cy="618381"/>
        </p:xfrm>
        <a:graphic>
          <a:graphicData uri="http://schemas.openxmlformats.org/drawingml/2006/chart">
            <c:chart xmlns:c="http://schemas.openxmlformats.org/drawingml/2006/chart" r:id="rId25"/>
          </a:graphicData>
        </a:graphic>
      </p:graphicFrame>
      <p:sp>
        <p:nvSpPr>
          <p:cNvPr id="354" name="TextBox 353"/>
          <p:cNvSpPr txBox="1"/>
          <p:nvPr/>
        </p:nvSpPr>
        <p:spPr>
          <a:xfrm>
            <a:off x="162544" y="8234234"/>
            <a:ext cx="61266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PUFA (3/13)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5" name="TextBox 354"/>
          <p:cNvSpPr txBox="1"/>
          <p:nvPr/>
        </p:nvSpPr>
        <p:spPr>
          <a:xfrm>
            <a:off x="162544" y="8344998"/>
            <a:ext cx="5325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Cer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(3/13)</a:t>
            </a:r>
          </a:p>
        </p:txBody>
      </p:sp>
      <p:sp>
        <p:nvSpPr>
          <p:cNvPr id="356" name="TextBox 355"/>
          <p:cNvSpPr txBox="1"/>
          <p:nvPr/>
        </p:nvSpPr>
        <p:spPr>
          <a:xfrm>
            <a:off x="162544" y="8455762"/>
            <a:ext cx="85632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charset="0"/>
                <a:ea typeface="Arial" charset="0"/>
                <a:cs typeface="Arial" charset="0"/>
              </a:rPr>
              <a:t>Plasmalogen</a:t>
            </a:r>
            <a:r>
              <a:rPr lang="en-US" sz="600" dirty="0">
                <a:latin typeface="Arial" charset="0"/>
                <a:ea typeface="Arial" charset="0"/>
                <a:cs typeface="Arial" charset="0"/>
              </a:rPr>
              <a:t> (2/11)</a:t>
            </a:r>
          </a:p>
        </p:txBody>
      </p:sp>
      <p:sp>
        <p:nvSpPr>
          <p:cNvPr id="357" name="TextBox 356"/>
          <p:cNvSpPr txBox="1"/>
          <p:nvPr/>
        </p:nvSpPr>
        <p:spPr>
          <a:xfrm>
            <a:off x="162544" y="8566527"/>
            <a:ext cx="88517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"/>
            <a:r>
              <a:rPr lang="en-US" sz="600" dirty="0">
                <a:latin typeface="Arial" charset="0"/>
                <a:ea typeface="Arial" charset="0"/>
                <a:cs typeface="Arial" charset="0"/>
              </a:rPr>
              <a:t>Acyl Carnitine (3/33)</a:t>
            </a:r>
            <a:endParaRPr lang="en-US" sz="6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8" name="テキスト ボックス 71"/>
          <p:cNvSpPr txBox="1"/>
          <p:nvPr/>
        </p:nvSpPr>
        <p:spPr>
          <a:xfrm>
            <a:off x="1553659" y="7277028"/>
            <a:ext cx="3561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N/A</a:t>
            </a:r>
            <a:endParaRPr kumimoji="1" lang="en-US" altLang="ja-JP" sz="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359" name="テキスト ボックス 693"/>
          <p:cNvSpPr txBox="1"/>
          <p:nvPr/>
        </p:nvSpPr>
        <p:spPr>
          <a:xfrm>
            <a:off x="5667694" y="877466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/>
                <a:cs typeface="Arial"/>
              </a:rPr>
              <a:t>Figure S2</a:t>
            </a:r>
            <a:endParaRPr kumimoji="1" lang="ja-JP" altLang="en-US" dirty="0"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6"/>
          <a:srcRect r="89921"/>
          <a:stretch/>
        </p:blipFill>
        <p:spPr>
          <a:xfrm>
            <a:off x="1303991" y="1021766"/>
            <a:ext cx="45720" cy="11065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7"/>
          <a:srcRect r="89616"/>
          <a:stretch/>
        </p:blipFill>
        <p:spPr>
          <a:xfrm>
            <a:off x="111686" y="1021766"/>
            <a:ext cx="45720" cy="220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8"/>
          <a:srcRect r="89921"/>
          <a:stretch/>
        </p:blipFill>
        <p:spPr>
          <a:xfrm>
            <a:off x="3501228" y="1021766"/>
            <a:ext cx="45720" cy="11065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9"/>
          <a:srcRect r="90022"/>
          <a:stretch/>
        </p:blipFill>
        <p:spPr>
          <a:xfrm>
            <a:off x="2446820" y="1021766"/>
            <a:ext cx="45720" cy="4512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0"/>
          <a:srcRect r="90022"/>
          <a:stretch/>
        </p:blipFill>
        <p:spPr>
          <a:xfrm>
            <a:off x="4614731" y="1021766"/>
            <a:ext cx="45720" cy="4512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1"/>
          <a:srcRect r="89893"/>
          <a:stretch/>
        </p:blipFill>
        <p:spPr>
          <a:xfrm>
            <a:off x="5798425" y="1021766"/>
            <a:ext cx="45720" cy="11035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2"/>
          <a:srcRect r="90373"/>
          <a:stretch/>
        </p:blipFill>
        <p:spPr>
          <a:xfrm>
            <a:off x="1303991" y="3223535"/>
            <a:ext cx="45720" cy="6979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3"/>
          <a:srcRect r="90302"/>
          <a:stretch/>
        </p:blipFill>
        <p:spPr>
          <a:xfrm>
            <a:off x="111686" y="3223535"/>
            <a:ext cx="45742" cy="69319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4"/>
          <a:srcRect r="90012"/>
          <a:stretch/>
        </p:blipFill>
        <p:spPr>
          <a:xfrm>
            <a:off x="3501228" y="3223535"/>
            <a:ext cx="45720" cy="100567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5"/>
          <a:srcRect r="90057"/>
          <a:stretch/>
        </p:blipFill>
        <p:spPr>
          <a:xfrm>
            <a:off x="2446820" y="3223535"/>
            <a:ext cx="45720" cy="89870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6"/>
          <a:srcRect r="89976"/>
          <a:stretch/>
        </p:blipFill>
        <p:spPr>
          <a:xfrm>
            <a:off x="5798425" y="3223535"/>
            <a:ext cx="45720" cy="111266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7"/>
          <a:srcRect r="89954"/>
          <a:stretch/>
        </p:blipFill>
        <p:spPr>
          <a:xfrm>
            <a:off x="4614731" y="3223535"/>
            <a:ext cx="45720" cy="7791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8"/>
          <a:srcRect r="89947"/>
          <a:stretch/>
        </p:blipFill>
        <p:spPr>
          <a:xfrm>
            <a:off x="1303991" y="5429525"/>
            <a:ext cx="45720" cy="110939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9"/>
          <a:srcRect r="90006"/>
          <a:stretch/>
        </p:blipFill>
        <p:spPr>
          <a:xfrm>
            <a:off x="111686" y="5429525"/>
            <a:ext cx="45720" cy="100502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0"/>
          <a:srcRect r="90038"/>
          <a:stretch/>
        </p:blipFill>
        <p:spPr>
          <a:xfrm>
            <a:off x="3501228" y="5429525"/>
            <a:ext cx="45720" cy="56325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1"/>
          <a:srcRect r="89933"/>
          <a:stretch/>
        </p:blipFill>
        <p:spPr>
          <a:xfrm>
            <a:off x="2446820" y="5429525"/>
            <a:ext cx="45720" cy="3371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2"/>
          <a:srcRect r="90288"/>
          <a:stretch/>
        </p:blipFill>
        <p:spPr>
          <a:xfrm>
            <a:off x="5798425" y="5429525"/>
            <a:ext cx="45720" cy="3494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3"/>
          <a:srcRect r="89947"/>
          <a:stretch/>
        </p:blipFill>
        <p:spPr>
          <a:xfrm>
            <a:off x="4614731" y="5429525"/>
            <a:ext cx="45720" cy="22739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4"/>
          <a:srcRect r="89947"/>
          <a:stretch/>
        </p:blipFill>
        <p:spPr>
          <a:xfrm>
            <a:off x="111686" y="7606843"/>
            <a:ext cx="45720" cy="110939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5"/>
          <a:srcRect r="89947"/>
          <a:stretch/>
        </p:blipFill>
        <p:spPr>
          <a:xfrm>
            <a:off x="3501228" y="7606843"/>
            <a:ext cx="45720" cy="1109392"/>
          </a:xfrm>
          <a:prstGeom prst="rect">
            <a:avLst/>
          </a:prstGeom>
        </p:spPr>
      </p:pic>
      <p:sp>
        <p:nvSpPr>
          <p:cNvPr id="270" name="TextBox 269"/>
          <p:cNvSpPr txBox="1"/>
          <p:nvPr/>
        </p:nvSpPr>
        <p:spPr>
          <a:xfrm>
            <a:off x="3551163" y="8570503"/>
            <a:ext cx="61266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charset="0"/>
                <a:ea typeface="Arial" charset="0"/>
                <a:cs typeface="Arial" charset="0"/>
              </a:rPr>
              <a:t>PUFA (5/13)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6"/>
          <a:srcRect r="89149"/>
          <a:stretch/>
        </p:blipFill>
        <p:spPr>
          <a:xfrm>
            <a:off x="2446820" y="7606843"/>
            <a:ext cx="45720" cy="10853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7"/>
          <a:srcRect r="89777"/>
          <a:stretch/>
        </p:blipFill>
        <p:spPr>
          <a:xfrm>
            <a:off x="5798425" y="7606843"/>
            <a:ext cx="45720" cy="3320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8"/>
          <a:srcRect r="90013"/>
          <a:stretch/>
        </p:blipFill>
        <p:spPr>
          <a:xfrm>
            <a:off x="4614731" y="7606843"/>
            <a:ext cx="45720" cy="561831"/>
          </a:xfrm>
          <a:prstGeom prst="rect">
            <a:avLst/>
          </a:prstGeom>
        </p:spPr>
      </p:pic>
      <p:sp>
        <p:nvSpPr>
          <p:cNvPr id="331" name="テキスト ボックス 71">
            <a:extLst>
              <a:ext uri="{FF2B5EF4-FFF2-40B4-BE49-F238E27FC236}">
                <a16:creationId xmlns:a16="http://schemas.microsoft.com/office/drawing/2014/main" id="{DDE8A5B6-8677-294F-BF17-CA1BA5D8B2DD}"/>
              </a:ext>
            </a:extLst>
          </p:cNvPr>
          <p:cNvSpPr txBox="1"/>
          <p:nvPr/>
        </p:nvSpPr>
        <p:spPr>
          <a:xfrm>
            <a:off x="5389113" y="8625768"/>
            <a:ext cx="3834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>
                <a:latin typeface="Arial"/>
                <a:cs typeface="Arial"/>
              </a:rPr>
              <a:t>100%</a:t>
            </a:r>
            <a:endParaRPr kumimoji="1" lang="ja-JP" altLang="en-US" sz="6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sp>
        <p:nvSpPr>
          <p:cNvPr id="348" name="テキスト ボックス 71">
            <a:extLst>
              <a:ext uri="{FF2B5EF4-FFF2-40B4-BE49-F238E27FC236}">
                <a16:creationId xmlns:a16="http://schemas.microsoft.com/office/drawing/2014/main" id="{63EA2BBA-11F6-A444-A47B-B062C9B36AE2}"/>
              </a:ext>
            </a:extLst>
          </p:cNvPr>
          <p:cNvSpPr txBox="1"/>
          <p:nvPr/>
        </p:nvSpPr>
        <p:spPr>
          <a:xfrm>
            <a:off x="6565186" y="8625768"/>
            <a:ext cx="29687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600" dirty="0">
                <a:latin typeface="Arial"/>
                <a:cs typeface="Arial"/>
              </a:rPr>
              <a:t>0</a:t>
            </a:r>
            <a:r>
              <a:rPr kumimoji="1" lang="en-US" altLang="ja-JP" sz="600" dirty="0">
                <a:latin typeface="Arial"/>
                <a:cs typeface="Arial"/>
              </a:rPr>
              <a:t>%</a:t>
            </a:r>
            <a:endParaRPr kumimoji="1" lang="ja-JP" altLang="en-US" sz="6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sp>
        <p:nvSpPr>
          <p:cNvPr id="360" name="テキスト ボックス 71">
            <a:extLst>
              <a:ext uri="{FF2B5EF4-FFF2-40B4-BE49-F238E27FC236}">
                <a16:creationId xmlns:a16="http://schemas.microsoft.com/office/drawing/2014/main" id="{9180E07C-EF42-3245-8747-0AEAD6874AFE}"/>
              </a:ext>
            </a:extLst>
          </p:cNvPr>
          <p:cNvSpPr txBox="1"/>
          <p:nvPr/>
        </p:nvSpPr>
        <p:spPr>
          <a:xfrm>
            <a:off x="5859372" y="8625768"/>
            <a:ext cx="57580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600" dirty="0">
                <a:latin typeface="Arial"/>
                <a:cs typeface="Arial"/>
              </a:rPr>
              <a:t>Enrichment</a:t>
            </a:r>
            <a:endParaRPr kumimoji="1" lang="ja-JP" altLang="en-US" sz="6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pic>
        <p:nvPicPr>
          <p:cNvPr id="361" name="Picture 360">
            <a:extLst>
              <a:ext uri="{FF2B5EF4-FFF2-40B4-BE49-F238E27FC236}">
                <a16:creationId xmlns:a16="http://schemas.microsoft.com/office/drawing/2014/main" id="{B1DFB871-25E8-6C4C-BDD8-35CCCC372990}"/>
              </a:ext>
            </a:extLst>
          </p:cNvPr>
          <p:cNvPicPr>
            <a:picLocks/>
          </p:cNvPicPr>
          <p:nvPr/>
        </p:nvPicPr>
        <p:blipFill rotWithShape="1">
          <a:blip r:embed="rId49"/>
          <a:srcRect l="-1" r="27998"/>
          <a:stretch/>
        </p:blipFill>
        <p:spPr>
          <a:xfrm rot="16200000">
            <a:off x="6102874" y="8017024"/>
            <a:ext cx="92055" cy="112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681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4985035"/>
              </p:ext>
            </p:extLst>
          </p:nvPr>
        </p:nvGraphicFramePr>
        <p:xfrm>
          <a:off x="11149" y="83552"/>
          <a:ext cx="1196399" cy="1474035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30" name="Chart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0354231"/>
              </p:ext>
            </p:extLst>
          </p:nvPr>
        </p:nvGraphicFramePr>
        <p:xfrm>
          <a:off x="1128109" y="83552"/>
          <a:ext cx="1196399" cy="1474035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31" name="Chart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4504306"/>
              </p:ext>
            </p:extLst>
          </p:nvPr>
        </p:nvGraphicFramePr>
        <p:xfrm>
          <a:off x="3405168" y="75929"/>
          <a:ext cx="1196399" cy="1474035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graphicFrame>
        <p:nvGraphicFramePr>
          <p:cNvPr id="32" name="Chart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6808044"/>
              </p:ext>
            </p:extLst>
          </p:nvPr>
        </p:nvGraphicFramePr>
        <p:xfrm>
          <a:off x="5640368" y="75929"/>
          <a:ext cx="1196399" cy="1474035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33" name="Chart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4783003"/>
              </p:ext>
            </p:extLst>
          </p:nvPr>
        </p:nvGraphicFramePr>
        <p:xfrm>
          <a:off x="4522394" y="75929"/>
          <a:ext cx="1196399" cy="1474035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r="83774"/>
          <a:stretch/>
        </p:blipFill>
        <p:spPr>
          <a:xfrm rot="16200000">
            <a:off x="680693" y="368237"/>
            <a:ext cx="59040" cy="8875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/>
          <a:srcRect r="88626"/>
          <a:stretch/>
        </p:blipFill>
        <p:spPr>
          <a:xfrm rot="16200000">
            <a:off x="1792080" y="367663"/>
            <a:ext cx="59040" cy="88874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9"/>
          <a:srcRect r="83774"/>
          <a:stretch/>
        </p:blipFill>
        <p:spPr>
          <a:xfrm rot="16200000">
            <a:off x="4074709" y="364961"/>
            <a:ext cx="59041" cy="887587"/>
          </a:xfrm>
          <a:prstGeom prst="rect">
            <a:avLst/>
          </a:prstGeom>
        </p:spPr>
      </p:pic>
      <p:pic>
        <p:nvPicPr>
          <p:cNvPr id="37" name="Picture 36"/>
          <p:cNvPicPr>
            <a:picLocks/>
          </p:cNvPicPr>
          <p:nvPr/>
        </p:nvPicPr>
        <p:blipFill rotWithShape="1">
          <a:blip r:embed="rId10"/>
          <a:srcRect r="85386"/>
          <a:stretch/>
        </p:blipFill>
        <p:spPr>
          <a:xfrm rot="16200000">
            <a:off x="6315033" y="331447"/>
            <a:ext cx="55404" cy="95097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1"/>
          <a:srcRect r="90898"/>
          <a:stretch/>
        </p:blipFill>
        <p:spPr>
          <a:xfrm rot="16200000">
            <a:off x="5189122" y="332089"/>
            <a:ext cx="59040" cy="953329"/>
          </a:xfrm>
          <a:prstGeom prst="rect">
            <a:avLst/>
          </a:prstGeom>
        </p:spPr>
      </p:pic>
      <p:graphicFrame>
        <p:nvGraphicFramePr>
          <p:cNvPr id="39" name="Chart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1271379"/>
              </p:ext>
            </p:extLst>
          </p:nvPr>
        </p:nvGraphicFramePr>
        <p:xfrm>
          <a:off x="-3" y="1680048"/>
          <a:ext cx="1196399" cy="1474035"/>
        </p:xfrm>
        <a:graphic>
          <a:graphicData uri="http://schemas.openxmlformats.org/drawingml/2006/chart">
            <c:chart xmlns:c="http://schemas.openxmlformats.org/drawingml/2006/chart" r:id="rId12"/>
          </a:graphicData>
        </a:graphic>
      </p:graphicFrame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13"/>
          <a:srcRect r="90673"/>
          <a:stretch/>
        </p:blipFill>
        <p:spPr>
          <a:xfrm rot="16200000">
            <a:off x="674385" y="1966428"/>
            <a:ext cx="56491" cy="890179"/>
          </a:xfrm>
          <a:prstGeom prst="rect">
            <a:avLst/>
          </a:prstGeom>
        </p:spPr>
      </p:pic>
      <p:graphicFrame>
        <p:nvGraphicFramePr>
          <p:cNvPr id="41" name="Chart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6723532"/>
              </p:ext>
            </p:extLst>
          </p:nvPr>
        </p:nvGraphicFramePr>
        <p:xfrm>
          <a:off x="2236057" y="1669299"/>
          <a:ext cx="1202661" cy="1488110"/>
        </p:xfrm>
        <a:graphic>
          <a:graphicData uri="http://schemas.openxmlformats.org/drawingml/2006/chart">
            <c:chart xmlns:c="http://schemas.openxmlformats.org/drawingml/2006/chart" r:id="rId14"/>
          </a:graphicData>
        </a:graphic>
      </p:graphicFrame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5"/>
          <a:srcRect t="1" r="98282" b="79985"/>
          <a:stretch/>
        </p:blipFill>
        <p:spPr>
          <a:xfrm rot="16200000">
            <a:off x="2909696" y="2326782"/>
            <a:ext cx="56492" cy="169474"/>
          </a:xfrm>
          <a:prstGeom prst="rect">
            <a:avLst/>
          </a:prstGeom>
        </p:spPr>
      </p:pic>
      <p:graphicFrame>
        <p:nvGraphicFramePr>
          <p:cNvPr id="44" name="Chart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1298993"/>
              </p:ext>
            </p:extLst>
          </p:nvPr>
        </p:nvGraphicFramePr>
        <p:xfrm>
          <a:off x="1124977" y="1669299"/>
          <a:ext cx="1202661" cy="1488110"/>
        </p:xfrm>
        <a:graphic>
          <a:graphicData uri="http://schemas.openxmlformats.org/drawingml/2006/chart">
            <c:chart xmlns:c="http://schemas.openxmlformats.org/drawingml/2006/chart" r:id="rId16"/>
          </a:graphicData>
        </a:graphic>
      </p:graphicFrame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7"/>
          <a:srcRect r="98282" b="79985"/>
          <a:stretch/>
        </p:blipFill>
        <p:spPr>
          <a:xfrm rot="16200000">
            <a:off x="1797129" y="2326781"/>
            <a:ext cx="56492" cy="169474"/>
          </a:xfrm>
          <a:prstGeom prst="rect">
            <a:avLst/>
          </a:prstGeom>
        </p:spPr>
      </p:pic>
      <p:graphicFrame>
        <p:nvGraphicFramePr>
          <p:cNvPr id="46" name="Chart 4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3386053"/>
              </p:ext>
            </p:extLst>
          </p:nvPr>
        </p:nvGraphicFramePr>
        <p:xfrm>
          <a:off x="3405168" y="1672765"/>
          <a:ext cx="1199530" cy="1488110"/>
        </p:xfrm>
        <a:graphic>
          <a:graphicData uri="http://schemas.openxmlformats.org/drawingml/2006/chart">
            <c:chart xmlns:c="http://schemas.openxmlformats.org/drawingml/2006/chart" r:id="rId18"/>
          </a:graphicData>
        </a:graphic>
      </p:graphicFrame>
      <p:graphicFrame>
        <p:nvGraphicFramePr>
          <p:cNvPr id="47" name="Chart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8675218"/>
              </p:ext>
            </p:extLst>
          </p:nvPr>
        </p:nvGraphicFramePr>
        <p:xfrm>
          <a:off x="5640368" y="1672764"/>
          <a:ext cx="1199530" cy="1488110"/>
        </p:xfrm>
        <a:graphic>
          <a:graphicData uri="http://schemas.openxmlformats.org/drawingml/2006/chart">
            <c:chart xmlns:c="http://schemas.openxmlformats.org/drawingml/2006/chart" r:id="rId19"/>
          </a:graphicData>
        </a:graphic>
      </p:graphicFrame>
      <p:graphicFrame>
        <p:nvGraphicFramePr>
          <p:cNvPr id="48" name="Chart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5546868"/>
              </p:ext>
            </p:extLst>
          </p:nvPr>
        </p:nvGraphicFramePr>
        <p:xfrm>
          <a:off x="4520517" y="1672764"/>
          <a:ext cx="1199530" cy="1488110"/>
        </p:xfrm>
        <a:graphic>
          <a:graphicData uri="http://schemas.openxmlformats.org/drawingml/2006/chart">
            <c:chart xmlns:c="http://schemas.openxmlformats.org/drawingml/2006/chart" r:id="rId20"/>
          </a:graphicData>
        </a:graphic>
      </p:graphicFrame>
      <p:pic>
        <p:nvPicPr>
          <p:cNvPr id="49" name="Picture 48"/>
          <p:cNvPicPr>
            <a:picLocks/>
          </p:cNvPicPr>
          <p:nvPr/>
        </p:nvPicPr>
        <p:blipFill rotWithShape="1">
          <a:blip r:embed="rId21"/>
          <a:srcRect r="83725"/>
          <a:stretch/>
        </p:blipFill>
        <p:spPr>
          <a:xfrm rot="16200000">
            <a:off x="4083135" y="1968034"/>
            <a:ext cx="56491" cy="886968"/>
          </a:xfrm>
          <a:prstGeom prst="rect">
            <a:avLst/>
          </a:prstGeom>
        </p:spPr>
      </p:pic>
      <p:pic>
        <p:nvPicPr>
          <p:cNvPr id="50" name="Picture 49"/>
          <p:cNvPicPr>
            <a:picLocks/>
          </p:cNvPicPr>
          <p:nvPr/>
        </p:nvPicPr>
        <p:blipFill rotWithShape="1">
          <a:blip r:embed="rId22"/>
          <a:srcRect r="83725"/>
          <a:stretch/>
        </p:blipFill>
        <p:spPr>
          <a:xfrm rot="16200000">
            <a:off x="6319320" y="1968034"/>
            <a:ext cx="56491" cy="886968"/>
          </a:xfrm>
          <a:prstGeom prst="rect">
            <a:avLst/>
          </a:prstGeom>
        </p:spPr>
      </p:pic>
      <p:pic>
        <p:nvPicPr>
          <p:cNvPr id="51" name="Picture 50"/>
          <p:cNvPicPr>
            <a:picLocks/>
          </p:cNvPicPr>
          <p:nvPr/>
        </p:nvPicPr>
        <p:blipFill rotWithShape="1">
          <a:blip r:embed="rId23"/>
          <a:srcRect r="83774"/>
          <a:stretch/>
        </p:blipFill>
        <p:spPr>
          <a:xfrm rot="16200000">
            <a:off x="5194259" y="1968034"/>
            <a:ext cx="56491" cy="886968"/>
          </a:xfrm>
          <a:prstGeom prst="rect">
            <a:avLst/>
          </a:prstGeom>
        </p:spPr>
      </p:pic>
      <p:sp>
        <p:nvSpPr>
          <p:cNvPr id="52" name="テキスト ボックス 693"/>
          <p:cNvSpPr txBox="1"/>
          <p:nvPr/>
        </p:nvSpPr>
        <p:spPr>
          <a:xfrm>
            <a:off x="5667694" y="877466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>
                <a:latin typeface="Arial"/>
                <a:cs typeface="Arial"/>
              </a:rPr>
              <a:t>Figure S3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35" name="テキスト ボックス 71"/>
          <p:cNvSpPr txBox="1"/>
          <p:nvPr/>
        </p:nvSpPr>
        <p:spPr>
          <a:xfrm>
            <a:off x="5387815" y="6648865"/>
            <a:ext cx="3834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>
                <a:latin typeface="Arial"/>
                <a:cs typeface="Arial"/>
              </a:rPr>
              <a:t>100%</a:t>
            </a:r>
            <a:endParaRPr kumimoji="1" lang="ja-JP" altLang="en-US" sz="6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sp>
        <p:nvSpPr>
          <p:cNvPr id="42" name="テキスト ボックス 71"/>
          <p:cNvSpPr txBox="1"/>
          <p:nvPr/>
        </p:nvSpPr>
        <p:spPr>
          <a:xfrm>
            <a:off x="6563888" y="6648865"/>
            <a:ext cx="29687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600" dirty="0">
                <a:latin typeface="Arial"/>
                <a:cs typeface="Arial"/>
              </a:rPr>
              <a:t>0</a:t>
            </a:r>
            <a:r>
              <a:rPr kumimoji="1" lang="en-US" altLang="ja-JP" sz="600" dirty="0">
                <a:latin typeface="Arial"/>
                <a:cs typeface="Arial"/>
              </a:rPr>
              <a:t>%</a:t>
            </a:r>
            <a:endParaRPr kumimoji="1" lang="ja-JP" altLang="en-US" sz="6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sp>
        <p:nvSpPr>
          <p:cNvPr id="53" name="テキスト ボックス 71"/>
          <p:cNvSpPr txBox="1"/>
          <p:nvPr/>
        </p:nvSpPr>
        <p:spPr>
          <a:xfrm>
            <a:off x="5858074" y="6648865"/>
            <a:ext cx="57580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600" dirty="0">
                <a:latin typeface="Arial"/>
                <a:cs typeface="Arial"/>
              </a:rPr>
              <a:t>Enrichment</a:t>
            </a:r>
            <a:endParaRPr kumimoji="1" lang="ja-JP" altLang="en-US" sz="600" dirty="0">
              <a:solidFill>
                <a:srgbClr val="FF0080"/>
              </a:solidFill>
              <a:latin typeface="Arial"/>
              <a:cs typeface="Arial"/>
            </a:endParaRPr>
          </a:p>
        </p:txBody>
      </p:sp>
      <p:pic>
        <p:nvPicPr>
          <p:cNvPr id="54" name="Picture 53"/>
          <p:cNvPicPr>
            <a:picLocks/>
          </p:cNvPicPr>
          <p:nvPr/>
        </p:nvPicPr>
        <p:blipFill rotWithShape="1">
          <a:blip r:embed="rId24"/>
          <a:srcRect l="-1" r="27998"/>
          <a:stretch/>
        </p:blipFill>
        <p:spPr>
          <a:xfrm rot="16200000">
            <a:off x="6101576" y="6040121"/>
            <a:ext cx="92055" cy="1120116"/>
          </a:xfrm>
          <a:prstGeom prst="rect">
            <a:avLst/>
          </a:prstGeom>
        </p:spPr>
      </p:pic>
      <p:graphicFrame>
        <p:nvGraphicFramePr>
          <p:cNvPr id="63" name="Chart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4618373"/>
              </p:ext>
            </p:extLst>
          </p:nvPr>
        </p:nvGraphicFramePr>
        <p:xfrm>
          <a:off x="2242318" y="83553"/>
          <a:ext cx="1196400" cy="1462946"/>
        </p:xfrm>
        <a:graphic>
          <a:graphicData uri="http://schemas.openxmlformats.org/drawingml/2006/chart">
            <c:chart xmlns:c="http://schemas.openxmlformats.org/drawingml/2006/chart" r:id="rId25"/>
          </a:graphicData>
        </a:graphic>
      </p:graphicFrame>
      <p:sp>
        <p:nvSpPr>
          <p:cNvPr id="25" name="テキスト ボックス 15"/>
          <p:cNvSpPr txBox="1"/>
          <p:nvPr/>
        </p:nvSpPr>
        <p:spPr>
          <a:xfrm>
            <a:off x="2104" y="4890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A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6"/>
          <a:srcRect r="83774"/>
          <a:stretch/>
        </p:blipFill>
        <p:spPr>
          <a:xfrm rot="16200000">
            <a:off x="2907053" y="368237"/>
            <a:ext cx="59040" cy="887588"/>
          </a:xfrm>
          <a:prstGeom prst="rect">
            <a:avLst/>
          </a:prstGeom>
        </p:spPr>
      </p:pic>
      <p:sp>
        <p:nvSpPr>
          <p:cNvPr id="26" name="テキスト ボックス 15"/>
          <p:cNvSpPr txBox="1"/>
          <p:nvPr/>
        </p:nvSpPr>
        <p:spPr>
          <a:xfrm>
            <a:off x="3427125" y="4890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B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27" name="テキスト ボックス 15"/>
          <p:cNvSpPr txBox="1"/>
          <p:nvPr/>
        </p:nvSpPr>
        <p:spPr>
          <a:xfrm>
            <a:off x="2104" y="1606009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C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28" name="テキスト ボックス 15"/>
          <p:cNvSpPr txBox="1"/>
          <p:nvPr/>
        </p:nvSpPr>
        <p:spPr>
          <a:xfrm>
            <a:off x="3427125" y="1606009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D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graphicFrame>
        <p:nvGraphicFramePr>
          <p:cNvPr id="65" name="Chart 64">
            <a:extLst>
              <a:ext uri="{FF2B5EF4-FFF2-40B4-BE49-F238E27FC236}">
                <a16:creationId xmlns:a16="http://schemas.microsoft.com/office/drawing/2014/main" id="{B24524C0-2C62-F043-A9FE-4EC58AFC57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0402456"/>
              </p:ext>
            </p:extLst>
          </p:nvPr>
        </p:nvGraphicFramePr>
        <p:xfrm>
          <a:off x="1" y="3304918"/>
          <a:ext cx="1209150" cy="1467823"/>
        </p:xfrm>
        <a:graphic>
          <a:graphicData uri="http://schemas.openxmlformats.org/drawingml/2006/chart">
            <c:chart xmlns:c="http://schemas.openxmlformats.org/drawingml/2006/chart" r:id="rId27"/>
          </a:graphicData>
        </a:graphic>
      </p:graphicFrame>
      <p:pic>
        <p:nvPicPr>
          <p:cNvPr id="66" name="Picture 65">
            <a:extLst>
              <a:ext uri="{FF2B5EF4-FFF2-40B4-BE49-F238E27FC236}">
                <a16:creationId xmlns:a16="http://schemas.microsoft.com/office/drawing/2014/main" id="{AA2FDDA5-C75B-5D46-8B61-329710252C97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r="83725"/>
          <a:stretch/>
        </p:blipFill>
        <p:spPr>
          <a:xfrm rot="16200000">
            <a:off x="677804" y="3593647"/>
            <a:ext cx="59069" cy="885352"/>
          </a:xfrm>
          <a:prstGeom prst="rect">
            <a:avLst/>
          </a:prstGeom>
        </p:spPr>
      </p:pic>
      <p:graphicFrame>
        <p:nvGraphicFramePr>
          <p:cNvPr id="67" name="Chart 66">
            <a:extLst>
              <a:ext uri="{FF2B5EF4-FFF2-40B4-BE49-F238E27FC236}">
                <a16:creationId xmlns:a16="http://schemas.microsoft.com/office/drawing/2014/main" id="{A3413284-2180-1849-9E5C-44E4F09F2B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862831"/>
              </p:ext>
            </p:extLst>
          </p:nvPr>
        </p:nvGraphicFramePr>
        <p:xfrm>
          <a:off x="2232812" y="3304918"/>
          <a:ext cx="1209150" cy="1467823"/>
        </p:xfrm>
        <a:graphic>
          <a:graphicData uri="http://schemas.openxmlformats.org/drawingml/2006/chart">
            <c:chart xmlns:c="http://schemas.openxmlformats.org/drawingml/2006/chart" r:id="rId29"/>
          </a:graphicData>
        </a:graphic>
      </p:graphicFrame>
      <p:pic>
        <p:nvPicPr>
          <p:cNvPr id="68" name="Picture 67">
            <a:extLst>
              <a:ext uri="{FF2B5EF4-FFF2-40B4-BE49-F238E27FC236}">
                <a16:creationId xmlns:a16="http://schemas.microsoft.com/office/drawing/2014/main" id="{AB5787EF-73AD-5246-B73B-3A6D901F183C}"/>
              </a:ext>
            </a:extLst>
          </p:cNvPr>
          <p:cNvPicPr>
            <a:picLocks noChangeAspect="1"/>
          </p:cNvPicPr>
          <p:nvPr/>
        </p:nvPicPr>
        <p:blipFill rotWithShape="1">
          <a:blip r:embed="rId30"/>
          <a:srcRect l="-2" r="85324"/>
          <a:stretch/>
        </p:blipFill>
        <p:spPr>
          <a:xfrm rot="16200000">
            <a:off x="2902134" y="3594272"/>
            <a:ext cx="59069" cy="884101"/>
          </a:xfrm>
          <a:prstGeom prst="rect">
            <a:avLst/>
          </a:prstGeom>
        </p:spPr>
      </p:pic>
      <p:graphicFrame>
        <p:nvGraphicFramePr>
          <p:cNvPr id="69" name="Chart 68">
            <a:extLst>
              <a:ext uri="{FF2B5EF4-FFF2-40B4-BE49-F238E27FC236}">
                <a16:creationId xmlns:a16="http://schemas.microsoft.com/office/drawing/2014/main" id="{6501B36B-BE5C-524F-A7FE-1EB69B0857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4383711"/>
              </p:ext>
            </p:extLst>
          </p:nvPr>
        </p:nvGraphicFramePr>
        <p:xfrm>
          <a:off x="1120519" y="3304918"/>
          <a:ext cx="1209150" cy="1467823"/>
        </p:xfrm>
        <a:graphic>
          <a:graphicData uri="http://schemas.openxmlformats.org/drawingml/2006/chart">
            <c:chart xmlns:c="http://schemas.openxmlformats.org/drawingml/2006/chart" r:id="rId31"/>
          </a:graphicData>
        </a:graphic>
      </p:graphicFrame>
      <p:pic>
        <p:nvPicPr>
          <p:cNvPr id="70" name="Picture 69">
            <a:extLst>
              <a:ext uri="{FF2B5EF4-FFF2-40B4-BE49-F238E27FC236}">
                <a16:creationId xmlns:a16="http://schemas.microsoft.com/office/drawing/2014/main" id="{6218342D-64E9-7C4E-A487-6AA6189586D9}"/>
              </a:ext>
            </a:extLst>
          </p:cNvPr>
          <p:cNvPicPr>
            <a:picLocks noChangeAspect="1"/>
          </p:cNvPicPr>
          <p:nvPr/>
        </p:nvPicPr>
        <p:blipFill rotWithShape="1">
          <a:blip r:embed="rId32"/>
          <a:srcRect r="92507"/>
          <a:stretch/>
        </p:blipFill>
        <p:spPr>
          <a:xfrm rot="16200000">
            <a:off x="1791240" y="3552572"/>
            <a:ext cx="59069" cy="967503"/>
          </a:xfrm>
          <a:prstGeom prst="rect">
            <a:avLst/>
          </a:prstGeom>
        </p:spPr>
      </p:pic>
      <p:graphicFrame>
        <p:nvGraphicFramePr>
          <p:cNvPr id="71" name="Chart 70">
            <a:extLst>
              <a:ext uri="{FF2B5EF4-FFF2-40B4-BE49-F238E27FC236}">
                <a16:creationId xmlns:a16="http://schemas.microsoft.com/office/drawing/2014/main" id="{887D6E6B-24E3-C94B-9D4C-9D261931DB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4425815"/>
              </p:ext>
            </p:extLst>
          </p:nvPr>
        </p:nvGraphicFramePr>
        <p:xfrm>
          <a:off x="3410988" y="3313534"/>
          <a:ext cx="1209134" cy="1467803"/>
        </p:xfrm>
        <a:graphic>
          <a:graphicData uri="http://schemas.openxmlformats.org/drawingml/2006/chart">
            <c:chart xmlns:c="http://schemas.openxmlformats.org/drawingml/2006/chart" r:id="rId33"/>
          </a:graphicData>
        </a:graphic>
      </p:graphicFrame>
      <p:pic>
        <p:nvPicPr>
          <p:cNvPr id="72" name="Picture 71">
            <a:extLst>
              <a:ext uri="{FF2B5EF4-FFF2-40B4-BE49-F238E27FC236}">
                <a16:creationId xmlns:a16="http://schemas.microsoft.com/office/drawing/2014/main" id="{FA68AAF3-CEBE-E04B-B214-E9CC8815505F}"/>
              </a:ext>
            </a:extLst>
          </p:cNvPr>
          <p:cNvPicPr>
            <a:picLocks noChangeAspect="1"/>
          </p:cNvPicPr>
          <p:nvPr/>
        </p:nvPicPr>
        <p:blipFill rotWithShape="1">
          <a:blip r:embed="rId34"/>
          <a:srcRect r="92498"/>
          <a:stretch/>
        </p:blipFill>
        <p:spPr>
          <a:xfrm rot="16200000">
            <a:off x="4081206" y="3550856"/>
            <a:ext cx="59068" cy="966244"/>
          </a:xfrm>
          <a:prstGeom prst="rect">
            <a:avLst/>
          </a:prstGeom>
        </p:spPr>
      </p:pic>
      <p:graphicFrame>
        <p:nvGraphicFramePr>
          <p:cNvPr id="73" name="Chart 72">
            <a:extLst>
              <a:ext uri="{FF2B5EF4-FFF2-40B4-BE49-F238E27FC236}">
                <a16:creationId xmlns:a16="http://schemas.microsoft.com/office/drawing/2014/main" id="{AC203005-2E8B-EF45-9980-D426AE60BE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9440841"/>
              </p:ext>
            </p:extLst>
          </p:nvPr>
        </p:nvGraphicFramePr>
        <p:xfrm>
          <a:off x="5637979" y="3313534"/>
          <a:ext cx="1209134" cy="1467803"/>
        </p:xfrm>
        <a:graphic>
          <a:graphicData uri="http://schemas.openxmlformats.org/drawingml/2006/chart">
            <c:chart xmlns:c="http://schemas.openxmlformats.org/drawingml/2006/chart" r:id="rId35"/>
          </a:graphicData>
        </a:graphic>
      </p:graphicFrame>
      <p:pic>
        <p:nvPicPr>
          <p:cNvPr id="74" name="Picture 73">
            <a:extLst>
              <a:ext uri="{FF2B5EF4-FFF2-40B4-BE49-F238E27FC236}">
                <a16:creationId xmlns:a16="http://schemas.microsoft.com/office/drawing/2014/main" id="{FD8B2573-CB29-8D47-A362-5FA0897BF868}"/>
              </a:ext>
            </a:extLst>
          </p:cNvPr>
          <p:cNvPicPr>
            <a:picLocks noChangeAspect="1"/>
          </p:cNvPicPr>
          <p:nvPr/>
        </p:nvPicPr>
        <p:blipFill rotWithShape="1">
          <a:blip r:embed="rId36"/>
          <a:srcRect r="92519"/>
          <a:stretch/>
        </p:blipFill>
        <p:spPr>
          <a:xfrm rot="16200000">
            <a:off x="6310542" y="3549503"/>
            <a:ext cx="59068" cy="968948"/>
          </a:xfrm>
          <a:prstGeom prst="rect">
            <a:avLst/>
          </a:prstGeom>
        </p:spPr>
      </p:pic>
      <p:sp>
        <p:nvSpPr>
          <p:cNvPr id="75" name="テキスト ボックス 15">
            <a:extLst>
              <a:ext uri="{FF2B5EF4-FFF2-40B4-BE49-F238E27FC236}">
                <a16:creationId xmlns:a16="http://schemas.microsoft.com/office/drawing/2014/main" id="{6E7980A8-5877-E348-87F4-1111699D7D92}"/>
              </a:ext>
            </a:extLst>
          </p:cNvPr>
          <p:cNvSpPr txBox="1"/>
          <p:nvPr/>
        </p:nvSpPr>
        <p:spPr>
          <a:xfrm>
            <a:off x="6259" y="3226081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E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76" name="テキスト ボックス 15">
            <a:extLst>
              <a:ext uri="{FF2B5EF4-FFF2-40B4-BE49-F238E27FC236}">
                <a16:creationId xmlns:a16="http://schemas.microsoft.com/office/drawing/2014/main" id="{1F7CF7D1-E3C6-B640-B56A-596AF039C43D}"/>
              </a:ext>
            </a:extLst>
          </p:cNvPr>
          <p:cNvSpPr txBox="1"/>
          <p:nvPr/>
        </p:nvSpPr>
        <p:spPr>
          <a:xfrm>
            <a:off x="3431280" y="3226081"/>
            <a:ext cx="2632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F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77" name="テキスト ボックス 15">
            <a:extLst>
              <a:ext uri="{FF2B5EF4-FFF2-40B4-BE49-F238E27FC236}">
                <a16:creationId xmlns:a16="http://schemas.microsoft.com/office/drawing/2014/main" id="{E7A5AE43-7105-DD4A-8BED-9EBF56142F8F}"/>
              </a:ext>
            </a:extLst>
          </p:cNvPr>
          <p:cNvSpPr txBox="1"/>
          <p:nvPr/>
        </p:nvSpPr>
        <p:spPr>
          <a:xfrm>
            <a:off x="5014612" y="3678168"/>
            <a:ext cx="3561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/>
                <a:cs typeface="Arial"/>
              </a:rPr>
              <a:t>N/A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graphicFrame>
        <p:nvGraphicFramePr>
          <p:cNvPr id="78" name="Chart 77">
            <a:extLst>
              <a:ext uri="{FF2B5EF4-FFF2-40B4-BE49-F238E27FC236}">
                <a16:creationId xmlns:a16="http://schemas.microsoft.com/office/drawing/2014/main" id="{9F586D72-8356-B147-B852-F9C1202A6D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8256853"/>
              </p:ext>
            </p:extLst>
          </p:nvPr>
        </p:nvGraphicFramePr>
        <p:xfrm>
          <a:off x="2236058" y="5009116"/>
          <a:ext cx="1191068" cy="1445873"/>
        </p:xfrm>
        <a:graphic>
          <a:graphicData uri="http://schemas.openxmlformats.org/drawingml/2006/chart">
            <c:chart xmlns:c="http://schemas.openxmlformats.org/drawingml/2006/chart" r:id="rId37"/>
          </a:graphicData>
        </a:graphic>
      </p:graphicFrame>
      <p:pic>
        <p:nvPicPr>
          <p:cNvPr id="79" name="Picture 78">
            <a:extLst>
              <a:ext uri="{FF2B5EF4-FFF2-40B4-BE49-F238E27FC236}">
                <a16:creationId xmlns:a16="http://schemas.microsoft.com/office/drawing/2014/main" id="{5BE03C48-58BA-4547-9AD9-184D0E744DE1}"/>
              </a:ext>
            </a:extLst>
          </p:cNvPr>
          <p:cNvPicPr>
            <a:picLocks/>
          </p:cNvPicPr>
          <p:nvPr/>
        </p:nvPicPr>
        <p:blipFill rotWithShape="1">
          <a:blip r:embed="rId38"/>
          <a:srcRect r="86941"/>
          <a:stretch/>
        </p:blipFill>
        <p:spPr>
          <a:xfrm rot="16200000">
            <a:off x="2900839" y="5281531"/>
            <a:ext cx="58186" cy="886968"/>
          </a:xfrm>
          <a:prstGeom prst="rect">
            <a:avLst/>
          </a:prstGeom>
        </p:spPr>
      </p:pic>
      <p:sp>
        <p:nvSpPr>
          <p:cNvPr id="80" name="テキスト ボックス 15">
            <a:extLst>
              <a:ext uri="{FF2B5EF4-FFF2-40B4-BE49-F238E27FC236}">
                <a16:creationId xmlns:a16="http://schemas.microsoft.com/office/drawing/2014/main" id="{B2D4F0E2-B688-394F-A2DA-945567E8598C}"/>
              </a:ext>
            </a:extLst>
          </p:cNvPr>
          <p:cNvSpPr txBox="1"/>
          <p:nvPr/>
        </p:nvSpPr>
        <p:spPr>
          <a:xfrm>
            <a:off x="1649684" y="5379960"/>
            <a:ext cx="3561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/>
                <a:cs typeface="Arial"/>
              </a:rPr>
              <a:t>N/A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81" name="テキスト ボックス 15">
            <a:extLst>
              <a:ext uri="{FF2B5EF4-FFF2-40B4-BE49-F238E27FC236}">
                <a16:creationId xmlns:a16="http://schemas.microsoft.com/office/drawing/2014/main" id="{2280239B-229B-3447-B93F-E9BB1B275FB5}"/>
              </a:ext>
            </a:extLst>
          </p:cNvPr>
          <p:cNvSpPr txBox="1"/>
          <p:nvPr/>
        </p:nvSpPr>
        <p:spPr>
          <a:xfrm>
            <a:off x="523403" y="5379960"/>
            <a:ext cx="3561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/>
                <a:cs typeface="Arial"/>
              </a:rPr>
              <a:t>N/A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graphicFrame>
        <p:nvGraphicFramePr>
          <p:cNvPr id="83" name="Chart 82">
            <a:extLst>
              <a:ext uri="{FF2B5EF4-FFF2-40B4-BE49-F238E27FC236}">
                <a16:creationId xmlns:a16="http://schemas.microsoft.com/office/drawing/2014/main" id="{4B1D45E4-9A2F-734E-BCE9-6E3EC00E9F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3964993"/>
              </p:ext>
            </p:extLst>
          </p:nvPr>
        </p:nvGraphicFramePr>
        <p:xfrm>
          <a:off x="5636627" y="4989556"/>
          <a:ext cx="1215087" cy="1475031"/>
        </p:xfrm>
        <a:graphic>
          <a:graphicData uri="http://schemas.openxmlformats.org/drawingml/2006/chart">
            <c:chart xmlns:c="http://schemas.openxmlformats.org/drawingml/2006/chart" r:id="rId39"/>
          </a:graphicData>
        </a:graphic>
      </p:graphicFrame>
      <p:pic>
        <p:nvPicPr>
          <p:cNvPr id="84" name="Picture 83">
            <a:extLst>
              <a:ext uri="{FF2B5EF4-FFF2-40B4-BE49-F238E27FC236}">
                <a16:creationId xmlns:a16="http://schemas.microsoft.com/office/drawing/2014/main" id="{2AD269C6-CD9E-3E48-88EE-C6CACACCC7C1}"/>
              </a:ext>
            </a:extLst>
          </p:cNvPr>
          <p:cNvPicPr>
            <a:picLocks/>
          </p:cNvPicPr>
          <p:nvPr/>
        </p:nvPicPr>
        <p:blipFill rotWithShape="1">
          <a:blip r:embed="rId40"/>
          <a:srcRect r="96111"/>
          <a:stretch/>
        </p:blipFill>
        <p:spPr>
          <a:xfrm rot="16200000">
            <a:off x="6317810" y="5221506"/>
            <a:ext cx="59364" cy="1005840"/>
          </a:xfrm>
          <a:prstGeom prst="rect">
            <a:avLst/>
          </a:prstGeom>
        </p:spPr>
      </p:pic>
      <p:graphicFrame>
        <p:nvGraphicFramePr>
          <p:cNvPr id="85" name="Chart 84">
            <a:extLst>
              <a:ext uri="{FF2B5EF4-FFF2-40B4-BE49-F238E27FC236}">
                <a16:creationId xmlns:a16="http://schemas.microsoft.com/office/drawing/2014/main" id="{CAB2B837-FA4A-7E40-A1F5-5DDCB7BE9C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2875373"/>
              </p:ext>
            </p:extLst>
          </p:nvPr>
        </p:nvGraphicFramePr>
        <p:xfrm>
          <a:off x="4518391" y="4989556"/>
          <a:ext cx="1215087" cy="1475031"/>
        </p:xfrm>
        <a:graphic>
          <a:graphicData uri="http://schemas.openxmlformats.org/drawingml/2006/chart">
            <c:chart xmlns:c="http://schemas.openxmlformats.org/drawingml/2006/chart" r:id="rId41"/>
          </a:graphicData>
        </a:graphic>
      </p:graphicFrame>
      <p:pic>
        <p:nvPicPr>
          <p:cNvPr id="86" name="Picture 85">
            <a:extLst>
              <a:ext uri="{FF2B5EF4-FFF2-40B4-BE49-F238E27FC236}">
                <a16:creationId xmlns:a16="http://schemas.microsoft.com/office/drawing/2014/main" id="{31A92C56-4177-C949-9FF8-44457AA88E51}"/>
              </a:ext>
            </a:extLst>
          </p:cNvPr>
          <p:cNvPicPr>
            <a:picLocks/>
          </p:cNvPicPr>
          <p:nvPr/>
        </p:nvPicPr>
        <p:blipFill rotWithShape="1">
          <a:blip r:embed="rId42"/>
          <a:srcRect r="94550"/>
          <a:stretch/>
        </p:blipFill>
        <p:spPr>
          <a:xfrm rot="16200000">
            <a:off x="5199325" y="5221507"/>
            <a:ext cx="59360" cy="1005840"/>
          </a:xfrm>
          <a:prstGeom prst="rect">
            <a:avLst/>
          </a:prstGeom>
        </p:spPr>
      </p:pic>
      <p:graphicFrame>
        <p:nvGraphicFramePr>
          <p:cNvPr id="87" name="Chart 86">
            <a:extLst>
              <a:ext uri="{FF2B5EF4-FFF2-40B4-BE49-F238E27FC236}">
                <a16:creationId xmlns:a16="http://schemas.microsoft.com/office/drawing/2014/main" id="{7BF636D3-A3D4-704A-9345-366D20B3CB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289460"/>
              </p:ext>
            </p:extLst>
          </p:nvPr>
        </p:nvGraphicFramePr>
        <p:xfrm>
          <a:off x="3405169" y="4989556"/>
          <a:ext cx="1215088" cy="1488984"/>
        </p:xfrm>
        <a:graphic>
          <a:graphicData uri="http://schemas.openxmlformats.org/drawingml/2006/chart">
            <c:chart xmlns:c="http://schemas.openxmlformats.org/drawingml/2006/chart" r:id="rId43"/>
          </a:graphicData>
        </a:graphic>
      </p:graphicFrame>
      <p:pic>
        <p:nvPicPr>
          <p:cNvPr id="82" name="Picture 81">
            <a:extLst>
              <a:ext uri="{FF2B5EF4-FFF2-40B4-BE49-F238E27FC236}">
                <a16:creationId xmlns:a16="http://schemas.microsoft.com/office/drawing/2014/main" id="{C9BC38FF-D6E9-6C40-B950-3C576A13149A}"/>
              </a:ext>
            </a:extLst>
          </p:cNvPr>
          <p:cNvPicPr>
            <a:picLocks noChangeAspect="1"/>
          </p:cNvPicPr>
          <p:nvPr/>
        </p:nvPicPr>
        <p:blipFill rotWithShape="1">
          <a:blip r:embed="rId44"/>
          <a:srcRect r="83750"/>
          <a:stretch/>
        </p:blipFill>
        <p:spPr>
          <a:xfrm rot="16200000">
            <a:off x="4085017" y="5278876"/>
            <a:ext cx="59360" cy="891104"/>
          </a:xfrm>
          <a:prstGeom prst="rect">
            <a:avLst/>
          </a:prstGeom>
        </p:spPr>
      </p:pic>
      <p:sp>
        <p:nvSpPr>
          <p:cNvPr id="88" name="テキスト ボックス 15">
            <a:extLst>
              <a:ext uri="{FF2B5EF4-FFF2-40B4-BE49-F238E27FC236}">
                <a16:creationId xmlns:a16="http://schemas.microsoft.com/office/drawing/2014/main" id="{94E069E8-341A-114C-8E82-C87328EE30F3}"/>
              </a:ext>
            </a:extLst>
          </p:cNvPr>
          <p:cNvSpPr txBox="1"/>
          <p:nvPr/>
        </p:nvSpPr>
        <p:spPr>
          <a:xfrm>
            <a:off x="8191" y="4898744"/>
            <a:ext cx="2840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G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89" name="テキスト ボックス 15">
            <a:extLst>
              <a:ext uri="{FF2B5EF4-FFF2-40B4-BE49-F238E27FC236}">
                <a16:creationId xmlns:a16="http://schemas.microsoft.com/office/drawing/2014/main" id="{336B8C64-3BC4-3546-8B50-58ED676FC8A5}"/>
              </a:ext>
            </a:extLst>
          </p:cNvPr>
          <p:cNvSpPr txBox="1"/>
          <p:nvPr/>
        </p:nvSpPr>
        <p:spPr>
          <a:xfrm>
            <a:off x="3433212" y="4898744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H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209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テキスト ボックス 15"/>
          <p:cNvSpPr txBox="1"/>
          <p:nvPr/>
        </p:nvSpPr>
        <p:spPr>
          <a:xfrm>
            <a:off x="469" y="-3677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A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26" name="テキスト ボックス 15"/>
          <p:cNvSpPr txBox="1"/>
          <p:nvPr/>
        </p:nvSpPr>
        <p:spPr>
          <a:xfrm>
            <a:off x="-4344" y="1964499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B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52" name="テキスト ボックス 693"/>
          <p:cNvSpPr txBox="1"/>
          <p:nvPr/>
        </p:nvSpPr>
        <p:spPr>
          <a:xfrm>
            <a:off x="5667694" y="877466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/>
                <a:cs typeface="Arial"/>
              </a:rPr>
              <a:t>Figure S4</a:t>
            </a:r>
            <a:endParaRPr kumimoji="1" lang="ja-JP" altLang="en-US" dirty="0">
              <a:latin typeface="Arial"/>
              <a:cs typeface="Arial"/>
            </a:endParaRPr>
          </a:p>
        </p:txBody>
      </p:sp>
      <p:graphicFrame>
        <p:nvGraphicFramePr>
          <p:cNvPr id="45" name="グラフ 31">
            <a:extLst>
              <a:ext uri="{FF2B5EF4-FFF2-40B4-BE49-F238E27FC236}">
                <a16:creationId xmlns:a16="http://schemas.microsoft.com/office/drawing/2014/main" id="{B7D25620-8BD7-644E-9F9E-1AFB508BF9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4482189"/>
              </p:ext>
            </p:extLst>
          </p:nvPr>
        </p:nvGraphicFramePr>
        <p:xfrm>
          <a:off x="1100532" y="286244"/>
          <a:ext cx="1449872" cy="149929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pic>
        <p:nvPicPr>
          <p:cNvPr id="46" name="図 1">
            <a:extLst>
              <a:ext uri="{FF2B5EF4-FFF2-40B4-BE49-F238E27FC236}">
                <a16:creationId xmlns:a16="http://schemas.microsoft.com/office/drawing/2014/main" id="{66BA4B4C-3C35-0145-9856-D9179033A4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12" t="37709" r="2401" b="23414"/>
          <a:stretch/>
        </p:blipFill>
        <p:spPr>
          <a:xfrm>
            <a:off x="5818780" y="166476"/>
            <a:ext cx="505820" cy="512678"/>
          </a:xfrm>
          <a:prstGeom prst="rect">
            <a:avLst/>
          </a:prstGeom>
        </p:spPr>
      </p:pic>
      <p:sp>
        <p:nvSpPr>
          <p:cNvPr id="47" name="テキスト ボックス 2">
            <a:extLst>
              <a:ext uri="{FF2B5EF4-FFF2-40B4-BE49-F238E27FC236}">
                <a16:creationId xmlns:a16="http://schemas.microsoft.com/office/drawing/2014/main" id="{CF10F977-88F9-8B4F-B0C6-B9F39F61C640}"/>
              </a:ext>
            </a:extLst>
          </p:cNvPr>
          <p:cNvSpPr txBox="1"/>
          <p:nvPr/>
        </p:nvSpPr>
        <p:spPr>
          <a:xfrm>
            <a:off x="1520770" y="26149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Amino acids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48" name="テキスト ボックス 23">
            <a:extLst>
              <a:ext uri="{FF2B5EF4-FFF2-40B4-BE49-F238E27FC236}">
                <a16:creationId xmlns:a16="http://schemas.microsoft.com/office/drawing/2014/main" id="{175C5451-2FB3-5E40-91AD-B80BC51AE38B}"/>
              </a:ext>
            </a:extLst>
          </p:cNvPr>
          <p:cNvSpPr txBox="1"/>
          <p:nvPr/>
        </p:nvSpPr>
        <p:spPr>
          <a:xfrm>
            <a:off x="2233362" y="431602"/>
            <a:ext cx="4860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P</a:t>
            </a:r>
            <a:r>
              <a:rPr kumimoji="1" lang="en-US" altLang="ja-JP" sz="600" dirty="0">
                <a:latin typeface="Arial"/>
                <a:cs typeface="Arial"/>
              </a:rPr>
              <a:t>eptides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49" name="テキスト ボックス 24">
            <a:extLst>
              <a:ext uri="{FF2B5EF4-FFF2-40B4-BE49-F238E27FC236}">
                <a16:creationId xmlns:a16="http://schemas.microsoft.com/office/drawing/2014/main" id="{EF694CEC-3E2C-6F43-9DFA-D5551AF29A77}"/>
              </a:ext>
            </a:extLst>
          </p:cNvPr>
          <p:cNvSpPr txBox="1"/>
          <p:nvPr/>
        </p:nvSpPr>
        <p:spPr>
          <a:xfrm>
            <a:off x="2406212" y="936170"/>
            <a:ext cx="6928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Carbohydrates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50" name="テキスト ボックス 25">
            <a:extLst>
              <a:ext uri="{FF2B5EF4-FFF2-40B4-BE49-F238E27FC236}">
                <a16:creationId xmlns:a16="http://schemas.microsoft.com/office/drawing/2014/main" id="{D041D59A-348D-B547-BD51-D9DF5561632D}"/>
              </a:ext>
            </a:extLst>
          </p:cNvPr>
          <p:cNvSpPr txBox="1"/>
          <p:nvPr/>
        </p:nvSpPr>
        <p:spPr>
          <a:xfrm>
            <a:off x="2233362" y="1444773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Energy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51" name="テキスト ボックス 26">
            <a:extLst>
              <a:ext uri="{FF2B5EF4-FFF2-40B4-BE49-F238E27FC236}">
                <a16:creationId xmlns:a16="http://schemas.microsoft.com/office/drawing/2014/main" id="{CD205E42-D35A-F140-93D7-055B45E0CE78}"/>
              </a:ext>
            </a:extLst>
          </p:cNvPr>
          <p:cNvSpPr txBox="1"/>
          <p:nvPr/>
        </p:nvSpPr>
        <p:spPr>
          <a:xfrm>
            <a:off x="1621229" y="1634719"/>
            <a:ext cx="3882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Lipids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69" name="テキスト ボックス 27">
            <a:extLst>
              <a:ext uri="{FF2B5EF4-FFF2-40B4-BE49-F238E27FC236}">
                <a16:creationId xmlns:a16="http://schemas.microsoft.com/office/drawing/2014/main" id="{97E68AD8-F611-9746-B00B-6515875DFF80}"/>
              </a:ext>
            </a:extLst>
          </p:cNvPr>
          <p:cNvSpPr txBox="1"/>
          <p:nvPr/>
        </p:nvSpPr>
        <p:spPr>
          <a:xfrm>
            <a:off x="828549" y="1444773"/>
            <a:ext cx="5902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Nucleotides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75" name="テキスト ボックス 28">
            <a:extLst>
              <a:ext uri="{FF2B5EF4-FFF2-40B4-BE49-F238E27FC236}">
                <a16:creationId xmlns:a16="http://schemas.microsoft.com/office/drawing/2014/main" id="{FAF1A71B-4107-914F-9CFF-8F5EC4EEC451}"/>
              </a:ext>
            </a:extLst>
          </p:cNvPr>
          <p:cNvSpPr txBox="1"/>
          <p:nvPr/>
        </p:nvSpPr>
        <p:spPr>
          <a:xfrm>
            <a:off x="610699" y="897393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Cofactors</a:t>
            </a:r>
          </a:p>
          <a:p>
            <a:r>
              <a:rPr kumimoji="1" lang="en-US" altLang="ja-JP" sz="600" dirty="0">
                <a:latin typeface="Arial"/>
                <a:cs typeface="Arial"/>
              </a:rPr>
              <a:t>and Vitamins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76" name="テキスト ボックス 29">
            <a:extLst>
              <a:ext uri="{FF2B5EF4-FFF2-40B4-BE49-F238E27FC236}">
                <a16:creationId xmlns:a16="http://schemas.microsoft.com/office/drawing/2014/main" id="{B4CA3020-5AA2-3142-9EBE-AF668CA1F3AF}"/>
              </a:ext>
            </a:extLst>
          </p:cNvPr>
          <p:cNvSpPr txBox="1"/>
          <p:nvPr/>
        </p:nvSpPr>
        <p:spPr>
          <a:xfrm>
            <a:off x="819110" y="431602"/>
            <a:ext cx="5854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 err="1">
                <a:latin typeface="Arial"/>
                <a:cs typeface="Arial"/>
              </a:rPr>
              <a:t>Xenobiotics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77" name="直線コネクタ 47">
            <a:extLst>
              <a:ext uri="{FF2B5EF4-FFF2-40B4-BE49-F238E27FC236}">
                <a16:creationId xmlns:a16="http://schemas.microsoft.com/office/drawing/2014/main" id="{B69B7F3C-DB8C-454B-8E45-D7D47B5FD917}"/>
              </a:ext>
            </a:extLst>
          </p:cNvPr>
          <p:cNvCxnSpPr/>
          <p:nvPr/>
        </p:nvCxnSpPr>
        <p:spPr>
          <a:xfrm>
            <a:off x="509450" y="1037214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テキスト ボックス 48">
            <a:extLst>
              <a:ext uri="{FF2B5EF4-FFF2-40B4-BE49-F238E27FC236}">
                <a16:creationId xmlns:a16="http://schemas.microsoft.com/office/drawing/2014/main" id="{E05FDF81-5EA9-3143-8BA1-2D1165D770B1}"/>
              </a:ext>
            </a:extLst>
          </p:cNvPr>
          <p:cNvSpPr txBox="1"/>
          <p:nvPr/>
        </p:nvSpPr>
        <p:spPr>
          <a:xfrm>
            <a:off x="309081" y="949866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79" name="直線コネクタ 49">
            <a:extLst>
              <a:ext uri="{FF2B5EF4-FFF2-40B4-BE49-F238E27FC236}">
                <a16:creationId xmlns:a16="http://schemas.microsoft.com/office/drawing/2014/main" id="{45F1688C-BCF1-464C-8443-0DE2623B70B5}"/>
              </a:ext>
            </a:extLst>
          </p:cNvPr>
          <p:cNvCxnSpPr/>
          <p:nvPr/>
        </p:nvCxnSpPr>
        <p:spPr>
          <a:xfrm>
            <a:off x="509450" y="839401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テキスト ボックス 50">
            <a:extLst>
              <a:ext uri="{FF2B5EF4-FFF2-40B4-BE49-F238E27FC236}">
                <a16:creationId xmlns:a16="http://schemas.microsoft.com/office/drawing/2014/main" id="{049318A8-59C2-2745-A5F3-30F6BD70C2D3}"/>
              </a:ext>
            </a:extLst>
          </p:cNvPr>
          <p:cNvSpPr txBox="1"/>
          <p:nvPr/>
        </p:nvSpPr>
        <p:spPr>
          <a:xfrm>
            <a:off x="265801" y="752053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20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81" name="直線コネクタ 51">
            <a:extLst>
              <a:ext uri="{FF2B5EF4-FFF2-40B4-BE49-F238E27FC236}">
                <a16:creationId xmlns:a16="http://schemas.microsoft.com/office/drawing/2014/main" id="{198C308E-6858-EC43-A028-05999FF7A11B}"/>
              </a:ext>
            </a:extLst>
          </p:cNvPr>
          <p:cNvCxnSpPr/>
          <p:nvPr/>
        </p:nvCxnSpPr>
        <p:spPr>
          <a:xfrm>
            <a:off x="509450" y="641589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52">
            <a:extLst>
              <a:ext uri="{FF2B5EF4-FFF2-40B4-BE49-F238E27FC236}">
                <a16:creationId xmlns:a16="http://schemas.microsoft.com/office/drawing/2014/main" id="{6460BA5D-A516-EF47-9AEE-23521F6A9B4C}"/>
              </a:ext>
            </a:extLst>
          </p:cNvPr>
          <p:cNvSpPr txBox="1"/>
          <p:nvPr/>
        </p:nvSpPr>
        <p:spPr>
          <a:xfrm>
            <a:off x="265801" y="554241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4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83" name="直線コネクタ 53">
            <a:extLst>
              <a:ext uri="{FF2B5EF4-FFF2-40B4-BE49-F238E27FC236}">
                <a16:creationId xmlns:a16="http://schemas.microsoft.com/office/drawing/2014/main" id="{125A3F9B-9D9D-F147-B319-6B2829D057F5}"/>
              </a:ext>
            </a:extLst>
          </p:cNvPr>
          <p:cNvCxnSpPr/>
          <p:nvPr/>
        </p:nvCxnSpPr>
        <p:spPr>
          <a:xfrm>
            <a:off x="509450" y="443777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54">
            <a:extLst>
              <a:ext uri="{FF2B5EF4-FFF2-40B4-BE49-F238E27FC236}">
                <a16:creationId xmlns:a16="http://schemas.microsoft.com/office/drawing/2014/main" id="{3AAE3F7B-E1E7-FF4D-B00C-BD6FE8F26FF8}"/>
              </a:ext>
            </a:extLst>
          </p:cNvPr>
          <p:cNvSpPr txBox="1"/>
          <p:nvPr/>
        </p:nvSpPr>
        <p:spPr>
          <a:xfrm>
            <a:off x="265801" y="356429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6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85" name="テキスト ボックス 55">
            <a:extLst>
              <a:ext uri="{FF2B5EF4-FFF2-40B4-BE49-F238E27FC236}">
                <a16:creationId xmlns:a16="http://schemas.microsoft.com/office/drawing/2014/main" id="{CC63384B-79BC-494C-868F-45133DEC0D8C}"/>
              </a:ext>
            </a:extLst>
          </p:cNvPr>
          <p:cNvSpPr txBox="1"/>
          <p:nvPr/>
        </p:nvSpPr>
        <p:spPr>
          <a:xfrm>
            <a:off x="283433" y="220059"/>
            <a:ext cx="2535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%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graphicFrame>
        <p:nvGraphicFramePr>
          <p:cNvPr id="86" name="グラフ 35">
            <a:extLst>
              <a:ext uri="{FF2B5EF4-FFF2-40B4-BE49-F238E27FC236}">
                <a16:creationId xmlns:a16="http://schemas.microsoft.com/office/drawing/2014/main" id="{FDDC5CE6-4EBE-F74F-A6AC-94269B299B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2269334"/>
              </p:ext>
            </p:extLst>
          </p:nvPr>
        </p:nvGraphicFramePr>
        <p:xfrm>
          <a:off x="3976283" y="290187"/>
          <a:ext cx="1449872" cy="1499299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04" name="テキスト ボックス 7">
            <a:extLst>
              <a:ext uri="{FF2B5EF4-FFF2-40B4-BE49-F238E27FC236}">
                <a16:creationId xmlns:a16="http://schemas.microsoft.com/office/drawing/2014/main" id="{737B29D6-F711-3D41-AE44-BAA3AD0FA16E}"/>
              </a:ext>
            </a:extLst>
          </p:cNvPr>
          <p:cNvSpPr txBox="1"/>
          <p:nvPr/>
        </p:nvSpPr>
        <p:spPr>
          <a:xfrm>
            <a:off x="214337" y="43729"/>
            <a:ext cx="17908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b="1" dirty="0">
                <a:latin typeface="Arial" charset="0"/>
                <a:ea typeface="Arial" charset="0"/>
                <a:cs typeface="Arial" charset="0"/>
              </a:rPr>
              <a:t>Gradient metabolites before </a:t>
            </a:r>
            <a:r>
              <a:rPr kumimoji="1" lang="en-US" altLang="ja-JP" sz="800" b="1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HFD</a:t>
            </a:r>
            <a:endParaRPr kumimoji="1" lang="ja-JP" altLang="en-US" sz="800" b="1" dirty="0">
              <a:solidFill>
                <a:schemeClr val="accent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5" name="テキスト ボックス 9">
            <a:extLst>
              <a:ext uri="{FF2B5EF4-FFF2-40B4-BE49-F238E27FC236}">
                <a16:creationId xmlns:a16="http://schemas.microsoft.com/office/drawing/2014/main" id="{61A68DFA-D947-7D4A-9DE0-556714A18195}"/>
              </a:ext>
            </a:extLst>
          </p:cNvPr>
          <p:cNvSpPr txBox="1"/>
          <p:nvPr/>
        </p:nvSpPr>
        <p:spPr>
          <a:xfrm>
            <a:off x="3079161" y="43729"/>
            <a:ext cx="16995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b="1" dirty="0">
                <a:latin typeface="Arial" charset="0"/>
                <a:ea typeface="Arial" charset="0"/>
                <a:cs typeface="Arial" charset="0"/>
              </a:rPr>
              <a:t>Gradient metabolites after </a:t>
            </a:r>
            <a:r>
              <a:rPr kumimoji="1" lang="en-US" altLang="ja-JP" sz="800" b="1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HFD</a:t>
            </a:r>
            <a:endParaRPr kumimoji="1" lang="ja-JP" altLang="en-US" sz="800" b="1" dirty="0">
              <a:solidFill>
                <a:schemeClr val="accent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7" name="テキスト ボックス 2">
            <a:extLst>
              <a:ext uri="{FF2B5EF4-FFF2-40B4-BE49-F238E27FC236}">
                <a16:creationId xmlns:a16="http://schemas.microsoft.com/office/drawing/2014/main" id="{F72842D2-F30A-514B-AED4-5B371DF89CC7}"/>
              </a:ext>
            </a:extLst>
          </p:cNvPr>
          <p:cNvSpPr txBox="1"/>
          <p:nvPr/>
        </p:nvSpPr>
        <p:spPr>
          <a:xfrm>
            <a:off x="4397937" y="26399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Amino acids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08" name="テキスト ボックス 23">
            <a:extLst>
              <a:ext uri="{FF2B5EF4-FFF2-40B4-BE49-F238E27FC236}">
                <a16:creationId xmlns:a16="http://schemas.microsoft.com/office/drawing/2014/main" id="{56AD92E8-A372-FA4B-8DF0-2432083D9140}"/>
              </a:ext>
            </a:extLst>
          </p:cNvPr>
          <p:cNvSpPr txBox="1"/>
          <p:nvPr/>
        </p:nvSpPr>
        <p:spPr>
          <a:xfrm>
            <a:off x="5110529" y="434102"/>
            <a:ext cx="4860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P</a:t>
            </a:r>
            <a:r>
              <a:rPr kumimoji="1" lang="en-US" altLang="ja-JP" sz="600" dirty="0">
                <a:latin typeface="Arial"/>
                <a:cs typeface="Arial"/>
              </a:rPr>
              <a:t>eptides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09" name="テキスト ボックス 24">
            <a:extLst>
              <a:ext uri="{FF2B5EF4-FFF2-40B4-BE49-F238E27FC236}">
                <a16:creationId xmlns:a16="http://schemas.microsoft.com/office/drawing/2014/main" id="{EA203C0E-FAED-FD4C-AEB0-8AE6E9D20CF8}"/>
              </a:ext>
            </a:extLst>
          </p:cNvPr>
          <p:cNvSpPr txBox="1"/>
          <p:nvPr/>
        </p:nvSpPr>
        <p:spPr>
          <a:xfrm>
            <a:off x="5283379" y="938670"/>
            <a:ext cx="6928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Carbohydrates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10" name="テキスト ボックス 25">
            <a:extLst>
              <a:ext uri="{FF2B5EF4-FFF2-40B4-BE49-F238E27FC236}">
                <a16:creationId xmlns:a16="http://schemas.microsoft.com/office/drawing/2014/main" id="{14919CD2-6908-9143-9BFB-F885972A60AE}"/>
              </a:ext>
            </a:extLst>
          </p:cNvPr>
          <p:cNvSpPr txBox="1"/>
          <p:nvPr/>
        </p:nvSpPr>
        <p:spPr>
          <a:xfrm>
            <a:off x="5110529" y="1447273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Energy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11" name="テキスト ボックス 26">
            <a:extLst>
              <a:ext uri="{FF2B5EF4-FFF2-40B4-BE49-F238E27FC236}">
                <a16:creationId xmlns:a16="http://schemas.microsoft.com/office/drawing/2014/main" id="{DCC15ECD-7340-0843-9505-182619FCD29B}"/>
              </a:ext>
            </a:extLst>
          </p:cNvPr>
          <p:cNvSpPr txBox="1"/>
          <p:nvPr/>
        </p:nvSpPr>
        <p:spPr>
          <a:xfrm>
            <a:off x="4504452" y="1637219"/>
            <a:ext cx="3882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Lipids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12" name="テキスト ボックス 27">
            <a:extLst>
              <a:ext uri="{FF2B5EF4-FFF2-40B4-BE49-F238E27FC236}">
                <a16:creationId xmlns:a16="http://schemas.microsoft.com/office/drawing/2014/main" id="{1A57B5BA-D3AF-4340-8DE8-A9B9A187BF6B}"/>
              </a:ext>
            </a:extLst>
          </p:cNvPr>
          <p:cNvSpPr txBox="1"/>
          <p:nvPr/>
        </p:nvSpPr>
        <p:spPr>
          <a:xfrm>
            <a:off x="3705716" y="1447273"/>
            <a:ext cx="5902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Nucleotides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13" name="テキスト ボックス 28">
            <a:extLst>
              <a:ext uri="{FF2B5EF4-FFF2-40B4-BE49-F238E27FC236}">
                <a16:creationId xmlns:a16="http://schemas.microsoft.com/office/drawing/2014/main" id="{7690DAB5-1316-8748-91A1-FFEB9C4239D6}"/>
              </a:ext>
            </a:extLst>
          </p:cNvPr>
          <p:cNvSpPr txBox="1"/>
          <p:nvPr/>
        </p:nvSpPr>
        <p:spPr>
          <a:xfrm>
            <a:off x="3487866" y="899893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Cofactors</a:t>
            </a:r>
          </a:p>
          <a:p>
            <a:r>
              <a:rPr kumimoji="1" lang="en-US" altLang="ja-JP" sz="600" dirty="0">
                <a:latin typeface="Arial"/>
                <a:cs typeface="Arial"/>
              </a:rPr>
              <a:t>and Vitamins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14" name="テキスト ボックス 29">
            <a:extLst>
              <a:ext uri="{FF2B5EF4-FFF2-40B4-BE49-F238E27FC236}">
                <a16:creationId xmlns:a16="http://schemas.microsoft.com/office/drawing/2014/main" id="{918C8B08-AD55-DA4A-9625-839E8EC8D622}"/>
              </a:ext>
            </a:extLst>
          </p:cNvPr>
          <p:cNvSpPr txBox="1"/>
          <p:nvPr/>
        </p:nvSpPr>
        <p:spPr>
          <a:xfrm>
            <a:off x="3696277" y="434102"/>
            <a:ext cx="5854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 err="1">
                <a:latin typeface="Arial"/>
                <a:cs typeface="Arial"/>
              </a:rPr>
              <a:t>Xenobiotics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115" name="直線コネクタ 47">
            <a:extLst>
              <a:ext uri="{FF2B5EF4-FFF2-40B4-BE49-F238E27FC236}">
                <a16:creationId xmlns:a16="http://schemas.microsoft.com/office/drawing/2014/main" id="{C9455DAD-6BF4-2D4D-BA76-C2E9805ED4ED}"/>
              </a:ext>
            </a:extLst>
          </p:cNvPr>
          <p:cNvCxnSpPr/>
          <p:nvPr/>
        </p:nvCxnSpPr>
        <p:spPr>
          <a:xfrm>
            <a:off x="3386617" y="1039714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テキスト ボックス 48">
            <a:extLst>
              <a:ext uri="{FF2B5EF4-FFF2-40B4-BE49-F238E27FC236}">
                <a16:creationId xmlns:a16="http://schemas.microsoft.com/office/drawing/2014/main" id="{7538FEC5-C2A9-E540-8ADC-0E1D5F2CF015}"/>
              </a:ext>
            </a:extLst>
          </p:cNvPr>
          <p:cNvSpPr txBox="1"/>
          <p:nvPr/>
        </p:nvSpPr>
        <p:spPr>
          <a:xfrm>
            <a:off x="3186248" y="952366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117" name="直線コネクタ 49">
            <a:extLst>
              <a:ext uri="{FF2B5EF4-FFF2-40B4-BE49-F238E27FC236}">
                <a16:creationId xmlns:a16="http://schemas.microsoft.com/office/drawing/2014/main" id="{92DF4A78-2181-874F-A06A-2BFF3E476C28}"/>
              </a:ext>
            </a:extLst>
          </p:cNvPr>
          <p:cNvCxnSpPr/>
          <p:nvPr/>
        </p:nvCxnSpPr>
        <p:spPr>
          <a:xfrm>
            <a:off x="3386617" y="841901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テキスト ボックス 50">
            <a:extLst>
              <a:ext uri="{FF2B5EF4-FFF2-40B4-BE49-F238E27FC236}">
                <a16:creationId xmlns:a16="http://schemas.microsoft.com/office/drawing/2014/main" id="{3D8C5364-6FFB-E049-A47A-5BE40C6D3C3C}"/>
              </a:ext>
            </a:extLst>
          </p:cNvPr>
          <p:cNvSpPr txBox="1"/>
          <p:nvPr/>
        </p:nvSpPr>
        <p:spPr>
          <a:xfrm>
            <a:off x="3142968" y="754553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20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119" name="直線コネクタ 51">
            <a:extLst>
              <a:ext uri="{FF2B5EF4-FFF2-40B4-BE49-F238E27FC236}">
                <a16:creationId xmlns:a16="http://schemas.microsoft.com/office/drawing/2014/main" id="{B918DF48-56D5-9549-A1B6-E8D83F7705DB}"/>
              </a:ext>
            </a:extLst>
          </p:cNvPr>
          <p:cNvCxnSpPr/>
          <p:nvPr/>
        </p:nvCxnSpPr>
        <p:spPr>
          <a:xfrm>
            <a:off x="3386617" y="644089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テキスト ボックス 52">
            <a:extLst>
              <a:ext uri="{FF2B5EF4-FFF2-40B4-BE49-F238E27FC236}">
                <a16:creationId xmlns:a16="http://schemas.microsoft.com/office/drawing/2014/main" id="{78788E21-0D2A-D640-B4AA-AC62E969DA73}"/>
              </a:ext>
            </a:extLst>
          </p:cNvPr>
          <p:cNvSpPr txBox="1"/>
          <p:nvPr/>
        </p:nvSpPr>
        <p:spPr>
          <a:xfrm>
            <a:off x="3142968" y="556741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4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121" name="直線コネクタ 53">
            <a:extLst>
              <a:ext uri="{FF2B5EF4-FFF2-40B4-BE49-F238E27FC236}">
                <a16:creationId xmlns:a16="http://schemas.microsoft.com/office/drawing/2014/main" id="{C8E5A55D-FD36-204F-B67A-C675A49D45D1}"/>
              </a:ext>
            </a:extLst>
          </p:cNvPr>
          <p:cNvCxnSpPr/>
          <p:nvPr/>
        </p:nvCxnSpPr>
        <p:spPr>
          <a:xfrm>
            <a:off x="3386617" y="446277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テキスト ボックス 54">
            <a:extLst>
              <a:ext uri="{FF2B5EF4-FFF2-40B4-BE49-F238E27FC236}">
                <a16:creationId xmlns:a16="http://schemas.microsoft.com/office/drawing/2014/main" id="{8E8B3FA7-F683-A745-A6DA-1803D2FAAAA4}"/>
              </a:ext>
            </a:extLst>
          </p:cNvPr>
          <p:cNvSpPr txBox="1"/>
          <p:nvPr/>
        </p:nvSpPr>
        <p:spPr>
          <a:xfrm>
            <a:off x="3142968" y="358929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6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23" name="テキスト ボックス 55">
            <a:extLst>
              <a:ext uri="{FF2B5EF4-FFF2-40B4-BE49-F238E27FC236}">
                <a16:creationId xmlns:a16="http://schemas.microsoft.com/office/drawing/2014/main" id="{11300BBC-D86E-1F43-AC57-2C44820C740F}"/>
              </a:ext>
            </a:extLst>
          </p:cNvPr>
          <p:cNvSpPr txBox="1"/>
          <p:nvPr/>
        </p:nvSpPr>
        <p:spPr>
          <a:xfrm>
            <a:off x="3160600" y="222559"/>
            <a:ext cx="2535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%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graphicFrame>
        <p:nvGraphicFramePr>
          <p:cNvPr id="158" name="グラフ 67">
            <a:extLst>
              <a:ext uri="{FF2B5EF4-FFF2-40B4-BE49-F238E27FC236}">
                <a16:creationId xmlns:a16="http://schemas.microsoft.com/office/drawing/2014/main" id="{74B4EA74-C137-504B-A372-CF68565875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2386969"/>
              </p:ext>
            </p:extLst>
          </p:nvPr>
        </p:nvGraphicFramePr>
        <p:xfrm>
          <a:off x="1096491" y="2264944"/>
          <a:ext cx="1459312" cy="150906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162" name="グラフ 71">
            <a:extLst>
              <a:ext uri="{FF2B5EF4-FFF2-40B4-BE49-F238E27FC236}">
                <a16:creationId xmlns:a16="http://schemas.microsoft.com/office/drawing/2014/main" id="{E0D6A69D-D1BF-A442-B4F1-4561281CAE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4243956"/>
              </p:ext>
            </p:extLst>
          </p:nvPr>
        </p:nvGraphicFramePr>
        <p:xfrm>
          <a:off x="3973733" y="2264944"/>
          <a:ext cx="1459312" cy="150906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pic>
        <p:nvPicPr>
          <p:cNvPr id="163" name="図 1">
            <a:extLst>
              <a:ext uri="{FF2B5EF4-FFF2-40B4-BE49-F238E27FC236}">
                <a16:creationId xmlns:a16="http://schemas.microsoft.com/office/drawing/2014/main" id="{AF903DE3-E4D4-4B4F-981D-12349F5942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12" t="37709" r="2401" b="23414"/>
          <a:stretch/>
        </p:blipFill>
        <p:spPr>
          <a:xfrm>
            <a:off x="5821280" y="2139191"/>
            <a:ext cx="505820" cy="512678"/>
          </a:xfrm>
          <a:prstGeom prst="rect">
            <a:avLst/>
          </a:prstGeom>
        </p:spPr>
      </p:pic>
      <p:sp>
        <p:nvSpPr>
          <p:cNvPr id="164" name="テキスト ボックス 2">
            <a:extLst>
              <a:ext uri="{FF2B5EF4-FFF2-40B4-BE49-F238E27FC236}">
                <a16:creationId xmlns:a16="http://schemas.microsoft.com/office/drawing/2014/main" id="{93544F14-9D52-C440-9D09-90E057397019}"/>
              </a:ext>
            </a:extLst>
          </p:cNvPr>
          <p:cNvSpPr txBox="1"/>
          <p:nvPr/>
        </p:nvSpPr>
        <p:spPr>
          <a:xfrm>
            <a:off x="1529326" y="2234207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Amino acids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65" name="テキスト ボックス 23">
            <a:extLst>
              <a:ext uri="{FF2B5EF4-FFF2-40B4-BE49-F238E27FC236}">
                <a16:creationId xmlns:a16="http://schemas.microsoft.com/office/drawing/2014/main" id="{86BC176C-92F8-D643-9173-24964D7DFBBE}"/>
              </a:ext>
            </a:extLst>
          </p:cNvPr>
          <p:cNvSpPr txBox="1"/>
          <p:nvPr/>
        </p:nvSpPr>
        <p:spPr>
          <a:xfrm>
            <a:off x="2235862" y="2404317"/>
            <a:ext cx="4860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P</a:t>
            </a:r>
            <a:r>
              <a:rPr kumimoji="1" lang="en-US" altLang="ja-JP" sz="600" dirty="0">
                <a:latin typeface="Arial"/>
                <a:cs typeface="Arial"/>
              </a:rPr>
              <a:t>eptides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66" name="テキスト ボックス 24">
            <a:extLst>
              <a:ext uri="{FF2B5EF4-FFF2-40B4-BE49-F238E27FC236}">
                <a16:creationId xmlns:a16="http://schemas.microsoft.com/office/drawing/2014/main" id="{53CEEC20-552E-F34E-81FE-01982E369B47}"/>
              </a:ext>
            </a:extLst>
          </p:cNvPr>
          <p:cNvSpPr txBox="1"/>
          <p:nvPr/>
        </p:nvSpPr>
        <p:spPr>
          <a:xfrm>
            <a:off x="2408712" y="2908885"/>
            <a:ext cx="6928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Carbohydrates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67" name="テキスト ボックス 25">
            <a:extLst>
              <a:ext uri="{FF2B5EF4-FFF2-40B4-BE49-F238E27FC236}">
                <a16:creationId xmlns:a16="http://schemas.microsoft.com/office/drawing/2014/main" id="{C49E2C0F-DA5D-814E-B83C-85C5F2236CEB}"/>
              </a:ext>
            </a:extLst>
          </p:cNvPr>
          <p:cNvSpPr txBox="1"/>
          <p:nvPr/>
        </p:nvSpPr>
        <p:spPr>
          <a:xfrm>
            <a:off x="2235862" y="3417488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Energy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68" name="テキスト ボックス 26">
            <a:extLst>
              <a:ext uri="{FF2B5EF4-FFF2-40B4-BE49-F238E27FC236}">
                <a16:creationId xmlns:a16="http://schemas.microsoft.com/office/drawing/2014/main" id="{F5A6DF58-3792-814F-B992-C9B6F2EA2B0A}"/>
              </a:ext>
            </a:extLst>
          </p:cNvPr>
          <p:cNvSpPr txBox="1"/>
          <p:nvPr/>
        </p:nvSpPr>
        <p:spPr>
          <a:xfrm>
            <a:off x="1629785" y="3607434"/>
            <a:ext cx="3882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Lipids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69" name="テキスト ボックス 27">
            <a:extLst>
              <a:ext uri="{FF2B5EF4-FFF2-40B4-BE49-F238E27FC236}">
                <a16:creationId xmlns:a16="http://schemas.microsoft.com/office/drawing/2014/main" id="{703D309A-74C0-E94A-BC9F-0DE7A2ED92A7}"/>
              </a:ext>
            </a:extLst>
          </p:cNvPr>
          <p:cNvSpPr txBox="1"/>
          <p:nvPr/>
        </p:nvSpPr>
        <p:spPr>
          <a:xfrm>
            <a:off x="837105" y="3417488"/>
            <a:ext cx="5902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Nucleotides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70" name="テキスト ボックス 28">
            <a:extLst>
              <a:ext uri="{FF2B5EF4-FFF2-40B4-BE49-F238E27FC236}">
                <a16:creationId xmlns:a16="http://schemas.microsoft.com/office/drawing/2014/main" id="{1A9DDBB1-52D0-2B41-BAB0-3B6B7E831CA5}"/>
              </a:ext>
            </a:extLst>
          </p:cNvPr>
          <p:cNvSpPr txBox="1"/>
          <p:nvPr/>
        </p:nvSpPr>
        <p:spPr>
          <a:xfrm>
            <a:off x="613199" y="2870108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Cofactors</a:t>
            </a:r>
          </a:p>
          <a:p>
            <a:r>
              <a:rPr kumimoji="1" lang="en-US" altLang="ja-JP" sz="600" dirty="0">
                <a:latin typeface="Arial"/>
                <a:cs typeface="Arial"/>
              </a:rPr>
              <a:t>and Vitamins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71" name="テキスト ボックス 29">
            <a:extLst>
              <a:ext uri="{FF2B5EF4-FFF2-40B4-BE49-F238E27FC236}">
                <a16:creationId xmlns:a16="http://schemas.microsoft.com/office/drawing/2014/main" id="{7871AC46-C4FC-9E4D-A722-4AE42343A6E4}"/>
              </a:ext>
            </a:extLst>
          </p:cNvPr>
          <p:cNvSpPr txBox="1"/>
          <p:nvPr/>
        </p:nvSpPr>
        <p:spPr>
          <a:xfrm>
            <a:off x="821610" y="2404317"/>
            <a:ext cx="5854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 err="1">
                <a:latin typeface="Arial"/>
                <a:cs typeface="Arial"/>
              </a:rPr>
              <a:t>Xenobiotics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172" name="直線コネクタ 47">
            <a:extLst>
              <a:ext uri="{FF2B5EF4-FFF2-40B4-BE49-F238E27FC236}">
                <a16:creationId xmlns:a16="http://schemas.microsoft.com/office/drawing/2014/main" id="{740533A5-8195-1A47-88C2-42B287846705}"/>
              </a:ext>
            </a:extLst>
          </p:cNvPr>
          <p:cNvCxnSpPr/>
          <p:nvPr/>
        </p:nvCxnSpPr>
        <p:spPr>
          <a:xfrm>
            <a:off x="511956" y="3009929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3" name="テキスト ボックス 48">
            <a:extLst>
              <a:ext uri="{FF2B5EF4-FFF2-40B4-BE49-F238E27FC236}">
                <a16:creationId xmlns:a16="http://schemas.microsoft.com/office/drawing/2014/main" id="{862FDAE4-5CBC-9F44-AAC3-6EA7A6400A57}"/>
              </a:ext>
            </a:extLst>
          </p:cNvPr>
          <p:cNvSpPr txBox="1"/>
          <p:nvPr/>
        </p:nvSpPr>
        <p:spPr>
          <a:xfrm>
            <a:off x="311587" y="2922581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174" name="直線コネクタ 49">
            <a:extLst>
              <a:ext uri="{FF2B5EF4-FFF2-40B4-BE49-F238E27FC236}">
                <a16:creationId xmlns:a16="http://schemas.microsoft.com/office/drawing/2014/main" id="{1CDAF8B4-EAB4-B34D-A709-BEFD75976550}"/>
              </a:ext>
            </a:extLst>
          </p:cNvPr>
          <p:cNvCxnSpPr/>
          <p:nvPr/>
        </p:nvCxnSpPr>
        <p:spPr>
          <a:xfrm>
            <a:off x="511956" y="2864067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5" name="テキスト ボックス 50">
            <a:extLst>
              <a:ext uri="{FF2B5EF4-FFF2-40B4-BE49-F238E27FC236}">
                <a16:creationId xmlns:a16="http://schemas.microsoft.com/office/drawing/2014/main" id="{D2945D89-2E29-2846-8AB4-C06DCA7F0F99}"/>
              </a:ext>
            </a:extLst>
          </p:cNvPr>
          <p:cNvSpPr txBox="1"/>
          <p:nvPr/>
        </p:nvSpPr>
        <p:spPr>
          <a:xfrm>
            <a:off x="268307" y="2776719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25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176" name="直線コネクタ 51">
            <a:extLst>
              <a:ext uri="{FF2B5EF4-FFF2-40B4-BE49-F238E27FC236}">
                <a16:creationId xmlns:a16="http://schemas.microsoft.com/office/drawing/2014/main" id="{1FC00CA0-F961-C74F-AB74-5AE6B8B561B7}"/>
              </a:ext>
            </a:extLst>
          </p:cNvPr>
          <p:cNvCxnSpPr/>
          <p:nvPr/>
        </p:nvCxnSpPr>
        <p:spPr>
          <a:xfrm>
            <a:off x="511956" y="2718207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テキスト ボックス 52">
            <a:extLst>
              <a:ext uri="{FF2B5EF4-FFF2-40B4-BE49-F238E27FC236}">
                <a16:creationId xmlns:a16="http://schemas.microsoft.com/office/drawing/2014/main" id="{035A8AF4-A801-3646-8186-447DD87A9ABA}"/>
              </a:ext>
            </a:extLst>
          </p:cNvPr>
          <p:cNvSpPr txBox="1"/>
          <p:nvPr/>
        </p:nvSpPr>
        <p:spPr>
          <a:xfrm>
            <a:off x="268307" y="2630859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50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178" name="直線コネクタ 53">
            <a:extLst>
              <a:ext uri="{FF2B5EF4-FFF2-40B4-BE49-F238E27FC236}">
                <a16:creationId xmlns:a16="http://schemas.microsoft.com/office/drawing/2014/main" id="{C049A318-B432-7943-A136-C082775824A9}"/>
              </a:ext>
            </a:extLst>
          </p:cNvPr>
          <p:cNvCxnSpPr/>
          <p:nvPr/>
        </p:nvCxnSpPr>
        <p:spPr>
          <a:xfrm>
            <a:off x="511956" y="2572347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9" name="テキスト ボックス 54">
            <a:extLst>
              <a:ext uri="{FF2B5EF4-FFF2-40B4-BE49-F238E27FC236}">
                <a16:creationId xmlns:a16="http://schemas.microsoft.com/office/drawing/2014/main" id="{468BD58E-A965-8843-B4AD-97EEE891353E}"/>
              </a:ext>
            </a:extLst>
          </p:cNvPr>
          <p:cNvSpPr txBox="1"/>
          <p:nvPr/>
        </p:nvSpPr>
        <p:spPr>
          <a:xfrm>
            <a:off x="268307" y="2484999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75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80" name="テキスト ボックス 55">
            <a:extLst>
              <a:ext uri="{FF2B5EF4-FFF2-40B4-BE49-F238E27FC236}">
                <a16:creationId xmlns:a16="http://schemas.microsoft.com/office/drawing/2014/main" id="{8CF2535E-9C6A-964C-B1FA-E8BB86DCEA22}"/>
              </a:ext>
            </a:extLst>
          </p:cNvPr>
          <p:cNvSpPr txBox="1"/>
          <p:nvPr/>
        </p:nvSpPr>
        <p:spPr>
          <a:xfrm>
            <a:off x="285933" y="2192774"/>
            <a:ext cx="2535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%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81" name="テキスト ボックス 7">
            <a:extLst>
              <a:ext uri="{FF2B5EF4-FFF2-40B4-BE49-F238E27FC236}">
                <a16:creationId xmlns:a16="http://schemas.microsoft.com/office/drawing/2014/main" id="{97E3D7B2-DC57-5846-8702-28360C133C6D}"/>
              </a:ext>
            </a:extLst>
          </p:cNvPr>
          <p:cNvSpPr txBox="1"/>
          <p:nvPr/>
        </p:nvSpPr>
        <p:spPr>
          <a:xfrm>
            <a:off x="216837" y="2016444"/>
            <a:ext cx="18020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b="1" dirty="0">
                <a:latin typeface="Arial" charset="0"/>
                <a:ea typeface="Arial" charset="0"/>
                <a:cs typeface="Arial" charset="0"/>
              </a:rPr>
              <a:t>Gradient metabolites before</a:t>
            </a:r>
            <a:r>
              <a:rPr kumimoji="1" lang="en-US" altLang="ja-JP" sz="800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ja-JP" sz="800" b="1" dirty="0">
                <a:solidFill>
                  <a:schemeClr val="accent4"/>
                </a:solidFill>
                <a:latin typeface="Arial" charset="0"/>
                <a:ea typeface="Arial" charset="0"/>
                <a:cs typeface="Arial" charset="0"/>
              </a:rPr>
              <a:t>HCD</a:t>
            </a:r>
            <a:endParaRPr kumimoji="1" lang="ja-JP" altLang="en-US" sz="800" b="1" dirty="0">
              <a:solidFill>
                <a:schemeClr val="accent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2" name="テキスト ボックス 9">
            <a:extLst>
              <a:ext uri="{FF2B5EF4-FFF2-40B4-BE49-F238E27FC236}">
                <a16:creationId xmlns:a16="http://schemas.microsoft.com/office/drawing/2014/main" id="{8170BFAC-AC9E-8B41-BFBC-37F0DC1EECE2}"/>
              </a:ext>
            </a:extLst>
          </p:cNvPr>
          <p:cNvSpPr txBox="1"/>
          <p:nvPr/>
        </p:nvSpPr>
        <p:spPr>
          <a:xfrm>
            <a:off x="3081661" y="2016444"/>
            <a:ext cx="17107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b="1" dirty="0">
                <a:latin typeface="Arial" charset="0"/>
                <a:ea typeface="Arial" charset="0"/>
                <a:cs typeface="Arial" charset="0"/>
              </a:rPr>
              <a:t>Gradient metabolites after </a:t>
            </a:r>
            <a:r>
              <a:rPr kumimoji="1" lang="en-US" altLang="ja-JP" sz="800" b="1" dirty="0">
                <a:solidFill>
                  <a:schemeClr val="accent4"/>
                </a:solidFill>
                <a:latin typeface="Arial" charset="0"/>
                <a:ea typeface="Arial" charset="0"/>
                <a:cs typeface="Arial" charset="0"/>
              </a:rPr>
              <a:t>HCD</a:t>
            </a:r>
            <a:endParaRPr kumimoji="1" lang="ja-JP" altLang="en-US" sz="800" b="1" dirty="0">
              <a:solidFill>
                <a:schemeClr val="accent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3" name="テキスト ボックス 2">
            <a:extLst>
              <a:ext uri="{FF2B5EF4-FFF2-40B4-BE49-F238E27FC236}">
                <a16:creationId xmlns:a16="http://schemas.microsoft.com/office/drawing/2014/main" id="{6681214D-839A-7645-9927-B56268B2A57E}"/>
              </a:ext>
            </a:extLst>
          </p:cNvPr>
          <p:cNvSpPr txBox="1"/>
          <p:nvPr/>
        </p:nvSpPr>
        <p:spPr>
          <a:xfrm>
            <a:off x="4406493" y="2236707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Amino acids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84" name="テキスト ボックス 23">
            <a:extLst>
              <a:ext uri="{FF2B5EF4-FFF2-40B4-BE49-F238E27FC236}">
                <a16:creationId xmlns:a16="http://schemas.microsoft.com/office/drawing/2014/main" id="{3796DC9D-BA2C-154A-B858-D788AE8D3CEE}"/>
              </a:ext>
            </a:extLst>
          </p:cNvPr>
          <p:cNvSpPr txBox="1"/>
          <p:nvPr/>
        </p:nvSpPr>
        <p:spPr>
          <a:xfrm>
            <a:off x="5113029" y="2406817"/>
            <a:ext cx="4860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P</a:t>
            </a:r>
            <a:r>
              <a:rPr kumimoji="1" lang="en-US" altLang="ja-JP" sz="600" dirty="0">
                <a:latin typeface="Arial"/>
                <a:cs typeface="Arial"/>
              </a:rPr>
              <a:t>eptides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85" name="テキスト ボックス 24">
            <a:extLst>
              <a:ext uri="{FF2B5EF4-FFF2-40B4-BE49-F238E27FC236}">
                <a16:creationId xmlns:a16="http://schemas.microsoft.com/office/drawing/2014/main" id="{B0F3C87D-C1A9-144C-AA98-604D30E60A3F}"/>
              </a:ext>
            </a:extLst>
          </p:cNvPr>
          <p:cNvSpPr txBox="1"/>
          <p:nvPr/>
        </p:nvSpPr>
        <p:spPr>
          <a:xfrm>
            <a:off x="5285879" y="2911385"/>
            <a:ext cx="6928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Carbohydrates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86" name="テキスト ボックス 25">
            <a:extLst>
              <a:ext uri="{FF2B5EF4-FFF2-40B4-BE49-F238E27FC236}">
                <a16:creationId xmlns:a16="http://schemas.microsoft.com/office/drawing/2014/main" id="{ED2924A3-7101-1846-9EA9-D5618A7C867C}"/>
              </a:ext>
            </a:extLst>
          </p:cNvPr>
          <p:cNvSpPr txBox="1"/>
          <p:nvPr/>
        </p:nvSpPr>
        <p:spPr>
          <a:xfrm>
            <a:off x="5113029" y="3419988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Energy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87" name="テキスト ボックス 26">
            <a:extLst>
              <a:ext uri="{FF2B5EF4-FFF2-40B4-BE49-F238E27FC236}">
                <a16:creationId xmlns:a16="http://schemas.microsoft.com/office/drawing/2014/main" id="{CAF733FF-613B-8046-85DB-0B5B7C8EE645}"/>
              </a:ext>
            </a:extLst>
          </p:cNvPr>
          <p:cNvSpPr txBox="1"/>
          <p:nvPr/>
        </p:nvSpPr>
        <p:spPr>
          <a:xfrm>
            <a:off x="4506952" y="3609934"/>
            <a:ext cx="3882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Lipids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88" name="テキスト ボックス 27">
            <a:extLst>
              <a:ext uri="{FF2B5EF4-FFF2-40B4-BE49-F238E27FC236}">
                <a16:creationId xmlns:a16="http://schemas.microsoft.com/office/drawing/2014/main" id="{8E9359E5-4647-E046-B163-5D565C4BB2C7}"/>
              </a:ext>
            </a:extLst>
          </p:cNvPr>
          <p:cNvSpPr txBox="1"/>
          <p:nvPr/>
        </p:nvSpPr>
        <p:spPr>
          <a:xfrm>
            <a:off x="3714272" y="3419988"/>
            <a:ext cx="5902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Nucleotides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89" name="テキスト ボックス 28">
            <a:extLst>
              <a:ext uri="{FF2B5EF4-FFF2-40B4-BE49-F238E27FC236}">
                <a16:creationId xmlns:a16="http://schemas.microsoft.com/office/drawing/2014/main" id="{589A34D1-B943-1441-AE8B-F9C257A38C1C}"/>
              </a:ext>
            </a:extLst>
          </p:cNvPr>
          <p:cNvSpPr txBox="1"/>
          <p:nvPr/>
        </p:nvSpPr>
        <p:spPr>
          <a:xfrm>
            <a:off x="3490366" y="2872608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Cofactors</a:t>
            </a:r>
          </a:p>
          <a:p>
            <a:r>
              <a:rPr kumimoji="1" lang="en-US" altLang="ja-JP" sz="600" dirty="0">
                <a:latin typeface="Arial"/>
                <a:cs typeface="Arial"/>
              </a:rPr>
              <a:t>and Vitamins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90" name="テキスト ボックス 29">
            <a:extLst>
              <a:ext uri="{FF2B5EF4-FFF2-40B4-BE49-F238E27FC236}">
                <a16:creationId xmlns:a16="http://schemas.microsoft.com/office/drawing/2014/main" id="{1DFE97E6-CF98-F944-8A8B-AECC572510F8}"/>
              </a:ext>
            </a:extLst>
          </p:cNvPr>
          <p:cNvSpPr txBox="1"/>
          <p:nvPr/>
        </p:nvSpPr>
        <p:spPr>
          <a:xfrm>
            <a:off x="3698777" y="2406817"/>
            <a:ext cx="5854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 err="1">
                <a:latin typeface="Arial"/>
                <a:cs typeface="Arial"/>
              </a:rPr>
              <a:t>Xenobiotics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191" name="直線コネクタ 47">
            <a:extLst>
              <a:ext uri="{FF2B5EF4-FFF2-40B4-BE49-F238E27FC236}">
                <a16:creationId xmlns:a16="http://schemas.microsoft.com/office/drawing/2014/main" id="{8C805B8B-5686-3047-86FD-98C7A2070269}"/>
              </a:ext>
            </a:extLst>
          </p:cNvPr>
          <p:cNvCxnSpPr/>
          <p:nvPr/>
        </p:nvCxnSpPr>
        <p:spPr>
          <a:xfrm>
            <a:off x="3389117" y="3012429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2" name="テキスト ボックス 48">
            <a:extLst>
              <a:ext uri="{FF2B5EF4-FFF2-40B4-BE49-F238E27FC236}">
                <a16:creationId xmlns:a16="http://schemas.microsoft.com/office/drawing/2014/main" id="{F14DFF5C-EF1C-B044-986D-D30B4F4CD2EC}"/>
              </a:ext>
            </a:extLst>
          </p:cNvPr>
          <p:cNvSpPr txBox="1"/>
          <p:nvPr/>
        </p:nvSpPr>
        <p:spPr>
          <a:xfrm>
            <a:off x="3188748" y="2925081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193" name="直線コネクタ 49">
            <a:extLst>
              <a:ext uri="{FF2B5EF4-FFF2-40B4-BE49-F238E27FC236}">
                <a16:creationId xmlns:a16="http://schemas.microsoft.com/office/drawing/2014/main" id="{12617BF0-6BDC-2A48-81E2-D9D32E064C7A}"/>
              </a:ext>
            </a:extLst>
          </p:cNvPr>
          <p:cNvCxnSpPr/>
          <p:nvPr/>
        </p:nvCxnSpPr>
        <p:spPr>
          <a:xfrm>
            <a:off x="3389117" y="2814616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" name="テキスト ボックス 50">
            <a:extLst>
              <a:ext uri="{FF2B5EF4-FFF2-40B4-BE49-F238E27FC236}">
                <a16:creationId xmlns:a16="http://schemas.microsoft.com/office/drawing/2014/main" id="{4F16D623-49B6-3D40-9231-06779FF7E20A}"/>
              </a:ext>
            </a:extLst>
          </p:cNvPr>
          <p:cNvSpPr txBox="1"/>
          <p:nvPr/>
        </p:nvSpPr>
        <p:spPr>
          <a:xfrm>
            <a:off x="3145468" y="2727268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20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195" name="直線コネクタ 51">
            <a:extLst>
              <a:ext uri="{FF2B5EF4-FFF2-40B4-BE49-F238E27FC236}">
                <a16:creationId xmlns:a16="http://schemas.microsoft.com/office/drawing/2014/main" id="{F45EE1C4-1DBF-BD42-B359-2687EB24229F}"/>
              </a:ext>
            </a:extLst>
          </p:cNvPr>
          <p:cNvCxnSpPr/>
          <p:nvPr/>
        </p:nvCxnSpPr>
        <p:spPr>
          <a:xfrm>
            <a:off x="3389117" y="2616804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" name="テキスト ボックス 52">
            <a:extLst>
              <a:ext uri="{FF2B5EF4-FFF2-40B4-BE49-F238E27FC236}">
                <a16:creationId xmlns:a16="http://schemas.microsoft.com/office/drawing/2014/main" id="{C79D73C5-0110-4146-9ED0-21552CFE8C0E}"/>
              </a:ext>
            </a:extLst>
          </p:cNvPr>
          <p:cNvSpPr txBox="1"/>
          <p:nvPr/>
        </p:nvSpPr>
        <p:spPr>
          <a:xfrm>
            <a:off x="3145468" y="2529456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4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197" name="直線コネクタ 53">
            <a:extLst>
              <a:ext uri="{FF2B5EF4-FFF2-40B4-BE49-F238E27FC236}">
                <a16:creationId xmlns:a16="http://schemas.microsoft.com/office/drawing/2014/main" id="{FC320C7A-AF84-5246-B254-79B85A07C6BB}"/>
              </a:ext>
            </a:extLst>
          </p:cNvPr>
          <p:cNvCxnSpPr/>
          <p:nvPr/>
        </p:nvCxnSpPr>
        <p:spPr>
          <a:xfrm>
            <a:off x="3389117" y="2418992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テキスト ボックス 54">
            <a:extLst>
              <a:ext uri="{FF2B5EF4-FFF2-40B4-BE49-F238E27FC236}">
                <a16:creationId xmlns:a16="http://schemas.microsoft.com/office/drawing/2014/main" id="{B79D5946-FA61-7D43-B7FC-3F50A5B42F17}"/>
              </a:ext>
            </a:extLst>
          </p:cNvPr>
          <p:cNvSpPr txBox="1"/>
          <p:nvPr/>
        </p:nvSpPr>
        <p:spPr>
          <a:xfrm>
            <a:off x="3145468" y="2331644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6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199" name="テキスト ボックス 55">
            <a:extLst>
              <a:ext uri="{FF2B5EF4-FFF2-40B4-BE49-F238E27FC236}">
                <a16:creationId xmlns:a16="http://schemas.microsoft.com/office/drawing/2014/main" id="{256C3E39-71E5-2740-AE67-785DBD2B6668}"/>
              </a:ext>
            </a:extLst>
          </p:cNvPr>
          <p:cNvSpPr txBox="1"/>
          <p:nvPr/>
        </p:nvSpPr>
        <p:spPr>
          <a:xfrm>
            <a:off x="3163100" y="2195274"/>
            <a:ext cx="2535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%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08" name="直線コネクタ 53">
            <a:extLst>
              <a:ext uri="{FF2B5EF4-FFF2-40B4-BE49-F238E27FC236}">
                <a16:creationId xmlns:a16="http://schemas.microsoft.com/office/drawing/2014/main" id="{21EABFC5-7E99-1A4D-BAE4-2CE40BC7B0E2}"/>
              </a:ext>
            </a:extLst>
          </p:cNvPr>
          <p:cNvCxnSpPr/>
          <p:nvPr/>
        </p:nvCxnSpPr>
        <p:spPr>
          <a:xfrm>
            <a:off x="511956" y="2426487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9" name="テキスト ボックス 54">
            <a:extLst>
              <a:ext uri="{FF2B5EF4-FFF2-40B4-BE49-F238E27FC236}">
                <a16:creationId xmlns:a16="http://schemas.microsoft.com/office/drawing/2014/main" id="{EA51E8FD-B9B5-0846-8FA0-4530F17ABE10}"/>
              </a:ext>
            </a:extLst>
          </p:cNvPr>
          <p:cNvSpPr txBox="1"/>
          <p:nvPr/>
        </p:nvSpPr>
        <p:spPr>
          <a:xfrm>
            <a:off x="225025" y="2339139"/>
            <a:ext cx="3145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100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graphicFrame>
        <p:nvGraphicFramePr>
          <p:cNvPr id="210" name="グラフ 18">
            <a:extLst>
              <a:ext uri="{FF2B5EF4-FFF2-40B4-BE49-F238E27FC236}">
                <a16:creationId xmlns:a16="http://schemas.microsoft.com/office/drawing/2014/main" id="{12A1ABB5-15B6-C64E-9F47-3A272CA503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9617139"/>
              </p:ext>
            </p:extLst>
          </p:nvPr>
        </p:nvGraphicFramePr>
        <p:xfrm>
          <a:off x="971340" y="4275139"/>
          <a:ext cx="1701222" cy="1465947"/>
        </p:xfrm>
        <a:graphic>
          <a:graphicData uri="http://schemas.openxmlformats.org/drawingml/2006/chart">
            <c:chart xmlns:c="http://schemas.openxmlformats.org/drawingml/2006/chart" r:id="rId7"/>
          </a:graphicData>
        </a:graphic>
      </p:graphicFrame>
      <p:cxnSp>
        <p:nvCxnSpPr>
          <p:cNvPr id="211" name="直線コネクタ 47">
            <a:extLst>
              <a:ext uri="{FF2B5EF4-FFF2-40B4-BE49-F238E27FC236}">
                <a16:creationId xmlns:a16="http://schemas.microsoft.com/office/drawing/2014/main" id="{B8721D70-6EF2-C74D-BAE5-4C64FA772F05}"/>
              </a:ext>
            </a:extLst>
          </p:cNvPr>
          <p:cNvCxnSpPr/>
          <p:nvPr/>
        </p:nvCxnSpPr>
        <p:spPr>
          <a:xfrm>
            <a:off x="516116" y="5003623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2" name="テキスト ボックス 48">
            <a:extLst>
              <a:ext uri="{FF2B5EF4-FFF2-40B4-BE49-F238E27FC236}">
                <a16:creationId xmlns:a16="http://schemas.microsoft.com/office/drawing/2014/main" id="{F039F3D3-5AEE-224B-9E4E-8652F3AC4BC4}"/>
              </a:ext>
            </a:extLst>
          </p:cNvPr>
          <p:cNvSpPr txBox="1"/>
          <p:nvPr/>
        </p:nvSpPr>
        <p:spPr>
          <a:xfrm>
            <a:off x="315747" y="4916275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13" name="直線コネクタ 49">
            <a:extLst>
              <a:ext uri="{FF2B5EF4-FFF2-40B4-BE49-F238E27FC236}">
                <a16:creationId xmlns:a16="http://schemas.microsoft.com/office/drawing/2014/main" id="{79F256F4-D3DC-F747-91E9-66B810C98DF5}"/>
              </a:ext>
            </a:extLst>
          </p:cNvPr>
          <p:cNvCxnSpPr/>
          <p:nvPr/>
        </p:nvCxnSpPr>
        <p:spPr>
          <a:xfrm>
            <a:off x="516116" y="4857761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4" name="テキスト ボックス 50">
            <a:extLst>
              <a:ext uri="{FF2B5EF4-FFF2-40B4-BE49-F238E27FC236}">
                <a16:creationId xmlns:a16="http://schemas.microsoft.com/office/drawing/2014/main" id="{1309A80F-3946-3D4F-996B-01E7D593289E}"/>
              </a:ext>
            </a:extLst>
          </p:cNvPr>
          <p:cNvSpPr txBox="1"/>
          <p:nvPr/>
        </p:nvSpPr>
        <p:spPr>
          <a:xfrm>
            <a:off x="272467" y="4770413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20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15" name="直線コネクタ 51">
            <a:extLst>
              <a:ext uri="{FF2B5EF4-FFF2-40B4-BE49-F238E27FC236}">
                <a16:creationId xmlns:a16="http://schemas.microsoft.com/office/drawing/2014/main" id="{62A879CB-2AA5-9441-83C3-24EC2C361B4E}"/>
              </a:ext>
            </a:extLst>
          </p:cNvPr>
          <p:cNvCxnSpPr/>
          <p:nvPr/>
        </p:nvCxnSpPr>
        <p:spPr>
          <a:xfrm>
            <a:off x="516116" y="4711901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6" name="テキスト ボックス 52">
            <a:extLst>
              <a:ext uri="{FF2B5EF4-FFF2-40B4-BE49-F238E27FC236}">
                <a16:creationId xmlns:a16="http://schemas.microsoft.com/office/drawing/2014/main" id="{4274717D-DDB1-1A41-97E3-D12FD4D4A616}"/>
              </a:ext>
            </a:extLst>
          </p:cNvPr>
          <p:cNvSpPr txBox="1"/>
          <p:nvPr/>
        </p:nvSpPr>
        <p:spPr>
          <a:xfrm>
            <a:off x="272467" y="4624553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4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17" name="直線コネクタ 53">
            <a:extLst>
              <a:ext uri="{FF2B5EF4-FFF2-40B4-BE49-F238E27FC236}">
                <a16:creationId xmlns:a16="http://schemas.microsoft.com/office/drawing/2014/main" id="{F1D068CE-A016-F446-B703-7AFF142BF4FA}"/>
              </a:ext>
            </a:extLst>
          </p:cNvPr>
          <p:cNvCxnSpPr/>
          <p:nvPr/>
        </p:nvCxnSpPr>
        <p:spPr>
          <a:xfrm>
            <a:off x="516116" y="4566041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8" name="テキスト ボックス 54">
            <a:extLst>
              <a:ext uri="{FF2B5EF4-FFF2-40B4-BE49-F238E27FC236}">
                <a16:creationId xmlns:a16="http://schemas.microsoft.com/office/drawing/2014/main" id="{29A35986-980E-554D-98A2-B7AC246A2744}"/>
              </a:ext>
            </a:extLst>
          </p:cNvPr>
          <p:cNvSpPr txBox="1"/>
          <p:nvPr/>
        </p:nvSpPr>
        <p:spPr>
          <a:xfrm>
            <a:off x="272467" y="4478693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60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19" name="テキスト ボックス 55">
            <a:extLst>
              <a:ext uri="{FF2B5EF4-FFF2-40B4-BE49-F238E27FC236}">
                <a16:creationId xmlns:a16="http://schemas.microsoft.com/office/drawing/2014/main" id="{A61E25E9-2602-AC41-991A-E66797F319F8}"/>
              </a:ext>
            </a:extLst>
          </p:cNvPr>
          <p:cNvSpPr txBox="1"/>
          <p:nvPr/>
        </p:nvSpPr>
        <p:spPr>
          <a:xfrm>
            <a:off x="290093" y="4186468"/>
            <a:ext cx="2535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%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20" name="直線コネクタ 53">
            <a:extLst>
              <a:ext uri="{FF2B5EF4-FFF2-40B4-BE49-F238E27FC236}">
                <a16:creationId xmlns:a16="http://schemas.microsoft.com/office/drawing/2014/main" id="{689EE643-1E32-E743-9795-DE6E6881500B}"/>
              </a:ext>
            </a:extLst>
          </p:cNvPr>
          <p:cNvCxnSpPr/>
          <p:nvPr/>
        </p:nvCxnSpPr>
        <p:spPr>
          <a:xfrm>
            <a:off x="516116" y="4420181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1" name="テキスト ボックス 54">
            <a:extLst>
              <a:ext uri="{FF2B5EF4-FFF2-40B4-BE49-F238E27FC236}">
                <a16:creationId xmlns:a16="http://schemas.microsoft.com/office/drawing/2014/main" id="{CEA6D38C-9031-B44A-9E60-00F00A914B6B}"/>
              </a:ext>
            </a:extLst>
          </p:cNvPr>
          <p:cNvSpPr txBox="1"/>
          <p:nvPr/>
        </p:nvSpPr>
        <p:spPr>
          <a:xfrm>
            <a:off x="272467" y="4332833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8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graphicFrame>
        <p:nvGraphicFramePr>
          <p:cNvPr id="222" name="グラフ 18">
            <a:extLst>
              <a:ext uri="{FF2B5EF4-FFF2-40B4-BE49-F238E27FC236}">
                <a16:creationId xmlns:a16="http://schemas.microsoft.com/office/drawing/2014/main" id="{7742C89B-FC1E-AC47-B36A-5E52F1E93C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8144787"/>
              </p:ext>
            </p:extLst>
          </p:nvPr>
        </p:nvGraphicFramePr>
        <p:xfrm>
          <a:off x="3848507" y="4277254"/>
          <a:ext cx="1701222" cy="1465947"/>
        </p:xfrm>
        <a:graphic>
          <a:graphicData uri="http://schemas.openxmlformats.org/drawingml/2006/chart">
            <c:chart xmlns:c="http://schemas.openxmlformats.org/drawingml/2006/chart" r:id="rId8"/>
          </a:graphicData>
        </a:graphic>
      </p:graphicFrame>
      <p:sp>
        <p:nvSpPr>
          <p:cNvPr id="223" name="テキスト ボックス 15">
            <a:extLst>
              <a:ext uri="{FF2B5EF4-FFF2-40B4-BE49-F238E27FC236}">
                <a16:creationId xmlns:a16="http://schemas.microsoft.com/office/drawing/2014/main" id="{521D9A7F-4169-A94E-9EA4-88641586D4AC}"/>
              </a:ext>
            </a:extLst>
          </p:cNvPr>
          <p:cNvSpPr txBox="1"/>
          <p:nvPr/>
        </p:nvSpPr>
        <p:spPr>
          <a:xfrm>
            <a:off x="2969" y="3941883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C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224" name="テキスト ボックス 15">
            <a:extLst>
              <a:ext uri="{FF2B5EF4-FFF2-40B4-BE49-F238E27FC236}">
                <a16:creationId xmlns:a16="http://schemas.microsoft.com/office/drawing/2014/main" id="{461C2753-78E6-5749-B806-7C44BDD794E7}"/>
              </a:ext>
            </a:extLst>
          </p:cNvPr>
          <p:cNvSpPr txBox="1"/>
          <p:nvPr/>
        </p:nvSpPr>
        <p:spPr>
          <a:xfrm>
            <a:off x="-1844" y="5887574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/>
                <a:cs typeface="Arial"/>
              </a:rPr>
              <a:t>D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225" name="テキスト ボックス 7">
            <a:extLst>
              <a:ext uri="{FF2B5EF4-FFF2-40B4-BE49-F238E27FC236}">
                <a16:creationId xmlns:a16="http://schemas.microsoft.com/office/drawing/2014/main" id="{1AF23516-AA55-7B4C-B67E-9ACAA28F213A}"/>
              </a:ext>
            </a:extLst>
          </p:cNvPr>
          <p:cNvSpPr txBox="1"/>
          <p:nvPr/>
        </p:nvSpPr>
        <p:spPr>
          <a:xfrm>
            <a:off x="216837" y="3989289"/>
            <a:ext cx="23551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b="1" dirty="0">
                <a:latin typeface="Arial" charset="0"/>
                <a:ea typeface="Arial" charset="0"/>
                <a:cs typeface="Arial" charset="0"/>
              </a:rPr>
              <a:t>Changed metabolites by </a:t>
            </a:r>
            <a:r>
              <a:rPr kumimoji="1" lang="en-US" altLang="ja-JP" sz="800" b="1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HFD </a:t>
            </a:r>
            <a:r>
              <a:rPr kumimoji="1" lang="en-US" altLang="ja-JP" sz="800" b="1" dirty="0">
                <a:latin typeface="Arial" charset="0"/>
                <a:ea typeface="Arial" charset="0"/>
                <a:cs typeface="Arial" charset="0"/>
              </a:rPr>
              <a:t>in the </a:t>
            </a:r>
            <a:r>
              <a:rPr kumimoji="1" lang="en-US" altLang="ja-JP" sz="800" b="1" dirty="0">
                <a:solidFill>
                  <a:srgbClr val="FF9300"/>
                </a:solidFill>
                <a:latin typeface="Arial" charset="0"/>
                <a:ea typeface="Arial" charset="0"/>
                <a:cs typeface="Arial" charset="0"/>
              </a:rPr>
              <a:t>morning</a:t>
            </a:r>
            <a:endParaRPr kumimoji="1" lang="ja-JP" altLang="en-US" sz="800" b="1" dirty="0">
              <a:solidFill>
                <a:srgbClr val="FF93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6" name="テキスト ボックス 9">
            <a:extLst>
              <a:ext uri="{FF2B5EF4-FFF2-40B4-BE49-F238E27FC236}">
                <a16:creationId xmlns:a16="http://schemas.microsoft.com/office/drawing/2014/main" id="{4A56F43A-B7DE-C64B-BAFD-08AECBBD6973}"/>
              </a:ext>
            </a:extLst>
          </p:cNvPr>
          <p:cNvSpPr txBox="1"/>
          <p:nvPr/>
        </p:nvSpPr>
        <p:spPr>
          <a:xfrm>
            <a:off x="3081661" y="3989289"/>
            <a:ext cx="23342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b="1" dirty="0">
                <a:latin typeface="Arial" charset="0"/>
                <a:ea typeface="Arial" charset="0"/>
                <a:cs typeface="Arial" charset="0"/>
              </a:rPr>
              <a:t>Changed metabolites </a:t>
            </a:r>
            <a:r>
              <a:rPr lang="en-US" altLang="ja-JP" sz="800" b="1" dirty="0">
                <a:latin typeface="Arial" charset="0"/>
                <a:ea typeface="Arial" charset="0"/>
                <a:cs typeface="Arial" charset="0"/>
              </a:rPr>
              <a:t>by </a:t>
            </a:r>
            <a:r>
              <a:rPr lang="en-US" altLang="ja-JP" sz="800" b="1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HFD</a:t>
            </a:r>
            <a:r>
              <a:rPr lang="en-US" altLang="ja-JP" sz="800" b="1" dirty="0">
                <a:latin typeface="Arial" charset="0"/>
                <a:ea typeface="Arial" charset="0"/>
                <a:cs typeface="Arial" charset="0"/>
              </a:rPr>
              <a:t> in the </a:t>
            </a:r>
            <a:r>
              <a:rPr lang="en-US" altLang="ja-JP" sz="800" b="1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evening</a:t>
            </a:r>
            <a:endParaRPr kumimoji="1" lang="ja-JP" altLang="en-US" sz="80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7" name="テキスト ボックス 7">
            <a:extLst>
              <a:ext uri="{FF2B5EF4-FFF2-40B4-BE49-F238E27FC236}">
                <a16:creationId xmlns:a16="http://schemas.microsoft.com/office/drawing/2014/main" id="{41B512A7-2E29-B84A-BA9F-5FDAB208FBBE}"/>
              </a:ext>
            </a:extLst>
          </p:cNvPr>
          <p:cNvSpPr txBox="1"/>
          <p:nvPr/>
        </p:nvSpPr>
        <p:spPr>
          <a:xfrm>
            <a:off x="219337" y="5962004"/>
            <a:ext cx="236635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b="1" dirty="0">
                <a:latin typeface="Arial" charset="0"/>
                <a:ea typeface="Arial" charset="0"/>
                <a:cs typeface="Arial" charset="0"/>
              </a:rPr>
              <a:t>Changed metabolites by</a:t>
            </a:r>
            <a:r>
              <a:rPr kumimoji="1" lang="en-US" altLang="ja-JP" sz="800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ja-JP" sz="800" b="1" dirty="0">
                <a:solidFill>
                  <a:schemeClr val="accent4"/>
                </a:solidFill>
                <a:latin typeface="Arial" charset="0"/>
                <a:ea typeface="Arial" charset="0"/>
                <a:cs typeface="Arial" charset="0"/>
              </a:rPr>
              <a:t>HCD </a:t>
            </a:r>
            <a:r>
              <a:rPr kumimoji="1" lang="en-US" altLang="ja-JP" sz="800" b="1" dirty="0">
                <a:latin typeface="Arial" charset="0"/>
                <a:ea typeface="Arial" charset="0"/>
                <a:cs typeface="Arial" charset="0"/>
              </a:rPr>
              <a:t>in the </a:t>
            </a:r>
            <a:r>
              <a:rPr kumimoji="1" lang="en-US" altLang="ja-JP" sz="800" b="1" dirty="0">
                <a:solidFill>
                  <a:srgbClr val="FF9300"/>
                </a:solidFill>
                <a:latin typeface="Arial" charset="0"/>
                <a:ea typeface="Arial" charset="0"/>
                <a:cs typeface="Arial" charset="0"/>
              </a:rPr>
              <a:t>morning</a:t>
            </a:r>
            <a:endParaRPr kumimoji="1" lang="ja-JP" altLang="en-US" sz="800" b="1" dirty="0">
              <a:solidFill>
                <a:srgbClr val="FF93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8" name="テキスト ボックス 9">
            <a:extLst>
              <a:ext uri="{FF2B5EF4-FFF2-40B4-BE49-F238E27FC236}">
                <a16:creationId xmlns:a16="http://schemas.microsoft.com/office/drawing/2014/main" id="{E1465803-5536-4C4A-A4E9-4444B0E8C13B}"/>
              </a:ext>
            </a:extLst>
          </p:cNvPr>
          <p:cNvSpPr txBox="1"/>
          <p:nvPr/>
        </p:nvSpPr>
        <p:spPr>
          <a:xfrm>
            <a:off x="3084161" y="5962004"/>
            <a:ext cx="23455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b="1" dirty="0">
                <a:latin typeface="Arial" charset="0"/>
                <a:ea typeface="Arial" charset="0"/>
                <a:cs typeface="Arial" charset="0"/>
              </a:rPr>
              <a:t>Changed metabolites by </a:t>
            </a:r>
            <a:r>
              <a:rPr kumimoji="1" lang="en-US" altLang="ja-JP" sz="800" b="1" dirty="0">
                <a:solidFill>
                  <a:schemeClr val="accent4"/>
                </a:solidFill>
                <a:latin typeface="Arial" charset="0"/>
                <a:ea typeface="Arial" charset="0"/>
                <a:cs typeface="Arial" charset="0"/>
              </a:rPr>
              <a:t>HCD </a:t>
            </a:r>
            <a:r>
              <a:rPr kumimoji="1" lang="en-US" altLang="ja-JP" sz="800" b="1" dirty="0">
                <a:latin typeface="Arial" charset="0"/>
                <a:ea typeface="Arial" charset="0"/>
                <a:cs typeface="Arial" charset="0"/>
              </a:rPr>
              <a:t>in the </a:t>
            </a:r>
            <a:r>
              <a:rPr kumimoji="1" lang="en-US" altLang="ja-JP" sz="800" b="1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evening</a:t>
            </a:r>
            <a:endParaRPr kumimoji="1" lang="ja-JP" altLang="en-US" sz="80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229" name="グラフ 18">
            <a:extLst>
              <a:ext uri="{FF2B5EF4-FFF2-40B4-BE49-F238E27FC236}">
                <a16:creationId xmlns:a16="http://schemas.microsoft.com/office/drawing/2014/main" id="{D8A125AE-B83D-C243-826A-578B32BBA4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019779"/>
              </p:ext>
            </p:extLst>
          </p:nvPr>
        </p:nvGraphicFramePr>
        <p:xfrm>
          <a:off x="976223" y="6243191"/>
          <a:ext cx="1701222" cy="1465947"/>
        </p:xfrm>
        <a:graphic>
          <a:graphicData uri="http://schemas.openxmlformats.org/drawingml/2006/chart">
            <c:chart xmlns:c="http://schemas.openxmlformats.org/drawingml/2006/chart" r:id="rId9"/>
          </a:graphicData>
        </a:graphic>
      </p:graphicFrame>
      <p:graphicFrame>
        <p:nvGraphicFramePr>
          <p:cNvPr id="230" name="グラフ 18">
            <a:extLst>
              <a:ext uri="{FF2B5EF4-FFF2-40B4-BE49-F238E27FC236}">
                <a16:creationId xmlns:a16="http://schemas.microsoft.com/office/drawing/2014/main" id="{FDDECDF6-1580-224E-B0ED-F9DA898E59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4049637"/>
              </p:ext>
            </p:extLst>
          </p:nvPr>
        </p:nvGraphicFramePr>
        <p:xfrm>
          <a:off x="3845895" y="6243191"/>
          <a:ext cx="1701222" cy="1465947"/>
        </p:xfrm>
        <a:graphic>
          <a:graphicData uri="http://schemas.openxmlformats.org/drawingml/2006/chart">
            <c:chart xmlns:c="http://schemas.openxmlformats.org/drawingml/2006/chart" r:id="rId10"/>
          </a:graphicData>
        </a:graphic>
      </p:graphicFrame>
      <p:sp>
        <p:nvSpPr>
          <p:cNvPr id="231" name="テキスト ボックス 2">
            <a:extLst>
              <a:ext uri="{FF2B5EF4-FFF2-40B4-BE49-F238E27FC236}">
                <a16:creationId xmlns:a16="http://schemas.microsoft.com/office/drawing/2014/main" id="{997FBA00-8B0B-CD42-A2F4-F172622E449B}"/>
              </a:ext>
            </a:extLst>
          </p:cNvPr>
          <p:cNvSpPr txBox="1"/>
          <p:nvPr/>
        </p:nvSpPr>
        <p:spPr>
          <a:xfrm>
            <a:off x="1519714" y="4237895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Amino acids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32" name="テキスト ボックス 23">
            <a:extLst>
              <a:ext uri="{FF2B5EF4-FFF2-40B4-BE49-F238E27FC236}">
                <a16:creationId xmlns:a16="http://schemas.microsoft.com/office/drawing/2014/main" id="{D410EF7F-EDD6-6B4A-AE66-EAB0E1DA61B3}"/>
              </a:ext>
            </a:extLst>
          </p:cNvPr>
          <p:cNvSpPr txBox="1"/>
          <p:nvPr/>
        </p:nvSpPr>
        <p:spPr>
          <a:xfrm>
            <a:off x="2238362" y="4408005"/>
            <a:ext cx="4860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P</a:t>
            </a:r>
            <a:r>
              <a:rPr kumimoji="1" lang="en-US" altLang="ja-JP" sz="600" dirty="0">
                <a:latin typeface="Arial"/>
                <a:cs typeface="Arial"/>
              </a:rPr>
              <a:t>eptides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33" name="テキスト ボックス 24">
            <a:extLst>
              <a:ext uri="{FF2B5EF4-FFF2-40B4-BE49-F238E27FC236}">
                <a16:creationId xmlns:a16="http://schemas.microsoft.com/office/drawing/2014/main" id="{34B23951-402F-464F-A281-298209E9684C}"/>
              </a:ext>
            </a:extLst>
          </p:cNvPr>
          <p:cNvSpPr txBox="1"/>
          <p:nvPr/>
        </p:nvSpPr>
        <p:spPr>
          <a:xfrm>
            <a:off x="2411212" y="4912573"/>
            <a:ext cx="6928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Carbohydrates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34" name="テキスト ボックス 25">
            <a:extLst>
              <a:ext uri="{FF2B5EF4-FFF2-40B4-BE49-F238E27FC236}">
                <a16:creationId xmlns:a16="http://schemas.microsoft.com/office/drawing/2014/main" id="{847AD456-071D-4648-AA2F-FD312B8E47A5}"/>
              </a:ext>
            </a:extLst>
          </p:cNvPr>
          <p:cNvSpPr txBox="1"/>
          <p:nvPr/>
        </p:nvSpPr>
        <p:spPr>
          <a:xfrm>
            <a:off x="2238362" y="5421176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Energy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35" name="テキスト ボックス 26">
            <a:extLst>
              <a:ext uri="{FF2B5EF4-FFF2-40B4-BE49-F238E27FC236}">
                <a16:creationId xmlns:a16="http://schemas.microsoft.com/office/drawing/2014/main" id="{FDB5744F-19E9-8A48-BBDF-73CBE6AB2877}"/>
              </a:ext>
            </a:extLst>
          </p:cNvPr>
          <p:cNvSpPr txBox="1"/>
          <p:nvPr/>
        </p:nvSpPr>
        <p:spPr>
          <a:xfrm>
            <a:off x="1626229" y="5611122"/>
            <a:ext cx="3882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Lipids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36" name="テキスト ボックス 27">
            <a:extLst>
              <a:ext uri="{FF2B5EF4-FFF2-40B4-BE49-F238E27FC236}">
                <a16:creationId xmlns:a16="http://schemas.microsoft.com/office/drawing/2014/main" id="{5111D031-4AAC-E14D-92F3-629F7F63E4BB}"/>
              </a:ext>
            </a:extLst>
          </p:cNvPr>
          <p:cNvSpPr txBox="1"/>
          <p:nvPr/>
        </p:nvSpPr>
        <p:spPr>
          <a:xfrm>
            <a:off x="821437" y="5421176"/>
            <a:ext cx="5902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Nucleotides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37" name="テキスト ボックス 28">
            <a:extLst>
              <a:ext uri="{FF2B5EF4-FFF2-40B4-BE49-F238E27FC236}">
                <a16:creationId xmlns:a16="http://schemas.microsoft.com/office/drawing/2014/main" id="{F4AF9EA0-8241-B34C-9396-4A56725BBD9F}"/>
              </a:ext>
            </a:extLst>
          </p:cNvPr>
          <p:cNvSpPr txBox="1"/>
          <p:nvPr/>
        </p:nvSpPr>
        <p:spPr>
          <a:xfrm>
            <a:off x="615699" y="4873796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Cofactors</a:t>
            </a:r>
          </a:p>
          <a:p>
            <a:r>
              <a:rPr kumimoji="1" lang="en-US" altLang="ja-JP" sz="600" dirty="0">
                <a:latin typeface="Arial"/>
                <a:cs typeface="Arial"/>
              </a:rPr>
              <a:t>and Vitamins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38" name="テキスト ボックス 29">
            <a:extLst>
              <a:ext uri="{FF2B5EF4-FFF2-40B4-BE49-F238E27FC236}">
                <a16:creationId xmlns:a16="http://schemas.microsoft.com/office/drawing/2014/main" id="{0BA83156-D375-8642-BE54-E6BF7749D1D9}"/>
              </a:ext>
            </a:extLst>
          </p:cNvPr>
          <p:cNvSpPr txBox="1"/>
          <p:nvPr/>
        </p:nvSpPr>
        <p:spPr>
          <a:xfrm>
            <a:off x="824110" y="4408005"/>
            <a:ext cx="5854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 err="1">
                <a:latin typeface="Arial"/>
                <a:cs typeface="Arial"/>
              </a:rPr>
              <a:t>Xenobiotics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39" name="直線コネクタ 47">
            <a:extLst>
              <a:ext uri="{FF2B5EF4-FFF2-40B4-BE49-F238E27FC236}">
                <a16:creationId xmlns:a16="http://schemas.microsoft.com/office/drawing/2014/main" id="{2417CE64-2E68-D243-A54D-B4040EE13384}"/>
              </a:ext>
            </a:extLst>
          </p:cNvPr>
          <p:cNvCxnSpPr/>
          <p:nvPr/>
        </p:nvCxnSpPr>
        <p:spPr>
          <a:xfrm>
            <a:off x="3383430" y="5006123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0" name="テキスト ボックス 48">
            <a:extLst>
              <a:ext uri="{FF2B5EF4-FFF2-40B4-BE49-F238E27FC236}">
                <a16:creationId xmlns:a16="http://schemas.microsoft.com/office/drawing/2014/main" id="{508566D1-7E1C-3A48-BAAB-17DFA0C2A40C}"/>
              </a:ext>
            </a:extLst>
          </p:cNvPr>
          <p:cNvSpPr txBox="1"/>
          <p:nvPr/>
        </p:nvSpPr>
        <p:spPr>
          <a:xfrm>
            <a:off x="3183061" y="4918775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41" name="直線コネクタ 49">
            <a:extLst>
              <a:ext uri="{FF2B5EF4-FFF2-40B4-BE49-F238E27FC236}">
                <a16:creationId xmlns:a16="http://schemas.microsoft.com/office/drawing/2014/main" id="{9B4BBA6D-3AD6-6B46-81D5-D3AC7E01A235}"/>
              </a:ext>
            </a:extLst>
          </p:cNvPr>
          <p:cNvCxnSpPr/>
          <p:nvPr/>
        </p:nvCxnSpPr>
        <p:spPr>
          <a:xfrm>
            <a:off x="3383430" y="4860261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2" name="テキスト ボックス 50">
            <a:extLst>
              <a:ext uri="{FF2B5EF4-FFF2-40B4-BE49-F238E27FC236}">
                <a16:creationId xmlns:a16="http://schemas.microsoft.com/office/drawing/2014/main" id="{2985F286-9663-4E49-81B5-BE50FF0E57B9}"/>
              </a:ext>
            </a:extLst>
          </p:cNvPr>
          <p:cNvSpPr txBox="1"/>
          <p:nvPr/>
        </p:nvSpPr>
        <p:spPr>
          <a:xfrm>
            <a:off x="3139781" y="4772913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20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43" name="直線コネクタ 51">
            <a:extLst>
              <a:ext uri="{FF2B5EF4-FFF2-40B4-BE49-F238E27FC236}">
                <a16:creationId xmlns:a16="http://schemas.microsoft.com/office/drawing/2014/main" id="{EDED69DB-77EF-E847-81AD-CEF615BF861F}"/>
              </a:ext>
            </a:extLst>
          </p:cNvPr>
          <p:cNvCxnSpPr/>
          <p:nvPr/>
        </p:nvCxnSpPr>
        <p:spPr>
          <a:xfrm>
            <a:off x="3383430" y="4714401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4" name="テキスト ボックス 52">
            <a:extLst>
              <a:ext uri="{FF2B5EF4-FFF2-40B4-BE49-F238E27FC236}">
                <a16:creationId xmlns:a16="http://schemas.microsoft.com/office/drawing/2014/main" id="{182647E3-72CD-3A45-9D28-5CA77C1BC26B}"/>
              </a:ext>
            </a:extLst>
          </p:cNvPr>
          <p:cNvSpPr txBox="1"/>
          <p:nvPr/>
        </p:nvSpPr>
        <p:spPr>
          <a:xfrm>
            <a:off x="3139781" y="4627053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4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45" name="直線コネクタ 53">
            <a:extLst>
              <a:ext uri="{FF2B5EF4-FFF2-40B4-BE49-F238E27FC236}">
                <a16:creationId xmlns:a16="http://schemas.microsoft.com/office/drawing/2014/main" id="{81D3B8F2-2C54-E740-8527-692805094EE1}"/>
              </a:ext>
            </a:extLst>
          </p:cNvPr>
          <p:cNvCxnSpPr/>
          <p:nvPr/>
        </p:nvCxnSpPr>
        <p:spPr>
          <a:xfrm>
            <a:off x="3383430" y="4568541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6" name="テキスト ボックス 54">
            <a:extLst>
              <a:ext uri="{FF2B5EF4-FFF2-40B4-BE49-F238E27FC236}">
                <a16:creationId xmlns:a16="http://schemas.microsoft.com/office/drawing/2014/main" id="{AA6CB3E4-87DD-8546-9C7F-DB8CF5ACBC12}"/>
              </a:ext>
            </a:extLst>
          </p:cNvPr>
          <p:cNvSpPr txBox="1"/>
          <p:nvPr/>
        </p:nvSpPr>
        <p:spPr>
          <a:xfrm>
            <a:off x="3139781" y="4481193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60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47" name="テキスト ボックス 55">
            <a:extLst>
              <a:ext uri="{FF2B5EF4-FFF2-40B4-BE49-F238E27FC236}">
                <a16:creationId xmlns:a16="http://schemas.microsoft.com/office/drawing/2014/main" id="{5C464EAB-5614-0145-ABD8-AFB33B992A29}"/>
              </a:ext>
            </a:extLst>
          </p:cNvPr>
          <p:cNvSpPr txBox="1"/>
          <p:nvPr/>
        </p:nvSpPr>
        <p:spPr>
          <a:xfrm>
            <a:off x="3157407" y="4188968"/>
            <a:ext cx="2535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%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48" name="直線コネクタ 53">
            <a:extLst>
              <a:ext uri="{FF2B5EF4-FFF2-40B4-BE49-F238E27FC236}">
                <a16:creationId xmlns:a16="http://schemas.microsoft.com/office/drawing/2014/main" id="{A97FB674-5305-1541-AFB1-859917522D24}"/>
              </a:ext>
            </a:extLst>
          </p:cNvPr>
          <p:cNvCxnSpPr/>
          <p:nvPr/>
        </p:nvCxnSpPr>
        <p:spPr>
          <a:xfrm>
            <a:off x="3383430" y="4422681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9" name="テキスト ボックス 54">
            <a:extLst>
              <a:ext uri="{FF2B5EF4-FFF2-40B4-BE49-F238E27FC236}">
                <a16:creationId xmlns:a16="http://schemas.microsoft.com/office/drawing/2014/main" id="{F54D7FD3-FF24-F140-BAFA-09B9E127F15F}"/>
              </a:ext>
            </a:extLst>
          </p:cNvPr>
          <p:cNvSpPr txBox="1"/>
          <p:nvPr/>
        </p:nvSpPr>
        <p:spPr>
          <a:xfrm>
            <a:off x="3139781" y="4335333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8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50" name="テキスト ボックス 2">
            <a:extLst>
              <a:ext uri="{FF2B5EF4-FFF2-40B4-BE49-F238E27FC236}">
                <a16:creationId xmlns:a16="http://schemas.microsoft.com/office/drawing/2014/main" id="{C3D6C0A3-AF0F-7343-8E7A-E74B57824A6A}"/>
              </a:ext>
            </a:extLst>
          </p:cNvPr>
          <p:cNvSpPr txBox="1"/>
          <p:nvPr/>
        </p:nvSpPr>
        <p:spPr>
          <a:xfrm>
            <a:off x="4399140" y="4240395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Amino acids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51" name="テキスト ボックス 23">
            <a:extLst>
              <a:ext uri="{FF2B5EF4-FFF2-40B4-BE49-F238E27FC236}">
                <a16:creationId xmlns:a16="http://schemas.microsoft.com/office/drawing/2014/main" id="{09C3CCF5-A8EC-1E4B-AF4A-24CA39BB50E9}"/>
              </a:ext>
            </a:extLst>
          </p:cNvPr>
          <p:cNvSpPr txBox="1"/>
          <p:nvPr/>
        </p:nvSpPr>
        <p:spPr>
          <a:xfrm>
            <a:off x="5105676" y="4410505"/>
            <a:ext cx="4860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P</a:t>
            </a:r>
            <a:r>
              <a:rPr kumimoji="1" lang="en-US" altLang="ja-JP" sz="600" dirty="0">
                <a:latin typeface="Arial"/>
                <a:cs typeface="Arial"/>
              </a:rPr>
              <a:t>eptides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52" name="テキスト ボックス 24">
            <a:extLst>
              <a:ext uri="{FF2B5EF4-FFF2-40B4-BE49-F238E27FC236}">
                <a16:creationId xmlns:a16="http://schemas.microsoft.com/office/drawing/2014/main" id="{523B40CC-19E1-434F-85ED-0C88E689BFFB}"/>
              </a:ext>
            </a:extLst>
          </p:cNvPr>
          <p:cNvSpPr txBox="1"/>
          <p:nvPr/>
        </p:nvSpPr>
        <p:spPr>
          <a:xfrm>
            <a:off x="5278526" y="4915073"/>
            <a:ext cx="6928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Carbohydrates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53" name="テキスト ボックス 25">
            <a:extLst>
              <a:ext uri="{FF2B5EF4-FFF2-40B4-BE49-F238E27FC236}">
                <a16:creationId xmlns:a16="http://schemas.microsoft.com/office/drawing/2014/main" id="{8D36161B-94A0-0949-B52E-4E24C8414C02}"/>
              </a:ext>
            </a:extLst>
          </p:cNvPr>
          <p:cNvSpPr txBox="1"/>
          <p:nvPr/>
        </p:nvSpPr>
        <p:spPr>
          <a:xfrm>
            <a:off x="5105676" y="5423676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Energy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54" name="テキスト ボックス 26">
            <a:extLst>
              <a:ext uri="{FF2B5EF4-FFF2-40B4-BE49-F238E27FC236}">
                <a16:creationId xmlns:a16="http://schemas.microsoft.com/office/drawing/2014/main" id="{2166F1FC-25DC-9A4C-ADDB-E59ED2A63C05}"/>
              </a:ext>
            </a:extLst>
          </p:cNvPr>
          <p:cNvSpPr txBox="1"/>
          <p:nvPr/>
        </p:nvSpPr>
        <p:spPr>
          <a:xfrm>
            <a:off x="4505655" y="5613622"/>
            <a:ext cx="3882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Lipids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55" name="テキスト ボックス 27">
            <a:extLst>
              <a:ext uri="{FF2B5EF4-FFF2-40B4-BE49-F238E27FC236}">
                <a16:creationId xmlns:a16="http://schemas.microsoft.com/office/drawing/2014/main" id="{C74A5047-F9EF-D447-BF41-EA163922A830}"/>
              </a:ext>
            </a:extLst>
          </p:cNvPr>
          <p:cNvSpPr txBox="1"/>
          <p:nvPr/>
        </p:nvSpPr>
        <p:spPr>
          <a:xfrm>
            <a:off x="3700863" y="5423676"/>
            <a:ext cx="5902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Nucleotides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56" name="テキスト ボックス 28">
            <a:extLst>
              <a:ext uri="{FF2B5EF4-FFF2-40B4-BE49-F238E27FC236}">
                <a16:creationId xmlns:a16="http://schemas.microsoft.com/office/drawing/2014/main" id="{17F2E46C-0560-4549-B666-18BE11771BC6}"/>
              </a:ext>
            </a:extLst>
          </p:cNvPr>
          <p:cNvSpPr txBox="1"/>
          <p:nvPr/>
        </p:nvSpPr>
        <p:spPr>
          <a:xfrm>
            <a:off x="3483013" y="4876296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Cofactors</a:t>
            </a:r>
          </a:p>
          <a:p>
            <a:r>
              <a:rPr kumimoji="1" lang="en-US" altLang="ja-JP" sz="600" dirty="0">
                <a:latin typeface="Arial"/>
                <a:cs typeface="Arial"/>
              </a:rPr>
              <a:t>and Vitamins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57" name="テキスト ボックス 29">
            <a:extLst>
              <a:ext uri="{FF2B5EF4-FFF2-40B4-BE49-F238E27FC236}">
                <a16:creationId xmlns:a16="http://schemas.microsoft.com/office/drawing/2014/main" id="{5E5FF76E-14BF-7E48-A471-2FEC929FFFF4}"/>
              </a:ext>
            </a:extLst>
          </p:cNvPr>
          <p:cNvSpPr txBox="1"/>
          <p:nvPr/>
        </p:nvSpPr>
        <p:spPr>
          <a:xfrm>
            <a:off x="3691424" y="4410505"/>
            <a:ext cx="5854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 err="1">
                <a:latin typeface="Arial"/>
                <a:cs typeface="Arial"/>
              </a:rPr>
              <a:t>Xenobiotics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58" name="直線コネクタ 47">
            <a:extLst>
              <a:ext uri="{FF2B5EF4-FFF2-40B4-BE49-F238E27FC236}">
                <a16:creationId xmlns:a16="http://schemas.microsoft.com/office/drawing/2014/main" id="{3C75A2E4-4B77-7546-A2D5-42B095206C17}"/>
              </a:ext>
            </a:extLst>
          </p:cNvPr>
          <p:cNvCxnSpPr/>
          <p:nvPr/>
        </p:nvCxnSpPr>
        <p:spPr>
          <a:xfrm>
            <a:off x="516763" y="6966274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9" name="テキスト ボックス 48">
            <a:extLst>
              <a:ext uri="{FF2B5EF4-FFF2-40B4-BE49-F238E27FC236}">
                <a16:creationId xmlns:a16="http://schemas.microsoft.com/office/drawing/2014/main" id="{7569A079-B2BC-0342-9F10-4F380F601820}"/>
              </a:ext>
            </a:extLst>
          </p:cNvPr>
          <p:cNvSpPr txBox="1"/>
          <p:nvPr/>
        </p:nvSpPr>
        <p:spPr>
          <a:xfrm>
            <a:off x="316394" y="6878926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60" name="直線コネクタ 49">
            <a:extLst>
              <a:ext uri="{FF2B5EF4-FFF2-40B4-BE49-F238E27FC236}">
                <a16:creationId xmlns:a16="http://schemas.microsoft.com/office/drawing/2014/main" id="{502CD3FB-5545-4745-B34D-E8D4091CDCA5}"/>
              </a:ext>
            </a:extLst>
          </p:cNvPr>
          <p:cNvCxnSpPr/>
          <p:nvPr/>
        </p:nvCxnSpPr>
        <p:spPr>
          <a:xfrm>
            <a:off x="516763" y="6820412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1" name="テキスト ボックス 50">
            <a:extLst>
              <a:ext uri="{FF2B5EF4-FFF2-40B4-BE49-F238E27FC236}">
                <a16:creationId xmlns:a16="http://schemas.microsoft.com/office/drawing/2014/main" id="{D426D354-ED9D-734B-8192-CEA3EF0F3893}"/>
              </a:ext>
            </a:extLst>
          </p:cNvPr>
          <p:cNvSpPr txBox="1"/>
          <p:nvPr/>
        </p:nvSpPr>
        <p:spPr>
          <a:xfrm>
            <a:off x="273114" y="6733064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20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62" name="直線コネクタ 51">
            <a:extLst>
              <a:ext uri="{FF2B5EF4-FFF2-40B4-BE49-F238E27FC236}">
                <a16:creationId xmlns:a16="http://schemas.microsoft.com/office/drawing/2014/main" id="{0FA74EAE-F737-3343-9B02-3C2C0C7D71AB}"/>
              </a:ext>
            </a:extLst>
          </p:cNvPr>
          <p:cNvCxnSpPr/>
          <p:nvPr/>
        </p:nvCxnSpPr>
        <p:spPr>
          <a:xfrm>
            <a:off x="516763" y="6674552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3" name="テキスト ボックス 52">
            <a:extLst>
              <a:ext uri="{FF2B5EF4-FFF2-40B4-BE49-F238E27FC236}">
                <a16:creationId xmlns:a16="http://schemas.microsoft.com/office/drawing/2014/main" id="{3BFC161E-E05E-E340-907B-68059DFED7D9}"/>
              </a:ext>
            </a:extLst>
          </p:cNvPr>
          <p:cNvSpPr txBox="1"/>
          <p:nvPr/>
        </p:nvSpPr>
        <p:spPr>
          <a:xfrm>
            <a:off x="273114" y="6587204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4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64" name="直線コネクタ 53">
            <a:extLst>
              <a:ext uri="{FF2B5EF4-FFF2-40B4-BE49-F238E27FC236}">
                <a16:creationId xmlns:a16="http://schemas.microsoft.com/office/drawing/2014/main" id="{B41AA0B9-569F-F143-BF1C-2089C12454FA}"/>
              </a:ext>
            </a:extLst>
          </p:cNvPr>
          <p:cNvCxnSpPr/>
          <p:nvPr/>
        </p:nvCxnSpPr>
        <p:spPr>
          <a:xfrm>
            <a:off x="516763" y="6528692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5" name="テキスト ボックス 54">
            <a:extLst>
              <a:ext uri="{FF2B5EF4-FFF2-40B4-BE49-F238E27FC236}">
                <a16:creationId xmlns:a16="http://schemas.microsoft.com/office/drawing/2014/main" id="{A2A30FCE-33B2-9244-B152-865BA973EA9B}"/>
              </a:ext>
            </a:extLst>
          </p:cNvPr>
          <p:cNvSpPr txBox="1"/>
          <p:nvPr/>
        </p:nvSpPr>
        <p:spPr>
          <a:xfrm>
            <a:off x="273114" y="6441344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60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66" name="テキスト ボックス 55">
            <a:extLst>
              <a:ext uri="{FF2B5EF4-FFF2-40B4-BE49-F238E27FC236}">
                <a16:creationId xmlns:a16="http://schemas.microsoft.com/office/drawing/2014/main" id="{A89CFA44-1976-D544-AA2B-86110D0174FE}"/>
              </a:ext>
            </a:extLst>
          </p:cNvPr>
          <p:cNvSpPr txBox="1"/>
          <p:nvPr/>
        </p:nvSpPr>
        <p:spPr>
          <a:xfrm>
            <a:off x="290740" y="6149119"/>
            <a:ext cx="2535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%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67" name="直線コネクタ 53">
            <a:extLst>
              <a:ext uri="{FF2B5EF4-FFF2-40B4-BE49-F238E27FC236}">
                <a16:creationId xmlns:a16="http://schemas.microsoft.com/office/drawing/2014/main" id="{C57803FA-D45C-6440-BDC2-1A8A19667517}"/>
              </a:ext>
            </a:extLst>
          </p:cNvPr>
          <p:cNvCxnSpPr/>
          <p:nvPr/>
        </p:nvCxnSpPr>
        <p:spPr>
          <a:xfrm>
            <a:off x="516763" y="6382832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8" name="テキスト ボックス 54">
            <a:extLst>
              <a:ext uri="{FF2B5EF4-FFF2-40B4-BE49-F238E27FC236}">
                <a16:creationId xmlns:a16="http://schemas.microsoft.com/office/drawing/2014/main" id="{7AC6CD9A-8CD4-BA4D-BAA1-66FC2704DAB3}"/>
              </a:ext>
            </a:extLst>
          </p:cNvPr>
          <p:cNvSpPr txBox="1"/>
          <p:nvPr/>
        </p:nvSpPr>
        <p:spPr>
          <a:xfrm>
            <a:off x="273114" y="6295484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8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69" name="テキスト ボックス 2">
            <a:extLst>
              <a:ext uri="{FF2B5EF4-FFF2-40B4-BE49-F238E27FC236}">
                <a16:creationId xmlns:a16="http://schemas.microsoft.com/office/drawing/2014/main" id="{9A2835E3-6680-674C-93A7-C0AA6F4C2AE8}"/>
              </a:ext>
            </a:extLst>
          </p:cNvPr>
          <p:cNvSpPr txBox="1"/>
          <p:nvPr/>
        </p:nvSpPr>
        <p:spPr>
          <a:xfrm>
            <a:off x="1526417" y="6200546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Amino acids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70" name="テキスト ボックス 23">
            <a:extLst>
              <a:ext uri="{FF2B5EF4-FFF2-40B4-BE49-F238E27FC236}">
                <a16:creationId xmlns:a16="http://schemas.microsoft.com/office/drawing/2014/main" id="{A832D389-76CE-6A4E-B71B-8C791B7DB8DA}"/>
              </a:ext>
            </a:extLst>
          </p:cNvPr>
          <p:cNvSpPr txBox="1"/>
          <p:nvPr/>
        </p:nvSpPr>
        <p:spPr>
          <a:xfrm>
            <a:off x="2239009" y="6370656"/>
            <a:ext cx="4860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P</a:t>
            </a:r>
            <a:r>
              <a:rPr kumimoji="1" lang="en-US" altLang="ja-JP" sz="600" dirty="0">
                <a:latin typeface="Arial"/>
                <a:cs typeface="Arial"/>
              </a:rPr>
              <a:t>eptides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71" name="テキスト ボックス 24">
            <a:extLst>
              <a:ext uri="{FF2B5EF4-FFF2-40B4-BE49-F238E27FC236}">
                <a16:creationId xmlns:a16="http://schemas.microsoft.com/office/drawing/2014/main" id="{623FFAD9-C897-E542-BBB5-E264D8C6373A}"/>
              </a:ext>
            </a:extLst>
          </p:cNvPr>
          <p:cNvSpPr txBox="1"/>
          <p:nvPr/>
        </p:nvSpPr>
        <p:spPr>
          <a:xfrm>
            <a:off x="2411859" y="6875224"/>
            <a:ext cx="6928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Carbohydrates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72" name="テキスト ボックス 25">
            <a:extLst>
              <a:ext uri="{FF2B5EF4-FFF2-40B4-BE49-F238E27FC236}">
                <a16:creationId xmlns:a16="http://schemas.microsoft.com/office/drawing/2014/main" id="{F89DF4EE-ECEB-1840-A337-C6FA5989FF80}"/>
              </a:ext>
            </a:extLst>
          </p:cNvPr>
          <p:cNvSpPr txBox="1"/>
          <p:nvPr/>
        </p:nvSpPr>
        <p:spPr>
          <a:xfrm>
            <a:off x="2239009" y="7383827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Energy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73" name="テキスト ボックス 26">
            <a:extLst>
              <a:ext uri="{FF2B5EF4-FFF2-40B4-BE49-F238E27FC236}">
                <a16:creationId xmlns:a16="http://schemas.microsoft.com/office/drawing/2014/main" id="{C91CA53D-6E99-6F44-AC06-905BE54E4471}"/>
              </a:ext>
            </a:extLst>
          </p:cNvPr>
          <p:cNvSpPr txBox="1"/>
          <p:nvPr/>
        </p:nvSpPr>
        <p:spPr>
          <a:xfrm>
            <a:off x="1632932" y="7573773"/>
            <a:ext cx="3882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Lipids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74" name="テキスト ボックス 27">
            <a:extLst>
              <a:ext uri="{FF2B5EF4-FFF2-40B4-BE49-F238E27FC236}">
                <a16:creationId xmlns:a16="http://schemas.microsoft.com/office/drawing/2014/main" id="{5799E58C-4B23-464C-B447-34ACDA0612D9}"/>
              </a:ext>
            </a:extLst>
          </p:cNvPr>
          <p:cNvSpPr txBox="1"/>
          <p:nvPr/>
        </p:nvSpPr>
        <p:spPr>
          <a:xfrm>
            <a:off x="828140" y="7383827"/>
            <a:ext cx="5902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Nucleotides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75" name="テキスト ボックス 28">
            <a:extLst>
              <a:ext uri="{FF2B5EF4-FFF2-40B4-BE49-F238E27FC236}">
                <a16:creationId xmlns:a16="http://schemas.microsoft.com/office/drawing/2014/main" id="{3F2954F4-3AB9-484F-BDB7-E79C9ECB500B}"/>
              </a:ext>
            </a:extLst>
          </p:cNvPr>
          <p:cNvSpPr txBox="1"/>
          <p:nvPr/>
        </p:nvSpPr>
        <p:spPr>
          <a:xfrm>
            <a:off x="616346" y="6836447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Cofactors</a:t>
            </a:r>
          </a:p>
          <a:p>
            <a:r>
              <a:rPr kumimoji="1" lang="en-US" altLang="ja-JP" sz="600" dirty="0">
                <a:latin typeface="Arial"/>
                <a:cs typeface="Arial"/>
              </a:rPr>
              <a:t>and Vitamins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76" name="テキスト ボックス 29">
            <a:extLst>
              <a:ext uri="{FF2B5EF4-FFF2-40B4-BE49-F238E27FC236}">
                <a16:creationId xmlns:a16="http://schemas.microsoft.com/office/drawing/2014/main" id="{8DF29D2C-3059-BA43-AB3C-E11C52304A0E}"/>
              </a:ext>
            </a:extLst>
          </p:cNvPr>
          <p:cNvSpPr txBox="1"/>
          <p:nvPr/>
        </p:nvSpPr>
        <p:spPr>
          <a:xfrm>
            <a:off x="824757" y="6370656"/>
            <a:ext cx="5854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 err="1">
                <a:latin typeface="Arial"/>
                <a:cs typeface="Arial"/>
              </a:rPr>
              <a:t>Xenobiotics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77" name="直線コネクタ 47">
            <a:extLst>
              <a:ext uri="{FF2B5EF4-FFF2-40B4-BE49-F238E27FC236}">
                <a16:creationId xmlns:a16="http://schemas.microsoft.com/office/drawing/2014/main" id="{500AE421-B00C-4543-851A-624F81125170}"/>
              </a:ext>
            </a:extLst>
          </p:cNvPr>
          <p:cNvCxnSpPr/>
          <p:nvPr/>
        </p:nvCxnSpPr>
        <p:spPr>
          <a:xfrm>
            <a:off x="3384077" y="6968774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8" name="テキスト ボックス 48">
            <a:extLst>
              <a:ext uri="{FF2B5EF4-FFF2-40B4-BE49-F238E27FC236}">
                <a16:creationId xmlns:a16="http://schemas.microsoft.com/office/drawing/2014/main" id="{803719D2-21EB-AA4C-8D2A-6C3798D1D2B4}"/>
              </a:ext>
            </a:extLst>
          </p:cNvPr>
          <p:cNvSpPr txBox="1"/>
          <p:nvPr/>
        </p:nvSpPr>
        <p:spPr>
          <a:xfrm>
            <a:off x="3183708" y="6881426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79" name="直線コネクタ 49">
            <a:extLst>
              <a:ext uri="{FF2B5EF4-FFF2-40B4-BE49-F238E27FC236}">
                <a16:creationId xmlns:a16="http://schemas.microsoft.com/office/drawing/2014/main" id="{22A6354E-BB43-F749-9D75-32C8C41A7098}"/>
              </a:ext>
            </a:extLst>
          </p:cNvPr>
          <p:cNvCxnSpPr/>
          <p:nvPr/>
        </p:nvCxnSpPr>
        <p:spPr>
          <a:xfrm>
            <a:off x="3384077" y="6822912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0" name="テキスト ボックス 50">
            <a:extLst>
              <a:ext uri="{FF2B5EF4-FFF2-40B4-BE49-F238E27FC236}">
                <a16:creationId xmlns:a16="http://schemas.microsoft.com/office/drawing/2014/main" id="{129D3888-8248-BA41-8DBA-AA6F9C45F9E5}"/>
              </a:ext>
            </a:extLst>
          </p:cNvPr>
          <p:cNvSpPr txBox="1"/>
          <p:nvPr/>
        </p:nvSpPr>
        <p:spPr>
          <a:xfrm>
            <a:off x="3140428" y="6735564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20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81" name="直線コネクタ 51">
            <a:extLst>
              <a:ext uri="{FF2B5EF4-FFF2-40B4-BE49-F238E27FC236}">
                <a16:creationId xmlns:a16="http://schemas.microsoft.com/office/drawing/2014/main" id="{71EFFBFB-0F1A-4248-8E3D-C431460AA1AF}"/>
              </a:ext>
            </a:extLst>
          </p:cNvPr>
          <p:cNvCxnSpPr/>
          <p:nvPr/>
        </p:nvCxnSpPr>
        <p:spPr>
          <a:xfrm>
            <a:off x="3384077" y="6677052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2" name="テキスト ボックス 52">
            <a:extLst>
              <a:ext uri="{FF2B5EF4-FFF2-40B4-BE49-F238E27FC236}">
                <a16:creationId xmlns:a16="http://schemas.microsoft.com/office/drawing/2014/main" id="{E52A4B19-382B-8C4C-B87B-F6FF3EAE0962}"/>
              </a:ext>
            </a:extLst>
          </p:cNvPr>
          <p:cNvSpPr txBox="1"/>
          <p:nvPr/>
        </p:nvSpPr>
        <p:spPr>
          <a:xfrm>
            <a:off x="3140428" y="6589704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4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83" name="直線コネクタ 53">
            <a:extLst>
              <a:ext uri="{FF2B5EF4-FFF2-40B4-BE49-F238E27FC236}">
                <a16:creationId xmlns:a16="http://schemas.microsoft.com/office/drawing/2014/main" id="{9A36AE2F-00CB-F141-9746-2CA34FAA5EF9}"/>
              </a:ext>
            </a:extLst>
          </p:cNvPr>
          <p:cNvCxnSpPr/>
          <p:nvPr/>
        </p:nvCxnSpPr>
        <p:spPr>
          <a:xfrm>
            <a:off x="3384077" y="6531192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4" name="テキスト ボックス 54">
            <a:extLst>
              <a:ext uri="{FF2B5EF4-FFF2-40B4-BE49-F238E27FC236}">
                <a16:creationId xmlns:a16="http://schemas.microsoft.com/office/drawing/2014/main" id="{D9AB2B04-D268-0849-A973-6206880EA4B5}"/>
              </a:ext>
            </a:extLst>
          </p:cNvPr>
          <p:cNvSpPr txBox="1"/>
          <p:nvPr/>
        </p:nvSpPr>
        <p:spPr>
          <a:xfrm>
            <a:off x="3140428" y="6443844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60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85" name="テキスト ボックス 55">
            <a:extLst>
              <a:ext uri="{FF2B5EF4-FFF2-40B4-BE49-F238E27FC236}">
                <a16:creationId xmlns:a16="http://schemas.microsoft.com/office/drawing/2014/main" id="{0CBEF329-1FF3-DC4F-AEA2-2CD07473ECB9}"/>
              </a:ext>
            </a:extLst>
          </p:cNvPr>
          <p:cNvSpPr txBox="1"/>
          <p:nvPr/>
        </p:nvSpPr>
        <p:spPr>
          <a:xfrm>
            <a:off x="3158054" y="6151619"/>
            <a:ext cx="2535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%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cxnSp>
        <p:nvCxnSpPr>
          <p:cNvPr id="286" name="直線コネクタ 53">
            <a:extLst>
              <a:ext uri="{FF2B5EF4-FFF2-40B4-BE49-F238E27FC236}">
                <a16:creationId xmlns:a16="http://schemas.microsoft.com/office/drawing/2014/main" id="{62B65280-0800-7048-8BDF-BD2866790D93}"/>
              </a:ext>
            </a:extLst>
          </p:cNvPr>
          <p:cNvCxnSpPr/>
          <p:nvPr/>
        </p:nvCxnSpPr>
        <p:spPr>
          <a:xfrm>
            <a:off x="3384077" y="6385332"/>
            <a:ext cx="9144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7" name="テキスト ボックス 54">
            <a:extLst>
              <a:ext uri="{FF2B5EF4-FFF2-40B4-BE49-F238E27FC236}">
                <a16:creationId xmlns:a16="http://schemas.microsoft.com/office/drawing/2014/main" id="{47E201F2-429E-3C44-A2DE-D6551E01B580}"/>
              </a:ext>
            </a:extLst>
          </p:cNvPr>
          <p:cNvSpPr txBox="1"/>
          <p:nvPr/>
        </p:nvSpPr>
        <p:spPr>
          <a:xfrm>
            <a:off x="3140428" y="6297984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8</a:t>
            </a:r>
            <a:r>
              <a:rPr kumimoji="1" lang="en-US" altLang="ja-JP" sz="600" dirty="0">
                <a:latin typeface="Arial"/>
                <a:cs typeface="Arial"/>
              </a:rPr>
              <a:t>0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88" name="テキスト ボックス 2">
            <a:extLst>
              <a:ext uri="{FF2B5EF4-FFF2-40B4-BE49-F238E27FC236}">
                <a16:creationId xmlns:a16="http://schemas.microsoft.com/office/drawing/2014/main" id="{CC73DBD1-E749-3847-A5D9-12DF537D746C}"/>
              </a:ext>
            </a:extLst>
          </p:cNvPr>
          <p:cNvSpPr txBox="1"/>
          <p:nvPr/>
        </p:nvSpPr>
        <p:spPr>
          <a:xfrm>
            <a:off x="4399787" y="6203046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Amino acids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89" name="テキスト ボックス 23">
            <a:extLst>
              <a:ext uri="{FF2B5EF4-FFF2-40B4-BE49-F238E27FC236}">
                <a16:creationId xmlns:a16="http://schemas.microsoft.com/office/drawing/2014/main" id="{BDCFD4E8-9A19-AB49-8C72-941D63227169}"/>
              </a:ext>
            </a:extLst>
          </p:cNvPr>
          <p:cNvSpPr txBox="1"/>
          <p:nvPr/>
        </p:nvSpPr>
        <p:spPr>
          <a:xfrm>
            <a:off x="5106323" y="6373156"/>
            <a:ext cx="4860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P</a:t>
            </a:r>
            <a:r>
              <a:rPr kumimoji="1" lang="en-US" altLang="ja-JP" sz="600" dirty="0">
                <a:latin typeface="Arial"/>
                <a:cs typeface="Arial"/>
              </a:rPr>
              <a:t>eptides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90" name="テキスト ボックス 24">
            <a:extLst>
              <a:ext uri="{FF2B5EF4-FFF2-40B4-BE49-F238E27FC236}">
                <a16:creationId xmlns:a16="http://schemas.microsoft.com/office/drawing/2014/main" id="{4D292668-899B-814A-8A9C-0B472D4ACF79}"/>
              </a:ext>
            </a:extLst>
          </p:cNvPr>
          <p:cNvSpPr txBox="1"/>
          <p:nvPr/>
        </p:nvSpPr>
        <p:spPr>
          <a:xfrm>
            <a:off x="5279173" y="6877724"/>
            <a:ext cx="6928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Carbohydrates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91" name="テキスト ボックス 25">
            <a:extLst>
              <a:ext uri="{FF2B5EF4-FFF2-40B4-BE49-F238E27FC236}">
                <a16:creationId xmlns:a16="http://schemas.microsoft.com/office/drawing/2014/main" id="{84FEAF97-EAAE-DC43-A754-15F09ECC419B}"/>
              </a:ext>
            </a:extLst>
          </p:cNvPr>
          <p:cNvSpPr txBox="1"/>
          <p:nvPr/>
        </p:nvSpPr>
        <p:spPr>
          <a:xfrm>
            <a:off x="5106323" y="7386327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latin typeface="Arial"/>
                <a:cs typeface="Arial"/>
              </a:rPr>
              <a:t>Energy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92" name="テキスト ボックス 26">
            <a:extLst>
              <a:ext uri="{FF2B5EF4-FFF2-40B4-BE49-F238E27FC236}">
                <a16:creationId xmlns:a16="http://schemas.microsoft.com/office/drawing/2014/main" id="{ED5BFF63-BDC0-614E-9F67-2FEB97660F10}"/>
              </a:ext>
            </a:extLst>
          </p:cNvPr>
          <p:cNvSpPr txBox="1"/>
          <p:nvPr/>
        </p:nvSpPr>
        <p:spPr>
          <a:xfrm>
            <a:off x="4500246" y="7576273"/>
            <a:ext cx="3882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Lipids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93" name="テキスト ボックス 27">
            <a:extLst>
              <a:ext uri="{FF2B5EF4-FFF2-40B4-BE49-F238E27FC236}">
                <a16:creationId xmlns:a16="http://schemas.microsoft.com/office/drawing/2014/main" id="{7610DFC2-A51C-7A4D-A970-7FCF77E1E627}"/>
              </a:ext>
            </a:extLst>
          </p:cNvPr>
          <p:cNvSpPr txBox="1"/>
          <p:nvPr/>
        </p:nvSpPr>
        <p:spPr>
          <a:xfrm>
            <a:off x="3695454" y="7386327"/>
            <a:ext cx="5902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Nucleotides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94" name="テキスト ボックス 28">
            <a:extLst>
              <a:ext uri="{FF2B5EF4-FFF2-40B4-BE49-F238E27FC236}">
                <a16:creationId xmlns:a16="http://schemas.microsoft.com/office/drawing/2014/main" id="{C3B188F4-A9C4-624D-B345-06AD72F449B4}"/>
              </a:ext>
            </a:extLst>
          </p:cNvPr>
          <p:cNvSpPr txBox="1"/>
          <p:nvPr/>
        </p:nvSpPr>
        <p:spPr>
          <a:xfrm>
            <a:off x="3483660" y="6838947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>
                <a:latin typeface="Arial"/>
                <a:cs typeface="Arial"/>
              </a:rPr>
              <a:t>Cofactors</a:t>
            </a:r>
          </a:p>
          <a:p>
            <a:r>
              <a:rPr kumimoji="1" lang="en-US" altLang="ja-JP" sz="600" dirty="0">
                <a:latin typeface="Arial"/>
                <a:cs typeface="Arial"/>
              </a:rPr>
              <a:t>and Vitamins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sp>
        <p:nvSpPr>
          <p:cNvPr id="295" name="テキスト ボックス 29">
            <a:extLst>
              <a:ext uri="{FF2B5EF4-FFF2-40B4-BE49-F238E27FC236}">
                <a16:creationId xmlns:a16="http://schemas.microsoft.com/office/drawing/2014/main" id="{703F0D5A-1B15-6844-879C-36A8522FE1CB}"/>
              </a:ext>
            </a:extLst>
          </p:cNvPr>
          <p:cNvSpPr txBox="1"/>
          <p:nvPr/>
        </p:nvSpPr>
        <p:spPr>
          <a:xfrm>
            <a:off x="3692071" y="6373156"/>
            <a:ext cx="58541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 err="1">
                <a:latin typeface="Arial"/>
                <a:cs typeface="Arial"/>
              </a:rPr>
              <a:t>Xenobiotics</a:t>
            </a:r>
            <a:endParaRPr kumimoji="1" lang="ja-JP" altLang="en-US" sz="600" dirty="0">
              <a:latin typeface="Arial"/>
              <a:cs typeface="Arial"/>
            </a:endParaRPr>
          </a:p>
        </p:txBody>
      </p:sp>
      <p:pic>
        <p:nvPicPr>
          <p:cNvPr id="296" name="図 1">
            <a:extLst>
              <a:ext uri="{FF2B5EF4-FFF2-40B4-BE49-F238E27FC236}">
                <a16:creationId xmlns:a16="http://schemas.microsoft.com/office/drawing/2014/main" id="{7B0A48FA-1230-3846-912B-C6B0E612FF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12" t="37709" r="2401" b="23414"/>
          <a:stretch/>
        </p:blipFill>
        <p:spPr>
          <a:xfrm>
            <a:off x="5813785" y="4134360"/>
            <a:ext cx="505820" cy="512678"/>
          </a:xfrm>
          <a:prstGeom prst="rect">
            <a:avLst/>
          </a:prstGeom>
        </p:spPr>
      </p:pic>
      <p:pic>
        <p:nvPicPr>
          <p:cNvPr id="297" name="図 1">
            <a:extLst>
              <a:ext uri="{FF2B5EF4-FFF2-40B4-BE49-F238E27FC236}">
                <a16:creationId xmlns:a16="http://schemas.microsoft.com/office/drawing/2014/main" id="{E3CC6160-1DD4-9B45-8AFA-7B9A20C461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12" t="37709" r="2401" b="23414"/>
          <a:stretch/>
        </p:blipFill>
        <p:spPr>
          <a:xfrm>
            <a:off x="5816285" y="6107075"/>
            <a:ext cx="505820" cy="51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78598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ユーザー設定 1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6CCFF"/>
      </a:accent2>
      <a:accent3>
        <a:srgbClr val="FFA7DB"/>
      </a:accent3>
      <a:accent4>
        <a:srgbClr val="6BB76D"/>
      </a:accent4>
      <a:accent5>
        <a:srgbClr val="0000FF"/>
      </a:accent5>
      <a:accent6>
        <a:srgbClr val="FF0080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17489</TotalTime>
  <Words>1213</Words>
  <Application>Microsoft Macintosh PowerPoint</Application>
  <PresentationFormat>On-screen Show (4:3)</PresentationFormat>
  <Paragraphs>414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ＭＳ Ｐゴシック</vt:lpstr>
      <vt:lpstr>Arial</vt:lpstr>
      <vt:lpstr>Calibri</vt:lpstr>
      <vt:lpstr>ホワイト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16.0012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2017-01-02T23:32:45Z</cp:lastPrinted>
</cp:coreProperties>
</file>