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8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40214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8142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63904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895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5828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08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904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485329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98293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6504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710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FA888F-8801-4E12-849F-4DFF2C46A55A}" type="datetimeFigureOut">
              <a:rPr lang="ko-KR" altLang="en-US" smtClean="0"/>
              <a:t>2018-03-08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0D80C4-43B1-4DA3-9879-DDEFCB4C812A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357926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그룹 1"/>
          <p:cNvGrpSpPr/>
          <p:nvPr/>
        </p:nvGrpSpPr>
        <p:grpSpPr>
          <a:xfrm>
            <a:off x="2262389" y="323106"/>
            <a:ext cx="4922182" cy="4179225"/>
            <a:chOff x="1556995" y="627906"/>
            <a:chExt cx="6030010" cy="5417522"/>
          </a:xfrm>
        </p:grpSpPr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56995" y="812572"/>
              <a:ext cx="6030010" cy="5232856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639232" y="627906"/>
              <a:ext cx="510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A.</a:t>
              </a:r>
              <a:endParaRPr lang="ko-KR" altLang="en-US" dirty="0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49032" y="627906"/>
              <a:ext cx="510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B.</a:t>
              </a:r>
              <a:endParaRPr lang="ko-KR" altLang="en-US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987816" y="627906"/>
              <a:ext cx="510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C.</a:t>
              </a:r>
              <a:endParaRPr lang="ko-KR" altLang="en-US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639232" y="2522021"/>
              <a:ext cx="510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F.</a:t>
              </a:r>
              <a:endParaRPr lang="ko-KR" altLang="en-US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849032" y="2522021"/>
              <a:ext cx="510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E.</a:t>
              </a:r>
              <a:endParaRPr lang="ko-KR" altLang="en-US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987816" y="2522021"/>
              <a:ext cx="510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D.</a:t>
              </a:r>
              <a:endParaRPr lang="ko-KR" alt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639232" y="4416136"/>
              <a:ext cx="510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G.</a:t>
              </a:r>
              <a:endParaRPr lang="ko-KR" alt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849032" y="4416136"/>
              <a:ext cx="510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H.</a:t>
              </a:r>
              <a:endParaRPr lang="ko-KR" alt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987816" y="4416136"/>
              <a:ext cx="51094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ko-KR" dirty="0" smtClean="0"/>
                <a:t>I.</a:t>
              </a:r>
              <a:endParaRPr lang="ko-KR" altLang="en-US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직사각형 4"/>
              <p:cNvSpPr/>
              <p:nvPr/>
            </p:nvSpPr>
            <p:spPr>
              <a:xfrm>
                <a:off x="0" y="4847111"/>
                <a:ext cx="8577942" cy="193899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lnSpc>
                    <a:spcPct val="200000"/>
                  </a:lnSpc>
                  <a:spcAft>
                    <a:spcPts val="0"/>
                  </a:spcAft>
                </a:pPr>
                <a:r>
                  <a:rPr lang="en-US" altLang="ko-KR" sz="1200" dirty="0"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Supplement 1. Schematic of fabrication process using the WNM technique for </a:t>
                </a:r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Apple SD Gothic Neo"/>
                  </a:rPr>
                  <a:t>interconnected </a:t>
                </a:r>
                <a:r>
                  <a:rPr lang="en-US" altLang="ko-KR" sz="1200" dirty="0" err="1">
                    <a:effectLst/>
                    <a:latin typeface="Times New Roman" panose="02020603050405020304" pitchFamily="18" charset="0"/>
                    <a:ea typeface="Apple SD Gothic Neo"/>
                  </a:rPr>
                  <a:t>microchannels</a:t>
                </a:r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 in biomimetic hydrogels. A. Part of the STS mold, B. assembled STS mold, </a:t>
                </a:r>
                <a:r>
                  <a:rPr lang="en-US" altLang="ko-KR" sz="1200" dirty="0" smtClean="0"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C. </a:t>
                </a:r>
                <a:r>
                  <a:rPr lang="en-US" altLang="ko-KR" sz="1200" dirty="0" smtClean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assembled </a:t>
                </a:r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bottom mold, </a:t>
                </a:r>
                <a:r>
                  <a:rPr lang="en-US" altLang="ko-KR" sz="1200" dirty="0" smtClean="0"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D. </a:t>
                </a:r>
                <a:r>
                  <a:rPr lang="en-US" altLang="ko-KR" sz="1200" dirty="0" smtClean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wrapped </a:t>
                </a:r>
                <a:r>
                  <a:rPr lang="en-US" altLang="ko-KR" sz="1200" dirty="0" err="1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Parafilm</a:t>
                </a:r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, </a:t>
                </a:r>
                <a:r>
                  <a:rPr lang="en-US" altLang="ko-KR" sz="1200" dirty="0" err="1" smtClean="0"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E.</a:t>
                </a:r>
                <a:r>
                  <a:rPr lang="en-US" altLang="ko-KR" sz="1200" dirty="0" err="1" smtClean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assembled</a:t>
                </a:r>
                <a:r>
                  <a:rPr lang="en-US" altLang="ko-KR" sz="1200" dirty="0" smtClean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 </a:t>
                </a:r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STS wires, </a:t>
                </a:r>
                <a:r>
                  <a:rPr lang="en-US" altLang="ko-KR" sz="1200" dirty="0" smtClean="0"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F.</a:t>
                </a:r>
                <a:r>
                  <a:rPr lang="en-US" altLang="ko-KR" sz="1200" dirty="0" smtClean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 </a:t>
                </a:r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biomimetic hydrogel inserted into the assembled WNM mold, </a:t>
                </a:r>
                <a:r>
                  <a:rPr lang="en-US" altLang="ko-KR" sz="1200" dirty="0" smtClean="0"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G. </a:t>
                </a:r>
                <a:r>
                  <a:rPr lang="en-US" altLang="ko-KR" sz="1200" dirty="0" smtClean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cross-linking </a:t>
                </a:r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hydrogel in an incubator, </a:t>
                </a:r>
                <a:r>
                  <a:rPr lang="en-US" altLang="ko-KR" sz="1200" dirty="0" smtClean="0"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h.</a:t>
                </a:r>
                <a:r>
                  <a:rPr lang="en-US" altLang="ko-KR" sz="1200" dirty="0" smtClean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 </a:t>
                </a:r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fabricated hydrogel sheet with 10 mm </a:t>
                </a:r>
                <a14:m>
                  <m:oMath xmlns:m="http://schemas.openxmlformats.org/officeDocument/2006/math">
                    <m:r>
                      <a:rPr lang="en-US" altLang="ko-KR" sz="1200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</a:rPr>
                      <m:t>× </m:t>
                    </m:r>
                  </m:oMath>
                </a14:m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10 mm</a:t>
                </a:r>
                <a14:m>
                  <m:oMath xmlns:m="http://schemas.openxmlformats.org/officeDocument/2006/math">
                    <m:r>
                      <a:rPr lang="en-US" altLang="ko-KR" sz="1200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</a:rPr>
                      <m:t> </m:t>
                    </m:r>
                    <m:r>
                      <a:rPr lang="en-US" altLang="ko-KR" sz="1200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</a:rPr>
                      <m:t>× </m:t>
                    </m:r>
                  </m:oMath>
                </a14:m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3 mm dimensions after </a:t>
                </a:r>
                <a:r>
                  <a:rPr lang="en-US" altLang="ko-KR" sz="1200" dirty="0" err="1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demold</a:t>
                </a:r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, </a:t>
                </a:r>
                <a:r>
                  <a:rPr lang="en-US" altLang="ko-KR" sz="1200" dirty="0" smtClean="0"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I.</a:t>
                </a:r>
                <a:r>
                  <a:rPr lang="en-US" altLang="ko-KR" sz="1200" dirty="0" smtClean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 </a:t>
                </a:r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preparation of biomimetic hydrogel with 5 mm</a:t>
                </a:r>
                <a14:m>
                  <m:oMath xmlns:m="http://schemas.openxmlformats.org/officeDocument/2006/math">
                    <m:r>
                      <a:rPr lang="en-US" altLang="ko-KR" sz="1200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</a:rPr>
                      <m:t> </m:t>
                    </m:r>
                    <m:r>
                      <a:rPr lang="en-US" altLang="ko-KR" sz="1200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</a:rPr>
                      <m:t>× </m:t>
                    </m:r>
                  </m:oMath>
                </a14:m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5 mm</a:t>
                </a:r>
                <a14:m>
                  <m:oMath xmlns:m="http://schemas.openxmlformats.org/officeDocument/2006/math">
                    <m:r>
                      <a:rPr lang="en-US" altLang="ko-KR" sz="1200" i="1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</a:rPr>
                      <m:t> </m:t>
                    </m:r>
                    <m:r>
                      <a:rPr lang="en-US" altLang="ko-KR" sz="1200">
                        <a:effectLst/>
                        <a:latin typeface="Cambria Math" panose="02040503050406030204" pitchFamily="18" charset="0"/>
                        <a:ea typeface="MS Mincho" panose="02020609040205080304" pitchFamily="49" charset="-128"/>
                      </a:rPr>
                      <m:t>× </m:t>
                    </m:r>
                  </m:oMath>
                </a14:m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3 mm dimensions and </a:t>
                </a:r>
                <a:r>
                  <a:rPr lang="en-US" altLang="ko-KR" sz="1200" dirty="0" err="1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microchannels</a:t>
                </a:r>
                <a:r>
                  <a:rPr lang="en-US" altLang="ko-KR" sz="1200" dirty="0">
                    <a:effectLst/>
                    <a:latin typeface="Times New Roman" panose="02020603050405020304" pitchFamily="18" charset="0"/>
                    <a:ea typeface="MS Mincho" panose="02020609040205080304" pitchFamily="49" charset="-128"/>
                  </a:rPr>
                  <a:t> by dicing.</a:t>
                </a:r>
                <a:endParaRPr lang="ko-KR" altLang="ko-KR" sz="1200" dirty="0">
                  <a:effectLst/>
                  <a:latin typeface="Times New Roman" panose="02020603050405020304" pitchFamily="18" charset="0"/>
                  <a:ea typeface="MS Mincho" panose="02020609040205080304" pitchFamily="49" charset="-128"/>
                </a:endParaRPr>
              </a:p>
            </p:txBody>
          </p:sp>
        </mc:Choice>
        <mc:Fallback>
          <p:sp>
            <p:nvSpPr>
              <p:cNvPr id="5" name="직사각형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4847111"/>
                <a:ext cx="8577942" cy="1938992"/>
              </a:xfrm>
              <a:prstGeom prst="rect">
                <a:avLst/>
              </a:prstGeom>
              <a:blipFill rotWithShape="0">
                <a:blip r:embed="rId3"/>
                <a:stretch>
                  <a:fillRect r="-49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767816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123</Words>
  <Application>Microsoft Office PowerPoint</Application>
  <PresentationFormat>화면 슬라이드 쇼(4:3)</PresentationFormat>
  <Paragraphs>10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8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10" baseType="lpstr">
      <vt:lpstr>Apple SD Gothic Neo</vt:lpstr>
      <vt:lpstr>MS Mincho</vt:lpstr>
      <vt:lpstr>맑은 고딕</vt:lpstr>
      <vt:lpstr>Arial</vt:lpstr>
      <vt:lpstr>Calibri</vt:lpstr>
      <vt:lpstr>Calibri Light</vt:lpstr>
      <vt:lpstr>Cambria Math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LeeJY</dc:creator>
  <cp:lastModifiedBy>LeeJY</cp:lastModifiedBy>
  <cp:revision>9</cp:revision>
  <dcterms:created xsi:type="dcterms:W3CDTF">2018-03-08T05:23:33Z</dcterms:created>
  <dcterms:modified xsi:type="dcterms:W3CDTF">2018-03-08T05:47:45Z</dcterms:modified>
</cp:coreProperties>
</file>