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9" r:id="rId2"/>
    <p:sldId id="268" r:id="rId3"/>
    <p:sldId id="278" r:id="rId4"/>
    <p:sldId id="277" r:id="rId5"/>
    <p:sldId id="266" r:id="rId6"/>
    <p:sldId id="281" r:id="rId7"/>
    <p:sldId id="263" r:id="rId8"/>
    <p:sldId id="273" r:id="rId9"/>
  </p:sldIdLst>
  <p:sldSz cx="6858000" cy="9906000" type="A4"/>
  <p:notesSz cx="9979025" cy="68341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2" autoAdjust="0"/>
  </p:normalViewPr>
  <p:slideViewPr>
    <p:cSldViewPr showGuides="1">
      <p:cViewPr>
        <p:scale>
          <a:sx n="100" d="100"/>
          <a:sy n="100" d="100"/>
        </p:scale>
        <p:origin x="-1338" y="1656"/>
      </p:cViewPr>
      <p:guideLst>
        <p:guide orient="horz" pos="4390"/>
        <p:guide pos="3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1.%20growth%20over%20time\Growth%20All%20Resul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1.%20growth%20over%20time\Growth%20All%20Resul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K%20levels%20over%20time\ion%20levels%20over%20time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Data\Chapter%203%20K%20diff\Figure%203.5-3.8%20metabolites\3.5%20sugars\Sugars%20segs,%20leaves,%20RS%2016-08-10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Data\Chapter%203%20K%20diff\Figure%203.5-3.8%20metabolites\3.5%20sugars\Sugars%20segs,%20leaves,%20RS%2016-08-10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Data\Chapter%203%20K%20diff\Figure%203.5-3.8%20metabolites\3.5%20sugars\Sugars%20segs,%20leaves,%20RS%2016-08-10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Results%20for%20thesis\5%20-%20metabolites%20over%20time\results\Glucose,%20fructose%20and%20sucrose%20results%2023-01-09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Results%20for%20thesis\5%20-%20metabolites%20over%20time\results\Glucose,%20fructose%20and%20sucrose%20results%2023-01-09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G:\New%20PhD%20stuff\Experiments\Results%20for%20thesis\5%20-%20metabolites%20over%20time\results\Glucose,%20fructose%20and%20sucrose%20results%2023-01-09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913855144391999"/>
          <c:y val="7.2712840968387898E-2"/>
          <c:w val="0.68144734538100205"/>
          <c:h val="0.59987067763301105"/>
        </c:manualLayout>
      </c:layout>
      <c:scatterChart>
        <c:scatterStyle val="lineMarker"/>
        <c:varyColors val="0"/>
        <c:ser>
          <c:idx val="3"/>
          <c:order val="0"/>
          <c:tx>
            <c:v>Control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All!$I$36:$I$46</c:f>
                <c:numCache>
                  <c:formatCode>General</c:formatCode>
                  <c:ptCount val="11"/>
                  <c:pt idx="0">
                    <c:v>2.7868170385494002</c:v>
                  </c:pt>
                  <c:pt idx="1">
                    <c:v>4.1036569057366403</c:v>
                  </c:pt>
                  <c:pt idx="2">
                    <c:v>4.827369062283517</c:v>
                  </c:pt>
                  <c:pt idx="3">
                    <c:v>5.2446798440578464</c:v>
                  </c:pt>
                  <c:pt idx="4">
                    <c:v>7.7632835468357646</c:v>
                  </c:pt>
                  <c:pt idx="5">
                    <c:v>7.7609932272239357</c:v>
                  </c:pt>
                  <c:pt idx="6">
                    <c:v>9.4402717205982825</c:v>
                  </c:pt>
                  <c:pt idx="7">
                    <c:v>13.392061140366019</c:v>
                  </c:pt>
                  <c:pt idx="8">
                    <c:v>10.473549450651319</c:v>
                  </c:pt>
                  <c:pt idx="9">
                    <c:v>20.795527602202529</c:v>
                  </c:pt>
                  <c:pt idx="10">
                    <c:v>11.86787045793597</c:v>
                  </c:pt>
                </c:numCache>
              </c:numRef>
            </c:plus>
            <c:minus>
              <c:numRef>
                <c:f>All!$I$36:$I$46</c:f>
                <c:numCache>
                  <c:formatCode>General</c:formatCode>
                  <c:ptCount val="11"/>
                  <c:pt idx="0">
                    <c:v>2.7868170385494002</c:v>
                  </c:pt>
                  <c:pt idx="1">
                    <c:v>4.1036569057366403</c:v>
                  </c:pt>
                  <c:pt idx="2">
                    <c:v>4.827369062283517</c:v>
                  </c:pt>
                  <c:pt idx="3">
                    <c:v>5.2446798440578464</c:v>
                  </c:pt>
                  <c:pt idx="4">
                    <c:v>7.7632835468357646</c:v>
                  </c:pt>
                  <c:pt idx="5">
                    <c:v>7.7609932272239357</c:v>
                  </c:pt>
                  <c:pt idx="6">
                    <c:v>9.4402717205982825</c:v>
                  </c:pt>
                  <c:pt idx="7">
                    <c:v>13.392061140366019</c:v>
                  </c:pt>
                  <c:pt idx="8">
                    <c:v>10.473549450651319</c:v>
                  </c:pt>
                  <c:pt idx="9">
                    <c:v>20.795527602202529</c:v>
                  </c:pt>
                  <c:pt idx="10">
                    <c:v>11.86787045793597</c:v>
                  </c:pt>
                </c:numCache>
              </c:numRef>
            </c:minus>
          </c:errBars>
          <c:xVal>
            <c:numRef>
              <c:f>All!$A$6:$A$16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All!$I$6:$I$16</c:f>
              <c:numCache>
                <c:formatCode>General</c:formatCode>
                <c:ptCount val="11"/>
                <c:pt idx="0">
                  <c:v>47.733333333333363</c:v>
                </c:pt>
                <c:pt idx="1">
                  <c:v>50.8</c:v>
                </c:pt>
                <c:pt idx="2">
                  <c:v>56.533333333333331</c:v>
                </c:pt>
                <c:pt idx="3">
                  <c:v>72.8</c:v>
                </c:pt>
                <c:pt idx="4">
                  <c:v>101.2</c:v>
                </c:pt>
                <c:pt idx="5">
                  <c:v>112.73333333333331</c:v>
                </c:pt>
                <c:pt idx="6">
                  <c:v>129.26666666666571</c:v>
                </c:pt>
                <c:pt idx="7">
                  <c:v>166.26666666666571</c:v>
                </c:pt>
                <c:pt idx="8">
                  <c:v>148</c:v>
                </c:pt>
                <c:pt idx="9">
                  <c:v>177.66666666666649</c:v>
                </c:pt>
                <c:pt idx="10">
                  <c:v>179.46666666666661</c:v>
                </c:pt>
              </c:numCache>
            </c:numRef>
          </c:yVal>
          <c:smooth val="0"/>
        </c:ser>
        <c:ser>
          <c:idx val="7"/>
          <c:order val="1"/>
          <c:tx>
            <c:v>-K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All!$I$50:$I$60</c:f>
                <c:numCache>
                  <c:formatCode>General</c:formatCode>
                  <c:ptCount val="11"/>
                  <c:pt idx="0">
                    <c:v>2.70355439176031</c:v>
                  </c:pt>
                  <c:pt idx="1">
                    <c:v>4.6916338914528124</c:v>
                  </c:pt>
                  <c:pt idx="2">
                    <c:v>5.3434427995797824</c:v>
                  </c:pt>
                  <c:pt idx="3">
                    <c:v>3.640338376039169</c:v>
                  </c:pt>
                  <c:pt idx="4">
                    <c:v>6.8223721611153536</c:v>
                  </c:pt>
                  <c:pt idx="5">
                    <c:v>7.7546913604113303</c:v>
                  </c:pt>
                  <c:pt idx="6">
                    <c:v>8.4868899832212747</c:v>
                  </c:pt>
                  <c:pt idx="7">
                    <c:v>13.298120167903351</c:v>
                  </c:pt>
                  <c:pt idx="8">
                    <c:v>23.683763107256311</c:v>
                  </c:pt>
                  <c:pt idx="9">
                    <c:v>30.200199726029329</c:v>
                  </c:pt>
                  <c:pt idx="10">
                    <c:v>28.919340482940719</c:v>
                  </c:pt>
                </c:numCache>
              </c:numRef>
            </c:plus>
            <c:minus>
              <c:numRef>
                <c:f>All!$I$50:$I$60</c:f>
                <c:numCache>
                  <c:formatCode>General</c:formatCode>
                  <c:ptCount val="11"/>
                  <c:pt idx="0">
                    <c:v>2.70355439176031</c:v>
                  </c:pt>
                  <c:pt idx="1">
                    <c:v>4.6916338914528124</c:v>
                  </c:pt>
                  <c:pt idx="2">
                    <c:v>5.3434427995797824</c:v>
                  </c:pt>
                  <c:pt idx="3">
                    <c:v>3.640338376039169</c:v>
                  </c:pt>
                  <c:pt idx="4">
                    <c:v>6.8223721611153536</c:v>
                  </c:pt>
                  <c:pt idx="5">
                    <c:v>7.7546913604113303</c:v>
                  </c:pt>
                  <c:pt idx="6">
                    <c:v>8.4868899832212747</c:v>
                  </c:pt>
                  <c:pt idx="7">
                    <c:v>13.298120167903351</c:v>
                  </c:pt>
                  <c:pt idx="8">
                    <c:v>23.683763107256311</c:v>
                  </c:pt>
                  <c:pt idx="9">
                    <c:v>30.200199726029329</c:v>
                  </c:pt>
                  <c:pt idx="10">
                    <c:v>28.919340482940719</c:v>
                  </c:pt>
                </c:numCache>
              </c:numRef>
            </c:minus>
          </c:errBars>
          <c:xVal>
            <c:numRef>
              <c:f>All!$A$20:$A$30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All!$I$20:$I$30</c:f>
              <c:numCache>
                <c:formatCode>General</c:formatCode>
                <c:ptCount val="11"/>
                <c:pt idx="0">
                  <c:v>45.733333333333363</c:v>
                </c:pt>
                <c:pt idx="1">
                  <c:v>46.8</c:v>
                </c:pt>
                <c:pt idx="2">
                  <c:v>57</c:v>
                </c:pt>
                <c:pt idx="3">
                  <c:v>67.066666666666663</c:v>
                </c:pt>
                <c:pt idx="4">
                  <c:v>95.2</c:v>
                </c:pt>
                <c:pt idx="5">
                  <c:v>127.2</c:v>
                </c:pt>
                <c:pt idx="6">
                  <c:v>160.5333333333335</c:v>
                </c:pt>
                <c:pt idx="7">
                  <c:v>162.19999999999999</c:v>
                </c:pt>
                <c:pt idx="8">
                  <c:v>234.66666666666649</c:v>
                </c:pt>
                <c:pt idx="9">
                  <c:v>242.06666666666661</c:v>
                </c:pt>
                <c:pt idx="10">
                  <c:v>284.73333333333329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060288"/>
        <c:axId val="90061824"/>
      </c:scatterChart>
      <c:valAx>
        <c:axId val="90060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90061824"/>
        <c:crosses val="autoZero"/>
        <c:crossBetween val="midCat"/>
        <c:majorUnit val="2"/>
      </c:valAx>
      <c:valAx>
        <c:axId val="90061824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 sz="1200"/>
                </a:pPr>
                <a:r>
                  <a:rPr lang="en-GB" sz="1200" dirty="0" smtClean="0"/>
                  <a:t>Root</a:t>
                </a:r>
                <a:r>
                  <a:rPr lang="en-GB" sz="1200" baseline="0" dirty="0" smtClean="0"/>
                  <a:t> length (mm)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5.6484367160168497E-3"/>
              <c:y val="0.117271321741937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baseline="0">
                <a:solidFill>
                  <a:schemeClr val="tx1"/>
                </a:solidFill>
              </a:defRPr>
            </a:pPr>
            <a:endParaRPr lang="en-US"/>
          </a:p>
        </c:txPr>
        <c:crossAx val="90060288"/>
        <c:crosses val="autoZero"/>
        <c:crossBetween val="midCat"/>
      </c:valAx>
      <c:spPr>
        <a:solidFill>
          <a:srgbClr val="FFFFFF"/>
        </a:solidFill>
        <a:ln w="12700">
          <a:noFill/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2000743304156"/>
          <c:y val="8.0815718497247294E-2"/>
          <c:w val="0.70282940342889499"/>
          <c:h val="0.69722299193771697"/>
        </c:manualLayout>
      </c:layout>
      <c:scatterChart>
        <c:scatterStyle val="lineMarker"/>
        <c:varyColors val="0"/>
        <c:ser>
          <c:idx val="0"/>
          <c:order val="0"/>
          <c:tx>
            <c:v>Control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All!$M$36:$M$46</c:f>
                <c:numCache>
                  <c:formatCode>General</c:formatCode>
                  <c:ptCount val="11"/>
                  <c:pt idx="0">
                    <c:v>1.72721079861641</c:v>
                  </c:pt>
                  <c:pt idx="1">
                    <c:v>4.0194226861775499</c:v>
                  </c:pt>
                  <c:pt idx="2">
                    <c:v>3.172348786844982</c:v>
                  </c:pt>
                  <c:pt idx="3">
                    <c:v>6.3051503261159594</c:v>
                  </c:pt>
                  <c:pt idx="4">
                    <c:v>5.8245773741363598</c:v>
                  </c:pt>
                  <c:pt idx="5">
                    <c:v>8.16521075457743</c:v>
                  </c:pt>
                  <c:pt idx="6">
                    <c:v>13.422981241021899</c:v>
                  </c:pt>
                  <c:pt idx="7">
                    <c:v>13.955660625425949</c:v>
                  </c:pt>
                  <c:pt idx="8">
                    <c:v>12.664789835891559</c:v>
                  </c:pt>
                  <c:pt idx="9">
                    <c:v>21.11301667256172</c:v>
                  </c:pt>
                  <c:pt idx="10">
                    <c:v>42.108944719582148</c:v>
                  </c:pt>
                </c:numCache>
              </c:numRef>
            </c:plus>
            <c:minus>
              <c:numRef>
                <c:f>All!$M$36:$M$46</c:f>
                <c:numCache>
                  <c:formatCode>General</c:formatCode>
                  <c:ptCount val="11"/>
                  <c:pt idx="0">
                    <c:v>1.72721079861641</c:v>
                  </c:pt>
                  <c:pt idx="1">
                    <c:v>4.0194226861775499</c:v>
                  </c:pt>
                  <c:pt idx="2">
                    <c:v>3.172348786844982</c:v>
                  </c:pt>
                  <c:pt idx="3">
                    <c:v>6.3051503261159594</c:v>
                  </c:pt>
                  <c:pt idx="4">
                    <c:v>5.8245773741363598</c:v>
                  </c:pt>
                  <c:pt idx="5">
                    <c:v>8.16521075457743</c:v>
                  </c:pt>
                  <c:pt idx="6">
                    <c:v>13.422981241021899</c:v>
                  </c:pt>
                  <c:pt idx="7">
                    <c:v>13.955660625425949</c:v>
                  </c:pt>
                  <c:pt idx="8">
                    <c:v>12.664789835891559</c:v>
                  </c:pt>
                  <c:pt idx="9">
                    <c:v>21.11301667256172</c:v>
                  </c:pt>
                  <c:pt idx="10">
                    <c:v>42.108944719582148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All!$A$6:$A$16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All!$M$6:$M$16</c:f>
              <c:numCache>
                <c:formatCode>General</c:formatCode>
                <c:ptCount val="11"/>
                <c:pt idx="0">
                  <c:v>17.420000000000002</c:v>
                </c:pt>
                <c:pt idx="1">
                  <c:v>32.173333333333332</c:v>
                </c:pt>
                <c:pt idx="2">
                  <c:v>33.553333333333327</c:v>
                </c:pt>
                <c:pt idx="3">
                  <c:v>48.633333333333333</c:v>
                </c:pt>
                <c:pt idx="4">
                  <c:v>68.186666666666682</c:v>
                </c:pt>
                <c:pt idx="5">
                  <c:v>94.8</c:v>
                </c:pt>
                <c:pt idx="6">
                  <c:v>123.1933333333331</c:v>
                </c:pt>
                <c:pt idx="7">
                  <c:v>160.91333333333341</c:v>
                </c:pt>
                <c:pt idx="8">
                  <c:v>179.80666666666659</c:v>
                </c:pt>
                <c:pt idx="9">
                  <c:v>249.1733333333334</c:v>
                </c:pt>
                <c:pt idx="10">
                  <c:v>284.4133333333333</c:v>
                </c:pt>
              </c:numCache>
            </c:numRef>
          </c:yVal>
          <c:smooth val="0"/>
        </c:ser>
        <c:ser>
          <c:idx val="1"/>
          <c:order val="1"/>
          <c:tx>
            <c:v>-K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FFFF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All!$M$50:$M$60</c:f>
                <c:numCache>
                  <c:formatCode>General</c:formatCode>
                  <c:ptCount val="11"/>
                  <c:pt idx="0">
                    <c:v>2.5887093063949611</c:v>
                  </c:pt>
                  <c:pt idx="1">
                    <c:v>3.649603587953949</c:v>
                  </c:pt>
                  <c:pt idx="2">
                    <c:v>5.7349925616812847</c:v>
                  </c:pt>
                  <c:pt idx="3">
                    <c:v>4.496860986305748</c:v>
                  </c:pt>
                  <c:pt idx="4">
                    <c:v>6.3383954706894956</c:v>
                  </c:pt>
                  <c:pt idx="5">
                    <c:v>8.3477790982401903</c:v>
                  </c:pt>
                  <c:pt idx="6">
                    <c:v>11.14296988139955</c:v>
                  </c:pt>
                  <c:pt idx="7">
                    <c:v>14.1426388952216</c:v>
                  </c:pt>
                  <c:pt idx="8">
                    <c:v>12.179721632599779</c:v>
                  </c:pt>
                  <c:pt idx="9">
                    <c:v>20.39769517014037</c:v>
                  </c:pt>
                  <c:pt idx="10">
                    <c:v>21.675246945738049</c:v>
                  </c:pt>
                </c:numCache>
              </c:numRef>
            </c:plus>
            <c:minus>
              <c:numRef>
                <c:f>All!$M$50:$M$60</c:f>
                <c:numCache>
                  <c:formatCode>General</c:formatCode>
                  <c:ptCount val="11"/>
                  <c:pt idx="0">
                    <c:v>2.5887093063949611</c:v>
                  </c:pt>
                  <c:pt idx="1">
                    <c:v>3.649603587953949</c:v>
                  </c:pt>
                  <c:pt idx="2">
                    <c:v>5.7349925616812847</c:v>
                  </c:pt>
                  <c:pt idx="3">
                    <c:v>4.496860986305748</c:v>
                  </c:pt>
                  <c:pt idx="4">
                    <c:v>6.3383954706894956</c:v>
                  </c:pt>
                  <c:pt idx="5">
                    <c:v>8.3477790982401903</c:v>
                  </c:pt>
                  <c:pt idx="6">
                    <c:v>11.14296988139955</c:v>
                  </c:pt>
                  <c:pt idx="7">
                    <c:v>14.1426388952216</c:v>
                  </c:pt>
                  <c:pt idx="8">
                    <c:v>12.179721632599779</c:v>
                  </c:pt>
                  <c:pt idx="9">
                    <c:v>20.39769517014037</c:v>
                  </c:pt>
                  <c:pt idx="10">
                    <c:v>21.675246945738049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All!$A$20:$A$31</c:f>
              <c:numCache>
                <c:formatCode>General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All!$M$20:$M$30</c:f>
              <c:numCache>
                <c:formatCode>General</c:formatCode>
                <c:ptCount val="11"/>
                <c:pt idx="0">
                  <c:v>19.18666666666666</c:v>
                </c:pt>
                <c:pt idx="1">
                  <c:v>26.88666666666667</c:v>
                </c:pt>
                <c:pt idx="2">
                  <c:v>40.126666666666409</c:v>
                </c:pt>
                <c:pt idx="3">
                  <c:v>45.206666666666379</c:v>
                </c:pt>
                <c:pt idx="4">
                  <c:v>55.580000000000013</c:v>
                </c:pt>
                <c:pt idx="5">
                  <c:v>79.400000000000006</c:v>
                </c:pt>
                <c:pt idx="6">
                  <c:v>105.26666666666669</c:v>
                </c:pt>
                <c:pt idx="7">
                  <c:v>117.5066666666667</c:v>
                </c:pt>
                <c:pt idx="8">
                  <c:v>148.30000000000001</c:v>
                </c:pt>
                <c:pt idx="9">
                  <c:v>168.3666666666667</c:v>
                </c:pt>
                <c:pt idx="10">
                  <c:v>182.47333333333339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108288"/>
        <c:axId val="90109824"/>
      </c:scatterChart>
      <c:valAx>
        <c:axId val="9010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90109824"/>
        <c:crosses val="autoZero"/>
        <c:crossBetween val="midCat"/>
        <c:majorUnit val="2"/>
      </c:valAx>
      <c:valAx>
        <c:axId val="90109824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200"/>
                </a:pPr>
                <a:r>
                  <a:rPr lang="en-GB" sz="1200" dirty="0" smtClean="0"/>
                  <a:t>Root</a:t>
                </a:r>
                <a:r>
                  <a:rPr lang="en-GB" sz="1200" baseline="0" dirty="0" smtClean="0"/>
                  <a:t> w</a:t>
                </a:r>
                <a:r>
                  <a:rPr lang="en-GB" sz="1200" dirty="0" smtClean="0"/>
                  <a:t>eight </a:t>
                </a:r>
                <a:r>
                  <a:rPr lang="en-GB" sz="1200" dirty="0"/>
                  <a:t>(mg)</a:t>
                </a:r>
              </a:p>
            </c:rich>
          </c:tx>
          <c:layout>
            <c:manualLayout>
              <c:xMode val="edge"/>
              <c:yMode val="edge"/>
              <c:x val="2.0226666431174298E-2"/>
              <c:y val="0.168359153712149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90108288"/>
        <c:crosses val="autoZero"/>
        <c:crossBetween val="midCat"/>
      </c:valAx>
      <c:spPr>
        <a:solidFill>
          <a:srgbClr val="FFFFFF"/>
        </a:solidFill>
        <a:ln w="12700">
          <a:noFill/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761771271975299"/>
          <c:y val="8.5390534035938395E-2"/>
          <c:w val="0.660661029392687"/>
          <c:h val="0.67292927585915496"/>
        </c:manualLayout>
      </c:layout>
      <c:scatterChart>
        <c:scatterStyle val="lineMarker"/>
        <c:varyColors val="0"/>
        <c:ser>
          <c:idx val="0"/>
          <c:order val="0"/>
          <c:tx>
            <c:v>Control</c:v>
          </c:tx>
          <c:spPr>
            <a:ln w="9525">
              <a:solidFill>
                <a:srgbClr val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data!$Z$57:$Z$62</c:f>
                <c:numCache>
                  <c:formatCode>General</c:formatCode>
                  <c:ptCount val="6"/>
                  <c:pt idx="0">
                    <c:v>0.181378398174557</c:v>
                  </c:pt>
                  <c:pt idx="1">
                    <c:v>0.22838502325215901</c:v>
                  </c:pt>
                  <c:pt idx="2">
                    <c:v>0.61027792257739399</c:v>
                  </c:pt>
                  <c:pt idx="3">
                    <c:v>0.57442263071671096</c:v>
                  </c:pt>
                  <c:pt idx="4">
                    <c:v>9.7176620148423501E-2</c:v>
                  </c:pt>
                  <c:pt idx="5">
                    <c:v>0.39289374483214401</c:v>
                  </c:pt>
                </c:numCache>
              </c:numRef>
            </c:plus>
            <c:minus>
              <c:numRef>
                <c:f>data!$Z$57:$Z$62</c:f>
                <c:numCache>
                  <c:formatCode>General</c:formatCode>
                  <c:ptCount val="6"/>
                  <c:pt idx="0">
                    <c:v>0.181378398174557</c:v>
                  </c:pt>
                  <c:pt idx="1">
                    <c:v>0.22838502325215901</c:v>
                  </c:pt>
                  <c:pt idx="2">
                    <c:v>0.61027792257739399</c:v>
                  </c:pt>
                  <c:pt idx="3">
                    <c:v>0.57442263071671096</c:v>
                  </c:pt>
                  <c:pt idx="4">
                    <c:v>9.7176620148423501E-2</c:v>
                  </c:pt>
                  <c:pt idx="5">
                    <c:v>0.39289374483214401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data!$S$4:$S$9</c:f>
              <c:numCache>
                <c:formatCode>General</c:formatCode>
                <c:ptCount val="6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</c:numCache>
            </c:numRef>
          </c:xVal>
          <c:yVal>
            <c:numRef>
              <c:f>data!$Y$57:$Y$61</c:f>
              <c:numCache>
                <c:formatCode>General</c:formatCode>
                <c:ptCount val="5"/>
                <c:pt idx="0">
                  <c:v>1.729333056736853</c:v>
                </c:pt>
                <c:pt idx="1">
                  <c:v>2.1844207032465599</c:v>
                </c:pt>
                <c:pt idx="2">
                  <c:v>4.2222020537288714</c:v>
                </c:pt>
                <c:pt idx="3">
                  <c:v>4.8795508764650668</c:v>
                </c:pt>
                <c:pt idx="4">
                  <c:v>4.5003111710403481</c:v>
                </c:pt>
              </c:numCache>
            </c:numRef>
          </c:yVal>
          <c:smooth val="0"/>
        </c:ser>
        <c:ser>
          <c:idx val="1"/>
          <c:order val="1"/>
          <c:tx>
            <c:v>-K</c:v>
          </c:tx>
          <c:spPr>
            <a:ln w="9525">
              <a:solidFill>
                <a:prstClr val="black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data!$Z$63:$Z$68</c:f>
                <c:numCache>
                  <c:formatCode>General</c:formatCode>
                  <c:ptCount val="6"/>
                  <c:pt idx="0">
                    <c:v>3.3413929937349603E-2</c:v>
                  </c:pt>
                  <c:pt idx="1">
                    <c:v>3.4419084137616303E-2</c:v>
                  </c:pt>
                  <c:pt idx="2">
                    <c:v>0.10734461324819999</c:v>
                  </c:pt>
                  <c:pt idx="3">
                    <c:v>7.7184571540357794E-2</c:v>
                  </c:pt>
                  <c:pt idx="4">
                    <c:v>0.115306611292569</c:v>
                  </c:pt>
                  <c:pt idx="5">
                    <c:v>2.6968156830204999E-2</c:v>
                  </c:pt>
                </c:numCache>
              </c:numRef>
            </c:plus>
            <c:minus>
              <c:numRef>
                <c:f>data!$Z$63:$Z$68</c:f>
                <c:numCache>
                  <c:formatCode>General</c:formatCode>
                  <c:ptCount val="6"/>
                  <c:pt idx="0">
                    <c:v>3.3413929937349603E-2</c:v>
                  </c:pt>
                  <c:pt idx="1">
                    <c:v>3.4419084137616303E-2</c:v>
                  </c:pt>
                  <c:pt idx="2">
                    <c:v>0.10734461324819999</c:v>
                  </c:pt>
                  <c:pt idx="3">
                    <c:v>7.7184571540357794E-2</c:v>
                  </c:pt>
                  <c:pt idx="4">
                    <c:v>0.115306611292569</c:v>
                  </c:pt>
                  <c:pt idx="5">
                    <c:v>2.6968156830204999E-2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data!$S$4:$S$9</c:f>
              <c:numCache>
                <c:formatCode>General</c:formatCode>
                <c:ptCount val="6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</c:numCache>
            </c:numRef>
          </c:xVal>
          <c:yVal>
            <c:numRef>
              <c:f>data!$Y$63:$Y$67</c:f>
              <c:numCache>
                <c:formatCode>General</c:formatCode>
                <c:ptCount val="5"/>
                <c:pt idx="0">
                  <c:v>0.94557099885903895</c:v>
                </c:pt>
                <c:pt idx="1">
                  <c:v>0.93545794004771099</c:v>
                </c:pt>
                <c:pt idx="2">
                  <c:v>1.132662586868586</c:v>
                </c:pt>
                <c:pt idx="3">
                  <c:v>1.097266881028939</c:v>
                </c:pt>
                <c:pt idx="4">
                  <c:v>1.0113058811326621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249728"/>
        <c:axId val="98251904"/>
      </c:scatterChart>
      <c:valAx>
        <c:axId val="98249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GB"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 dirty="0"/>
                  <a:t>D</a:t>
                </a:r>
                <a:r>
                  <a:rPr lang="en-GB" sz="1200" dirty="0" smtClean="0"/>
                  <a:t>ays </a:t>
                </a:r>
                <a:r>
                  <a:rPr lang="en-GB" sz="1200" dirty="0"/>
                  <a:t>after transfer to solution</a:t>
                </a:r>
              </a:p>
            </c:rich>
          </c:tx>
          <c:layout>
            <c:manualLayout>
              <c:xMode val="edge"/>
              <c:yMode val="edge"/>
              <c:x val="0.18430626192018901"/>
              <c:y val="0.8969501345919389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8251904"/>
        <c:crosses val="autoZero"/>
        <c:crossBetween val="midCat"/>
        <c:majorUnit val="3"/>
        <c:minorUnit val="1"/>
      </c:valAx>
      <c:valAx>
        <c:axId val="98251904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200" dirty="0"/>
                  <a:t>% </a:t>
                </a:r>
                <a:r>
                  <a:rPr lang="en-GB" sz="1200" dirty="0" smtClean="0"/>
                  <a:t>K in dry </a:t>
                </a:r>
                <a:r>
                  <a:rPr lang="en-GB" sz="1200" dirty="0"/>
                  <a:t>weight</a:t>
                </a:r>
              </a:p>
            </c:rich>
          </c:tx>
          <c:layout>
            <c:manualLayout>
              <c:xMode val="edge"/>
              <c:yMode val="edge"/>
              <c:x val="1.97370368461963E-2"/>
              <c:y val="0.123223390359577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8249728"/>
        <c:crosses val="autoZero"/>
        <c:crossBetween val="midCat"/>
        <c:minorUnit val="1"/>
      </c:valAx>
      <c:spPr>
        <a:solidFill>
          <a:srgbClr val="FFFFFF"/>
        </a:solidFill>
        <a:ln w="12700">
          <a:noFill/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7745511813919"/>
          <c:y val="3.3923303834808197E-2"/>
          <c:w val="0.75766402961288404"/>
          <c:h val="0.77856583643484201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Segments!$I$33:$I$35</c:f>
                <c:numCache>
                  <c:formatCode>General</c:formatCode>
                  <c:ptCount val="3"/>
                  <c:pt idx="0">
                    <c:v>3.8608721168944801E-2</c:v>
                  </c:pt>
                  <c:pt idx="1">
                    <c:v>3.5036805089612502E-2</c:v>
                  </c:pt>
                  <c:pt idx="2">
                    <c:v>1.1691083551745999E-2</c:v>
                  </c:pt>
                </c:numCache>
              </c:numRef>
            </c:plus>
            <c:minus>
              <c:numRef>
                <c:f>Segments!$I$33:$I$35</c:f>
                <c:numCache>
                  <c:formatCode>General</c:formatCode>
                  <c:ptCount val="3"/>
                  <c:pt idx="0">
                    <c:v>3.8608721168944801E-2</c:v>
                  </c:pt>
                  <c:pt idx="1">
                    <c:v>3.5036805089612502E-2</c:v>
                  </c:pt>
                  <c:pt idx="2">
                    <c:v>1.1691083551745999E-2</c:v>
                  </c:pt>
                </c:numCache>
              </c:numRef>
            </c:minus>
          </c:errBars>
          <c:cat>
            <c:strRef>
              <c:f>Segments!$D$33:$D$35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Segments!$H$33:$H$35</c:f>
              <c:numCache>
                <c:formatCode>0.00</c:formatCode>
                <c:ptCount val="3"/>
                <c:pt idx="0">
                  <c:v>0.111320230058126</c:v>
                </c:pt>
                <c:pt idx="1">
                  <c:v>7.9012222359792494E-2</c:v>
                </c:pt>
                <c:pt idx="2">
                  <c:v>7.5743375747136493E-2</c:v>
                </c:pt>
              </c:numCache>
            </c:numRef>
          </c:val>
        </c:ser>
        <c:ser>
          <c:idx val="1"/>
          <c:order val="1"/>
          <c:tx>
            <c:v>-K</c:v>
          </c:tx>
          <c:spPr>
            <a:solidFill>
              <a:schemeClr val="bg1"/>
            </a:solidFill>
            <a:ln>
              <a:solidFill>
                <a:prstClr val="black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Segments!$I$36:$I$38</c:f>
                <c:numCache>
                  <c:formatCode>General</c:formatCode>
                  <c:ptCount val="3"/>
                  <c:pt idx="0">
                    <c:v>1.9143867446319001E-2</c:v>
                  </c:pt>
                  <c:pt idx="1">
                    <c:v>1.21473117560413E-2</c:v>
                  </c:pt>
                  <c:pt idx="2">
                    <c:v>4.29667128375607E-3</c:v>
                  </c:pt>
                </c:numCache>
              </c:numRef>
            </c:plus>
            <c:minus>
              <c:numRef>
                <c:f>Segments!$I$36:$I$38</c:f>
                <c:numCache>
                  <c:formatCode>General</c:formatCode>
                  <c:ptCount val="3"/>
                  <c:pt idx="0">
                    <c:v>1.9143867446319001E-2</c:v>
                  </c:pt>
                  <c:pt idx="1">
                    <c:v>1.21473117560413E-2</c:v>
                  </c:pt>
                  <c:pt idx="2">
                    <c:v>4.29667128375607E-3</c:v>
                  </c:pt>
                </c:numCache>
              </c:numRef>
            </c:minus>
          </c:errBars>
          <c:cat>
            <c:strRef>
              <c:f>Segments!$D$33:$D$35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Segments!$H$36:$H$38</c:f>
              <c:numCache>
                <c:formatCode>0.00</c:formatCode>
                <c:ptCount val="3"/>
                <c:pt idx="0">
                  <c:v>7.8872279974968998E-2</c:v>
                </c:pt>
                <c:pt idx="1">
                  <c:v>0.111164989790936</c:v>
                </c:pt>
                <c:pt idx="2">
                  <c:v>8.3639003844185794E-2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45"/>
        <c:axId val="98342016"/>
        <c:axId val="98343552"/>
      </c:barChart>
      <c:catAx>
        <c:axId val="98342016"/>
        <c:scaling>
          <c:orientation val="minMax"/>
        </c:scaling>
        <c:delete val="0"/>
        <c:axPos val="b"/>
        <c:numFmt formatCode="0.00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343552"/>
        <c:crosses val="autoZero"/>
        <c:auto val="1"/>
        <c:lblAlgn val="ctr"/>
        <c:lblOffset val="100"/>
        <c:noMultiLvlLbl val="0"/>
      </c:catAx>
      <c:valAx>
        <c:axId val="983435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.00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342016"/>
        <c:crosses val="autoZero"/>
        <c:crossBetween val="between"/>
        <c:majorUnit val="0.0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159563662128099"/>
          <c:y val="3.1876087842091602E-2"/>
          <c:w val="0.73296471960631904"/>
          <c:h val="0.78505376506987401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Segments!$I$53:$I$55</c:f>
                <c:numCache>
                  <c:formatCode>General</c:formatCode>
                  <c:ptCount val="3"/>
                  <c:pt idx="0">
                    <c:v>2.0734305910647299E-2</c:v>
                  </c:pt>
                  <c:pt idx="1">
                    <c:v>1.48545245660503E-2</c:v>
                  </c:pt>
                  <c:pt idx="2">
                    <c:v>2.4270745374096299E-2</c:v>
                  </c:pt>
                </c:numCache>
              </c:numRef>
            </c:plus>
            <c:minus>
              <c:numRef>
                <c:f>Segments!$I$53:$I$55</c:f>
                <c:numCache>
                  <c:formatCode>General</c:formatCode>
                  <c:ptCount val="3"/>
                  <c:pt idx="0">
                    <c:v>2.0734305910647299E-2</c:v>
                  </c:pt>
                  <c:pt idx="1">
                    <c:v>1.48545245660503E-2</c:v>
                  </c:pt>
                  <c:pt idx="2">
                    <c:v>2.4270745374096299E-2</c:v>
                  </c:pt>
                </c:numCache>
              </c:numRef>
            </c:minus>
          </c:errBars>
          <c:cat>
            <c:strRef>
              <c:f>Segments!$D$53:$D$55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Segments!$H$53:$H$55</c:f>
              <c:numCache>
                <c:formatCode>General</c:formatCode>
                <c:ptCount val="3"/>
                <c:pt idx="0">
                  <c:v>9.1275914438605193E-2</c:v>
                </c:pt>
                <c:pt idx="1">
                  <c:v>8.9014860228870493E-2</c:v>
                </c:pt>
                <c:pt idx="2">
                  <c:v>8.3988652509364797E-2</c:v>
                </c:pt>
              </c:numCache>
            </c:numRef>
          </c:val>
        </c:ser>
        <c:ser>
          <c:idx val="1"/>
          <c:order val="1"/>
          <c:tx>
            <c:v>-K</c:v>
          </c:tx>
          <c:spPr>
            <a:solidFill>
              <a:schemeClr val="bg1"/>
            </a:solidFill>
            <a:ln w="12700">
              <a:solidFill>
                <a:prstClr val="black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Segments!$I$56:$I$58</c:f>
                <c:numCache>
                  <c:formatCode>General</c:formatCode>
                  <c:ptCount val="3"/>
                  <c:pt idx="0">
                    <c:v>2.03774954023349E-2</c:v>
                  </c:pt>
                  <c:pt idx="1">
                    <c:v>1.33223926322142E-2</c:v>
                  </c:pt>
                  <c:pt idx="2">
                    <c:v>4.2792535257467597E-3</c:v>
                  </c:pt>
                </c:numCache>
              </c:numRef>
            </c:plus>
            <c:minus>
              <c:numRef>
                <c:f>Segments!$I$56:$I$58</c:f>
                <c:numCache>
                  <c:formatCode>General</c:formatCode>
                  <c:ptCount val="3"/>
                  <c:pt idx="0">
                    <c:v>2.03774954023349E-2</c:v>
                  </c:pt>
                  <c:pt idx="1">
                    <c:v>1.33223926322142E-2</c:v>
                  </c:pt>
                  <c:pt idx="2">
                    <c:v>4.2792535257467597E-3</c:v>
                  </c:pt>
                </c:numCache>
              </c:numRef>
            </c:minus>
          </c:errBars>
          <c:cat>
            <c:strRef>
              <c:f>Segments!$D$53:$D$55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Segments!$H$56:$H$58</c:f>
              <c:numCache>
                <c:formatCode>General</c:formatCode>
                <c:ptCount val="3"/>
                <c:pt idx="0">
                  <c:v>0.125541196231757</c:v>
                </c:pt>
                <c:pt idx="1">
                  <c:v>0.10204549714030001</c:v>
                </c:pt>
                <c:pt idx="2">
                  <c:v>0.11952876661532499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45"/>
        <c:axId val="98904320"/>
        <c:axId val="98914304"/>
      </c:barChart>
      <c:catAx>
        <c:axId val="9890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914304"/>
        <c:crosses val="autoZero"/>
        <c:auto val="1"/>
        <c:lblAlgn val="ctr"/>
        <c:lblOffset val="100"/>
        <c:noMultiLvlLbl val="0"/>
      </c:catAx>
      <c:valAx>
        <c:axId val="989143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904320"/>
        <c:crosses val="autoZero"/>
        <c:crossBetween val="between"/>
        <c:majorUnit val="0.05"/>
      </c:valAx>
    </c:plotArea>
    <c:plotVisOnly val="1"/>
    <c:dispBlanksAs val="gap"/>
    <c:showDLblsOverMax val="0"/>
  </c:chart>
  <c:spPr>
    <a:solidFill>
      <a:prstClr val="white"/>
    </a:solidFill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159563662128099"/>
          <c:y val="3.6218693954640002E-2"/>
          <c:w val="0.70398160659366205"/>
          <c:h val="0.81290967670258896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Segments!$I$72:$I$74</c:f>
                <c:numCache>
                  <c:formatCode>General</c:formatCode>
                  <c:ptCount val="3"/>
                  <c:pt idx="0">
                    <c:v>1.4907329107139201E-2</c:v>
                  </c:pt>
                  <c:pt idx="1">
                    <c:v>1.55880883326659E-2</c:v>
                  </c:pt>
                  <c:pt idx="2">
                    <c:v>1.5307135764454E-2</c:v>
                  </c:pt>
                </c:numCache>
              </c:numRef>
            </c:plus>
            <c:minus>
              <c:numRef>
                <c:f>Segments!$I$72:$I$74</c:f>
                <c:numCache>
                  <c:formatCode>General</c:formatCode>
                  <c:ptCount val="3"/>
                  <c:pt idx="0">
                    <c:v>1.4907329107139201E-2</c:v>
                  </c:pt>
                  <c:pt idx="1">
                    <c:v>1.55880883326659E-2</c:v>
                  </c:pt>
                  <c:pt idx="2">
                    <c:v>1.5307135764454E-2</c:v>
                  </c:pt>
                </c:numCache>
              </c:numRef>
            </c:minus>
          </c:errBars>
          <c:cat>
            <c:strRef>
              <c:f>Segments!$D$72:$D$74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Segments!$H$72:$H$74</c:f>
              <c:numCache>
                <c:formatCode>General</c:formatCode>
                <c:ptCount val="3"/>
                <c:pt idx="0">
                  <c:v>3.7252964613805499E-2</c:v>
                </c:pt>
                <c:pt idx="1">
                  <c:v>4.0115194883682197E-2</c:v>
                </c:pt>
                <c:pt idx="2">
                  <c:v>5.02598120285827E-2</c:v>
                </c:pt>
              </c:numCache>
            </c:numRef>
          </c:val>
        </c:ser>
        <c:ser>
          <c:idx val="1"/>
          <c:order val="1"/>
          <c:tx>
            <c:v>-k</c:v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Segments!$I$75:$I$77</c:f>
                <c:numCache>
                  <c:formatCode>General</c:formatCode>
                  <c:ptCount val="3"/>
                  <c:pt idx="0">
                    <c:v>7.8872760050710897E-3</c:v>
                  </c:pt>
                  <c:pt idx="1">
                    <c:v>8.9552538481028395E-3</c:v>
                  </c:pt>
                  <c:pt idx="2">
                    <c:v>7.1297582392503799E-3</c:v>
                  </c:pt>
                </c:numCache>
              </c:numRef>
            </c:plus>
            <c:minus>
              <c:numRef>
                <c:f>Segments!$I$75:$I$77</c:f>
                <c:numCache>
                  <c:formatCode>General</c:formatCode>
                  <c:ptCount val="3"/>
                  <c:pt idx="0">
                    <c:v>7.8872760050710897E-3</c:v>
                  </c:pt>
                  <c:pt idx="1">
                    <c:v>8.9552538481028395E-3</c:v>
                  </c:pt>
                  <c:pt idx="2">
                    <c:v>7.1297582392503799E-3</c:v>
                  </c:pt>
                </c:numCache>
              </c:numRef>
            </c:minus>
          </c:errBars>
          <c:cat>
            <c:strRef>
              <c:f>Segments!$D$72:$D$74</c:f>
              <c:strCache>
                <c:ptCount val="3"/>
                <c:pt idx="0">
                  <c:v>Tip</c:v>
                </c:pt>
                <c:pt idx="1">
                  <c:v>Middle</c:v>
                </c:pt>
                <c:pt idx="2">
                  <c:v>Base</c:v>
                </c:pt>
              </c:strCache>
            </c:strRef>
          </c:cat>
          <c:val>
            <c:numRef>
              <c:f>Segments!$H$75:$H$77</c:f>
              <c:numCache>
                <c:formatCode>General</c:formatCode>
                <c:ptCount val="3"/>
                <c:pt idx="0">
                  <c:v>3.6512396872596699E-2</c:v>
                </c:pt>
                <c:pt idx="1">
                  <c:v>6.3973795672310402E-2</c:v>
                </c:pt>
                <c:pt idx="2">
                  <c:v>0.109590878339888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45"/>
        <c:axId val="98927360"/>
        <c:axId val="98928896"/>
      </c:barChart>
      <c:catAx>
        <c:axId val="9892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928896"/>
        <c:crosses val="autoZero"/>
        <c:auto val="1"/>
        <c:lblAlgn val="ctr"/>
        <c:lblOffset val="100"/>
        <c:noMultiLvlLbl val="0"/>
      </c:catAx>
      <c:valAx>
        <c:axId val="989288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8927360"/>
        <c:crosses val="autoZero"/>
        <c:crossBetween val="between"/>
        <c:majorUnit val="0.0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8836183880551702"/>
          <c:y val="3.7060964845851301E-2"/>
          <c:w val="0.65361197328642096"/>
          <c:h val="0.79490627823534599"/>
        </c:manualLayout>
      </c:layout>
      <c:scatterChart>
        <c:scatterStyle val="lineMarker"/>
        <c:varyColors val="0"/>
        <c:ser>
          <c:idx val="0"/>
          <c:order val="0"/>
          <c:tx>
            <c:v>Control</c:v>
          </c:tx>
          <c:spPr>
            <a:ln w="9525">
              <a:solidFill>
                <a:srgbClr val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Glucose!$H$77:$H$81</c:f>
                <c:numCache>
                  <c:formatCode>General</c:formatCode>
                  <c:ptCount val="5"/>
                  <c:pt idx="0">
                    <c:v>9.5336404670178898E-2</c:v>
                  </c:pt>
                  <c:pt idx="1">
                    <c:v>3.7715659186403898E-2</c:v>
                  </c:pt>
                  <c:pt idx="2">
                    <c:v>0.118815296688563</c:v>
                  </c:pt>
                  <c:pt idx="3">
                    <c:v>9.2555703994345196E-3</c:v>
                  </c:pt>
                  <c:pt idx="4">
                    <c:v>1.4653768224957901E-2</c:v>
                  </c:pt>
                </c:numCache>
              </c:numRef>
            </c:plus>
            <c:minus>
              <c:numRef>
                <c:f>Glucose!$H$77:$H$81</c:f>
                <c:numCache>
                  <c:formatCode>General</c:formatCode>
                  <c:ptCount val="5"/>
                  <c:pt idx="0">
                    <c:v>9.5336404670178898E-2</c:v>
                  </c:pt>
                  <c:pt idx="1">
                    <c:v>3.7715659186403898E-2</c:v>
                  </c:pt>
                  <c:pt idx="2">
                    <c:v>0.118815296688563</c:v>
                  </c:pt>
                  <c:pt idx="3">
                    <c:v>9.2555703994345196E-3</c:v>
                  </c:pt>
                  <c:pt idx="4">
                    <c:v>1.4653768224957901E-2</c:v>
                  </c:pt>
                </c:numCache>
              </c:numRef>
            </c:minus>
          </c:errBars>
          <c:xVal>
            <c:numRef>
              <c:f>Glucose!$C$77:$C$81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</c:numCache>
            </c:numRef>
          </c:xVal>
          <c:yVal>
            <c:numRef>
              <c:f>Glucose!$G$77:$G$81</c:f>
              <c:numCache>
                <c:formatCode>General</c:formatCode>
                <c:ptCount val="5"/>
                <c:pt idx="0">
                  <c:v>2.0945631099234769</c:v>
                </c:pt>
                <c:pt idx="1">
                  <c:v>1.1108687038938021</c:v>
                </c:pt>
                <c:pt idx="2">
                  <c:v>0.30440048322327001</c:v>
                </c:pt>
                <c:pt idx="3">
                  <c:v>0.199809918145614</c:v>
                </c:pt>
                <c:pt idx="4">
                  <c:v>0.20126389780488499</c:v>
                </c:pt>
              </c:numCache>
            </c:numRef>
          </c:yVal>
          <c:smooth val="0"/>
        </c:ser>
        <c:ser>
          <c:idx val="1"/>
          <c:order val="1"/>
          <c:tx>
            <c:v>-K</c:v>
          </c:tx>
          <c:spPr>
            <a:ln w="9525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Glucose!$H$89:$H$93</c:f>
                <c:numCache>
                  <c:formatCode>General</c:formatCode>
                  <c:ptCount val="5"/>
                  <c:pt idx="0">
                    <c:v>4.0156904584442897E-2</c:v>
                  </c:pt>
                  <c:pt idx="1">
                    <c:v>0.36885636806947097</c:v>
                  </c:pt>
                  <c:pt idx="2">
                    <c:v>0.18085018638426201</c:v>
                  </c:pt>
                  <c:pt idx="3">
                    <c:v>2.1602387665887301E-2</c:v>
                  </c:pt>
                  <c:pt idx="4">
                    <c:v>3.3377035962033799E-2</c:v>
                  </c:pt>
                </c:numCache>
              </c:numRef>
            </c:plus>
            <c:minus>
              <c:numRef>
                <c:f>Glucose!$H$89:$H$93</c:f>
                <c:numCache>
                  <c:formatCode>General</c:formatCode>
                  <c:ptCount val="5"/>
                  <c:pt idx="0">
                    <c:v>4.0156904584442897E-2</c:v>
                  </c:pt>
                  <c:pt idx="1">
                    <c:v>0.36885636806947097</c:v>
                  </c:pt>
                  <c:pt idx="2">
                    <c:v>0.18085018638426201</c:v>
                  </c:pt>
                  <c:pt idx="3">
                    <c:v>2.1602387665887301E-2</c:v>
                  </c:pt>
                  <c:pt idx="4">
                    <c:v>3.3377035962033799E-2</c:v>
                  </c:pt>
                </c:numCache>
              </c:numRef>
            </c:minus>
          </c:errBars>
          <c:xVal>
            <c:numRef>
              <c:f>Glucose!$C$89:$C$93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</c:numCache>
            </c:numRef>
          </c:xVal>
          <c:yVal>
            <c:numRef>
              <c:f>Glucose!$G$89:$G$93</c:f>
              <c:numCache>
                <c:formatCode>General</c:formatCode>
                <c:ptCount val="5"/>
                <c:pt idx="0">
                  <c:v>2.3773517959222401</c:v>
                </c:pt>
                <c:pt idx="1">
                  <c:v>1.6086420074844421</c:v>
                </c:pt>
                <c:pt idx="2">
                  <c:v>0.96154769487533198</c:v>
                </c:pt>
                <c:pt idx="3">
                  <c:v>0.43231051857272401</c:v>
                </c:pt>
                <c:pt idx="4">
                  <c:v>0.35257218697335002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377152"/>
        <c:axId val="99378688"/>
      </c:scatterChart>
      <c:valAx>
        <c:axId val="9937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9378688"/>
        <c:crosses val="autoZero"/>
        <c:crossBetween val="midCat"/>
        <c:majorUnit val="3"/>
      </c:valAx>
      <c:valAx>
        <c:axId val="99378688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 sz="900"/>
                </a:pPr>
                <a:r>
                  <a:rPr lang="en-GB" sz="900"/>
                  <a:t>Glucose nmol/ mg FW</a:t>
                </a:r>
              </a:p>
            </c:rich>
          </c:tx>
          <c:layout>
            <c:manualLayout>
              <c:xMode val="edge"/>
              <c:yMode val="edge"/>
              <c:x val="3.4349248784336102E-2"/>
              <c:y val="7.071462519128220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9377152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8107948323202198"/>
          <c:y val="3.4969773473445501E-2"/>
          <c:w val="0.65919024870252496"/>
          <c:h val="0.80375360592118195"/>
        </c:manualLayout>
      </c:layout>
      <c:scatterChart>
        <c:scatterStyle val="lineMarker"/>
        <c:varyColors val="0"/>
        <c:ser>
          <c:idx val="0"/>
          <c:order val="0"/>
          <c:tx>
            <c:v>Control</c:v>
          </c:tx>
          <c:spPr>
            <a:ln w="9525">
              <a:solidFill>
                <a:sysClr val="windowText" lastClr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Fructose!$H$77:$H$81</c:f>
                <c:numCache>
                  <c:formatCode>General</c:formatCode>
                  <c:ptCount val="5"/>
                  <c:pt idx="0">
                    <c:v>2.1518445692384199E-2</c:v>
                  </c:pt>
                  <c:pt idx="1">
                    <c:v>1.24213512133243E-2</c:v>
                  </c:pt>
                  <c:pt idx="2">
                    <c:v>1.0943931899167E-2</c:v>
                  </c:pt>
                  <c:pt idx="3">
                    <c:v>5.6201536606530203E-3</c:v>
                  </c:pt>
                  <c:pt idx="4">
                    <c:v>5.8752842966606298E-3</c:v>
                  </c:pt>
                </c:numCache>
              </c:numRef>
            </c:plus>
            <c:minus>
              <c:numRef>
                <c:f>Fructose!$H$77:$H$81</c:f>
                <c:numCache>
                  <c:formatCode>General</c:formatCode>
                  <c:ptCount val="5"/>
                  <c:pt idx="0">
                    <c:v>2.1518445692384199E-2</c:v>
                  </c:pt>
                  <c:pt idx="1">
                    <c:v>1.24213512133243E-2</c:v>
                  </c:pt>
                  <c:pt idx="2">
                    <c:v>1.0943931899167E-2</c:v>
                  </c:pt>
                  <c:pt idx="3">
                    <c:v>5.6201536606530203E-3</c:v>
                  </c:pt>
                  <c:pt idx="4">
                    <c:v>5.8752842966606298E-3</c:v>
                  </c:pt>
                </c:numCache>
              </c:numRef>
            </c:minus>
          </c:errBars>
          <c:xVal>
            <c:numRef>
              <c:f>Fructose!$C$77:$C$81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</c:numCache>
            </c:numRef>
          </c:xVal>
          <c:yVal>
            <c:numRef>
              <c:f>Fructose!$G$77:$G$81</c:f>
              <c:numCache>
                <c:formatCode>General</c:formatCode>
                <c:ptCount val="5"/>
                <c:pt idx="0">
                  <c:v>0.31583122818508103</c:v>
                </c:pt>
                <c:pt idx="1">
                  <c:v>0.208112678779555</c:v>
                </c:pt>
                <c:pt idx="2">
                  <c:v>7.1441103996469205E-2</c:v>
                </c:pt>
                <c:pt idx="3">
                  <c:v>7.9103454077019006E-2</c:v>
                </c:pt>
                <c:pt idx="4">
                  <c:v>8.1374523715023406E-2</c:v>
                </c:pt>
              </c:numCache>
            </c:numRef>
          </c:yVal>
          <c:smooth val="0"/>
        </c:ser>
        <c:ser>
          <c:idx val="1"/>
          <c:order val="1"/>
          <c:tx>
            <c:v>-K</c:v>
          </c:tx>
          <c:spPr>
            <a:ln w="9525">
              <a:solidFill>
                <a:sysClr val="windowText" lastClr="000000"/>
              </a:solidFill>
              <a:prstDash val="solid"/>
            </a:ln>
          </c:spPr>
          <c:marker>
            <c:symbol val="circle"/>
            <c:size val="5"/>
            <c:spPr>
              <a:solidFill>
                <a:prstClr val="white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Fructose!$H$89:$H$93</c:f>
                <c:numCache>
                  <c:formatCode>General</c:formatCode>
                  <c:ptCount val="5"/>
                  <c:pt idx="0">
                    <c:v>2.9041889121152398E-2</c:v>
                  </c:pt>
                  <c:pt idx="1">
                    <c:v>7.0131797145411207E-2</c:v>
                  </c:pt>
                  <c:pt idx="2">
                    <c:v>3.9292578381033401E-2</c:v>
                  </c:pt>
                  <c:pt idx="3">
                    <c:v>6.39514264154065E-3</c:v>
                  </c:pt>
                  <c:pt idx="4">
                    <c:v>6.8326682694172698E-3</c:v>
                  </c:pt>
                </c:numCache>
              </c:numRef>
            </c:plus>
            <c:minus>
              <c:numRef>
                <c:f>Fructose!$H$89:$H$93</c:f>
                <c:numCache>
                  <c:formatCode>General</c:formatCode>
                  <c:ptCount val="5"/>
                  <c:pt idx="0">
                    <c:v>2.9041889121152398E-2</c:v>
                  </c:pt>
                  <c:pt idx="1">
                    <c:v>7.0131797145411207E-2</c:v>
                  </c:pt>
                  <c:pt idx="2">
                    <c:v>3.9292578381033401E-2</c:v>
                  </c:pt>
                  <c:pt idx="3">
                    <c:v>6.39514264154065E-3</c:v>
                  </c:pt>
                  <c:pt idx="4">
                    <c:v>6.8326682694172698E-3</c:v>
                  </c:pt>
                </c:numCache>
              </c:numRef>
            </c:minus>
          </c:errBars>
          <c:xVal>
            <c:numRef>
              <c:f>Fructose!$C$89:$C$93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</c:numCache>
            </c:numRef>
          </c:xVal>
          <c:yVal>
            <c:numRef>
              <c:f>Fructose!$G$89:$G$93</c:f>
              <c:numCache>
                <c:formatCode>General</c:formatCode>
                <c:ptCount val="5"/>
                <c:pt idx="0">
                  <c:v>0.39919565143806801</c:v>
                </c:pt>
                <c:pt idx="1">
                  <c:v>0.29349601438071798</c:v>
                </c:pt>
                <c:pt idx="2">
                  <c:v>0.19480504662315501</c:v>
                </c:pt>
                <c:pt idx="3">
                  <c:v>0.106385510381646</c:v>
                </c:pt>
                <c:pt idx="4">
                  <c:v>9.9551773866204396E-2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412608"/>
        <c:axId val="99484032"/>
      </c:scatterChart>
      <c:valAx>
        <c:axId val="9941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9484032"/>
        <c:crosses val="autoZero"/>
        <c:crossBetween val="midCat"/>
        <c:majorUnit val="3"/>
      </c:valAx>
      <c:valAx>
        <c:axId val="994840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 rtl="0">
                  <a:defRPr lang="en-GB" sz="900"/>
                </a:pPr>
                <a:r>
                  <a:rPr lang="en-GB" sz="900" dirty="0"/>
                  <a:t>Fructose </a:t>
                </a:r>
                <a:r>
                  <a:rPr lang="en-GB" sz="900" dirty="0" err="1"/>
                  <a:t>nmol</a:t>
                </a:r>
                <a:r>
                  <a:rPr lang="en-GB" sz="900" dirty="0"/>
                  <a:t>/ mg FW</a:t>
                </a:r>
              </a:p>
            </c:rich>
          </c:tx>
          <c:layout>
            <c:manualLayout>
              <c:xMode val="edge"/>
              <c:yMode val="edge"/>
              <c:x val="2.9550288063231098E-2"/>
              <c:y val="7.208193407879000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9412608"/>
        <c:crosses val="autoZero"/>
        <c:crossBetween val="midCat"/>
        <c:majorUnit val="0.1"/>
      </c:valAx>
    </c:plotArea>
    <c:plotVisOnly val="1"/>
    <c:dispBlanksAs val="gap"/>
    <c:showDLblsOverMax val="0"/>
  </c:chart>
  <c:txPr>
    <a:bodyPr/>
    <a:lstStyle/>
    <a:p>
      <a:pPr>
        <a:defRPr sz="1000" b="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8740267022071"/>
          <c:y val="6.2356637501248299E-2"/>
          <c:w val="0.66461294635462698"/>
          <c:h val="0.78342308293067597"/>
        </c:manualLayout>
      </c:layout>
      <c:scatterChart>
        <c:scatterStyle val="lineMarker"/>
        <c:varyColors val="0"/>
        <c:ser>
          <c:idx val="0"/>
          <c:order val="0"/>
          <c:tx>
            <c:v>Control</c:v>
          </c:tx>
          <c:spPr>
            <a:ln w="9525">
              <a:solidFill>
                <a:srgbClr val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Sucrose!$H$77:$H$81</c:f>
                <c:numCache>
                  <c:formatCode>General</c:formatCode>
                  <c:ptCount val="5"/>
                  <c:pt idx="0">
                    <c:v>5.0068063495340299E-2</c:v>
                  </c:pt>
                  <c:pt idx="1">
                    <c:v>6.6546811477697601E-2</c:v>
                  </c:pt>
                  <c:pt idx="2">
                    <c:v>0.114768542424511</c:v>
                  </c:pt>
                  <c:pt idx="3">
                    <c:v>5.0013905408172403E-2</c:v>
                  </c:pt>
                  <c:pt idx="4">
                    <c:v>7.9998483069351506E-2</c:v>
                  </c:pt>
                </c:numCache>
              </c:numRef>
            </c:plus>
            <c:minus>
              <c:numRef>
                <c:f>Sucrose!$H$77:$H$81</c:f>
                <c:numCache>
                  <c:formatCode>General</c:formatCode>
                  <c:ptCount val="5"/>
                  <c:pt idx="0">
                    <c:v>5.0068063495340299E-2</c:v>
                  </c:pt>
                  <c:pt idx="1">
                    <c:v>6.6546811477697601E-2</c:v>
                  </c:pt>
                  <c:pt idx="2">
                    <c:v>0.114768542424511</c:v>
                  </c:pt>
                  <c:pt idx="3">
                    <c:v>5.0013905408172403E-2</c:v>
                  </c:pt>
                  <c:pt idx="4">
                    <c:v>7.9998483069351506E-2</c:v>
                  </c:pt>
                </c:numCache>
              </c:numRef>
            </c:minus>
          </c:errBars>
          <c:xVal>
            <c:numRef>
              <c:f>Sucrose!$C$77:$C$82</c:f>
              <c:numCache>
                <c:formatCode>General</c:formatCode>
                <c:ptCount val="6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  <c:pt idx="5">
                  <c:v>18</c:v>
                </c:pt>
              </c:numCache>
            </c:numRef>
          </c:xVal>
          <c:yVal>
            <c:numRef>
              <c:f>Sucrose!$G$77:$G$81</c:f>
              <c:numCache>
                <c:formatCode>General</c:formatCode>
                <c:ptCount val="5"/>
                <c:pt idx="0">
                  <c:v>0.61075848309432101</c:v>
                </c:pt>
                <c:pt idx="1">
                  <c:v>0.849813447098138</c:v>
                </c:pt>
                <c:pt idx="2">
                  <c:v>0.79401107843313501</c:v>
                </c:pt>
                <c:pt idx="3">
                  <c:v>0.88455866058124</c:v>
                </c:pt>
                <c:pt idx="4">
                  <c:v>0.92265779484555099</c:v>
                </c:pt>
              </c:numCache>
            </c:numRef>
          </c:yVal>
          <c:smooth val="0"/>
        </c:ser>
        <c:ser>
          <c:idx val="1"/>
          <c:order val="1"/>
          <c:tx>
            <c:v>-K</c:v>
          </c:tx>
          <c:spPr>
            <a:ln w="9525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Sucrose!$H$89:$H$93</c:f>
                <c:numCache>
                  <c:formatCode>General</c:formatCode>
                  <c:ptCount val="5"/>
                  <c:pt idx="0">
                    <c:v>3.6259888307210698E-2</c:v>
                  </c:pt>
                  <c:pt idx="1">
                    <c:v>9.0853019157050199E-2</c:v>
                  </c:pt>
                  <c:pt idx="2">
                    <c:v>0.12238989591494499</c:v>
                  </c:pt>
                  <c:pt idx="3">
                    <c:v>0.141776897046965</c:v>
                  </c:pt>
                  <c:pt idx="4">
                    <c:v>9.06529139706517E-2</c:v>
                  </c:pt>
                </c:numCache>
              </c:numRef>
            </c:plus>
            <c:minus>
              <c:numRef>
                <c:f>Sucrose!$H$89:$H$93</c:f>
                <c:numCache>
                  <c:formatCode>General</c:formatCode>
                  <c:ptCount val="5"/>
                  <c:pt idx="0">
                    <c:v>3.6259888307210698E-2</c:v>
                  </c:pt>
                  <c:pt idx="1">
                    <c:v>9.0853019157050199E-2</c:v>
                  </c:pt>
                  <c:pt idx="2">
                    <c:v>0.12238989591494499</c:v>
                  </c:pt>
                  <c:pt idx="3">
                    <c:v>0.141776897046965</c:v>
                  </c:pt>
                  <c:pt idx="4">
                    <c:v>9.06529139706517E-2</c:v>
                  </c:pt>
                </c:numCache>
              </c:numRef>
            </c:minus>
          </c:errBars>
          <c:xVal>
            <c:numRef>
              <c:f>Sucrose!$C$83:$C$87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15</c:v>
                </c:pt>
              </c:numCache>
            </c:numRef>
          </c:xVal>
          <c:yVal>
            <c:numRef>
              <c:f>Sucrose!$G$89:$G$93</c:f>
              <c:numCache>
                <c:formatCode>General</c:formatCode>
                <c:ptCount val="5"/>
                <c:pt idx="0">
                  <c:v>0.59624043492046797</c:v>
                </c:pt>
                <c:pt idx="1">
                  <c:v>0.75535226090833496</c:v>
                </c:pt>
                <c:pt idx="2">
                  <c:v>1.102758065832341</c:v>
                </c:pt>
                <c:pt idx="3">
                  <c:v>1.089256171924766</c:v>
                </c:pt>
                <c:pt idx="4">
                  <c:v>1.121185424210458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522048"/>
        <c:axId val="99523584"/>
      </c:scatterChart>
      <c:valAx>
        <c:axId val="99522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99523584"/>
        <c:crosses val="autoZero"/>
        <c:crossBetween val="midCat"/>
        <c:majorUnit val="3"/>
      </c:valAx>
      <c:valAx>
        <c:axId val="995235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 rtl="0">
                  <a:defRPr lang="en-GB" sz="900"/>
                </a:pPr>
                <a:r>
                  <a:rPr lang="en-GB" sz="900"/>
                  <a:t>Sucrose nmol/ mg FW</a:t>
                </a:r>
              </a:p>
            </c:rich>
          </c:tx>
          <c:layout>
            <c:manualLayout>
              <c:xMode val="edge"/>
              <c:yMode val="edge"/>
              <c:x val="4.3925941554286599E-2"/>
              <c:y val="0.1080708061587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9522048"/>
        <c:crosses val="autoZero"/>
        <c:crossBetween val="midCat"/>
        <c:majorUnit val="0.4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24350" cy="34131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53088" y="1"/>
            <a:ext cx="4324350" cy="341313"/>
          </a:xfrm>
          <a:prstGeom prst="rect">
            <a:avLst/>
          </a:prstGeom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C54D7F-5F35-4AF7-AA29-BCE1093ED5D1}" type="datetimeFigureOut">
              <a:rPr lang="en-GB" altLang="en-US"/>
              <a:pPr/>
              <a:t>05/04/2018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91288"/>
            <a:ext cx="4324350" cy="34131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53088" y="6491288"/>
            <a:ext cx="4324350" cy="341312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8BCB3A-E232-4E39-A0D5-159F64F83B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5752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435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53088" y="0"/>
            <a:ext cx="432435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0506E-A13F-4435-BE37-8B795278D21C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02100" y="512763"/>
            <a:ext cx="1774825" cy="2562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8538" y="3246438"/>
            <a:ext cx="7981950" cy="3074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91288"/>
            <a:ext cx="432435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53088" y="6491288"/>
            <a:ext cx="432435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2305-2813-4A20-9BE4-465BFCD2A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67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B2305-2813-4A20-9BE4-465BFCD2A35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634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B454B-9481-4931-B58E-4E9EB8F2B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911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EF84DB-5125-40D6-B8CA-4DD5849CA2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924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CBA686-8A8C-4BFE-8A0B-B48FC0B5EF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50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B0601-D481-441E-A4B5-9F66D8F96D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880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075683-49DE-46C8-BC74-F05E62F9F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7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9759B-0ADC-45F3-9A23-1C4085DE2C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18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77B170-C4B4-46BB-A669-FA1EFEF02D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73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184F12-B373-4CF2-8AB9-5E76EE03DB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487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B9C22-0342-4513-B724-91551D169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8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DAEF0D-32D1-4507-931E-6D8B35AED6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707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0A61D8-DAF6-4FAB-A5C4-8185864E0D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31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23E009-4CB3-4F75-86E4-C88889363F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chart" Target="../charts/char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image" Target="../media/image14.png"/><Relationship Id="rId7" Type="http://schemas.openxmlformats.org/officeDocument/2006/relationships/chart" Target="../charts/chart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image" Target="../media/image15.png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8"/>
          <a:stretch>
            <a:fillRect/>
          </a:stretch>
        </p:blipFill>
        <p:spPr bwMode="auto">
          <a:xfrm>
            <a:off x="1852960" y="704850"/>
            <a:ext cx="76835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20"/>
          <p:cNvSpPr txBox="1">
            <a:spLocks noChangeArrowheads="1"/>
          </p:cNvSpPr>
          <p:nvPr/>
        </p:nvSpPr>
        <p:spPr bwMode="auto">
          <a:xfrm>
            <a:off x="1321148" y="3219450"/>
            <a:ext cx="6397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1</a:t>
            </a:r>
            <a:r>
              <a:rPr lang="en-GB" altLang="en-US" sz="1000" baseline="30000">
                <a:ea typeface="ヒラギノ角ゴ Pro W3" charset="-128"/>
              </a:rPr>
              <a:t>st</a:t>
            </a:r>
            <a:r>
              <a:rPr lang="en-GB" altLang="en-US" sz="1000">
                <a:ea typeface="ヒラギノ角ゴ Pro W3" charset="-128"/>
              </a:rPr>
              <a:t> leaf</a:t>
            </a:r>
          </a:p>
        </p:txBody>
      </p:sp>
      <p:sp>
        <p:nvSpPr>
          <p:cNvPr id="23555" name="TextBox 21"/>
          <p:cNvSpPr txBox="1">
            <a:spLocks noChangeArrowheads="1"/>
          </p:cNvSpPr>
          <p:nvPr/>
        </p:nvSpPr>
        <p:spPr bwMode="auto">
          <a:xfrm>
            <a:off x="2592735" y="2649538"/>
            <a:ext cx="606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4</a:t>
            </a:r>
            <a:r>
              <a:rPr lang="en-GB" altLang="en-US" sz="1000" baseline="30000">
                <a:ea typeface="ヒラギノ角ゴ Pro W3" charset="-128"/>
              </a:rPr>
              <a:t>th</a:t>
            </a:r>
            <a:r>
              <a:rPr lang="en-GB" altLang="en-US" sz="1000">
                <a:ea typeface="ヒラギノ角ゴ Pro W3" charset="-128"/>
              </a:rPr>
              <a:t> leaf</a:t>
            </a:r>
          </a:p>
        </p:txBody>
      </p:sp>
      <p:sp>
        <p:nvSpPr>
          <p:cNvPr id="23556" name="TextBox 22"/>
          <p:cNvSpPr txBox="1">
            <a:spLocks noChangeArrowheads="1"/>
          </p:cNvSpPr>
          <p:nvPr/>
        </p:nvSpPr>
        <p:spPr bwMode="auto">
          <a:xfrm>
            <a:off x="1268760" y="2360613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3</a:t>
            </a:r>
            <a:r>
              <a:rPr lang="en-GB" altLang="en-US" sz="1000" baseline="30000">
                <a:ea typeface="ヒラギノ角ゴ Pro W3" charset="-128"/>
              </a:rPr>
              <a:t>rd</a:t>
            </a:r>
            <a:r>
              <a:rPr lang="en-GB" altLang="en-US" sz="1000">
                <a:ea typeface="ヒラギノ角ゴ Pro W3" charset="-128"/>
              </a:rPr>
              <a:t> leaf</a:t>
            </a:r>
          </a:p>
        </p:txBody>
      </p:sp>
      <p:sp>
        <p:nvSpPr>
          <p:cNvPr id="23557" name="TextBox 23"/>
          <p:cNvSpPr txBox="1">
            <a:spLocks noChangeArrowheads="1"/>
          </p:cNvSpPr>
          <p:nvPr/>
        </p:nvSpPr>
        <p:spPr bwMode="auto">
          <a:xfrm>
            <a:off x="2592735" y="3219450"/>
            <a:ext cx="692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2</a:t>
            </a:r>
            <a:r>
              <a:rPr lang="en-GB" altLang="en-US" sz="1000" baseline="30000">
                <a:ea typeface="ヒラギノ角ゴ Pro W3" charset="-128"/>
              </a:rPr>
              <a:t>nd</a:t>
            </a:r>
            <a:r>
              <a:rPr lang="en-GB" altLang="en-US" sz="1000">
                <a:ea typeface="ヒラギノ角ゴ Pro W3" charset="-128"/>
              </a:rPr>
              <a:t> leaf</a:t>
            </a:r>
          </a:p>
        </p:txBody>
      </p:sp>
      <p:cxnSp>
        <p:nvCxnSpPr>
          <p:cNvPr id="23558" name="Straight Connector 29"/>
          <p:cNvCxnSpPr>
            <a:cxnSpLocks noChangeShapeType="1"/>
          </p:cNvCxnSpPr>
          <p:nvPr/>
        </p:nvCxnSpPr>
        <p:spPr bwMode="auto">
          <a:xfrm flipH="1" flipV="1">
            <a:off x="1852960" y="3381375"/>
            <a:ext cx="160338" cy="1206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9" name="Straight Connector 30"/>
          <p:cNvCxnSpPr>
            <a:cxnSpLocks noChangeShapeType="1"/>
          </p:cNvCxnSpPr>
          <p:nvPr/>
        </p:nvCxnSpPr>
        <p:spPr bwMode="auto">
          <a:xfrm>
            <a:off x="1798985" y="2528888"/>
            <a:ext cx="265113" cy="809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31"/>
          <p:cNvCxnSpPr>
            <a:cxnSpLocks noChangeShapeType="1"/>
          </p:cNvCxnSpPr>
          <p:nvPr/>
        </p:nvCxnSpPr>
        <p:spPr bwMode="auto">
          <a:xfrm flipH="1">
            <a:off x="2330798" y="3300413"/>
            <a:ext cx="265112" cy="396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31"/>
          <p:cNvCxnSpPr>
            <a:cxnSpLocks noChangeShapeType="1"/>
          </p:cNvCxnSpPr>
          <p:nvPr/>
        </p:nvCxnSpPr>
        <p:spPr bwMode="auto">
          <a:xfrm flipH="1">
            <a:off x="2222848" y="2813050"/>
            <a:ext cx="373062" cy="1206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1" name="Text Box 29"/>
          <p:cNvSpPr txBox="1">
            <a:spLocks noChangeArrowheads="1"/>
          </p:cNvSpPr>
          <p:nvPr/>
        </p:nvSpPr>
        <p:spPr bwMode="auto">
          <a:xfrm>
            <a:off x="1511648" y="730250"/>
            <a:ext cx="276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smtClean="0">
                <a:ea typeface="ヒラギノ角ゴ Pro W3" charset="0"/>
                <a:cs typeface="ヒラギノ角ゴ Pro W3" charset="0"/>
              </a:rPr>
              <a:t>A</a:t>
            </a:r>
            <a:endParaRPr lang="en-US" sz="1000" b="1" smtClean="0"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3563" name="Picture 6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985" y="717550"/>
            <a:ext cx="246063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Rectangle 7"/>
          <p:cNvSpPr>
            <a:spLocks noChangeArrowheads="1"/>
          </p:cNvSpPr>
          <p:nvPr/>
        </p:nvSpPr>
        <p:spPr bwMode="auto">
          <a:xfrm rot="10800000">
            <a:off x="3732560" y="968375"/>
            <a:ext cx="174625" cy="779463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 sz="1000">
              <a:ea typeface="ヒラギノ角ゴ Pro W3" charset="-128"/>
            </a:endParaRPr>
          </a:p>
        </p:txBody>
      </p:sp>
      <p:sp>
        <p:nvSpPr>
          <p:cNvPr id="23565" name="Rectangle 8"/>
          <p:cNvSpPr>
            <a:spLocks noChangeArrowheads="1"/>
          </p:cNvSpPr>
          <p:nvPr/>
        </p:nvSpPr>
        <p:spPr bwMode="auto">
          <a:xfrm rot="10800000">
            <a:off x="3732560" y="2019300"/>
            <a:ext cx="174625" cy="812800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 sz="1000">
              <a:ea typeface="ヒラギノ角ゴ Pro W3" charset="-128"/>
            </a:endParaRPr>
          </a:p>
        </p:txBody>
      </p:sp>
      <p:sp>
        <p:nvSpPr>
          <p:cNvPr id="23566" name="Rectangle 9"/>
          <p:cNvSpPr>
            <a:spLocks noChangeArrowheads="1"/>
          </p:cNvSpPr>
          <p:nvPr/>
        </p:nvSpPr>
        <p:spPr bwMode="auto">
          <a:xfrm rot="10800000">
            <a:off x="3732560" y="3068638"/>
            <a:ext cx="174625" cy="746125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 sz="1000">
              <a:ea typeface="ヒラギノ角ゴ Pro W3" charset="-128"/>
            </a:endParaRPr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3962748" y="1298575"/>
            <a:ext cx="8239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000">
                <a:solidFill>
                  <a:srgbClr val="000066"/>
                </a:solidFill>
                <a:ea typeface="ヒラギノ角ゴ Pro W3" charset="-128"/>
              </a:rPr>
              <a:t>≈ 40mm</a:t>
            </a:r>
          </a:p>
        </p:txBody>
      </p:sp>
      <p:sp>
        <p:nvSpPr>
          <p:cNvPr id="23568" name="Text Box 15"/>
          <p:cNvSpPr txBox="1">
            <a:spLocks noChangeArrowheads="1"/>
          </p:cNvSpPr>
          <p:nvPr/>
        </p:nvSpPr>
        <p:spPr bwMode="auto">
          <a:xfrm>
            <a:off x="3954810" y="3390900"/>
            <a:ext cx="8429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000">
                <a:solidFill>
                  <a:srgbClr val="000066"/>
                </a:solidFill>
                <a:ea typeface="ヒラギノ角ゴ Pro W3" charset="-128"/>
              </a:rPr>
              <a:t>≈ 40mm</a:t>
            </a: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3969098" y="2373313"/>
            <a:ext cx="8112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000">
                <a:solidFill>
                  <a:srgbClr val="000066"/>
                </a:solidFill>
                <a:ea typeface="ヒラギノ角ゴ Pro W3" charset="-128"/>
              </a:rPr>
              <a:t>≈ 40mm</a:t>
            </a:r>
          </a:p>
        </p:txBody>
      </p:sp>
      <p:sp>
        <p:nvSpPr>
          <p:cNvPr id="23570" name="TextBox 19"/>
          <p:cNvSpPr txBox="1">
            <a:spLocks noChangeArrowheads="1"/>
          </p:cNvSpPr>
          <p:nvPr/>
        </p:nvSpPr>
        <p:spPr bwMode="auto">
          <a:xfrm>
            <a:off x="3337273" y="1298575"/>
            <a:ext cx="388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 sz="1000">
                <a:solidFill>
                  <a:srgbClr val="000066"/>
                </a:solidFill>
                <a:ea typeface="ヒラギノ角ゴ Pro W3" charset="-128"/>
              </a:rPr>
              <a:t>Tip</a:t>
            </a:r>
          </a:p>
        </p:txBody>
      </p:sp>
      <p:sp>
        <p:nvSpPr>
          <p:cNvPr id="23571" name="TextBox 20"/>
          <p:cNvSpPr txBox="1">
            <a:spLocks noChangeArrowheads="1"/>
          </p:cNvSpPr>
          <p:nvPr/>
        </p:nvSpPr>
        <p:spPr bwMode="auto">
          <a:xfrm>
            <a:off x="3184873" y="2360613"/>
            <a:ext cx="6953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 sz="1000">
                <a:solidFill>
                  <a:srgbClr val="000066"/>
                </a:solidFill>
                <a:ea typeface="ヒラギノ角ゴ Pro W3" charset="-128"/>
              </a:rPr>
              <a:t>Middle</a:t>
            </a:r>
          </a:p>
        </p:txBody>
      </p:sp>
      <p:sp>
        <p:nvSpPr>
          <p:cNvPr id="23572" name="TextBox 21"/>
          <p:cNvSpPr txBox="1">
            <a:spLocks noChangeArrowheads="1"/>
          </p:cNvSpPr>
          <p:nvPr/>
        </p:nvSpPr>
        <p:spPr bwMode="auto">
          <a:xfrm>
            <a:off x="3311873" y="3302000"/>
            <a:ext cx="471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 sz="1000" dirty="0">
                <a:solidFill>
                  <a:srgbClr val="000066"/>
                </a:solidFill>
                <a:ea typeface="ヒラギノ角ゴ Pro W3" charset="-128"/>
              </a:rPr>
              <a:t>Base</a:t>
            </a:r>
          </a:p>
        </p:txBody>
      </p:sp>
      <p:sp>
        <p:nvSpPr>
          <p:cNvPr id="11292" name="Text Box 30"/>
          <p:cNvSpPr txBox="1">
            <a:spLocks noChangeArrowheads="1"/>
          </p:cNvSpPr>
          <p:nvPr/>
        </p:nvSpPr>
        <p:spPr bwMode="auto">
          <a:xfrm>
            <a:off x="3140423" y="730250"/>
            <a:ext cx="276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smtClean="0">
                <a:ea typeface="ヒラギノ角ゴ Pro W3" charset="0"/>
                <a:cs typeface="ヒラギノ角ゴ Pro W3" charset="0"/>
              </a:rPr>
              <a:t>B</a:t>
            </a:r>
            <a:endParaRPr lang="en-US" sz="1000" b="1" smtClean="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684386" y="5025008"/>
            <a:ext cx="496852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GB" sz="1000" b="1" dirty="0">
                <a:latin typeface="Arial" charset="0"/>
                <a:ea typeface="ＭＳ Ｐゴシック" charset="0"/>
              </a:rPr>
              <a:t>Supplemental Figure 1</a:t>
            </a:r>
            <a:r>
              <a:rPr lang="en-GB" sz="1000" b="1" dirty="0" smtClean="0">
                <a:latin typeface="Arial" charset="0"/>
                <a:ea typeface="ＭＳ Ｐゴシック" charset="0"/>
              </a:rPr>
              <a:t>. </a:t>
            </a:r>
            <a:r>
              <a:rPr lang="en-GB" sz="1000" b="1" dirty="0">
                <a:latin typeface="Arial" charset="0"/>
                <a:ea typeface="ＭＳ Ｐゴシック" charset="0"/>
              </a:rPr>
              <a:t>Barley leaves and leaf zones</a:t>
            </a:r>
            <a:endParaRPr lang="en-GB" sz="1000" dirty="0">
              <a:latin typeface="Arial" charset="0"/>
              <a:ea typeface="ＭＳ Ｐゴシック" charset="0"/>
            </a:endParaRPr>
          </a:p>
          <a:p>
            <a:pPr>
              <a:defRPr/>
            </a:pPr>
            <a:r>
              <a:rPr lang="en-GB" sz="1000" dirty="0">
                <a:latin typeface="Arial" charset="0"/>
                <a:ea typeface="ＭＳ Ｐゴシック" charset="0"/>
              </a:rPr>
              <a:t>A: Numbering of leaves. B: Leaf segments of second leaf harvested for the analysis.</a:t>
            </a:r>
          </a:p>
        </p:txBody>
      </p:sp>
    </p:spTree>
    <p:extLst>
      <p:ext uri="{BB962C8B-B14F-4D97-AF65-F5344CB8AC3E}">
        <p14:creationId xmlns:p14="http://schemas.microsoft.com/office/powerpoint/2010/main" val="9595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" r="4828"/>
          <a:stretch>
            <a:fillRect/>
          </a:stretch>
        </p:blipFill>
        <p:spPr bwMode="auto">
          <a:xfrm>
            <a:off x="430675" y="976859"/>
            <a:ext cx="2547938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ext Box 22"/>
          <p:cNvSpPr txBox="1">
            <a:spLocks noChangeArrowheads="1"/>
          </p:cNvSpPr>
          <p:nvPr/>
        </p:nvSpPr>
        <p:spPr bwMode="auto">
          <a:xfrm>
            <a:off x="1916832" y="1935262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 i="1" dirty="0">
                <a:ea typeface="ヒラギノ角ゴ Pro W3" charset="-128"/>
              </a:rPr>
              <a:t>R. </a:t>
            </a:r>
            <a:r>
              <a:rPr lang="en-GB" altLang="en-US" sz="1200" b="1" i="1" dirty="0" smtClean="0">
                <a:ea typeface="ヒラギノ角ゴ Pro W3" charset="-128"/>
              </a:rPr>
              <a:t>commune</a:t>
            </a:r>
            <a:endParaRPr lang="en-US" altLang="en-US" sz="1200" b="1" i="1" dirty="0">
              <a:ea typeface="ヒラギノ角ゴ Pro W3" charset="-128"/>
            </a:endParaRP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859" y="991984"/>
            <a:ext cx="252888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22"/>
          <p:cNvSpPr txBox="1">
            <a:spLocks noChangeArrowheads="1"/>
          </p:cNvSpPr>
          <p:nvPr/>
        </p:nvSpPr>
        <p:spPr bwMode="auto">
          <a:xfrm>
            <a:off x="5396259" y="1942058"/>
            <a:ext cx="481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 i="1" dirty="0" err="1">
                <a:ea typeface="ヒラギノ角ゴ Pro W3" charset="-128"/>
              </a:rPr>
              <a:t>Bgh</a:t>
            </a:r>
            <a:endParaRPr lang="en-US" altLang="en-US" sz="1200" b="1" i="1" dirty="0">
              <a:ea typeface="ヒラギノ角ゴ Pro W3" charset="-128"/>
            </a:endParaRPr>
          </a:p>
        </p:txBody>
      </p:sp>
      <p:grpSp>
        <p:nvGrpSpPr>
          <p:cNvPr id="21509" name="Group 30"/>
          <p:cNvGrpSpPr>
            <a:grpSpLocks/>
          </p:cNvGrpSpPr>
          <p:nvPr/>
        </p:nvGrpSpPr>
        <p:grpSpPr bwMode="auto">
          <a:xfrm>
            <a:off x="1816095" y="2588072"/>
            <a:ext cx="3406775" cy="2220912"/>
            <a:chOff x="119" y="682"/>
            <a:chExt cx="2146" cy="1399"/>
          </a:xfrm>
        </p:grpSpPr>
        <p:sp>
          <p:nvSpPr>
            <p:cNvPr id="21514" name="AutoShape 879"/>
            <p:cNvSpPr>
              <a:spLocks noChangeArrowheads="1"/>
            </p:cNvSpPr>
            <p:nvPr/>
          </p:nvSpPr>
          <p:spPr bwMode="auto">
            <a:xfrm>
              <a:off x="671" y="736"/>
              <a:ext cx="384" cy="1345"/>
            </a:xfrm>
            <a:prstGeom prst="can">
              <a:avLst>
                <a:gd name="adj" fmla="val 60874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15" name="Oval 880"/>
            <p:cNvSpPr>
              <a:spLocks noChangeArrowheads="1"/>
            </p:cNvSpPr>
            <p:nvPr/>
          </p:nvSpPr>
          <p:spPr bwMode="auto">
            <a:xfrm>
              <a:off x="671" y="1812"/>
              <a:ext cx="383" cy="269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16" name="AutoShape 881"/>
            <p:cNvSpPr>
              <a:spLocks noChangeArrowheads="1"/>
            </p:cNvSpPr>
            <p:nvPr/>
          </p:nvSpPr>
          <p:spPr bwMode="auto">
            <a:xfrm>
              <a:off x="799" y="1866"/>
              <a:ext cx="128" cy="54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17" name="AutoShape 882"/>
            <p:cNvSpPr>
              <a:spLocks noChangeArrowheads="1"/>
            </p:cNvSpPr>
            <p:nvPr/>
          </p:nvSpPr>
          <p:spPr bwMode="auto">
            <a:xfrm>
              <a:off x="799" y="1920"/>
              <a:ext cx="128" cy="5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18" name="AutoShape 883"/>
            <p:cNvSpPr>
              <a:spLocks noChangeArrowheads="1"/>
            </p:cNvSpPr>
            <p:nvPr/>
          </p:nvSpPr>
          <p:spPr bwMode="auto">
            <a:xfrm>
              <a:off x="799" y="1812"/>
              <a:ext cx="128" cy="54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19" name="AutoShape 884"/>
            <p:cNvSpPr>
              <a:spLocks noChangeArrowheads="1"/>
            </p:cNvSpPr>
            <p:nvPr/>
          </p:nvSpPr>
          <p:spPr bwMode="auto">
            <a:xfrm>
              <a:off x="799" y="1973"/>
              <a:ext cx="128" cy="54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20" name="AutoShape 885"/>
            <p:cNvSpPr>
              <a:spLocks noChangeArrowheads="1"/>
            </p:cNvSpPr>
            <p:nvPr/>
          </p:nvSpPr>
          <p:spPr bwMode="auto">
            <a:xfrm rot="-5400000">
              <a:off x="1000" y="856"/>
              <a:ext cx="269" cy="35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21" name="Oval 886"/>
            <p:cNvSpPr>
              <a:spLocks noChangeArrowheads="1"/>
            </p:cNvSpPr>
            <p:nvPr/>
          </p:nvSpPr>
          <p:spPr bwMode="auto">
            <a:xfrm>
              <a:off x="991" y="1005"/>
              <a:ext cx="32" cy="54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22" name="AutoShape 887"/>
            <p:cNvSpPr>
              <a:spLocks noChangeArrowheads="1"/>
            </p:cNvSpPr>
            <p:nvPr/>
          </p:nvSpPr>
          <p:spPr bwMode="auto">
            <a:xfrm>
              <a:off x="1375" y="897"/>
              <a:ext cx="513" cy="273"/>
            </a:xfrm>
            <a:prstGeom prst="leftArrow">
              <a:avLst>
                <a:gd name="adj1" fmla="val 50000"/>
                <a:gd name="adj2" fmla="val 4596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23" name="AutoShape 888"/>
            <p:cNvSpPr>
              <a:spLocks noChangeArrowheads="1"/>
            </p:cNvSpPr>
            <p:nvPr/>
          </p:nvSpPr>
          <p:spPr bwMode="auto">
            <a:xfrm flipV="1">
              <a:off x="1055" y="1005"/>
              <a:ext cx="32" cy="54"/>
            </a:xfrm>
            <a:prstGeom prst="irregularSeal2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21524" name="Text Box 889"/>
            <p:cNvSpPr txBox="1">
              <a:spLocks noChangeArrowheads="1"/>
            </p:cNvSpPr>
            <p:nvPr/>
          </p:nvSpPr>
          <p:spPr bwMode="auto">
            <a:xfrm>
              <a:off x="164" y="1274"/>
              <a:ext cx="635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000">
                  <a:latin typeface="Trebuchet MS" pitchFamily="34" charset="0"/>
                </a:rPr>
                <a:t>Column</a:t>
              </a:r>
              <a:endParaRPr lang="en-US" altLang="en-US" sz="1000"/>
            </a:p>
            <a:p>
              <a:endParaRPr lang="en-US" altLang="en-US" sz="1000"/>
            </a:p>
          </p:txBody>
        </p:sp>
        <p:cxnSp>
          <p:nvCxnSpPr>
            <p:cNvPr id="21525" name="AutoShape 890"/>
            <p:cNvCxnSpPr>
              <a:cxnSpLocks noChangeShapeType="1"/>
            </p:cNvCxnSpPr>
            <p:nvPr/>
          </p:nvCxnSpPr>
          <p:spPr bwMode="auto">
            <a:xfrm>
              <a:off x="542" y="1382"/>
              <a:ext cx="129" cy="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26" name="Text Box 891"/>
            <p:cNvSpPr txBox="1">
              <a:spLocks noChangeArrowheads="1"/>
            </p:cNvSpPr>
            <p:nvPr/>
          </p:nvSpPr>
          <p:spPr bwMode="auto">
            <a:xfrm>
              <a:off x="119" y="1651"/>
              <a:ext cx="802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000" dirty="0">
                  <a:latin typeface="Trebuchet MS" pitchFamily="34" charset="0"/>
                </a:rPr>
                <a:t>Leaf segment plates</a:t>
              </a:r>
              <a:endParaRPr lang="en-US" altLang="en-US" sz="1000" dirty="0"/>
            </a:p>
          </p:txBody>
        </p:sp>
        <p:cxnSp>
          <p:nvCxnSpPr>
            <p:cNvPr id="21527" name="AutoShape 892"/>
            <p:cNvCxnSpPr>
              <a:cxnSpLocks noChangeShapeType="1"/>
            </p:cNvCxnSpPr>
            <p:nvPr/>
          </p:nvCxnSpPr>
          <p:spPr bwMode="auto">
            <a:xfrm>
              <a:off x="574" y="1812"/>
              <a:ext cx="225" cy="1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28" name="Text Box 893"/>
            <p:cNvSpPr txBox="1">
              <a:spLocks noChangeArrowheads="1"/>
            </p:cNvSpPr>
            <p:nvPr/>
          </p:nvSpPr>
          <p:spPr bwMode="auto">
            <a:xfrm>
              <a:off x="1183" y="682"/>
              <a:ext cx="108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000" dirty="0">
                  <a:latin typeface="Trebuchet MS" pitchFamily="34" charset="0"/>
                </a:rPr>
                <a:t>Paper cone</a:t>
              </a:r>
              <a:endParaRPr lang="en-US" altLang="en-US" sz="1000" dirty="0"/>
            </a:p>
          </p:txBody>
        </p:sp>
        <p:cxnSp>
          <p:nvCxnSpPr>
            <p:cNvPr id="21529" name="AutoShape 894"/>
            <p:cNvCxnSpPr>
              <a:cxnSpLocks noChangeShapeType="1"/>
            </p:cNvCxnSpPr>
            <p:nvPr/>
          </p:nvCxnSpPr>
          <p:spPr bwMode="auto">
            <a:xfrm flipH="1">
              <a:off x="1134" y="763"/>
              <a:ext cx="49" cy="2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30" name="Text Box 895"/>
            <p:cNvSpPr txBox="1">
              <a:spLocks noChangeArrowheads="1"/>
            </p:cNvSpPr>
            <p:nvPr/>
          </p:nvSpPr>
          <p:spPr bwMode="auto">
            <a:xfrm>
              <a:off x="1071" y="1351"/>
              <a:ext cx="764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000">
                  <a:latin typeface="Trebuchet MS" pitchFamily="34" charset="0"/>
                </a:rPr>
                <a:t>Mildew Spores</a:t>
              </a:r>
              <a:endParaRPr lang="en-US" altLang="en-US" sz="1000"/>
            </a:p>
          </p:txBody>
        </p:sp>
        <p:cxnSp>
          <p:nvCxnSpPr>
            <p:cNvPr id="21531" name="AutoShape 896"/>
            <p:cNvCxnSpPr>
              <a:cxnSpLocks noChangeShapeType="1"/>
            </p:cNvCxnSpPr>
            <p:nvPr/>
          </p:nvCxnSpPr>
          <p:spPr bwMode="auto">
            <a:xfrm flipH="1" flipV="1">
              <a:off x="1087" y="1042"/>
              <a:ext cx="128" cy="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32" name="Text Box 897"/>
            <p:cNvSpPr txBox="1">
              <a:spLocks noChangeArrowheads="1"/>
            </p:cNvSpPr>
            <p:nvPr/>
          </p:nvSpPr>
          <p:spPr bwMode="auto">
            <a:xfrm>
              <a:off x="1525" y="943"/>
              <a:ext cx="57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000">
                  <a:latin typeface="Trebuchet MS" pitchFamily="34" charset="0"/>
                </a:rPr>
                <a:t>Blow</a:t>
              </a:r>
              <a:endParaRPr lang="en-US" altLang="en-US" sz="1000"/>
            </a:p>
          </p:txBody>
        </p:sp>
      </p:grpSp>
      <p:sp>
        <p:nvSpPr>
          <p:cNvPr id="14362" name="Text Box 35"/>
          <p:cNvSpPr txBox="1">
            <a:spLocks noChangeArrowheads="1"/>
          </p:cNvSpPr>
          <p:nvPr/>
        </p:nvSpPr>
        <p:spPr bwMode="auto">
          <a:xfrm>
            <a:off x="635000" y="704528"/>
            <a:ext cx="276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 smtClean="0">
                <a:ea typeface="ヒラギノ角ゴ Pro W3" charset="0"/>
                <a:cs typeface="ヒラギノ角ゴ Pro W3" charset="0"/>
              </a:rPr>
              <a:t>A</a:t>
            </a:r>
            <a:endParaRPr lang="en-US" sz="1000" b="1" dirty="0" smtClean="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363" name="Text Box 36"/>
          <p:cNvSpPr txBox="1">
            <a:spLocks noChangeArrowheads="1"/>
          </p:cNvSpPr>
          <p:nvPr/>
        </p:nvSpPr>
        <p:spPr bwMode="auto">
          <a:xfrm>
            <a:off x="3283744" y="704528"/>
            <a:ext cx="319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 smtClean="0">
                <a:ea typeface="ヒラギノ角ゴ Pro W3" charset="0"/>
                <a:cs typeface="ヒラギノ角ゴ Pro W3" charset="0"/>
              </a:rPr>
              <a:t>B</a:t>
            </a:r>
            <a:endParaRPr lang="en-US" sz="1000" b="1" dirty="0" smtClean="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364" name="Text Box 37"/>
          <p:cNvSpPr txBox="1">
            <a:spLocks noChangeArrowheads="1"/>
          </p:cNvSpPr>
          <p:nvPr/>
        </p:nvSpPr>
        <p:spPr bwMode="auto">
          <a:xfrm>
            <a:off x="1700808" y="2413199"/>
            <a:ext cx="276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 smtClean="0">
                <a:ea typeface="ヒラギノ角ゴ Pro W3" charset="0"/>
                <a:cs typeface="ヒラギノ角ゴ Pro W3" charset="0"/>
              </a:rPr>
              <a:t>C</a:t>
            </a:r>
            <a:endParaRPr lang="en-US" sz="1000" b="1" dirty="0" smtClean="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549274" y="8834135"/>
            <a:ext cx="54006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1000" b="1" dirty="0">
                <a:latin typeface="Arial" charset="0"/>
                <a:ea typeface="ＭＳ Ｐゴシック" charset="0"/>
              </a:rPr>
              <a:t>Supplemental Figure </a:t>
            </a:r>
            <a:r>
              <a:rPr lang="en-GB" sz="1000" b="1" dirty="0" smtClean="0">
                <a:latin typeface="Arial" charset="0"/>
                <a:ea typeface="ＭＳ Ｐゴシック" charset="0"/>
              </a:rPr>
              <a:t>2. </a:t>
            </a:r>
            <a:r>
              <a:rPr lang="en-GB" sz="1000" b="1" dirty="0">
                <a:latin typeface="Arial" charset="0"/>
                <a:ea typeface="ＭＳ Ｐゴシック" charset="0"/>
              </a:rPr>
              <a:t>Pathogen symptoms and inoculation procedure.</a:t>
            </a:r>
            <a:endParaRPr lang="en-GB" sz="1000" dirty="0">
              <a:latin typeface="Arial" charset="0"/>
              <a:ea typeface="ＭＳ Ｐゴシック" charset="0"/>
            </a:endParaRPr>
          </a:p>
          <a:p>
            <a:pPr>
              <a:defRPr/>
            </a:pPr>
            <a:r>
              <a:rPr lang="en-GB" sz="1000" dirty="0">
                <a:latin typeface="Arial" charset="0"/>
                <a:ea typeface="ＭＳ Ｐゴシック" charset="0"/>
              </a:rPr>
              <a:t>A: Lesions caused by </a:t>
            </a:r>
            <a:r>
              <a:rPr lang="en-GB" sz="1000" i="1" dirty="0">
                <a:latin typeface="Arial" charset="0"/>
                <a:ea typeface="ＭＳ Ｐゴシック" charset="0"/>
              </a:rPr>
              <a:t>R. </a:t>
            </a:r>
            <a:r>
              <a:rPr lang="en-GB" sz="1000" i="1" dirty="0" smtClean="0">
                <a:latin typeface="Arial" charset="0"/>
                <a:ea typeface="ＭＳ Ｐゴシック" charset="0"/>
              </a:rPr>
              <a:t>commune </a:t>
            </a:r>
            <a:r>
              <a:rPr lang="en-GB" sz="1000" dirty="0" smtClean="0">
                <a:latin typeface="Arial" charset="0"/>
                <a:ea typeface="ＭＳ Ｐゴシック" charset="0"/>
              </a:rPr>
              <a:t>12 </a:t>
            </a:r>
            <a:r>
              <a:rPr lang="en-GB" sz="1000" dirty="0">
                <a:latin typeface="Arial" charset="0"/>
                <a:ea typeface="ＭＳ Ｐゴシック" charset="0"/>
              </a:rPr>
              <a:t>days after inoculation.</a:t>
            </a:r>
            <a:r>
              <a:rPr lang="en-GB" sz="1000" dirty="0" smtClean="0">
                <a:latin typeface="Arial" charset="0"/>
                <a:ea typeface="ＭＳ Ｐゴシック" charset="0"/>
              </a:rPr>
              <a:t> B: </a:t>
            </a:r>
            <a:r>
              <a:rPr lang="en-GB" sz="1000" dirty="0">
                <a:latin typeface="Arial" charset="0"/>
                <a:ea typeface="ＭＳ Ｐゴシック" charset="0"/>
              </a:rPr>
              <a:t>C</a:t>
            </a:r>
            <a:r>
              <a:rPr lang="en-GB" sz="1000" dirty="0" smtClean="0">
                <a:latin typeface="Arial" charset="0"/>
                <a:ea typeface="ＭＳ Ｐゴシック" charset="0"/>
              </a:rPr>
              <a:t>olonies of  </a:t>
            </a:r>
            <a:r>
              <a:rPr lang="en-GB" sz="1000" i="1" dirty="0">
                <a:latin typeface="Arial" charset="0"/>
                <a:ea typeface="ＭＳ Ｐゴシック" charset="0"/>
              </a:rPr>
              <a:t>B. </a:t>
            </a:r>
            <a:r>
              <a:rPr lang="en-GB" sz="1000" i="1" dirty="0" err="1">
                <a:latin typeface="Arial" charset="0"/>
                <a:ea typeface="ＭＳ Ｐゴシック" charset="0"/>
              </a:rPr>
              <a:t>graminis</a:t>
            </a:r>
            <a:r>
              <a:rPr lang="en-GB" sz="1000" dirty="0">
                <a:latin typeface="Arial" charset="0"/>
                <a:ea typeface="ＭＳ Ｐゴシック" charset="0"/>
              </a:rPr>
              <a:t> 12 days after inoculation</a:t>
            </a:r>
            <a:r>
              <a:rPr lang="en-GB" sz="1000" dirty="0" smtClean="0">
                <a:latin typeface="Arial" charset="0"/>
                <a:ea typeface="ＭＳ Ｐゴシック" charset="0"/>
              </a:rPr>
              <a:t>. C</a:t>
            </a:r>
            <a:r>
              <a:rPr lang="en-GB" sz="1000" dirty="0">
                <a:latin typeface="Arial" charset="0"/>
                <a:ea typeface="ＭＳ Ｐゴシック" charset="0"/>
              </a:rPr>
              <a:t>: Setup for applying </a:t>
            </a:r>
            <a:r>
              <a:rPr lang="en-GB" sz="1000" i="1" dirty="0">
                <a:latin typeface="Arial" charset="0"/>
                <a:ea typeface="ＭＳ Ｐゴシック" charset="0"/>
              </a:rPr>
              <a:t>B. </a:t>
            </a:r>
            <a:r>
              <a:rPr lang="en-GB" sz="1000" i="1" dirty="0" err="1">
                <a:latin typeface="Arial" charset="0"/>
                <a:ea typeface="ＭＳ Ｐゴシック" charset="0"/>
              </a:rPr>
              <a:t>graminis</a:t>
            </a:r>
            <a:r>
              <a:rPr lang="en-GB" sz="1000" dirty="0">
                <a:latin typeface="Arial" charset="0"/>
                <a:ea typeface="ＭＳ Ｐゴシック" charset="0"/>
              </a:rPr>
              <a:t> spores to leaf segments</a:t>
            </a:r>
            <a:r>
              <a:rPr lang="en-GB" sz="1000" dirty="0" smtClean="0">
                <a:latin typeface="Arial" charset="0"/>
                <a:ea typeface="ＭＳ Ｐゴシック" charset="0"/>
              </a:rPr>
              <a:t>. D: Appearance of un-inoculated leaf segments after15 days on the inoculation plates.</a:t>
            </a:r>
            <a:endParaRPr lang="en-GB" sz="1000" dirty="0">
              <a:latin typeface="Arial" charset="0"/>
              <a:ea typeface="ＭＳ Ｐゴシック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06086" y="7371075"/>
            <a:ext cx="723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Control</a:t>
            </a:r>
            <a:endParaRPr lang="en-GB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4295213" y="7371075"/>
            <a:ext cx="379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-K</a:t>
            </a:r>
            <a:endParaRPr lang="en-GB" sz="1000" dirty="0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701975" y="5011450"/>
            <a:ext cx="27764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b="1" dirty="0">
                <a:ea typeface="ヒラギノ角ゴ Pro W3" charset="0"/>
                <a:cs typeface="ヒラギノ角ゴ Pro W3" charset="0"/>
              </a:rPr>
              <a:t>D</a:t>
            </a:r>
            <a:endParaRPr lang="en-US" sz="1000" b="1" dirty="0" smtClean="0"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6" t="8443" r="8556" b="11974"/>
          <a:stretch/>
        </p:blipFill>
        <p:spPr>
          <a:xfrm rot="10800000">
            <a:off x="3456956" y="5475309"/>
            <a:ext cx="2420316" cy="188919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8" t="8444" r="9990" b="11973"/>
          <a:stretch/>
        </p:blipFill>
        <p:spPr>
          <a:xfrm rot="10800000">
            <a:off x="548680" y="5475312"/>
            <a:ext cx="2433761" cy="188919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92696" y="5253848"/>
            <a:ext cx="317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</a:t>
            </a:r>
            <a:endParaRPr lang="en-GB" sz="900" dirty="0"/>
          </a:p>
        </p:txBody>
      </p:sp>
      <p:sp>
        <p:nvSpPr>
          <p:cNvPr id="43" name="TextBox 42"/>
          <p:cNvSpPr txBox="1"/>
          <p:nvPr/>
        </p:nvSpPr>
        <p:spPr>
          <a:xfrm>
            <a:off x="1052736" y="5253848"/>
            <a:ext cx="340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12776" y="5257671"/>
            <a:ext cx="309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772816" y="5253848"/>
            <a:ext cx="317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</a:t>
            </a:r>
            <a:endParaRPr lang="en-GB" sz="900" dirty="0"/>
          </a:p>
        </p:txBody>
      </p:sp>
      <p:sp>
        <p:nvSpPr>
          <p:cNvPr id="46" name="TextBox 45"/>
          <p:cNvSpPr txBox="1"/>
          <p:nvPr/>
        </p:nvSpPr>
        <p:spPr>
          <a:xfrm>
            <a:off x="2247164" y="5253848"/>
            <a:ext cx="340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38319" y="5253848"/>
            <a:ext cx="309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20704" y="5257671"/>
            <a:ext cx="317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</a:t>
            </a:r>
            <a:endParaRPr lang="en-GB" sz="900" dirty="0"/>
          </a:p>
        </p:txBody>
      </p:sp>
      <p:sp>
        <p:nvSpPr>
          <p:cNvPr id="55" name="TextBox 54"/>
          <p:cNvSpPr txBox="1"/>
          <p:nvPr/>
        </p:nvSpPr>
        <p:spPr>
          <a:xfrm>
            <a:off x="4001424" y="5257671"/>
            <a:ext cx="340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320571" y="5261494"/>
            <a:ext cx="309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672832" y="5257671"/>
            <a:ext cx="317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B</a:t>
            </a:r>
            <a:endParaRPr lang="en-GB" sz="900" dirty="0"/>
          </a:p>
        </p:txBody>
      </p:sp>
      <p:sp>
        <p:nvSpPr>
          <p:cNvPr id="58" name="TextBox 57"/>
          <p:cNvSpPr txBox="1"/>
          <p:nvPr/>
        </p:nvSpPr>
        <p:spPr>
          <a:xfrm>
            <a:off x="5081544" y="5257671"/>
            <a:ext cx="3407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472699" y="5257671"/>
            <a:ext cx="309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76673" y="501577"/>
          <a:ext cx="2659834" cy="2644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76673" y="2581663"/>
          <a:ext cx="2661091" cy="2133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8"/>
          <a:stretch>
            <a:fillRect/>
          </a:stretch>
        </p:blipFill>
        <p:spPr bwMode="auto">
          <a:xfrm>
            <a:off x="3284538" y="754063"/>
            <a:ext cx="808037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3213100" y="747713"/>
            <a:ext cx="5762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bg1"/>
                </a:solidFill>
                <a:cs typeface="Arial" pitchFamily="34" charset="0"/>
              </a:rPr>
              <a:t>D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1125538" y="631825"/>
            <a:ext cx="549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cs typeface="Arial" pitchFamily="34" charset="0"/>
              </a:rPr>
              <a:t>A</a:t>
            </a: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1125538" y="2692400"/>
            <a:ext cx="288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cs typeface="Arial" pitchFamily="34" charset="0"/>
              </a:rPr>
              <a:t>B</a:t>
            </a: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3213100" y="4448175"/>
            <a:ext cx="576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latin typeface="Calibri" pitchFamily="34" charset="0"/>
              </a:rPr>
              <a:t>Control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3789363" y="4448175"/>
            <a:ext cx="3587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latin typeface="Calibri" pitchFamily="34" charset="0"/>
              </a:rPr>
              <a:t>-K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476673" y="4581543"/>
          <a:ext cx="2736429" cy="2243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1268413" y="4808538"/>
            <a:ext cx="2778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C</a:t>
            </a:r>
            <a:endParaRPr lang="en-US" altLang="en-US" sz="1000">
              <a:ea typeface="ヒラギノ角ゴ Pro W3" charset="-128"/>
            </a:endParaRPr>
          </a:p>
        </p:txBody>
      </p:sp>
      <p:sp>
        <p:nvSpPr>
          <p:cNvPr id="22539" name="Rectangle 13"/>
          <p:cNvSpPr>
            <a:spLocks noChangeArrowheads="1"/>
          </p:cNvSpPr>
          <p:nvPr/>
        </p:nvSpPr>
        <p:spPr bwMode="auto">
          <a:xfrm>
            <a:off x="765175" y="7205087"/>
            <a:ext cx="540067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 b="1" dirty="0"/>
              <a:t>Supplemental Figure </a:t>
            </a:r>
            <a:r>
              <a:rPr lang="en-GB" altLang="en-US" sz="1000" b="1" dirty="0" smtClean="0"/>
              <a:t>3. </a:t>
            </a:r>
            <a:r>
              <a:rPr lang="en-GB" altLang="en-US" sz="1000" b="1" dirty="0"/>
              <a:t>Growth and K </a:t>
            </a:r>
            <a:r>
              <a:rPr lang="en-GB" altLang="en-US" sz="1000" b="1" dirty="0" smtClean="0"/>
              <a:t>content of </a:t>
            </a:r>
            <a:r>
              <a:rPr lang="en-GB" altLang="en-US" sz="1000" b="1" dirty="0"/>
              <a:t>barley roots in control and low-K conditions.</a:t>
            </a:r>
            <a:endParaRPr lang="en-GB" altLang="en-US" sz="1000" dirty="0"/>
          </a:p>
          <a:p>
            <a:pPr eaLnBrk="1" hangingPunct="1"/>
            <a:r>
              <a:rPr lang="en-GB" altLang="en-US" sz="1000" dirty="0"/>
              <a:t>Length (A), fresh weight (B) and K concentration (C) of roots from barley plants grown in control (black symbols) or -K (open symbols) media. Five plants were harvested for each time point, the means (± SE) from three independently grown and treated plant batches are </a:t>
            </a:r>
            <a:r>
              <a:rPr lang="en-GB" altLang="en-US" sz="1000" dirty="0" smtClean="0"/>
              <a:t>shown (n=3). </a:t>
            </a:r>
            <a:r>
              <a:rPr lang="en-GB" altLang="en-US" sz="1000" dirty="0"/>
              <a:t>Pictures of representative roots and shoots 20 days after K deprivation are shown in D, E, and F.</a:t>
            </a:r>
          </a:p>
        </p:txBody>
      </p:sp>
      <p:pic>
        <p:nvPicPr>
          <p:cNvPr id="2254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04" t="6277" b="12675"/>
          <a:stretch>
            <a:fillRect/>
          </a:stretch>
        </p:blipFill>
        <p:spPr bwMode="auto">
          <a:xfrm>
            <a:off x="4149725" y="747713"/>
            <a:ext cx="1223963" cy="370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1" name="Text Box 24"/>
          <p:cNvSpPr txBox="1">
            <a:spLocks noChangeArrowheads="1"/>
          </p:cNvSpPr>
          <p:nvPr/>
        </p:nvSpPr>
        <p:spPr bwMode="auto">
          <a:xfrm>
            <a:off x="4149725" y="776288"/>
            <a:ext cx="269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bg1"/>
                </a:solidFill>
                <a:ea typeface="ヒラギノ角ゴ Pro W3" charset="-128"/>
              </a:rPr>
              <a:t>E</a:t>
            </a:r>
            <a:endParaRPr lang="en-US" altLang="en-US" sz="1000">
              <a:solidFill>
                <a:schemeClr val="bg1"/>
              </a:solidFill>
              <a:ea typeface="ヒラギノ角ゴ Pro W3" charset="-128"/>
            </a:endParaRPr>
          </a:p>
        </p:txBody>
      </p:sp>
      <p:sp>
        <p:nvSpPr>
          <p:cNvPr id="22542" name="TextBox 8"/>
          <p:cNvSpPr txBox="1">
            <a:spLocks noChangeArrowheads="1"/>
          </p:cNvSpPr>
          <p:nvPr/>
        </p:nvSpPr>
        <p:spPr bwMode="auto">
          <a:xfrm>
            <a:off x="4284663" y="4448175"/>
            <a:ext cx="5762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latin typeface="Calibri" pitchFamily="34" charset="0"/>
              </a:rPr>
              <a:t>Control</a:t>
            </a:r>
          </a:p>
        </p:txBody>
      </p:sp>
      <p:sp>
        <p:nvSpPr>
          <p:cNvPr id="22543" name="TextBox 9"/>
          <p:cNvSpPr txBox="1">
            <a:spLocks noChangeArrowheads="1"/>
          </p:cNvSpPr>
          <p:nvPr/>
        </p:nvSpPr>
        <p:spPr bwMode="auto">
          <a:xfrm>
            <a:off x="4860925" y="4448175"/>
            <a:ext cx="3587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latin typeface="Calibri" pitchFamily="34" charset="0"/>
              </a:rPr>
              <a:t>-K</a:t>
            </a:r>
          </a:p>
        </p:txBody>
      </p:sp>
      <p:pic>
        <p:nvPicPr>
          <p:cNvPr id="22544" name="Picture 2" descr="K:\New PhD stuff\Experiments\Pictures\Growth Pictures\G1 pics\G1 day 20 pics\G1 day 20 13-12-09 03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2" r="48947" b="69032"/>
          <a:stretch>
            <a:fillRect/>
          </a:stretch>
        </p:blipFill>
        <p:spPr bwMode="auto">
          <a:xfrm>
            <a:off x="3284538" y="4799013"/>
            <a:ext cx="20891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TextBox 1"/>
          <p:cNvSpPr txBox="1">
            <a:spLocks noChangeArrowheads="1"/>
          </p:cNvSpPr>
          <p:nvPr/>
        </p:nvSpPr>
        <p:spPr bwMode="auto">
          <a:xfrm>
            <a:off x="3284538" y="4805363"/>
            <a:ext cx="5762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bg1"/>
                </a:solidFill>
                <a:cs typeface="Arial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7114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4025" y="2776538"/>
            <a:ext cx="59499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GB" sz="1000" b="1" dirty="0">
                <a:latin typeface="+mn-lt"/>
                <a:ea typeface="Calibri" pitchFamily="34" charset="0"/>
                <a:cs typeface="Times New Roman" pitchFamily="18" charset="0"/>
              </a:rPr>
              <a:t>Supplemental Figure 4:  </a:t>
            </a:r>
            <a:r>
              <a:rPr lang="en-GB" sz="1000" b="1" dirty="0" err="1">
                <a:latin typeface="+mn-lt"/>
                <a:ea typeface="Calibri" pitchFamily="34" charset="0"/>
                <a:cs typeface="Times New Roman" pitchFamily="18" charset="0"/>
              </a:rPr>
              <a:t>Dendrogram</a:t>
            </a:r>
            <a:r>
              <a:rPr lang="en-GB" sz="1000" b="1" dirty="0">
                <a:latin typeface="+mn-lt"/>
                <a:ea typeface="Calibri" pitchFamily="34" charset="0"/>
                <a:cs typeface="Times New Roman" pitchFamily="18" charset="0"/>
              </a:rPr>
              <a:t> showing the </a:t>
            </a:r>
            <a:r>
              <a:rPr lang="en-GB" sz="1000" b="1" dirty="0" smtClean="0">
                <a:latin typeface="+mn-lt"/>
                <a:ea typeface="Calibri" pitchFamily="34" charset="0"/>
                <a:cs typeface="Times New Roman" pitchFamily="18" charset="0"/>
              </a:rPr>
              <a:t>relationship between </a:t>
            </a:r>
            <a:r>
              <a:rPr lang="en-GB" sz="1000" b="1" dirty="0">
                <a:latin typeface="+mn-lt"/>
                <a:ea typeface="Calibri" pitchFamily="34" charset="0"/>
                <a:cs typeface="Times New Roman" pitchFamily="18" charset="0"/>
              </a:rPr>
              <a:t>LOX2 gene sequences</a:t>
            </a:r>
            <a:r>
              <a:rPr lang="en-GB" sz="1000" dirty="0">
                <a:latin typeface="+mn-lt"/>
                <a:ea typeface="Calibri" pitchFamily="34" charset="0"/>
                <a:cs typeface="Times New Roman" pitchFamily="18" charset="0"/>
              </a:rPr>
              <a:t>. Locus identifiers are shown in brackets and bootstrap values in italics. </a:t>
            </a:r>
            <a:endParaRPr lang="en-GB" dirty="0">
              <a:latin typeface="+mn-lt"/>
              <a:ea typeface="ＭＳ Ｐゴシック" charset="0"/>
              <a:cs typeface="Arial" pitchFamily="34" charset="0"/>
            </a:endParaRPr>
          </a:p>
        </p:txBody>
      </p:sp>
      <p:pic>
        <p:nvPicPr>
          <p:cNvPr id="27650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692150"/>
            <a:ext cx="536257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631825"/>
            <a:ext cx="4967288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49275" y="4592638"/>
            <a:ext cx="5400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 b="1"/>
              <a:t>Supplemental Figure 5. Identification of suitable constitutive reference gene.</a:t>
            </a:r>
            <a:r>
              <a:rPr lang="en-GB" altLang="en-US" sz="1000"/>
              <a:t> </a:t>
            </a:r>
          </a:p>
          <a:p>
            <a:pPr eaLnBrk="1" hangingPunct="1"/>
            <a:r>
              <a:rPr lang="en-GB" altLang="en-US" sz="1000"/>
              <a:t>A: Variation across samples of transcript levels determined from Ct values in qPCR for UBQ, GAPDH and α-TUB. B, C: Frequency distribution of transcript levels obtained in qPCR for GAPDH (B) and α-TUB (C). RNA was prepared from barley plants grown in full nutrient control and low-K nutrient solution for 3, 6, 9, 12 and 15 days, and transcript levels were normalised to day-3 control.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753369" y="8099166"/>
            <a:ext cx="51959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GB" sz="1000" b="1" dirty="0" smtClean="0"/>
              <a:t>Supplemental Figure </a:t>
            </a:r>
            <a:r>
              <a:rPr lang="en-GB" sz="1000" b="1" dirty="0"/>
              <a:t>6</a:t>
            </a:r>
            <a:r>
              <a:rPr lang="en-GB" sz="1000" b="1" dirty="0" smtClean="0"/>
              <a:t> </a:t>
            </a:r>
            <a:r>
              <a:rPr lang="en-GB" sz="1000" b="1" dirty="0" err="1"/>
              <a:t>Oxylipin</a:t>
            </a:r>
            <a:r>
              <a:rPr lang="en-GB" sz="1000" b="1" dirty="0"/>
              <a:t> concentrations </a:t>
            </a:r>
            <a:r>
              <a:rPr lang="en-GB" sz="1000" b="1" dirty="0" smtClean="0"/>
              <a:t>of leaf segments</a:t>
            </a:r>
          </a:p>
          <a:p>
            <a:r>
              <a:rPr lang="en-GB" sz="1000" dirty="0" err="1" smtClean="0"/>
              <a:t>Oxylipin</a:t>
            </a:r>
            <a:r>
              <a:rPr lang="en-GB" sz="1000" dirty="0" smtClean="0"/>
              <a:t> </a:t>
            </a:r>
            <a:r>
              <a:rPr lang="en-GB" sz="1000" dirty="0"/>
              <a:t>concentrations in </a:t>
            </a:r>
            <a:r>
              <a:rPr lang="en-GB" sz="1000" dirty="0" smtClean="0"/>
              <a:t>leaf segments from barley </a:t>
            </a:r>
            <a:r>
              <a:rPr lang="en-GB" sz="1000" dirty="0"/>
              <a:t>plants grown in control (black bars) or </a:t>
            </a:r>
            <a:r>
              <a:rPr lang="en-GB" sz="1000" dirty="0" smtClean="0"/>
              <a:t>-K (open </a:t>
            </a:r>
            <a:r>
              <a:rPr lang="en-GB" sz="1000" dirty="0"/>
              <a:t>bars) media. Leaf tissue </a:t>
            </a:r>
            <a:r>
              <a:rPr lang="en-GB" sz="1000" dirty="0" smtClean="0"/>
              <a:t>of tip (A), middle (B)  </a:t>
            </a:r>
            <a:r>
              <a:rPr lang="en-GB" sz="1000" dirty="0"/>
              <a:t>and base </a:t>
            </a:r>
            <a:r>
              <a:rPr lang="en-GB" sz="1000" dirty="0" smtClean="0"/>
              <a:t>(C) segments </a:t>
            </a:r>
            <a:r>
              <a:rPr lang="en-GB" sz="1000" dirty="0"/>
              <a:t>from the emerged blade of the second leaf of 20 plants was pooled for each sample, and means (± SE) of three independently grown and treated batches of plants are shown. </a:t>
            </a:r>
            <a:r>
              <a:rPr lang="en-GB" sz="1000" dirty="0" smtClean="0"/>
              <a:t> For abbreviations of </a:t>
            </a:r>
            <a:r>
              <a:rPr lang="en-GB" sz="1000" dirty="0" err="1" smtClean="0"/>
              <a:t>oxylipin</a:t>
            </a:r>
            <a:r>
              <a:rPr lang="en-GB" sz="1000" dirty="0" smtClean="0"/>
              <a:t> names, see text. ‘Oxy’ is the sum of all measured </a:t>
            </a:r>
            <a:r>
              <a:rPr lang="en-GB" sz="1000" dirty="0" err="1" smtClean="0"/>
              <a:t>oxylipins</a:t>
            </a:r>
            <a:r>
              <a:rPr lang="en-GB" sz="1000" dirty="0" smtClean="0"/>
              <a:t>.</a:t>
            </a:r>
            <a:endParaRPr lang="en-GB" sz="1000" dirty="0"/>
          </a:p>
        </p:txBody>
      </p:sp>
      <p:sp>
        <p:nvSpPr>
          <p:cNvPr id="28" name="Rectangle 27"/>
          <p:cNvSpPr/>
          <p:nvPr/>
        </p:nvSpPr>
        <p:spPr>
          <a:xfrm rot="16200000">
            <a:off x="507071" y="3989158"/>
            <a:ext cx="8194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0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ng</a:t>
            </a:r>
            <a:r>
              <a:rPr lang="en-GB" sz="1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/mg DW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666675"/>
            <a:ext cx="4896544" cy="714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891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5" r="10110"/>
          <a:stretch>
            <a:fillRect/>
          </a:stretch>
        </p:blipFill>
        <p:spPr bwMode="auto">
          <a:xfrm>
            <a:off x="650875" y="1712913"/>
            <a:ext cx="239871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Text Box 22"/>
          <p:cNvSpPr txBox="1">
            <a:spLocks noChangeArrowheads="1"/>
          </p:cNvSpPr>
          <p:nvPr/>
        </p:nvSpPr>
        <p:spPr bwMode="auto">
          <a:xfrm>
            <a:off x="2228850" y="2073275"/>
            <a:ext cx="8338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 i="1" dirty="0" smtClean="0">
                <a:ea typeface="ヒラギノ角ゴ Pro W3" charset="-128"/>
              </a:rPr>
              <a:t>R. </a:t>
            </a:r>
            <a:r>
              <a:rPr lang="en-GB" altLang="en-US" sz="1200" b="1" i="1" dirty="0" err="1" smtClean="0">
                <a:ea typeface="ヒラギノ角ゴ Pro W3" charset="-128"/>
              </a:rPr>
              <a:t>comm</a:t>
            </a:r>
            <a:endParaRPr lang="en-US" altLang="en-US" sz="1200" b="1" i="1" dirty="0">
              <a:ea typeface="ヒラギノ角ゴ Pro W3" charset="-128"/>
            </a:endParaRPr>
          </a:p>
        </p:txBody>
      </p:sp>
      <p:sp>
        <p:nvSpPr>
          <p:cNvPr id="26627" name="AutoShape 23"/>
          <p:cNvSpPr>
            <a:spLocks noChangeArrowheads="1"/>
          </p:cNvSpPr>
          <p:nvPr/>
        </p:nvSpPr>
        <p:spPr bwMode="auto">
          <a:xfrm>
            <a:off x="1044575" y="2328863"/>
            <a:ext cx="1822450" cy="204787"/>
          </a:xfrm>
          <a:prstGeom prst="curvedUpArrow">
            <a:avLst>
              <a:gd name="adj1" fmla="val 59452"/>
              <a:gd name="adj2" fmla="val 255647"/>
              <a:gd name="adj3" fmla="val 2900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 b="1">
              <a:ea typeface="ヒラギノ角ゴ Pro W3" charset="-128"/>
            </a:endParaRP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534988"/>
            <a:ext cx="2398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11"/>
          <p:cNvSpPr txBox="1">
            <a:spLocks noChangeArrowheads="1"/>
          </p:cNvSpPr>
          <p:nvPr/>
        </p:nvSpPr>
        <p:spPr bwMode="auto">
          <a:xfrm>
            <a:off x="700088" y="895350"/>
            <a:ext cx="6429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ea typeface="ヒラギノ角ゴ Pro W3" charset="-128"/>
              </a:rPr>
              <a:t>Low K</a:t>
            </a:r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0" name="AutoShape 12"/>
          <p:cNvSpPr>
            <a:spLocks noChangeArrowheads="1"/>
          </p:cNvSpPr>
          <p:nvPr/>
        </p:nvSpPr>
        <p:spPr bwMode="auto">
          <a:xfrm>
            <a:off x="1298575" y="955675"/>
            <a:ext cx="411163" cy="153988"/>
          </a:xfrm>
          <a:prstGeom prst="rightArrow">
            <a:avLst>
              <a:gd name="adj1" fmla="val 50000"/>
              <a:gd name="adj2" fmla="val 6675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1" name="Text Box 13"/>
          <p:cNvSpPr txBox="1">
            <a:spLocks noChangeArrowheads="1"/>
          </p:cNvSpPr>
          <p:nvPr/>
        </p:nvSpPr>
        <p:spPr bwMode="auto">
          <a:xfrm>
            <a:off x="1720850" y="895350"/>
            <a:ext cx="377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ea typeface="ヒラギノ角ゴ Pro W3" charset="-128"/>
              </a:rPr>
              <a:t>JA</a:t>
            </a:r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2" name="Rectangle 14"/>
          <p:cNvSpPr>
            <a:spLocks noChangeArrowheads="1"/>
          </p:cNvSpPr>
          <p:nvPr/>
        </p:nvSpPr>
        <p:spPr bwMode="auto">
          <a:xfrm>
            <a:off x="2085975" y="1006475"/>
            <a:ext cx="320675" cy="52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3" name="Text Box 16"/>
          <p:cNvSpPr txBox="1">
            <a:spLocks noChangeArrowheads="1"/>
          </p:cNvSpPr>
          <p:nvPr/>
        </p:nvSpPr>
        <p:spPr bwMode="auto">
          <a:xfrm>
            <a:off x="2449513" y="895350"/>
            <a:ext cx="481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 i="1">
                <a:ea typeface="ヒラギノ角ゴ Pro W3" charset="-128"/>
              </a:rPr>
              <a:t>Bgh</a:t>
            </a:r>
            <a:endParaRPr lang="en-US" altLang="en-US" sz="1200" b="1" i="1">
              <a:ea typeface="ヒラギノ角ゴ Pro W3" charset="-128"/>
            </a:endParaRPr>
          </a:p>
        </p:txBody>
      </p:sp>
      <p:sp>
        <p:nvSpPr>
          <p:cNvPr id="26634" name="Rectangle 15"/>
          <p:cNvSpPr>
            <a:spLocks noChangeArrowheads="1"/>
          </p:cNvSpPr>
          <p:nvPr/>
        </p:nvSpPr>
        <p:spPr bwMode="auto">
          <a:xfrm rot="-5400000">
            <a:off x="2255044" y="1008856"/>
            <a:ext cx="255588" cy="476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5" name="AutoShape 26"/>
          <p:cNvSpPr>
            <a:spLocks noChangeArrowheads="1"/>
          </p:cNvSpPr>
          <p:nvPr/>
        </p:nvSpPr>
        <p:spPr bwMode="auto">
          <a:xfrm>
            <a:off x="992188" y="1149350"/>
            <a:ext cx="1916112" cy="206375"/>
          </a:xfrm>
          <a:prstGeom prst="curvedUpArrow">
            <a:avLst>
              <a:gd name="adj1" fmla="val 62026"/>
              <a:gd name="adj2" fmla="val 266718"/>
              <a:gd name="adj3" fmla="val 2900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>
              <a:ea typeface="ヒラギノ角ゴ Pro W3" charset="-128"/>
            </a:endParaRPr>
          </a:p>
        </p:txBody>
      </p:sp>
      <p:sp>
        <p:nvSpPr>
          <p:cNvPr id="26636" name="AutoShape 24"/>
          <p:cNvSpPr>
            <a:spLocks noChangeArrowheads="1"/>
          </p:cNvSpPr>
          <p:nvPr/>
        </p:nvSpPr>
        <p:spPr bwMode="auto">
          <a:xfrm flipH="1" flipV="1">
            <a:off x="1858963" y="638175"/>
            <a:ext cx="774700" cy="204788"/>
          </a:xfrm>
          <a:prstGeom prst="curvedUpArrow">
            <a:avLst>
              <a:gd name="adj1" fmla="val 25272"/>
              <a:gd name="adj2" fmla="val 108672"/>
              <a:gd name="adj3" fmla="val 2900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>
              <a:ea typeface="ヒラギノ角ゴ Pro W3" charset="-128"/>
            </a:endParaRPr>
          </a:p>
        </p:txBody>
      </p:sp>
      <p:sp>
        <p:nvSpPr>
          <p:cNvPr id="26637" name="Text Box 11"/>
          <p:cNvSpPr txBox="1">
            <a:spLocks noChangeArrowheads="1"/>
          </p:cNvSpPr>
          <p:nvPr/>
        </p:nvSpPr>
        <p:spPr bwMode="auto">
          <a:xfrm>
            <a:off x="620713" y="2071688"/>
            <a:ext cx="6429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ea typeface="ヒラギノ角ゴ Pro W3" charset="-128"/>
              </a:rPr>
              <a:t>Low K</a:t>
            </a:r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8" name="AutoShape 12"/>
          <p:cNvSpPr>
            <a:spLocks noChangeArrowheads="1"/>
          </p:cNvSpPr>
          <p:nvPr/>
        </p:nvSpPr>
        <p:spPr bwMode="auto">
          <a:xfrm>
            <a:off x="1247775" y="2133600"/>
            <a:ext cx="411163" cy="152400"/>
          </a:xfrm>
          <a:prstGeom prst="rightArrow">
            <a:avLst>
              <a:gd name="adj1" fmla="val 50000"/>
              <a:gd name="adj2" fmla="val 6744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26639" name="Text Box 13"/>
          <p:cNvSpPr txBox="1">
            <a:spLocks noChangeArrowheads="1"/>
          </p:cNvSpPr>
          <p:nvPr/>
        </p:nvSpPr>
        <p:spPr bwMode="auto">
          <a:xfrm>
            <a:off x="1638300" y="2071688"/>
            <a:ext cx="3778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 b="1">
                <a:ea typeface="ヒラギノ角ゴ Pro W3" charset="-128"/>
              </a:rPr>
              <a:t>JA</a:t>
            </a:r>
            <a:endParaRPr lang="en-US" altLang="en-US" sz="1200" b="1">
              <a:ea typeface="ヒラギノ角ゴ Pro W3" charset="-128"/>
            </a:endParaRPr>
          </a:p>
        </p:txBody>
      </p:sp>
      <p:sp>
        <p:nvSpPr>
          <p:cNvPr id="9234" name="Line 19"/>
          <p:cNvSpPr>
            <a:spLocks noChangeShapeType="1"/>
          </p:cNvSpPr>
          <p:nvPr/>
        </p:nvSpPr>
        <p:spPr bwMode="auto">
          <a:xfrm>
            <a:off x="1955800" y="2209800"/>
            <a:ext cx="273050" cy="0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26641" name="Text Box 13"/>
          <p:cNvSpPr txBox="1">
            <a:spLocks noChangeArrowheads="1"/>
          </p:cNvSpPr>
          <p:nvPr/>
        </p:nvSpPr>
        <p:spPr bwMode="auto">
          <a:xfrm>
            <a:off x="620713" y="488950"/>
            <a:ext cx="285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charset="-128"/>
              </a:rPr>
              <a:t>A</a:t>
            </a:r>
            <a:endParaRPr lang="en-US" altLang="en-US" sz="1200">
              <a:ea typeface="ヒラギノ角ゴ Pro W3" charset="-128"/>
            </a:endParaRPr>
          </a:p>
        </p:txBody>
      </p:sp>
      <p:sp>
        <p:nvSpPr>
          <p:cNvPr id="26642" name="Text Box 13"/>
          <p:cNvSpPr txBox="1">
            <a:spLocks noChangeArrowheads="1"/>
          </p:cNvSpPr>
          <p:nvPr/>
        </p:nvSpPr>
        <p:spPr bwMode="auto">
          <a:xfrm>
            <a:off x="620713" y="1654175"/>
            <a:ext cx="285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charset="-128"/>
              </a:rPr>
              <a:t>B</a:t>
            </a:r>
            <a:endParaRPr lang="en-US" altLang="en-US" sz="1200">
              <a:ea typeface="ヒラギノ角ゴ Pro W3" charset="-128"/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620713" y="3513138"/>
            <a:ext cx="5545137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 b="1" dirty="0"/>
              <a:t>Supplemental Figure 7 Current working model for K-pathogen relationship</a:t>
            </a:r>
            <a:endParaRPr lang="en-GB" altLang="en-US" sz="1000" dirty="0"/>
          </a:p>
          <a:p>
            <a:pPr eaLnBrk="1" hangingPunct="1"/>
            <a:r>
              <a:rPr lang="en-GB" altLang="en-US" sz="1000" dirty="0"/>
              <a:t>Low tissue K concentrations induce JA-biosynthesis and signalling (black arrow, data in Figs. 2 and 3) with different consequences for </a:t>
            </a:r>
            <a:r>
              <a:rPr lang="en-GB" altLang="en-US" sz="1000" i="1" dirty="0"/>
              <a:t>B. </a:t>
            </a:r>
            <a:r>
              <a:rPr lang="en-GB" altLang="en-US" sz="1000" i="1" dirty="0" err="1"/>
              <a:t>graminis</a:t>
            </a:r>
            <a:r>
              <a:rPr lang="en-GB" altLang="en-US" sz="1000" dirty="0"/>
              <a:t> (A) and </a:t>
            </a:r>
            <a:r>
              <a:rPr lang="en-GB" altLang="en-US" sz="1000" i="1" dirty="0"/>
              <a:t>R. </a:t>
            </a:r>
            <a:r>
              <a:rPr lang="en-GB" altLang="en-US" sz="1000" i="1" dirty="0" smtClean="0"/>
              <a:t>commune</a:t>
            </a:r>
            <a:r>
              <a:rPr lang="en-GB" altLang="en-US" sz="1000" dirty="0" smtClean="0"/>
              <a:t>(B</a:t>
            </a:r>
            <a:r>
              <a:rPr lang="en-GB" altLang="en-US" sz="1000" dirty="0"/>
              <a:t>).</a:t>
            </a:r>
          </a:p>
          <a:p>
            <a:pPr eaLnBrk="1" hangingPunct="1"/>
            <a:r>
              <a:rPr lang="en-GB" altLang="en-US" sz="1000" dirty="0"/>
              <a:t>A:  JA is part of the defence of barley against </a:t>
            </a:r>
            <a:r>
              <a:rPr lang="en-GB" altLang="en-US" sz="1000" i="1" dirty="0"/>
              <a:t>B. </a:t>
            </a:r>
            <a:r>
              <a:rPr lang="en-GB" altLang="en-US" sz="1000" i="1" dirty="0" err="1"/>
              <a:t>graminis</a:t>
            </a:r>
            <a:r>
              <a:rPr lang="en-GB" altLang="en-US" sz="1000" dirty="0"/>
              <a:t>. It is induced upon </a:t>
            </a:r>
            <a:r>
              <a:rPr lang="en-GB" altLang="en-US" sz="1000" i="1" dirty="0"/>
              <a:t>B. </a:t>
            </a:r>
            <a:r>
              <a:rPr lang="en-GB" altLang="en-US" sz="1000" i="1" dirty="0" err="1"/>
              <a:t>graminis</a:t>
            </a:r>
            <a:r>
              <a:rPr lang="en-GB" altLang="en-US" sz="1000" dirty="0"/>
              <a:t> infection and it inhibits the fungus (data in Fig. 6).  JA-induction by low tissue K therefore protects barley against </a:t>
            </a:r>
            <a:r>
              <a:rPr lang="en-GB" altLang="en-US" sz="1000" i="1" dirty="0"/>
              <a:t>B. </a:t>
            </a:r>
            <a:r>
              <a:rPr lang="en-GB" altLang="en-US" sz="1000" i="1" dirty="0" err="1"/>
              <a:t>graminis</a:t>
            </a:r>
            <a:r>
              <a:rPr lang="en-GB" altLang="en-US" sz="1000" dirty="0"/>
              <a:t> (data in Fig. 5). Other physiological factors accompanying low K may weaken the plant’s resistance against </a:t>
            </a:r>
            <a:r>
              <a:rPr lang="en-GB" altLang="en-US" sz="1000" i="1" dirty="0"/>
              <a:t>B. </a:t>
            </a:r>
            <a:r>
              <a:rPr lang="en-GB" altLang="en-US" sz="1000" i="1" dirty="0" err="1"/>
              <a:t>graminis</a:t>
            </a:r>
            <a:r>
              <a:rPr lang="en-GB" altLang="en-US" sz="1000" dirty="0"/>
              <a:t> (white arrow, literature) but the protective effect of JA outweighs these factors.</a:t>
            </a:r>
          </a:p>
          <a:p>
            <a:pPr eaLnBrk="1" hangingPunct="1"/>
            <a:r>
              <a:rPr lang="en-GB" altLang="en-US" sz="1000" dirty="0"/>
              <a:t>B: JA is not induced by </a:t>
            </a:r>
            <a:r>
              <a:rPr lang="en-GB" altLang="en-US" sz="1000" i="1" dirty="0" smtClean="0"/>
              <a:t>R. commune</a:t>
            </a:r>
            <a:r>
              <a:rPr lang="en-GB" altLang="en-US" sz="1000" dirty="0" smtClean="0"/>
              <a:t>, </a:t>
            </a:r>
            <a:r>
              <a:rPr lang="en-GB" altLang="en-US" sz="1000" dirty="0"/>
              <a:t>and </a:t>
            </a:r>
            <a:r>
              <a:rPr lang="en-GB" altLang="en-US" sz="1000" i="1" dirty="0"/>
              <a:t>R. </a:t>
            </a:r>
            <a:r>
              <a:rPr lang="en-GB" altLang="en-US" sz="1000" i="1" dirty="0" smtClean="0"/>
              <a:t>commune </a:t>
            </a:r>
            <a:r>
              <a:rPr lang="en-GB" altLang="en-US" sz="1000" dirty="0" smtClean="0"/>
              <a:t>is </a:t>
            </a:r>
            <a:r>
              <a:rPr lang="en-GB" altLang="en-US" sz="1000" dirty="0"/>
              <a:t>insensitive to JA (data in Fig.6). The low-K induced rise of JA has therefore no effect on </a:t>
            </a:r>
            <a:r>
              <a:rPr lang="en-GB" altLang="en-US" sz="1000" i="1" dirty="0" err="1" smtClean="0"/>
              <a:t>R.commune</a:t>
            </a:r>
            <a:r>
              <a:rPr lang="en-GB" altLang="en-US" sz="1000" dirty="0" smtClean="0"/>
              <a:t>. </a:t>
            </a:r>
            <a:r>
              <a:rPr lang="en-GB" altLang="en-US" sz="1000" dirty="0"/>
              <a:t>Enhanced disease development in tissues with low K (white arrow, data in Fig. 2 and 3) is not counteracted by JA.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Chart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812"/>
          <a:stretch>
            <a:fillRect/>
          </a:stretch>
        </p:blipFill>
        <p:spPr bwMode="auto">
          <a:xfrm>
            <a:off x="3284538" y="406400"/>
            <a:ext cx="2508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Chart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48"/>
          <a:stretch>
            <a:fillRect/>
          </a:stretch>
        </p:blipFill>
        <p:spPr bwMode="auto">
          <a:xfrm>
            <a:off x="3338513" y="2070100"/>
            <a:ext cx="19685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Chart 1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79"/>
          <a:stretch>
            <a:fillRect/>
          </a:stretch>
        </p:blipFill>
        <p:spPr bwMode="auto">
          <a:xfrm>
            <a:off x="3284538" y="3735388"/>
            <a:ext cx="238125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Chart 18"/>
          <p:cNvGraphicFramePr>
            <a:graphicFrameLocks/>
          </p:cNvGraphicFramePr>
          <p:nvPr/>
        </p:nvGraphicFramePr>
        <p:xfrm>
          <a:off x="3504536" y="408944"/>
          <a:ext cx="1732066" cy="1776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/>
        </p:nvGraphicFramePr>
        <p:xfrm>
          <a:off x="3504537" y="2074825"/>
          <a:ext cx="1785165" cy="1777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/>
        </p:nvGraphicFramePr>
        <p:xfrm>
          <a:off x="3504537" y="3741066"/>
          <a:ext cx="1860444" cy="1720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5607" name="TextBox 28"/>
          <p:cNvSpPr txBox="1">
            <a:spLocks noChangeArrowheads="1"/>
          </p:cNvSpPr>
          <p:nvPr/>
        </p:nvSpPr>
        <p:spPr bwMode="auto">
          <a:xfrm>
            <a:off x="3998913" y="5405438"/>
            <a:ext cx="11636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>
                <a:ea typeface="ヒラギノ角ゴ Pro W3" charset="-128"/>
              </a:rPr>
              <a:t>Leaf segment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068638" y="344488"/>
            <a:ext cx="276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b="1">
                <a:latin typeface="Arial" charset="0"/>
                <a:ea typeface="ヒラギノ角ゴ Pro W3" charset="0"/>
                <a:cs typeface="ヒラギノ角ゴ Pro W3" charset="0"/>
              </a:rPr>
              <a:t>B</a:t>
            </a:r>
            <a:endParaRPr lang="en-US" sz="1000" b="1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9275" y="6503988"/>
            <a:ext cx="540067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1000" b="1" dirty="0"/>
              <a:t>Supplemental Figure </a:t>
            </a:r>
            <a:r>
              <a:rPr lang="en-GB" altLang="en-US" sz="1000" b="1" dirty="0" smtClean="0"/>
              <a:t>8. </a:t>
            </a:r>
            <a:r>
              <a:rPr lang="en-GB" altLang="en-US" sz="1000" b="1" dirty="0"/>
              <a:t>Sugar concentrations in barley shoots and leaf segments.</a:t>
            </a:r>
            <a:endParaRPr lang="en-GB" altLang="en-US" sz="1000" dirty="0"/>
          </a:p>
          <a:p>
            <a:pPr eaLnBrk="1" hangingPunct="1"/>
            <a:r>
              <a:rPr lang="en-GB" altLang="en-US" sz="1000" dirty="0"/>
              <a:t>Concentrations of glucose, fructose and sucrose in whole shoots (A) and in different zones of the </a:t>
            </a:r>
            <a:r>
              <a:rPr lang="en-GB" altLang="en-US" sz="1000" dirty="0" smtClean="0"/>
              <a:t>second leaf </a:t>
            </a:r>
            <a:r>
              <a:rPr lang="en-GB" altLang="en-US" sz="1000" dirty="0"/>
              <a:t>(B) of  barley plants grown in control (black symbols) or -K (open symbols) media.  For </a:t>
            </a:r>
            <a:r>
              <a:rPr lang="en-GB" altLang="en-US" sz="1000" dirty="0" smtClean="0"/>
              <a:t>A,  </a:t>
            </a:r>
            <a:r>
              <a:rPr lang="en-GB" altLang="en-US" sz="1000" dirty="0"/>
              <a:t>five plants were pooled for each sample. For B,  corresponding leaf segments were pooled from six plants. Means (± SE) of three independently grown and treated plant batches are </a:t>
            </a:r>
            <a:r>
              <a:rPr lang="en-GB" altLang="en-US" sz="1000" dirty="0" smtClean="0"/>
              <a:t>shown (n=3). </a:t>
            </a:r>
            <a:endParaRPr lang="en-GB" altLang="en-US" sz="1000" dirty="0"/>
          </a:p>
        </p:txBody>
      </p:sp>
      <p:graphicFrame>
        <p:nvGraphicFramePr>
          <p:cNvPr id="14" name="Chart 13"/>
          <p:cNvGraphicFramePr/>
          <p:nvPr/>
        </p:nvGraphicFramePr>
        <p:xfrm>
          <a:off x="755478" y="488504"/>
          <a:ext cx="2250741" cy="161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764917" y="2154499"/>
          <a:ext cx="2242890" cy="161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755478" y="3811408"/>
          <a:ext cx="2314923" cy="164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5613" name="TextBox 27"/>
          <p:cNvSpPr txBox="1">
            <a:spLocks noChangeArrowheads="1"/>
          </p:cNvSpPr>
          <p:nvPr/>
        </p:nvSpPr>
        <p:spPr bwMode="auto">
          <a:xfrm>
            <a:off x="1228725" y="5465763"/>
            <a:ext cx="1912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1000">
                <a:ea typeface="ヒラギノ角ゴ Pro W3" charset="-128"/>
              </a:rPr>
              <a:t>Days after  transfer to solution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65175" y="344488"/>
            <a:ext cx="2682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000" dirty="0" smtClean="0">
                <a:ea typeface="ヒラギノ角ゴ Pro W3" charset="0"/>
                <a:cs typeface="ヒラギノ角ゴ Pro W3" charset="0"/>
              </a:rPr>
              <a:t>A</a:t>
            </a:r>
            <a:endParaRPr lang="en-US" sz="1000" dirty="0" smtClean="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818</Words>
  <Application>Microsoft Office PowerPoint</Application>
  <PresentationFormat>A4 Paper (210x297 mm)</PresentationFormat>
  <Paragraphs>85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IBLS, 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Anna Amtmann</dc:creator>
  <cp:lastModifiedBy>x</cp:lastModifiedBy>
  <cp:revision>83</cp:revision>
  <cp:lastPrinted>2018-04-05T17:52:30Z</cp:lastPrinted>
  <dcterms:created xsi:type="dcterms:W3CDTF">2011-10-18T16:01:52Z</dcterms:created>
  <dcterms:modified xsi:type="dcterms:W3CDTF">2018-04-05T19:05:41Z</dcterms:modified>
</cp:coreProperties>
</file>