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353" r:id="rId2"/>
  </p:sldIdLst>
  <p:sldSz cx="6858000" cy="9144000" type="screen4x3"/>
  <p:notesSz cx="6735763" cy="9866313"/>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759" userDrawn="1">
          <p15:clr>
            <a:srgbClr val="A4A3A4"/>
          </p15:clr>
        </p15:guide>
        <p15:guide id="2" pos="2523" userDrawn="1">
          <p15:clr>
            <a:srgbClr val="A4A3A4"/>
          </p15:clr>
        </p15:guide>
      </p15:sldGuideLst>
    </p:ext>
    <p:ext uri="{2D200454-40CA-4A62-9FC3-DE9A4176ACB9}">
      <p15:notesGuideLst xmlns:p15="http://schemas.microsoft.com/office/powerpoint/2012/main">
        <p15:guide id="1" orient="horz" pos="3107">
          <p15:clr>
            <a:srgbClr val="A4A3A4"/>
          </p15:clr>
        </p15:guide>
        <p15:guide id="2" pos="212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wati Ranade" initials="SR" lastIdx="2" clrIdx="0">
    <p:extLst>
      <p:ext uri="{19B8F6BF-5375-455C-9EA6-DF929625EA0E}">
        <p15:presenceInfo xmlns:p15="http://schemas.microsoft.com/office/powerpoint/2012/main" userId="S-1-5-21-428919340-3483789104-436916923-37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0099"/>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00" autoAdjust="0"/>
    <p:restoredTop sz="94660"/>
  </p:normalViewPr>
  <p:slideViewPr>
    <p:cSldViewPr snapToGrid="0" snapToObjects="1">
      <p:cViewPr varScale="1">
        <p:scale>
          <a:sx n="83" d="100"/>
          <a:sy n="83" d="100"/>
        </p:scale>
        <p:origin x="2154" y="108"/>
      </p:cViewPr>
      <p:guideLst>
        <p:guide orient="horz" pos="5759"/>
        <p:guide pos="2523"/>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snapToObjects="1" showGuides="1">
      <p:cViewPr>
        <p:scale>
          <a:sx n="120" d="100"/>
          <a:sy n="120" d="100"/>
        </p:scale>
        <p:origin x="-1656" y="1704"/>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3" Type="http://schemas.openxmlformats.org/officeDocument/2006/relationships/package" Target="../embeddings/Microsoft_PowerPoint_Presentation.pptx"/><Relationship Id="rId2" Type="http://schemas.openxmlformats.org/officeDocument/2006/relationships/vmlDrawing" Target="../drawings/vmlDrawing1.vml"/><Relationship Id="rId1" Type="http://schemas.openxmlformats.org/officeDocument/2006/relationships/theme" Target="../theme/theme3.xml"/><Relationship Id="rId4" Type="http://schemas.openxmlformats.org/officeDocument/2006/relationships/image" Target="../media/image1.emf"/></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オブジェクト 6"/>
          <p:cNvGraphicFramePr>
            <a:graphicFrameLocks noChangeAspect="1"/>
          </p:cNvGraphicFramePr>
          <p:nvPr>
            <p:extLst>
              <p:ext uri="{D42A27DB-BD31-4B8C-83A1-F6EECF244321}">
                <p14:modId xmlns:p14="http://schemas.microsoft.com/office/powerpoint/2010/main" val="4243961898"/>
              </p:ext>
            </p:extLst>
          </p:nvPr>
        </p:nvGraphicFramePr>
        <p:xfrm>
          <a:off x="1082675" y="1070610"/>
          <a:ext cx="4570413" cy="3427413"/>
        </p:xfrm>
        <a:graphic>
          <a:graphicData uri="http://schemas.openxmlformats.org/presentationml/2006/ole">
            <mc:AlternateContent xmlns:mc="http://schemas.openxmlformats.org/markup-compatibility/2006">
              <mc:Choice xmlns:v="urn:schemas-microsoft-com:vml" Requires="v">
                <p:oleObj spid="_x0000_s1056" name="プレゼンテーション" r:id="rId3" imgW="4570431" imgH="3427598" progId="PowerPoint.Show.12">
                  <p:embed/>
                </p:oleObj>
              </mc:Choice>
              <mc:Fallback>
                <p:oleObj name="プレゼンテーション" r:id="rId3" imgW="4570431" imgH="3427598" progId="PowerPoint.Show.12">
                  <p:embed/>
                  <p:pic>
                    <p:nvPicPr>
                      <p:cNvPr id="0" name=""/>
                      <p:cNvPicPr/>
                      <p:nvPr/>
                    </p:nvPicPr>
                    <p:blipFill>
                      <a:blip r:embed="rId4"/>
                      <a:stretch>
                        <a:fillRect/>
                      </a:stretch>
                    </p:blipFill>
                    <p:spPr>
                      <a:xfrm>
                        <a:off x="1082675" y="1070610"/>
                        <a:ext cx="4570413" cy="3427413"/>
                      </a:xfrm>
                      <a:prstGeom prst="rect">
                        <a:avLst/>
                      </a:prstGeom>
                    </p:spPr>
                  </p:pic>
                </p:oleObj>
              </mc:Fallback>
            </mc:AlternateContent>
          </a:graphicData>
        </a:graphic>
      </p:graphicFrame>
    </p:spTree>
    <p:extLst>
      <p:ext uri="{BB962C8B-B14F-4D97-AF65-F5344CB8AC3E}">
        <p14:creationId xmlns:p14="http://schemas.microsoft.com/office/powerpoint/2010/main" val="3717624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5E5BC653-BCB7-A547-9616-06E0A5377CF3}" type="datetimeFigureOut">
              <a:rPr kumimoji="1" lang="ja-JP" altLang="en-US" smtClean="0"/>
              <a:t>2018/6/19</a:t>
            </a:fld>
            <a:endParaRPr kumimoji="1" lang="ja-JP" altLang="en-US"/>
          </a:p>
        </p:txBody>
      </p:sp>
      <p:sp>
        <p:nvSpPr>
          <p:cNvPr id="4" name="スライド イメージ プレースホルダー 3"/>
          <p:cNvSpPr>
            <a:spLocks noGrp="1" noRot="1" noChangeAspect="1"/>
          </p:cNvSpPr>
          <p:nvPr>
            <p:ph type="sldImg" idx="2"/>
          </p:nvPr>
        </p:nvSpPr>
        <p:spPr>
          <a:xfrm>
            <a:off x="1979613" y="739775"/>
            <a:ext cx="2776537"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69412DD0-8AB9-ED42-B4B8-BF34C3E09F7A}" type="slidenum">
              <a:rPr kumimoji="1" lang="ja-JP" altLang="en-US" smtClean="0"/>
              <a:t>‹#›</a:t>
            </a:fld>
            <a:endParaRPr kumimoji="1" lang="ja-JP" altLang="en-US"/>
          </a:p>
        </p:txBody>
      </p:sp>
    </p:spTree>
    <p:extLst>
      <p:ext uri="{BB962C8B-B14F-4D97-AF65-F5344CB8AC3E}">
        <p14:creationId xmlns:p14="http://schemas.microsoft.com/office/powerpoint/2010/main" val="807782878"/>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9"/>
            <a:ext cx="5829300" cy="1960033"/>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3146285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81505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6"/>
            <a:ext cx="1543050" cy="7802033"/>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342900" y="366186"/>
            <a:ext cx="4514850" cy="7802033"/>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3460856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2742625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59849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4290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348615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3396112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1" y="2046817"/>
            <a:ext cx="3030141" cy="853016"/>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70" y="2046817"/>
            <a:ext cx="3031331" cy="853016"/>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929627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472949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291265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64067"/>
            <a:ext cx="2256235" cy="154940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1" y="1913469"/>
            <a:ext cx="2256235" cy="6254751"/>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289539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1"/>
            <a:ext cx="4114800" cy="755651"/>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2"/>
            <a:ext cx="4114800" cy="1073149"/>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A1B83C2-C45D-4844-98C1-FC243FC9708A}" type="datetimeFigureOut">
              <a:rPr kumimoji="1" lang="ja-JP" altLang="en-US" smtClean="0"/>
              <a:t>2018/6/19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3608406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A1B83C2-C45D-4844-98C1-FC243FC9708A}" type="datetimeFigureOut">
              <a:rPr kumimoji="1" lang="ja-JP" altLang="en-US" smtClean="0"/>
              <a:t>2018/6/19</a:t>
            </a:fld>
            <a:endParaRPr kumimoji="1" lang="ja-JP" altLang="en-US"/>
          </a:p>
        </p:txBody>
      </p:sp>
      <p:sp>
        <p:nvSpPr>
          <p:cNvPr id="5" name="フッター プレースホルダー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8CA496E-51B1-6445-90B3-448208BB8613}" type="slidenum">
              <a:rPr kumimoji="1" lang="ja-JP" altLang="en-US" smtClean="0"/>
              <a:t>‹#›</a:t>
            </a:fld>
            <a:endParaRPr kumimoji="1" lang="ja-JP" altLang="en-US"/>
          </a:p>
        </p:txBody>
      </p:sp>
    </p:spTree>
    <p:extLst>
      <p:ext uri="{BB962C8B-B14F-4D97-AF65-F5344CB8AC3E}">
        <p14:creationId xmlns:p14="http://schemas.microsoft.com/office/powerpoint/2010/main" val="65189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457189" rtl="0" eaLnBrk="1" latinLnBrk="0" hangingPunct="1">
        <a:spcBef>
          <a:spcPct val="0"/>
        </a:spcBef>
        <a:buNone/>
        <a:defRPr kumimoji="1" sz="4400" kern="1200">
          <a:solidFill>
            <a:schemeClr val="tx1"/>
          </a:solidFill>
          <a:latin typeface="+mj-lt"/>
          <a:ea typeface="+mj-ea"/>
          <a:cs typeface="+mj-cs"/>
        </a:defRPr>
      </a:lvl1pPr>
    </p:titleStyle>
    <p:bodyStyle>
      <a:lvl1pPr marL="342891" indent="-342891" algn="l" defTabSz="457189" rtl="0" eaLnBrk="1" latinLnBrk="0" hangingPunct="1">
        <a:spcBef>
          <a:spcPct val="20000"/>
        </a:spcBef>
        <a:buFont typeface="Arial"/>
        <a:buChar char="•"/>
        <a:defRPr kumimoji="1" sz="3200" kern="1200">
          <a:solidFill>
            <a:schemeClr val="tx1"/>
          </a:solidFill>
          <a:latin typeface="+mn-lt"/>
          <a:ea typeface="+mn-ea"/>
          <a:cs typeface="+mn-cs"/>
        </a:defRPr>
      </a:lvl1pPr>
      <a:lvl2pPr marL="742932" indent="-285744" algn="l" defTabSz="457189" rtl="0" eaLnBrk="1" latinLnBrk="0" hangingPunct="1">
        <a:spcBef>
          <a:spcPct val="20000"/>
        </a:spcBef>
        <a:buFont typeface="Arial"/>
        <a:buChar char="–"/>
        <a:defRPr kumimoji="1" sz="2800" kern="1200">
          <a:solidFill>
            <a:schemeClr val="tx1"/>
          </a:solidFill>
          <a:latin typeface="+mn-lt"/>
          <a:ea typeface="+mn-ea"/>
          <a:cs typeface="+mn-cs"/>
        </a:defRPr>
      </a:lvl2pPr>
      <a:lvl3pPr marL="1142971" indent="-228594" algn="l" defTabSz="457189" rtl="0" eaLnBrk="1" latinLnBrk="0" hangingPunct="1">
        <a:spcBef>
          <a:spcPct val="20000"/>
        </a:spcBef>
        <a:buFont typeface="Arial"/>
        <a:buChar char="•"/>
        <a:defRPr kumimoji="1"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kumimoji="1" sz="2000" kern="1200">
          <a:solidFill>
            <a:schemeClr val="tx1"/>
          </a:solidFill>
          <a:latin typeface="+mn-lt"/>
          <a:ea typeface="+mn-ea"/>
          <a:cs typeface="+mn-cs"/>
        </a:defRPr>
      </a:lvl4pPr>
      <a:lvl5pPr marL="2057349" indent="-228594" algn="l" defTabSz="457189" rtl="0" eaLnBrk="1" latinLnBrk="0" hangingPunct="1">
        <a:spcBef>
          <a:spcPct val="20000"/>
        </a:spcBef>
        <a:buFont typeface="Arial"/>
        <a:buChar char="»"/>
        <a:defRPr kumimoji="1"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kumimoji="1"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kumimoji="1"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kumimoji="1"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189" rtl="0" eaLnBrk="1" latinLnBrk="0" hangingPunct="1">
        <a:defRPr kumimoji="1" sz="1800" kern="1200">
          <a:solidFill>
            <a:schemeClr val="tx1"/>
          </a:solidFill>
          <a:latin typeface="+mn-lt"/>
          <a:ea typeface="+mn-ea"/>
          <a:cs typeface="+mn-cs"/>
        </a:defRPr>
      </a:lvl1pPr>
      <a:lvl2pPr marL="457189" algn="l" defTabSz="457189" rtl="0" eaLnBrk="1" latinLnBrk="0" hangingPunct="1">
        <a:defRPr kumimoji="1" sz="1800" kern="1200">
          <a:solidFill>
            <a:schemeClr val="tx1"/>
          </a:solidFill>
          <a:latin typeface="+mn-lt"/>
          <a:ea typeface="+mn-ea"/>
          <a:cs typeface="+mn-cs"/>
        </a:defRPr>
      </a:lvl2pPr>
      <a:lvl3pPr marL="914377" algn="l" defTabSz="457189" rtl="0" eaLnBrk="1" latinLnBrk="0" hangingPunct="1">
        <a:defRPr kumimoji="1" sz="1800" kern="1200">
          <a:solidFill>
            <a:schemeClr val="tx1"/>
          </a:solidFill>
          <a:latin typeface="+mn-lt"/>
          <a:ea typeface="+mn-ea"/>
          <a:cs typeface="+mn-cs"/>
        </a:defRPr>
      </a:lvl3pPr>
      <a:lvl4pPr marL="1371566" algn="l" defTabSz="457189" rtl="0" eaLnBrk="1" latinLnBrk="0" hangingPunct="1">
        <a:defRPr kumimoji="1" sz="1800" kern="1200">
          <a:solidFill>
            <a:schemeClr val="tx1"/>
          </a:solidFill>
          <a:latin typeface="+mn-lt"/>
          <a:ea typeface="+mn-ea"/>
          <a:cs typeface="+mn-cs"/>
        </a:defRPr>
      </a:lvl4pPr>
      <a:lvl5pPr marL="1828754" algn="l" defTabSz="457189" rtl="0" eaLnBrk="1" latinLnBrk="0" hangingPunct="1">
        <a:defRPr kumimoji="1" sz="1800" kern="1200">
          <a:solidFill>
            <a:schemeClr val="tx1"/>
          </a:solidFill>
          <a:latin typeface="+mn-lt"/>
          <a:ea typeface="+mn-ea"/>
          <a:cs typeface="+mn-cs"/>
        </a:defRPr>
      </a:lvl5pPr>
      <a:lvl6pPr marL="2285943" algn="l" defTabSz="457189" rtl="0" eaLnBrk="1" latinLnBrk="0" hangingPunct="1">
        <a:defRPr kumimoji="1" sz="1800" kern="1200">
          <a:solidFill>
            <a:schemeClr val="tx1"/>
          </a:solidFill>
          <a:latin typeface="+mn-lt"/>
          <a:ea typeface="+mn-ea"/>
          <a:cs typeface="+mn-cs"/>
        </a:defRPr>
      </a:lvl6pPr>
      <a:lvl7pPr marL="2743131" algn="l" defTabSz="457189" rtl="0" eaLnBrk="1" latinLnBrk="0" hangingPunct="1">
        <a:defRPr kumimoji="1" sz="1800" kern="1200">
          <a:solidFill>
            <a:schemeClr val="tx1"/>
          </a:solidFill>
          <a:latin typeface="+mn-lt"/>
          <a:ea typeface="+mn-ea"/>
          <a:cs typeface="+mn-cs"/>
        </a:defRPr>
      </a:lvl7pPr>
      <a:lvl8pPr marL="3200320" algn="l" defTabSz="457189" rtl="0" eaLnBrk="1" latinLnBrk="0" hangingPunct="1">
        <a:defRPr kumimoji="1" sz="1800" kern="1200">
          <a:solidFill>
            <a:schemeClr val="tx1"/>
          </a:solidFill>
          <a:latin typeface="+mn-lt"/>
          <a:ea typeface="+mn-ea"/>
          <a:cs typeface="+mn-cs"/>
        </a:defRPr>
      </a:lvl8pPr>
      <a:lvl9pPr marL="3657509" algn="l" defTabSz="457189"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正方形/長方形 31"/>
          <p:cNvSpPr>
            <a:spLocks noChangeArrowheads="1"/>
          </p:cNvSpPr>
          <p:nvPr/>
        </p:nvSpPr>
        <p:spPr bwMode="auto">
          <a:xfrm>
            <a:off x="198493" y="5930465"/>
            <a:ext cx="988456" cy="276999"/>
          </a:xfrm>
          <a:prstGeom prst="rect">
            <a:avLst/>
          </a:prstGeom>
          <a:solidFill>
            <a:schemeClr val="bg1"/>
          </a:solidFill>
          <a:ln w="9525">
            <a:noFill/>
            <a:miter lim="800000"/>
            <a:headEnd/>
            <a:tailEnd/>
          </a:ln>
        </p:spPr>
        <p:txBody>
          <a:bodyPr wrap="square">
            <a:prstTxWarp prst="textNoShape">
              <a:avLst/>
            </a:prstTxWarp>
            <a:spAutoFit/>
          </a:bodyPr>
          <a:lstStyle/>
          <a:p>
            <a:r>
              <a:rPr lang="en-US" altLang="ja-JP" sz="1200" b="1" dirty="0">
                <a:latin typeface="Arial" pitchFamily="34" charset="0"/>
                <a:ea typeface="Arial Unicode MS" charset="0"/>
                <a:cs typeface="Arial" pitchFamily="34" charset="0"/>
              </a:rPr>
              <a:t>HLA-DPA1</a:t>
            </a:r>
          </a:p>
        </p:txBody>
      </p:sp>
      <p:cxnSp>
        <p:nvCxnSpPr>
          <p:cNvPr id="109" name="直線コネクタ 108"/>
          <p:cNvCxnSpPr/>
          <p:nvPr/>
        </p:nvCxnSpPr>
        <p:spPr>
          <a:xfrm>
            <a:off x="1324926" y="5940551"/>
            <a:ext cx="537850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0" name="正方形/長方形 109"/>
          <p:cNvSpPr/>
          <p:nvPr/>
        </p:nvSpPr>
        <p:spPr>
          <a:xfrm>
            <a:off x="3444505" y="5845047"/>
            <a:ext cx="288361" cy="197453"/>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anose="020B0604020202020204" pitchFamily="34" charset="0"/>
            </a:endParaRPr>
          </a:p>
        </p:txBody>
      </p:sp>
      <p:sp>
        <p:nvSpPr>
          <p:cNvPr id="111" name="正方形/長方形 110"/>
          <p:cNvSpPr/>
          <p:nvPr/>
        </p:nvSpPr>
        <p:spPr>
          <a:xfrm>
            <a:off x="2106792" y="5845047"/>
            <a:ext cx="308053" cy="19745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12" name="正方形/長方形 111"/>
          <p:cNvSpPr/>
          <p:nvPr/>
        </p:nvSpPr>
        <p:spPr>
          <a:xfrm>
            <a:off x="3999019" y="5840507"/>
            <a:ext cx="309459" cy="20199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13" name="正方形/長方形 112"/>
          <p:cNvSpPr/>
          <p:nvPr/>
        </p:nvSpPr>
        <p:spPr>
          <a:xfrm>
            <a:off x="4797050" y="5845047"/>
            <a:ext cx="182535" cy="19745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14" name="正方形/長方形 113"/>
          <p:cNvSpPr/>
          <p:nvPr/>
        </p:nvSpPr>
        <p:spPr>
          <a:xfrm>
            <a:off x="5578373" y="5839918"/>
            <a:ext cx="797564" cy="20258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15" name="テキスト ボックス 114"/>
          <p:cNvSpPr txBox="1"/>
          <p:nvPr/>
        </p:nvSpPr>
        <p:spPr>
          <a:xfrm>
            <a:off x="2158710" y="5620675"/>
            <a:ext cx="3990195" cy="254044"/>
          </a:xfrm>
          <a:prstGeom prst="rect">
            <a:avLst/>
          </a:prstGeom>
          <a:noFill/>
        </p:spPr>
        <p:txBody>
          <a:bodyPr wrap="none">
            <a:prstTxWarp prst="textNoShape">
              <a:avLst/>
            </a:prstTxWarp>
            <a:spAutoFit/>
          </a:bodyPr>
          <a:lstStyle/>
          <a:p>
            <a:r>
              <a:rPr lang="en-US" altLang="ja-JP" sz="1051" b="1" dirty="0">
                <a:latin typeface="Arial" pitchFamily="34" charset="0"/>
                <a:ea typeface="Arial Unicode MS" charset="0"/>
                <a:cs typeface="Arial" pitchFamily="34" charset="0"/>
              </a:rPr>
              <a:t>1                                  2             3                  4                            5</a:t>
            </a:r>
            <a:endParaRPr lang="ja-JP" altLang="en-US" sz="1051" b="1" dirty="0">
              <a:latin typeface="Arial" pitchFamily="34" charset="0"/>
              <a:ea typeface="Arial Unicode MS" charset="0"/>
              <a:cs typeface="Arial" pitchFamily="34" charset="0"/>
            </a:endParaRPr>
          </a:p>
        </p:txBody>
      </p:sp>
      <p:sp>
        <p:nvSpPr>
          <p:cNvPr id="116" name="正方形/長方形 31"/>
          <p:cNvSpPr>
            <a:spLocks noChangeArrowheads="1"/>
          </p:cNvSpPr>
          <p:nvPr/>
        </p:nvSpPr>
        <p:spPr bwMode="auto">
          <a:xfrm>
            <a:off x="195147" y="3378450"/>
            <a:ext cx="980247" cy="276999"/>
          </a:xfrm>
          <a:prstGeom prst="rect">
            <a:avLst/>
          </a:prstGeom>
          <a:solidFill>
            <a:schemeClr val="bg1"/>
          </a:solidFill>
          <a:ln w="9525">
            <a:noFill/>
            <a:miter lim="800000"/>
            <a:headEnd/>
            <a:tailEnd/>
          </a:ln>
        </p:spPr>
        <p:txBody>
          <a:bodyPr wrap="square">
            <a:prstTxWarp prst="textNoShape">
              <a:avLst/>
            </a:prstTxWarp>
            <a:spAutoFit/>
          </a:bodyPr>
          <a:lstStyle/>
          <a:p>
            <a:r>
              <a:rPr lang="en-US" altLang="ja-JP" sz="1200" b="1" dirty="0">
                <a:latin typeface="Arial" panose="020B0604020202020204" pitchFamily="34" charset="0"/>
                <a:ea typeface="Arial Unicode MS" charset="0"/>
                <a:cs typeface="Arial" pitchFamily="34" charset="0"/>
              </a:rPr>
              <a:t>HLA-DRB1</a:t>
            </a:r>
          </a:p>
        </p:txBody>
      </p:sp>
      <p:cxnSp>
        <p:nvCxnSpPr>
          <p:cNvPr id="117" name="直線コネクタ 116"/>
          <p:cNvCxnSpPr/>
          <p:nvPr/>
        </p:nvCxnSpPr>
        <p:spPr>
          <a:xfrm>
            <a:off x="1325292" y="3389136"/>
            <a:ext cx="537889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正方形/長方形 117"/>
          <p:cNvSpPr/>
          <p:nvPr/>
        </p:nvSpPr>
        <p:spPr>
          <a:xfrm>
            <a:off x="1952351" y="3302989"/>
            <a:ext cx="308053" cy="18849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19" name="正方形/長方形 118"/>
          <p:cNvSpPr/>
          <p:nvPr/>
        </p:nvSpPr>
        <p:spPr>
          <a:xfrm>
            <a:off x="4589303" y="3295549"/>
            <a:ext cx="309459" cy="19593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20" name="正方形/長方形 119"/>
          <p:cNvSpPr/>
          <p:nvPr/>
        </p:nvSpPr>
        <p:spPr>
          <a:xfrm>
            <a:off x="5056982" y="3300087"/>
            <a:ext cx="187197" cy="19178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21" name="正方形/長方形 120"/>
          <p:cNvSpPr/>
          <p:nvPr/>
        </p:nvSpPr>
        <p:spPr>
          <a:xfrm>
            <a:off x="5383932" y="3297186"/>
            <a:ext cx="103745" cy="20325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22" name="テキスト ボックス 121"/>
          <p:cNvSpPr txBox="1"/>
          <p:nvPr/>
        </p:nvSpPr>
        <p:spPr>
          <a:xfrm>
            <a:off x="1858192" y="3069264"/>
            <a:ext cx="4360489" cy="254044"/>
          </a:xfrm>
          <a:prstGeom prst="rect">
            <a:avLst/>
          </a:prstGeom>
          <a:noFill/>
        </p:spPr>
        <p:txBody>
          <a:bodyPr wrap="none">
            <a:prstTxWarp prst="textNoShape">
              <a:avLst/>
            </a:prstTxWarp>
            <a:spAutoFit/>
          </a:bodyPr>
          <a:lstStyle/>
          <a:p>
            <a:r>
              <a:rPr lang="en-US" altLang="ja-JP" sz="1051" b="1" dirty="0">
                <a:latin typeface="Arial" pitchFamily="34" charset="0"/>
                <a:ea typeface="Arial Unicode MS" charset="0"/>
                <a:cs typeface="Arial" pitchFamily="34" charset="0"/>
              </a:rPr>
              <a:t>   1                                                   2                 3         4      5               6</a:t>
            </a:r>
            <a:endParaRPr lang="ja-JP" altLang="en-US" sz="1051" b="1" dirty="0">
              <a:latin typeface="Arial" pitchFamily="34" charset="0"/>
              <a:ea typeface="Arial Unicode MS" charset="0"/>
              <a:cs typeface="Arial" pitchFamily="34" charset="0"/>
            </a:endParaRPr>
          </a:p>
        </p:txBody>
      </p:sp>
      <p:sp>
        <p:nvSpPr>
          <p:cNvPr id="123" name="正方形/長方形 31"/>
          <p:cNvSpPr>
            <a:spLocks noChangeArrowheads="1"/>
          </p:cNvSpPr>
          <p:nvPr/>
        </p:nvSpPr>
        <p:spPr bwMode="auto">
          <a:xfrm>
            <a:off x="197484" y="4941822"/>
            <a:ext cx="1069293" cy="276999"/>
          </a:xfrm>
          <a:prstGeom prst="rect">
            <a:avLst/>
          </a:prstGeom>
          <a:solidFill>
            <a:schemeClr val="bg1"/>
          </a:solidFill>
          <a:ln w="9525">
            <a:noFill/>
            <a:miter lim="800000"/>
            <a:headEnd/>
            <a:tailEnd/>
          </a:ln>
        </p:spPr>
        <p:txBody>
          <a:bodyPr wrap="square">
            <a:prstTxWarp prst="textNoShape">
              <a:avLst/>
            </a:prstTxWarp>
            <a:spAutoFit/>
          </a:bodyPr>
          <a:lstStyle/>
          <a:p>
            <a:r>
              <a:rPr lang="en-US" altLang="ja-JP" sz="1200" b="1" dirty="0">
                <a:latin typeface="Arial" panose="020B0604020202020204" pitchFamily="34" charset="0"/>
                <a:ea typeface="Arial Unicode MS" charset="0"/>
                <a:cs typeface="Arial" pitchFamily="34" charset="0"/>
              </a:rPr>
              <a:t>HLA-DQB1</a:t>
            </a:r>
          </a:p>
        </p:txBody>
      </p:sp>
      <p:cxnSp>
        <p:nvCxnSpPr>
          <p:cNvPr id="124" name="直線コネクタ 123"/>
          <p:cNvCxnSpPr/>
          <p:nvPr/>
        </p:nvCxnSpPr>
        <p:spPr>
          <a:xfrm>
            <a:off x="1325292" y="5081643"/>
            <a:ext cx="537889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正方形/長方形 124"/>
          <p:cNvSpPr/>
          <p:nvPr/>
        </p:nvSpPr>
        <p:spPr>
          <a:xfrm>
            <a:off x="3445265" y="4977885"/>
            <a:ext cx="288361" cy="199967"/>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anose="020B0604020202020204" pitchFamily="34" charset="0"/>
            </a:endParaRPr>
          </a:p>
        </p:txBody>
      </p:sp>
      <p:sp>
        <p:nvSpPr>
          <p:cNvPr id="127" name="正方形/長方形 126"/>
          <p:cNvSpPr/>
          <p:nvPr/>
        </p:nvSpPr>
        <p:spPr>
          <a:xfrm>
            <a:off x="4027997" y="4972704"/>
            <a:ext cx="309459" cy="20514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28" name="正方形/長方形 127"/>
          <p:cNvSpPr/>
          <p:nvPr/>
        </p:nvSpPr>
        <p:spPr>
          <a:xfrm>
            <a:off x="5579133" y="4972137"/>
            <a:ext cx="797564" cy="19276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30" name="テキスト ボックス 129"/>
          <p:cNvSpPr txBox="1"/>
          <p:nvPr/>
        </p:nvSpPr>
        <p:spPr>
          <a:xfrm>
            <a:off x="2136390" y="708818"/>
            <a:ext cx="3884397" cy="254044"/>
          </a:xfrm>
          <a:prstGeom prst="rect">
            <a:avLst/>
          </a:prstGeom>
          <a:noFill/>
        </p:spPr>
        <p:txBody>
          <a:bodyPr wrap="none">
            <a:prstTxWarp prst="textNoShape">
              <a:avLst/>
            </a:prstTxWarp>
            <a:spAutoFit/>
          </a:bodyPr>
          <a:lstStyle/>
          <a:p>
            <a:r>
              <a:rPr lang="en-US" altLang="ja-JP" sz="1051" b="1" dirty="0">
                <a:latin typeface="Arial" pitchFamily="34" charset="0"/>
                <a:ea typeface="Arial Unicode MS" charset="0"/>
                <a:cs typeface="Arial" pitchFamily="34" charset="0"/>
              </a:rPr>
              <a:t>1             2             3                          4       5    6      7               8</a:t>
            </a:r>
            <a:endParaRPr lang="ja-JP" altLang="en-US" sz="1051" b="1" dirty="0">
              <a:latin typeface="Arial" pitchFamily="34" charset="0"/>
              <a:ea typeface="Arial Unicode MS" charset="0"/>
              <a:cs typeface="Arial" pitchFamily="34" charset="0"/>
            </a:endParaRPr>
          </a:p>
        </p:txBody>
      </p:sp>
      <p:cxnSp>
        <p:nvCxnSpPr>
          <p:cNvPr id="131" name="直線コネクタ 130"/>
          <p:cNvCxnSpPr/>
          <p:nvPr/>
        </p:nvCxnSpPr>
        <p:spPr>
          <a:xfrm>
            <a:off x="1377721" y="1045149"/>
            <a:ext cx="532646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正方形/長方形 131"/>
          <p:cNvSpPr/>
          <p:nvPr/>
        </p:nvSpPr>
        <p:spPr>
          <a:xfrm>
            <a:off x="3212673" y="954668"/>
            <a:ext cx="277107" cy="190345"/>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anose="020B0604020202020204" pitchFamily="34" charset="0"/>
            </a:endParaRPr>
          </a:p>
        </p:txBody>
      </p:sp>
      <p:sp>
        <p:nvSpPr>
          <p:cNvPr id="133" name="正方形/長方形 132"/>
          <p:cNvSpPr/>
          <p:nvPr/>
        </p:nvSpPr>
        <p:spPr>
          <a:xfrm>
            <a:off x="2094397" y="951829"/>
            <a:ext cx="308055" cy="19846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200" dirty="0">
              <a:solidFill>
                <a:schemeClr val="tx1"/>
              </a:solidFill>
              <a:latin typeface="Arial" panose="020B0604020202020204" pitchFamily="34" charset="0"/>
              <a:cs typeface="Arial" panose="020B0604020202020204" pitchFamily="34" charset="0"/>
            </a:endParaRPr>
          </a:p>
        </p:txBody>
      </p:sp>
      <p:sp>
        <p:nvSpPr>
          <p:cNvPr id="134" name="正方形/長方形 133"/>
          <p:cNvSpPr/>
          <p:nvPr/>
        </p:nvSpPr>
        <p:spPr>
          <a:xfrm>
            <a:off x="4247959" y="946545"/>
            <a:ext cx="309459" cy="1984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35" name="正方形/長方形 134"/>
          <p:cNvSpPr/>
          <p:nvPr/>
        </p:nvSpPr>
        <p:spPr>
          <a:xfrm>
            <a:off x="2652833" y="954717"/>
            <a:ext cx="277107" cy="195579"/>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200" dirty="0">
              <a:solidFill>
                <a:schemeClr val="tx1"/>
              </a:solidFill>
              <a:latin typeface="Arial" panose="020B0604020202020204" pitchFamily="34" charset="0"/>
              <a:cs typeface="Arial" panose="020B0604020202020204" pitchFamily="34" charset="0"/>
            </a:endParaRPr>
          </a:p>
        </p:txBody>
      </p:sp>
      <p:sp>
        <p:nvSpPr>
          <p:cNvPr id="136" name="正方形/長方形 135"/>
          <p:cNvSpPr/>
          <p:nvPr/>
        </p:nvSpPr>
        <p:spPr>
          <a:xfrm>
            <a:off x="5475954" y="946545"/>
            <a:ext cx="797564" cy="1984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37" name="正方形/長方形 136"/>
          <p:cNvSpPr/>
          <p:nvPr/>
        </p:nvSpPr>
        <p:spPr>
          <a:xfrm>
            <a:off x="4640411" y="946545"/>
            <a:ext cx="167391" cy="1984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40" name="正方形/長方形 139"/>
          <p:cNvSpPr/>
          <p:nvPr/>
        </p:nvSpPr>
        <p:spPr>
          <a:xfrm>
            <a:off x="4885166" y="949380"/>
            <a:ext cx="147697" cy="19563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41" name="正方形/長方形 140"/>
          <p:cNvSpPr/>
          <p:nvPr/>
        </p:nvSpPr>
        <p:spPr>
          <a:xfrm>
            <a:off x="5135546" y="951652"/>
            <a:ext cx="225063" cy="19336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42" name="テキスト ボックス 141"/>
          <p:cNvSpPr txBox="1"/>
          <p:nvPr/>
        </p:nvSpPr>
        <p:spPr>
          <a:xfrm>
            <a:off x="198810" y="1027615"/>
            <a:ext cx="662361" cy="276999"/>
          </a:xfrm>
          <a:prstGeom prst="rect">
            <a:avLst/>
          </a:prstGeom>
          <a:noFill/>
        </p:spPr>
        <p:txBody>
          <a:bodyPr wrap="none" rtlCol="0">
            <a:spAutoFit/>
          </a:bodyPr>
          <a:lstStyle/>
          <a:p>
            <a:r>
              <a:rPr lang="en-US" altLang="ja-JP" sz="1200" b="1" dirty="0">
                <a:latin typeface="Arial" panose="020B0604020202020204" pitchFamily="34" charset="0"/>
                <a:cs typeface="Arial" panose="020B0604020202020204" pitchFamily="34" charset="0"/>
              </a:rPr>
              <a:t>HLA-A</a:t>
            </a:r>
          </a:p>
        </p:txBody>
      </p:sp>
      <p:sp>
        <p:nvSpPr>
          <p:cNvPr id="143" name="正方形/長方形 31"/>
          <p:cNvSpPr>
            <a:spLocks noChangeArrowheads="1"/>
          </p:cNvSpPr>
          <p:nvPr/>
        </p:nvSpPr>
        <p:spPr bwMode="auto">
          <a:xfrm>
            <a:off x="197485" y="6656837"/>
            <a:ext cx="974723" cy="276999"/>
          </a:xfrm>
          <a:prstGeom prst="rect">
            <a:avLst/>
          </a:prstGeom>
          <a:solidFill>
            <a:schemeClr val="bg1"/>
          </a:solidFill>
          <a:ln w="9525">
            <a:noFill/>
            <a:miter lim="800000"/>
            <a:headEnd/>
            <a:tailEnd/>
          </a:ln>
        </p:spPr>
        <p:txBody>
          <a:bodyPr wrap="square">
            <a:prstTxWarp prst="textNoShape">
              <a:avLst/>
            </a:prstTxWarp>
            <a:spAutoFit/>
          </a:bodyPr>
          <a:lstStyle/>
          <a:p>
            <a:r>
              <a:rPr lang="en-US" altLang="ja-JP" sz="1200" b="1" dirty="0">
                <a:latin typeface="Arial" panose="020B0604020202020204" pitchFamily="34" charset="0"/>
                <a:ea typeface="Arial Unicode MS" charset="0"/>
                <a:cs typeface="Arial" pitchFamily="34" charset="0"/>
              </a:rPr>
              <a:t>HLA-DPB1</a:t>
            </a:r>
          </a:p>
        </p:txBody>
      </p:sp>
      <p:cxnSp>
        <p:nvCxnSpPr>
          <p:cNvPr id="144" name="直線コネクタ 143"/>
          <p:cNvCxnSpPr/>
          <p:nvPr/>
        </p:nvCxnSpPr>
        <p:spPr>
          <a:xfrm>
            <a:off x="1325292" y="6714807"/>
            <a:ext cx="537889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5" name="正方形/長方形 144"/>
          <p:cNvSpPr/>
          <p:nvPr/>
        </p:nvSpPr>
        <p:spPr>
          <a:xfrm>
            <a:off x="3445265" y="6608520"/>
            <a:ext cx="288361" cy="191779"/>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anose="020B0604020202020204" pitchFamily="34" charset="0"/>
            </a:endParaRPr>
          </a:p>
        </p:txBody>
      </p:sp>
      <p:sp>
        <p:nvSpPr>
          <p:cNvPr id="146" name="正方形/長方形 145"/>
          <p:cNvSpPr/>
          <p:nvPr/>
        </p:nvSpPr>
        <p:spPr>
          <a:xfrm>
            <a:off x="2107552" y="6610375"/>
            <a:ext cx="308053" cy="19321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47" name="正方形/長方形 146"/>
          <p:cNvSpPr/>
          <p:nvPr/>
        </p:nvSpPr>
        <p:spPr>
          <a:xfrm>
            <a:off x="4131887" y="6608519"/>
            <a:ext cx="309459" cy="199308"/>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48" name="正方形/長方形 147"/>
          <p:cNvSpPr/>
          <p:nvPr/>
        </p:nvSpPr>
        <p:spPr>
          <a:xfrm>
            <a:off x="4852043" y="6608520"/>
            <a:ext cx="263040" cy="191779"/>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49" name="正方形/長方形 148"/>
          <p:cNvSpPr/>
          <p:nvPr/>
        </p:nvSpPr>
        <p:spPr>
          <a:xfrm>
            <a:off x="5703762" y="6605612"/>
            <a:ext cx="672935" cy="192691"/>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50" name="テキスト ボックス 149"/>
          <p:cNvSpPr txBox="1"/>
          <p:nvPr/>
        </p:nvSpPr>
        <p:spPr>
          <a:xfrm>
            <a:off x="1954799" y="6370806"/>
            <a:ext cx="4248279" cy="254044"/>
          </a:xfrm>
          <a:prstGeom prst="rect">
            <a:avLst/>
          </a:prstGeom>
          <a:noFill/>
        </p:spPr>
        <p:txBody>
          <a:bodyPr wrap="none">
            <a:prstTxWarp prst="textNoShape">
              <a:avLst/>
            </a:prstTxWarp>
            <a:spAutoFit/>
          </a:bodyPr>
          <a:lstStyle/>
          <a:p>
            <a:r>
              <a:rPr lang="en-US" altLang="ja-JP" sz="1051" b="1" dirty="0">
                <a:latin typeface="Arial" pitchFamily="34" charset="0"/>
                <a:ea typeface="Arial Unicode MS" charset="0"/>
                <a:cs typeface="Arial" pitchFamily="34" charset="0"/>
              </a:rPr>
              <a:t>     1                                  2                 3                 4                           5</a:t>
            </a:r>
            <a:endParaRPr lang="ja-JP" altLang="en-US" sz="1051" b="1" dirty="0">
              <a:latin typeface="Arial" pitchFamily="34" charset="0"/>
              <a:ea typeface="Arial Unicode MS" charset="0"/>
              <a:cs typeface="Arial" pitchFamily="34" charset="0"/>
            </a:endParaRPr>
          </a:p>
        </p:txBody>
      </p:sp>
      <p:sp>
        <p:nvSpPr>
          <p:cNvPr id="159" name="正方形/長方形 158"/>
          <p:cNvSpPr/>
          <p:nvPr/>
        </p:nvSpPr>
        <p:spPr>
          <a:xfrm>
            <a:off x="1649762" y="954613"/>
            <a:ext cx="358063" cy="195683"/>
          </a:xfrm>
          <a:prstGeom prst="rect">
            <a:avLst/>
          </a:prstGeom>
          <a:solidFill>
            <a:srgbClr val="FFCC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anose="020B0604020202020204" pitchFamily="34" charset="0"/>
              <a:cs typeface="Arial" panose="020B0604020202020204" pitchFamily="34" charset="0"/>
            </a:endParaRPr>
          </a:p>
        </p:txBody>
      </p:sp>
      <p:sp>
        <p:nvSpPr>
          <p:cNvPr id="160" name="正方形/長方形 159"/>
          <p:cNvSpPr/>
          <p:nvPr/>
        </p:nvSpPr>
        <p:spPr>
          <a:xfrm>
            <a:off x="1681803" y="5848817"/>
            <a:ext cx="358063" cy="193683"/>
          </a:xfrm>
          <a:prstGeom prst="rect">
            <a:avLst/>
          </a:prstGeom>
          <a:solidFill>
            <a:srgbClr val="FFCC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anose="020B0604020202020204" pitchFamily="34" charset="0"/>
              <a:cs typeface="Arial" panose="020B0604020202020204" pitchFamily="34" charset="0"/>
            </a:endParaRPr>
          </a:p>
        </p:txBody>
      </p:sp>
      <p:sp>
        <p:nvSpPr>
          <p:cNvPr id="161" name="正方形/長方形 160"/>
          <p:cNvSpPr/>
          <p:nvPr/>
        </p:nvSpPr>
        <p:spPr>
          <a:xfrm>
            <a:off x="1531410" y="3300781"/>
            <a:ext cx="358063" cy="190699"/>
          </a:xfrm>
          <a:prstGeom prst="rect">
            <a:avLst/>
          </a:prstGeom>
          <a:solidFill>
            <a:srgbClr val="FFCC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anose="020B0604020202020204" pitchFamily="34" charset="0"/>
              <a:cs typeface="Arial" panose="020B0604020202020204" pitchFamily="34" charset="0"/>
            </a:endParaRPr>
          </a:p>
        </p:txBody>
      </p:sp>
      <p:sp>
        <p:nvSpPr>
          <p:cNvPr id="175" name="正方形/長方形 174"/>
          <p:cNvSpPr/>
          <p:nvPr/>
        </p:nvSpPr>
        <p:spPr>
          <a:xfrm>
            <a:off x="1686761" y="4977024"/>
            <a:ext cx="358063" cy="200827"/>
          </a:xfrm>
          <a:prstGeom prst="rect">
            <a:avLst/>
          </a:prstGeom>
          <a:solidFill>
            <a:srgbClr val="FFCC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anose="020B0604020202020204" pitchFamily="34" charset="0"/>
              <a:cs typeface="Arial" panose="020B0604020202020204" pitchFamily="34" charset="0"/>
            </a:endParaRPr>
          </a:p>
        </p:txBody>
      </p:sp>
      <p:sp>
        <p:nvSpPr>
          <p:cNvPr id="193" name="正方形/長方形 192"/>
          <p:cNvSpPr/>
          <p:nvPr/>
        </p:nvSpPr>
        <p:spPr>
          <a:xfrm>
            <a:off x="1682563" y="6611507"/>
            <a:ext cx="358063" cy="188792"/>
          </a:xfrm>
          <a:prstGeom prst="rect">
            <a:avLst/>
          </a:prstGeom>
          <a:solidFill>
            <a:srgbClr val="FFCC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anose="020B0604020202020204" pitchFamily="34" charset="0"/>
              <a:cs typeface="Arial" panose="020B0604020202020204" pitchFamily="34" charset="0"/>
            </a:endParaRPr>
          </a:p>
        </p:txBody>
      </p:sp>
      <p:cxnSp>
        <p:nvCxnSpPr>
          <p:cNvPr id="265" name="直線コネクタ 264"/>
          <p:cNvCxnSpPr/>
          <p:nvPr/>
        </p:nvCxnSpPr>
        <p:spPr>
          <a:xfrm>
            <a:off x="4089823" y="3377977"/>
            <a:ext cx="0" cy="2793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8" name="正方形/長方形 72"/>
          <p:cNvSpPr>
            <a:spLocks noChangeArrowheads="1"/>
          </p:cNvSpPr>
          <p:nvPr/>
        </p:nvSpPr>
        <p:spPr bwMode="auto">
          <a:xfrm>
            <a:off x="3821471" y="3721302"/>
            <a:ext cx="2421988" cy="261610"/>
          </a:xfrm>
          <a:prstGeom prst="rect">
            <a:avLst/>
          </a:prstGeom>
          <a:noFill/>
          <a:ln w="9525">
            <a:noFill/>
            <a:miter lim="800000"/>
            <a:headEnd/>
            <a:tailEnd/>
          </a:ln>
        </p:spPr>
        <p:txBody>
          <a:bodyPr wrap="square">
            <a:prstTxWarp prst="textNoShape">
              <a:avLst/>
            </a:prstTxWarp>
            <a:spAutoFit/>
          </a:bodyPr>
          <a:lstStyle/>
          <a:p>
            <a:pPr algn="ctr"/>
            <a:r>
              <a:rPr lang="en-US" altLang="ja-JP" sz="1100" b="1" dirty="0">
                <a:latin typeface="Arial" panose="020B0604020202020204" pitchFamily="34" charset="0"/>
                <a:ea typeface="Arial Unicode MS" charset="0"/>
                <a:cs typeface="Arial" pitchFamily="34" charset="0"/>
              </a:rPr>
              <a:t>DRB1-2 (5.5~6.7 kb)</a:t>
            </a:r>
          </a:p>
        </p:txBody>
      </p:sp>
      <p:sp>
        <p:nvSpPr>
          <p:cNvPr id="269" name="正方形/長方形 24"/>
          <p:cNvSpPr>
            <a:spLocks noChangeArrowheads="1"/>
          </p:cNvSpPr>
          <p:nvPr/>
        </p:nvSpPr>
        <p:spPr bwMode="auto">
          <a:xfrm>
            <a:off x="1923854" y="3574852"/>
            <a:ext cx="1582484" cy="261610"/>
          </a:xfrm>
          <a:prstGeom prst="rect">
            <a:avLst/>
          </a:prstGeom>
          <a:noFill/>
          <a:ln w="9525">
            <a:noFill/>
            <a:miter lim="800000"/>
            <a:headEnd/>
            <a:tailEnd/>
          </a:ln>
        </p:spPr>
        <p:txBody>
          <a:bodyPr wrap="none">
            <a:prstTxWarp prst="textNoShape">
              <a:avLst/>
            </a:prstTxWarp>
            <a:spAutoFit/>
          </a:bodyPr>
          <a:lstStyle/>
          <a:p>
            <a:pPr algn="ctr"/>
            <a:r>
              <a:rPr lang="en-US" altLang="ja-JP" sz="1100" b="1" dirty="0">
                <a:latin typeface="Arial" panose="020B0604020202020204" pitchFamily="34" charset="0"/>
                <a:ea typeface="Arial Unicode MS" charset="0"/>
                <a:cs typeface="Arial" pitchFamily="34" charset="0"/>
              </a:rPr>
              <a:t>DRB1-1 (6.1~11.2 kb)</a:t>
            </a:r>
          </a:p>
        </p:txBody>
      </p:sp>
      <p:sp>
        <p:nvSpPr>
          <p:cNvPr id="270" name="正方形/長方形 72"/>
          <p:cNvSpPr>
            <a:spLocks noChangeArrowheads="1"/>
          </p:cNvSpPr>
          <p:nvPr/>
        </p:nvSpPr>
        <p:spPr bwMode="auto">
          <a:xfrm>
            <a:off x="3728841" y="5407568"/>
            <a:ext cx="2253591" cy="261610"/>
          </a:xfrm>
          <a:prstGeom prst="rect">
            <a:avLst/>
          </a:prstGeom>
          <a:noFill/>
          <a:ln w="9525">
            <a:noFill/>
            <a:miter lim="800000"/>
            <a:headEnd/>
            <a:tailEnd/>
          </a:ln>
        </p:spPr>
        <p:txBody>
          <a:bodyPr wrap="square">
            <a:prstTxWarp prst="textNoShape">
              <a:avLst/>
            </a:prstTxWarp>
            <a:spAutoFit/>
          </a:bodyPr>
          <a:lstStyle/>
          <a:p>
            <a:pPr algn="ctr"/>
            <a:r>
              <a:rPr lang="en-US" altLang="ja-JP" sz="1100" b="1" dirty="0">
                <a:latin typeface="Arial" pitchFamily="34" charset="0"/>
                <a:ea typeface="Arial Unicode MS" charset="0"/>
                <a:cs typeface="Arial" pitchFamily="34" charset="0"/>
              </a:rPr>
              <a:t>DQB1-2 (5.7 kb)</a:t>
            </a:r>
            <a:endParaRPr lang="ja-JP" altLang="en-US" sz="1100" dirty="0">
              <a:latin typeface="Arial" pitchFamily="34" charset="0"/>
              <a:ea typeface="ＭＳ Ｐゴシック" charset="-128"/>
              <a:cs typeface="Arial" pitchFamily="34" charset="0"/>
            </a:endParaRPr>
          </a:p>
        </p:txBody>
      </p:sp>
      <p:sp>
        <p:nvSpPr>
          <p:cNvPr id="271" name="正方形/長方形 24"/>
          <p:cNvSpPr>
            <a:spLocks noChangeArrowheads="1"/>
          </p:cNvSpPr>
          <p:nvPr/>
        </p:nvSpPr>
        <p:spPr bwMode="auto">
          <a:xfrm>
            <a:off x="1739800" y="5282043"/>
            <a:ext cx="1233030" cy="261610"/>
          </a:xfrm>
          <a:prstGeom prst="rect">
            <a:avLst/>
          </a:prstGeom>
          <a:noFill/>
          <a:ln w="9525">
            <a:noFill/>
            <a:miter lim="800000"/>
            <a:headEnd/>
            <a:tailEnd/>
          </a:ln>
        </p:spPr>
        <p:txBody>
          <a:bodyPr wrap="none">
            <a:prstTxWarp prst="textNoShape">
              <a:avLst/>
            </a:prstTxWarp>
            <a:spAutoFit/>
          </a:bodyPr>
          <a:lstStyle/>
          <a:p>
            <a:pPr algn="ctr"/>
            <a:r>
              <a:rPr lang="en-US" altLang="ja-JP" sz="1100" b="1" dirty="0">
                <a:latin typeface="Arial" panose="020B0604020202020204" pitchFamily="34" charset="0"/>
                <a:ea typeface="Arial Unicode MS" charset="0"/>
                <a:cs typeface="Arial" pitchFamily="34" charset="0"/>
              </a:rPr>
              <a:t>DQB1-1 (6.7 kb)</a:t>
            </a:r>
          </a:p>
        </p:txBody>
      </p:sp>
      <p:sp>
        <p:nvSpPr>
          <p:cNvPr id="273" name="正方形/長方形 72"/>
          <p:cNvSpPr>
            <a:spLocks noChangeArrowheads="1"/>
          </p:cNvSpPr>
          <p:nvPr/>
        </p:nvSpPr>
        <p:spPr bwMode="auto">
          <a:xfrm>
            <a:off x="3332298" y="7010588"/>
            <a:ext cx="3296271" cy="261610"/>
          </a:xfrm>
          <a:prstGeom prst="rect">
            <a:avLst/>
          </a:prstGeom>
          <a:noFill/>
          <a:ln w="9525">
            <a:noFill/>
            <a:miter lim="800000"/>
            <a:headEnd/>
            <a:tailEnd/>
          </a:ln>
        </p:spPr>
        <p:txBody>
          <a:bodyPr wrap="square">
            <a:prstTxWarp prst="textNoShape">
              <a:avLst/>
            </a:prstTxWarp>
            <a:spAutoFit/>
          </a:bodyPr>
          <a:lstStyle/>
          <a:p>
            <a:pPr algn="ctr"/>
            <a:r>
              <a:rPr lang="en-US" altLang="ja-JP" sz="1100" b="1" dirty="0">
                <a:latin typeface="Arial" pitchFamily="34" charset="0"/>
                <a:ea typeface="Arial Unicode MS" charset="0"/>
                <a:cs typeface="Arial" pitchFamily="34" charset="0"/>
              </a:rPr>
              <a:t>DPB1-2 (7.3 kb)</a:t>
            </a:r>
            <a:endParaRPr lang="ja-JP" altLang="en-US" sz="1100" dirty="0">
              <a:latin typeface="Arial" pitchFamily="34" charset="0"/>
              <a:ea typeface="ＭＳ Ｐゴシック" charset="-128"/>
              <a:cs typeface="Arial" pitchFamily="34" charset="0"/>
            </a:endParaRPr>
          </a:p>
        </p:txBody>
      </p:sp>
      <p:sp>
        <p:nvSpPr>
          <p:cNvPr id="274" name="正方形/長方形 24"/>
          <p:cNvSpPr>
            <a:spLocks noChangeArrowheads="1"/>
          </p:cNvSpPr>
          <p:nvPr/>
        </p:nvSpPr>
        <p:spPr bwMode="auto">
          <a:xfrm>
            <a:off x="1934676" y="6872106"/>
            <a:ext cx="1218602" cy="261610"/>
          </a:xfrm>
          <a:prstGeom prst="rect">
            <a:avLst/>
          </a:prstGeom>
          <a:noFill/>
          <a:ln w="9525">
            <a:noFill/>
            <a:miter lim="800000"/>
            <a:headEnd/>
            <a:tailEnd/>
          </a:ln>
        </p:spPr>
        <p:txBody>
          <a:bodyPr wrap="none">
            <a:prstTxWarp prst="textNoShape">
              <a:avLst/>
            </a:prstTxWarp>
            <a:spAutoFit/>
          </a:bodyPr>
          <a:lstStyle/>
          <a:p>
            <a:pPr algn="ctr"/>
            <a:r>
              <a:rPr lang="en-US" altLang="ja-JP" sz="1100" b="1" dirty="0">
                <a:latin typeface="Arial" pitchFamily="34" charset="0"/>
                <a:ea typeface="Arial Unicode MS" charset="0"/>
                <a:cs typeface="Arial" pitchFamily="34" charset="0"/>
              </a:rPr>
              <a:t>DPB1-1 (5.9 kb)</a:t>
            </a:r>
            <a:endParaRPr lang="ja-JP" altLang="en-US" sz="1100" dirty="0">
              <a:latin typeface="Arial" pitchFamily="34" charset="0"/>
              <a:ea typeface="Arial Unicode MS" charset="0"/>
              <a:cs typeface="Arial" pitchFamily="34" charset="0"/>
            </a:endParaRPr>
          </a:p>
        </p:txBody>
      </p:sp>
      <p:cxnSp>
        <p:nvCxnSpPr>
          <p:cNvPr id="277" name="直線コネクタ 276"/>
          <p:cNvCxnSpPr/>
          <p:nvPr/>
        </p:nvCxnSpPr>
        <p:spPr>
          <a:xfrm>
            <a:off x="1472229" y="5929503"/>
            <a:ext cx="0" cy="266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線コネクタ 277"/>
          <p:cNvCxnSpPr/>
          <p:nvPr/>
        </p:nvCxnSpPr>
        <p:spPr>
          <a:xfrm>
            <a:off x="6541099" y="5929503"/>
            <a:ext cx="0" cy="266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9" name="直線矢印コネクタ 278"/>
          <p:cNvCxnSpPr/>
          <p:nvPr/>
        </p:nvCxnSpPr>
        <p:spPr>
          <a:xfrm>
            <a:off x="1474271" y="6128223"/>
            <a:ext cx="5064936"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0" name="直線コネクタ 279"/>
          <p:cNvCxnSpPr/>
          <p:nvPr/>
        </p:nvCxnSpPr>
        <p:spPr>
          <a:xfrm>
            <a:off x="1473832" y="3383650"/>
            <a:ext cx="0" cy="2737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1" name="直線コネクタ 280"/>
          <p:cNvCxnSpPr/>
          <p:nvPr/>
        </p:nvCxnSpPr>
        <p:spPr>
          <a:xfrm>
            <a:off x="6340601" y="3405210"/>
            <a:ext cx="0" cy="38600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2" name="直線コネクタ 281"/>
          <p:cNvCxnSpPr/>
          <p:nvPr/>
        </p:nvCxnSpPr>
        <p:spPr>
          <a:xfrm>
            <a:off x="3849739" y="3407521"/>
            <a:ext cx="0" cy="38600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直線矢印コネクタ 282"/>
          <p:cNvCxnSpPr/>
          <p:nvPr/>
        </p:nvCxnSpPr>
        <p:spPr>
          <a:xfrm>
            <a:off x="3842415" y="3714247"/>
            <a:ext cx="2499388"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4" name="直線矢印コネクタ 283"/>
          <p:cNvCxnSpPr/>
          <p:nvPr/>
        </p:nvCxnSpPr>
        <p:spPr>
          <a:xfrm>
            <a:off x="1480239" y="3570393"/>
            <a:ext cx="2609584"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5" name="直線コネクタ 284"/>
          <p:cNvCxnSpPr/>
          <p:nvPr/>
        </p:nvCxnSpPr>
        <p:spPr>
          <a:xfrm>
            <a:off x="4840709" y="5060535"/>
            <a:ext cx="0" cy="2830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6" name="直線コネクタ 285"/>
          <p:cNvCxnSpPr/>
          <p:nvPr/>
        </p:nvCxnSpPr>
        <p:spPr>
          <a:xfrm>
            <a:off x="1473832" y="5074182"/>
            <a:ext cx="0" cy="2830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7" name="直線コネクタ 286"/>
          <p:cNvCxnSpPr/>
          <p:nvPr/>
        </p:nvCxnSpPr>
        <p:spPr>
          <a:xfrm>
            <a:off x="6487672" y="5082096"/>
            <a:ext cx="0" cy="38600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8" name="直線コネクタ 287"/>
          <p:cNvCxnSpPr/>
          <p:nvPr/>
        </p:nvCxnSpPr>
        <p:spPr>
          <a:xfrm>
            <a:off x="3209240" y="5084406"/>
            <a:ext cx="0" cy="38600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9" name="直線矢印コネクタ 288"/>
          <p:cNvCxnSpPr/>
          <p:nvPr/>
        </p:nvCxnSpPr>
        <p:spPr>
          <a:xfrm>
            <a:off x="3210361" y="5389824"/>
            <a:ext cx="3276140"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0" name="直線矢印コネクタ 289"/>
          <p:cNvCxnSpPr/>
          <p:nvPr/>
        </p:nvCxnSpPr>
        <p:spPr>
          <a:xfrm>
            <a:off x="1480239" y="5263066"/>
            <a:ext cx="3358075" cy="1135"/>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1" name="直線コネクタ 290"/>
          <p:cNvCxnSpPr/>
          <p:nvPr/>
        </p:nvCxnSpPr>
        <p:spPr>
          <a:xfrm>
            <a:off x="1523103" y="1043599"/>
            <a:ext cx="0" cy="275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2" name="直線コネクタ 291"/>
          <p:cNvCxnSpPr/>
          <p:nvPr/>
        </p:nvCxnSpPr>
        <p:spPr>
          <a:xfrm>
            <a:off x="6583995" y="1042555"/>
            <a:ext cx="0" cy="2722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3" name="直線矢印コネクタ 292"/>
          <p:cNvCxnSpPr/>
          <p:nvPr/>
        </p:nvCxnSpPr>
        <p:spPr>
          <a:xfrm>
            <a:off x="1527462" y="1245459"/>
            <a:ext cx="5056535"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4" name="直線コネクタ 293"/>
          <p:cNvCxnSpPr/>
          <p:nvPr/>
        </p:nvCxnSpPr>
        <p:spPr>
          <a:xfrm>
            <a:off x="3886709" y="6697481"/>
            <a:ext cx="0" cy="2793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5" name="直線コネクタ 294"/>
          <p:cNvCxnSpPr/>
          <p:nvPr/>
        </p:nvCxnSpPr>
        <p:spPr>
          <a:xfrm>
            <a:off x="1473832" y="6701884"/>
            <a:ext cx="0" cy="2737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6" name="直線コネクタ 295"/>
          <p:cNvCxnSpPr/>
          <p:nvPr/>
        </p:nvCxnSpPr>
        <p:spPr>
          <a:xfrm>
            <a:off x="6537055" y="6707587"/>
            <a:ext cx="0" cy="38600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7" name="直線コネクタ 296"/>
          <p:cNvCxnSpPr/>
          <p:nvPr/>
        </p:nvCxnSpPr>
        <p:spPr>
          <a:xfrm>
            <a:off x="3357387" y="6709897"/>
            <a:ext cx="0" cy="38600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8" name="直線矢印コネクタ 297"/>
          <p:cNvCxnSpPr/>
          <p:nvPr/>
        </p:nvCxnSpPr>
        <p:spPr>
          <a:xfrm>
            <a:off x="3356503" y="7007193"/>
            <a:ext cx="3189159"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9" name="直線矢印コネクタ 298"/>
          <p:cNvCxnSpPr/>
          <p:nvPr/>
        </p:nvCxnSpPr>
        <p:spPr>
          <a:xfrm>
            <a:off x="1480241" y="6865716"/>
            <a:ext cx="2398531"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6" name="正方形/長方形 225"/>
          <p:cNvSpPr/>
          <p:nvPr/>
        </p:nvSpPr>
        <p:spPr>
          <a:xfrm>
            <a:off x="3897425" y="3300087"/>
            <a:ext cx="288361" cy="191780"/>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anose="020B0604020202020204" pitchFamily="34" charset="0"/>
            </a:endParaRPr>
          </a:p>
        </p:txBody>
      </p:sp>
      <p:sp>
        <p:nvSpPr>
          <p:cNvPr id="243" name="正方形/長方形 242"/>
          <p:cNvSpPr/>
          <p:nvPr/>
        </p:nvSpPr>
        <p:spPr>
          <a:xfrm>
            <a:off x="4761377" y="4973120"/>
            <a:ext cx="169227" cy="20473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257" name="正方形/長方形 256"/>
          <p:cNvSpPr/>
          <p:nvPr/>
        </p:nvSpPr>
        <p:spPr>
          <a:xfrm>
            <a:off x="5739877" y="3294958"/>
            <a:ext cx="636819" cy="19691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06" name="テキスト ボックス 305"/>
          <p:cNvSpPr txBox="1"/>
          <p:nvPr/>
        </p:nvSpPr>
        <p:spPr>
          <a:xfrm>
            <a:off x="23757" y="30480"/>
            <a:ext cx="1184940" cy="369332"/>
          </a:xfrm>
          <a:prstGeom prst="rect">
            <a:avLst/>
          </a:prstGeom>
          <a:noFill/>
        </p:spPr>
        <p:txBody>
          <a:bodyPr wrap="none" rtlCol="0">
            <a:spAutoFit/>
          </a:bodyPr>
          <a:lstStyle/>
          <a:p>
            <a:r>
              <a:rPr lang="en-US" altLang="ja-JP" dirty="0">
                <a:latin typeface="Arial" panose="020B0604020202020204" pitchFamily="34" charset="0"/>
                <a:cs typeface="Arial" panose="020B0604020202020204" pitchFamily="34" charset="0"/>
              </a:rPr>
              <a:t>Figure S1</a:t>
            </a:r>
            <a:endParaRPr lang="ja-JP" altLang="en-US" dirty="0">
              <a:latin typeface="Arial" panose="020B0604020202020204" pitchFamily="34" charset="0"/>
              <a:cs typeface="Arial" panose="020B0604020202020204" pitchFamily="34" charset="0"/>
            </a:endParaRPr>
          </a:p>
        </p:txBody>
      </p:sp>
      <p:sp>
        <p:nvSpPr>
          <p:cNvPr id="307" name="テキスト ボックス 306"/>
          <p:cNvSpPr txBox="1"/>
          <p:nvPr/>
        </p:nvSpPr>
        <p:spPr>
          <a:xfrm>
            <a:off x="2139927" y="1499198"/>
            <a:ext cx="3884397" cy="254044"/>
          </a:xfrm>
          <a:prstGeom prst="rect">
            <a:avLst/>
          </a:prstGeom>
          <a:noFill/>
        </p:spPr>
        <p:txBody>
          <a:bodyPr wrap="none">
            <a:prstTxWarp prst="textNoShape">
              <a:avLst/>
            </a:prstTxWarp>
            <a:spAutoFit/>
          </a:bodyPr>
          <a:lstStyle/>
          <a:p>
            <a:r>
              <a:rPr lang="en-US" altLang="ja-JP" sz="1051" b="1" dirty="0">
                <a:latin typeface="Arial" pitchFamily="34" charset="0"/>
                <a:ea typeface="Arial Unicode MS" charset="0"/>
                <a:cs typeface="Arial" pitchFamily="34" charset="0"/>
              </a:rPr>
              <a:t>1             2             3                          4       5    6      7               8</a:t>
            </a:r>
            <a:endParaRPr lang="ja-JP" altLang="en-US" sz="1051" b="1" dirty="0">
              <a:latin typeface="Arial" pitchFamily="34" charset="0"/>
              <a:ea typeface="Arial Unicode MS" charset="0"/>
              <a:cs typeface="Arial" pitchFamily="34" charset="0"/>
            </a:endParaRPr>
          </a:p>
        </p:txBody>
      </p:sp>
      <p:cxnSp>
        <p:nvCxnSpPr>
          <p:cNvPr id="308" name="直線コネクタ 307"/>
          <p:cNvCxnSpPr/>
          <p:nvPr/>
        </p:nvCxnSpPr>
        <p:spPr>
          <a:xfrm>
            <a:off x="1381260" y="1835529"/>
            <a:ext cx="532646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9" name="正方形/長方形 308"/>
          <p:cNvSpPr/>
          <p:nvPr/>
        </p:nvSpPr>
        <p:spPr>
          <a:xfrm>
            <a:off x="3216212" y="1745048"/>
            <a:ext cx="277107" cy="190345"/>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anose="020B0604020202020204" pitchFamily="34" charset="0"/>
            </a:endParaRPr>
          </a:p>
        </p:txBody>
      </p:sp>
      <p:sp>
        <p:nvSpPr>
          <p:cNvPr id="310" name="正方形/長方形 309"/>
          <p:cNvSpPr/>
          <p:nvPr/>
        </p:nvSpPr>
        <p:spPr>
          <a:xfrm>
            <a:off x="2097934" y="1742209"/>
            <a:ext cx="308055" cy="19846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11" name="正方形/長方形 310"/>
          <p:cNvSpPr/>
          <p:nvPr/>
        </p:nvSpPr>
        <p:spPr>
          <a:xfrm>
            <a:off x="4251497" y="1736925"/>
            <a:ext cx="309459" cy="1984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12" name="正方形/長方形 311"/>
          <p:cNvSpPr/>
          <p:nvPr/>
        </p:nvSpPr>
        <p:spPr>
          <a:xfrm>
            <a:off x="2656371" y="1745097"/>
            <a:ext cx="277107" cy="195579"/>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13" name="正方形/長方形 312"/>
          <p:cNvSpPr/>
          <p:nvPr/>
        </p:nvSpPr>
        <p:spPr>
          <a:xfrm>
            <a:off x="5479491" y="1736925"/>
            <a:ext cx="797564" cy="198468"/>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14" name="正方形/長方形 313"/>
          <p:cNvSpPr/>
          <p:nvPr/>
        </p:nvSpPr>
        <p:spPr>
          <a:xfrm>
            <a:off x="4643950" y="1736925"/>
            <a:ext cx="167391" cy="1984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15" name="正方形/長方形 314"/>
          <p:cNvSpPr/>
          <p:nvPr/>
        </p:nvSpPr>
        <p:spPr>
          <a:xfrm>
            <a:off x="4888705" y="1739760"/>
            <a:ext cx="147697" cy="19563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16" name="正方形/長方形 315"/>
          <p:cNvSpPr/>
          <p:nvPr/>
        </p:nvSpPr>
        <p:spPr>
          <a:xfrm>
            <a:off x="5139085" y="1742032"/>
            <a:ext cx="225063" cy="19336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17" name="テキスト ボックス 316"/>
          <p:cNvSpPr txBox="1"/>
          <p:nvPr/>
        </p:nvSpPr>
        <p:spPr>
          <a:xfrm>
            <a:off x="196410" y="1830021"/>
            <a:ext cx="662361" cy="276999"/>
          </a:xfrm>
          <a:prstGeom prst="rect">
            <a:avLst/>
          </a:prstGeom>
          <a:noFill/>
        </p:spPr>
        <p:txBody>
          <a:bodyPr wrap="none" rtlCol="0">
            <a:spAutoFit/>
          </a:bodyPr>
          <a:lstStyle/>
          <a:p>
            <a:r>
              <a:rPr lang="en-US" altLang="ja-JP" sz="1200" b="1" dirty="0">
                <a:latin typeface="Arial" panose="020B0604020202020204" pitchFamily="34" charset="0"/>
                <a:cs typeface="Arial" panose="020B0604020202020204" pitchFamily="34" charset="0"/>
              </a:rPr>
              <a:t>HLA-B</a:t>
            </a:r>
          </a:p>
        </p:txBody>
      </p:sp>
      <p:sp>
        <p:nvSpPr>
          <p:cNvPr id="318" name="正方形/長方形 317"/>
          <p:cNvSpPr/>
          <p:nvPr/>
        </p:nvSpPr>
        <p:spPr>
          <a:xfrm>
            <a:off x="1653301" y="1744993"/>
            <a:ext cx="358063" cy="195683"/>
          </a:xfrm>
          <a:prstGeom prst="rect">
            <a:avLst/>
          </a:prstGeom>
          <a:solidFill>
            <a:srgbClr val="FFCC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anose="020B0604020202020204" pitchFamily="34" charset="0"/>
              <a:cs typeface="Arial" panose="020B0604020202020204" pitchFamily="34" charset="0"/>
            </a:endParaRPr>
          </a:p>
        </p:txBody>
      </p:sp>
      <p:cxnSp>
        <p:nvCxnSpPr>
          <p:cNvPr id="320" name="直線コネクタ 319"/>
          <p:cNvCxnSpPr/>
          <p:nvPr/>
        </p:nvCxnSpPr>
        <p:spPr>
          <a:xfrm>
            <a:off x="1526640" y="1833979"/>
            <a:ext cx="0" cy="275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1" name="直線コネクタ 320"/>
          <p:cNvCxnSpPr/>
          <p:nvPr/>
        </p:nvCxnSpPr>
        <p:spPr>
          <a:xfrm>
            <a:off x="6587533" y="1832935"/>
            <a:ext cx="0" cy="2722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2" name="直線矢印コネクタ 321"/>
          <p:cNvCxnSpPr/>
          <p:nvPr/>
        </p:nvCxnSpPr>
        <p:spPr>
          <a:xfrm>
            <a:off x="1530999" y="2035839"/>
            <a:ext cx="5056535"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3" name="テキスト ボックス 322"/>
          <p:cNvSpPr txBox="1"/>
          <p:nvPr/>
        </p:nvSpPr>
        <p:spPr>
          <a:xfrm>
            <a:off x="2132833" y="2289578"/>
            <a:ext cx="3884397" cy="254044"/>
          </a:xfrm>
          <a:prstGeom prst="rect">
            <a:avLst/>
          </a:prstGeom>
          <a:noFill/>
        </p:spPr>
        <p:txBody>
          <a:bodyPr wrap="none">
            <a:prstTxWarp prst="textNoShape">
              <a:avLst/>
            </a:prstTxWarp>
            <a:spAutoFit/>
          </a:bodyPr>
          <a:lstStyle/>
          <a:p>
            <a:r>
              <a:rPr lang="en-US" altLang="ja-JP" sz="1051" b="1" dirty="0">
                <a:latin typeface="Arial" pitchFamily="34" charset="0"/>
                <a:ea typeface="Arial Unicode MS" charset="0"/>
                <a:cs typeface="Arial" pitchFamily="34" charset="0"/>
              </a:rPr>
              <a:t>1             2             3                          4       5    6      7               8</a:t>
            </a:r>
            <a:endParaRPr lang="ja-JP" altLang="en-US" sz="1051" b="1" dirty="0">
              <a:latin typeface="Arial" pitchFamily="34" charset="0"/>
              <a:ea typeface="Arial Unicode MS" charset="0"/>
              <a:cs typeface="Arial" pitchFamily="34" charset="0"/>
            </a:endParaRPr>
          </a:p>
        </p:txBody>
      </p:sp>
      <p:cxnSp>
        <p:nvCxnSpPr>
          <p:cNvPr id="324" name="直線コネクタ 323"/>
          <p:cNvCxnSpPr/>
          <p:nvPr/>
        </p:nvCxnSpPr>
        <p:spPr>
          <a:xfrm>
            <a:off x="1374165" y="2625909"/>
            <a:ext cx="532646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5" name="正方形/長方形 324"/>
          <p:cNvSpPr/>
          <p:nvPr/>
        </p:nvSpPr>
        <p:spPr>
          <a:xfrm>
            <a:off x="3209117" y="2535428"/>
            <a:ext cx="277107" cy="190345"/>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anose="020B0604020202020204" pitchFamily="34" charset="0"/>
            </a:endParaRPr>
          </a:p>
        </p:txBody>
      </p:sp>
      <p:sp>
        <p:nvSpPr>
          <p:cNvPr id="326" name="正方形/長方形 325"/>
          <p:cNvSpPr/>
          <p:nvPr/>
        </p:nvSpPr>
        <p:spPr>
          <a:xfrm>
            <a:off x="2090839" y="2532589"/>
            <a:ext cx="308055" cy="19846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27" name="正方形/長方形 326"/>
          <p:cNvSpPr/>
          <p:nvPr/>
        </p:nvSpPr>
        <p:spPr>
          <a:xfrm>
            <a:off x="4244401" y="2527305"/>
            <a:ext cx="309459" cy="1984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28" name="正方形/長方形 327"/>
          <p:cNvSpPr/>
          <p:nvPr/>
        </p:nvSpPr>
        <p:spPr>
          <a:xfrm>
            <a:off x="2649276" y="2535477"/>
            <a:ext cx="277107" cy="195579"/>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29" name="正方形/長方形 328"/>
          <p:cNvSpPr/>
          <p:nvPr/>
        </p:nvSpPr>
        <p:spPr>
          <a:xfrm>
            <a:off x="5472397" y="2527305"/>
            <a:ext cx="797564" cy="1984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30" name="正方形/長方形 329"/>
          <p:cNvSpPr/>
          <p:nvPr/>
        </p:nvSpPr>
        <p:spPr>
          <a:xfrm>
            <a:off x="4636854" y="2527305"/>
            <a:ext cx="167391" cy="1984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31" name="正方形/長方形 330"/>
          <p:cNvSpPr/>
          <p:nvPr/>
        </p:nvSpPr>
        <p:spPr>
          <a:xfrm>
            <a:off x="4881609" y="2530140"/>
            <a:ext cx="147697" cy="19563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32" name="正方形/長方形 331"/>
          <p:cNvSpPr/>
          <p:nvPr/>
        </p:nvSpPr>
        <p:spPr>
          <a:xfrm>
            <a:off x="5131990" y="2532412"/>
            <a:ext cx="225063" cy="19336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33" name="テキスト ボックス 332"/>
          <p:cNvSpPr txBox="1"/>
          <p:nvPr/>
        </p:nvSpPr>
        <p:spPr>
          <a:xfrm>
            <a:off x="195253" y="2614425"/>
            <a:ext cx="662361" cy="276999"/>
          </a:xfrm>
          <a:prstGeom prst="rect">
            <a:avLst/>
          </a:prstGeom>
          <a:noFill/>
        </p:spPr>
        <p:txBody>
          <a:bodyPr wrap="none" rtlCol="0">
            <a:spAutoFit/>
          </a:bodyPr>
          <a:lstStyle/>
          <a:p>
            <a:r>
              <a:rPr lang="en-US" altLang="ja-JP" sz="1200" b="1" dirty="0">
                <a:latin typeface="Arial" panose="020B0604020202020204" pitchFamily="34" charset="0"/>
                <a:cs typeface="Arial" panose="020B0604020202020204" pitchFamily="34" charset="0"/>
              </a:rPr>
              <a:t>HLA-C</a:t>
            </a:r>
          </a:p>
        </p:txBody>
      </p:sp>
      <p:sp>
        <p:nvSpPr>
          <p:cNvPr id="334" name="正方形/長方形 333"/>
          <p:cNvSpPr/>
          <p:nvPr/>
        </p:nvSpPr>
        <p:spPr>
          <a:xfrm>
            <a:off x="1646206" y="2535373"/>
            <a:ext cx="358063" cy="195683"/>
          </a:xfrm>
          <a:prstGeom prst="rect">
            <a:avLst/>
          </a:prstGeom>
          <a:solidFill>
            <a:srgbClr val="FFCC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anose="020B0604020202020204" pitchFamily="34" charset="0"/>
              <a:cs typeface="Arial" panose="020B0604020202020204" pitchFamily="34" charset="0"/>
            </a:endParaRPr>
          </a:p>
        </p:txBody>
      </p:sp>
      <p:cxnSp>
        <p:nvCxnSpPr>
          <p:cNvPr id="336" name="直線コネクタ 335"/>
          <p:cNvCxnSpPr/>
          <p:nvPr/>
        </p:nvCxnSpPr>
        <p:spPr>
          <a:xfrm>
            <a:off x="1519545" y="2624359"/>
            <a:ext cx="0" cy="275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7" name="直線コネクタ 336"/>
          <p:cNvCxnSpPr/>
          <p:nvPr/>
        </p:nvCxnSpPr>
        <p:spPr>
          <a:xfrm>
            <a:off x="6580439" y="2623315"/>
            <a:ext cx="0" cy="2722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8" name="直線矢印コネクタ 337"/>
          <p:cNvCxnSpPr/>
          <p:nvPr/>
        </p:nvCxnSpPr>
        <p:spPr>
          <a:xfrm>
            <a:off x="1523905" y="2826219"/>
            <a:ext cx="5056535"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9" name="正方形/長方形 31"/>
          <p:cNvSpPr>
            <a:spLocks noChangeArrowheads="1"/>
          </p:cNvSpPr>
          <p:nvPr/>
        </p:nvSpPr>
        <p:spPr bwMode="auto">
          <a:xfrm>
            <a:off x="208448" y="4309289"/>
            <a:ext cx="1026613" cy="276999"/>
          </a:xfrm>
          <a:prstGeom prst="rect">
            <a:avLst/>
          </a:prstGeom>
          <a:solidFill>
            <a:schemeClr val="bg1"/>
          </a:solidFill>
          <a:ln w="9525">
            <a:noFill/>
            <a:miter lim="800000"/>
            <a:headEnd/>
            <a:tailEnd/>
          </a:ln>
        </p:spPr>
        <p:txBody>
          <a:bodyPr wrap="square">
            <a:prstTxWarp prst="textNoShape">
              <a:avLst/>
            </a:prstTxWarp>
            <a:spAutoFit/>
          </a:bodyPr>
          <a:lstStyle/>
          <a:p>
            <a:r>
              <a:rPr lang="en-US" altLang="ja-JP" sz="1200" b="1" dirty="0">
                <a:latin typeface="Arial" pitchFamily="34" charset="0"/>
                <a:ea typeface="Arial Unicode MS" charset="0"/>
                <a:cs typeface="Arial" pitchFamily="34" charset="0"/>
              </a:rPr>
              <a:t>HLA-DQA1</a:t>
            </a:r>
          </a:p>
        </p:txBody>
      </p:sp>
      <p:cxnSp>
        <p:nvCxnSpPr>
          <p:cNvPr id="340" name="直線コネクタ 339"/>
          <p:cNvCxnSpPr/>
          <p:nvPr/>
        </p:nvCxnSpPr>
        <p:spPr>
          <a:xfrm>
            <a:off x="1328943" y="4319944"/>
            <a:ext cx="537850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41" name="正方形/長方形 340"/>
          <p:cNvSpPr/>
          <p:nvPr/>
        </p:nvSpPr>
        <p:spPr>
          <a:xfrm>
            <a:off x="3613622" y="4224440"/>
            <a:ext cx="288361" cy="197453"/>
          </a:xfrm>
          <a:prstGeom prst="rect">
            <a:avLst/>
          </a:prstGeom>
          <a:solidFill>
            <a:srgbClr val="FFFF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latin typeface="Arial" panose="020B0604020202020204" pitchFamily="34" charset="0"/>
              <a:cs typeface="Arial" panose="020B0604020202020204" pitchFamily="34" charset="0"/>
            </a:endParaRPr>
          </a:p>
        </p:txBody>
      </p:sp>
      <p:sp>
        <p:nvSpPr>
          <p:cNvPr id="342" name="正方形/長方形 341"/>
          <p:cNvSpPr/>
          <p:nvPr/>
        </p:nvSpPr>
        <p:spPr>
          <a:xfrm>
            <a:off x="2066359" y="4224440"/>
            <a:ext cx="308053" cy="19745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43" name="正方形/長方形 342"/>
          <p:cNvSpPr/>
          <p:nvPr/>
        </p:nvSpPr>
        <p:spPr>
          <a:xfrm>
            <a:off x="4168136" y="4219901"/>
            <a:ext cx="309459" cy="20199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44" name="正方形/長方形 343"/>
          <p:cNvSpPr/>
          <p:nvPr/>
        </p:nvSpPr>
        <p:spPr>
          <a:xfrm>
            <a:off x="4951082" y="4224440"/>
            <a:ext cx="211909" cy="19745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45" name="正方形/長方形 344"/>
          <p:cNvSpPr/>
          <p:nvPr/>
        </p:nvSpPr>
        <p:spPr>
          <a:xfrm>
            <a:off x="5582390" y="4219311"/>
            <a:ext cx="797564" cy="20258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46" name="テキスト ボックス 345"/>
          <p:cNvSpPr txBox="1"/>
          <p:nvPr/>
        </p:nvSpPr>
        <p:spPr>
          <a:xfrm>
            <a:off x="2072608" y="3985172"/>
            <a:ext cx="4100803" cy="254044"/>
          </a:xfrm>
          <a:prstGeom prst="rect">
            <a:avLst/>
          </a:prstGeom>
          <a:noFill/>
        </p:spPr>
        <p:txBody>
          <a:bodyPr wrap="none">
            <a:prstTxWarp prst="textNoShape">
              <a:avLst/>
            </a:prstTxWarp>
            <a:spAutoFit/>
          </a:bodyPr>
          <a:lstStyle/>
          <a:p>
            <a:r>
              <a:rPr lang="en-US" altLang="ja-JP" sz="1051" b="1" dirty="0">
                <a:latin typeface="Arial" pitchFamily="34" charset="0"/>
                <a:ea typeface="Arial Unicode MS" charset="0"/>
                <a:cs typeface="Arial" pitchFamily="34" charset="0"/>
              </a:rPr>
              <a:t>1                                         2             3                  4                        5</a:t>
            </a:r>
            <a:endParaRPr lang="ja-JP" altLang="en-US" sz="1051" b="1" dirty="0">
              <a:latin typeface="Arial" pitchFamily="34" charset="0"/>
              <a:ea typeface="Arial Unicode MS" charset="0"/>
              <a:cs typeface="Arial" pitchFamily="34" charset="0"/>
            </a:endParaRPr>
          </a:p>
        </p:txBody>
      </p:sp>
      <p:sp>
        <p:nvSpPr>
          <p:cNvPr id="347" name="正方形/長方形 346"/>
          <p:cNvSpPr/>
          <p:nvPr/>
        </p:nvSpPr>
        <p:spPr>
          <a:xfrm>
            <a:off x="1641370" y="4228211"/>
            <a:ext cx="358063" cy="193683"/>
          </a:xfrm>
          <a:prstGeom prst="rect">
            <a:avLst/>
          </a:prstGeom>
          <a:solidFill>
            <a:srgbClr val="FFCC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anose="020B0604020202020204" pitchFamily="34" charset="0"/>
              <a:cs typeface="Arial" panose="020B0604020202020204" pitchFamily="34" charset="0"/>
            </a:endParaRPr>
          </a:p>
        </p:txBody>
      </p:sp>
      <p:cxnSp>
        <p:nvCxnSpPr>
          <p:cNvPr id="349" name="直線コネクタ 348"/>
          <p:cNvCxnSpPr/>
          <p:nvPr/>
        </p:nvCxnSpPr>
        <p:spPr>
          <a:xfrm>
            <a:off x="1476247" y="4308897"/>
            <a:ext cx="0" cy="266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0" name="直線コネクタ 349"/>
          <p:cNvCxnSpPr/>
          <p:nvPr/>
        </p:nvCxnSpPr>
        <p:spPr>
          <a:xfrm>
            <a:off x="6545116" y="4308897"/>
            <a:ext cx="0" cy="266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1" name="直線矢印コネクタ 350"/>
          <p:cNvCxnSpPr/>
          <p:nvPr/>
        </p:nvCxnSpPr>
        <p:spPr>
          <a:xfrm>
            <a:off x="1478287" y="4507616"/>
            <a:ext cx="5064936" cy="0"/>
          </a:xfrm>
          <a:prstGeom prst="straightConnector1">
            <a:avLst/>
          </a:prstGeom>
          <a:ln w="381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2" name="正方形/長方形 351"/>
          <p:cNvSpPr/>
          <p:nvPr/>
        </p:nvSpPr>
        <p:spPr>
          <a:xfrm>
            <a:off x="5301773" y="4976657"/>
            <a:ext cx="68656" cy="20473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53" name="正方形/長方形 352"/>
          <p:cNvSpPr/>
          <p:nvPr/>
        </p:nvSpPr>
        <p:spPr>
          <a:xfrm>
            <a:off x="5532136" y="946545"/>
            <a:ext cx="742587" cy="199399"/>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54" name="正方形/長方形 353"/>
          <p:cNvSpPr/>
          <p:nvPr/>
        </p:nvSpPr>
        <p:spPr>
          <a:xfrm>
            <a:off x="2090841" y="951829"/>
            <a:ext cx="215417" cy="198467"/>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55" name="正方形/長方形 354"/>
          <p:cNvSpPr/>
          <p:nvPr/>
        </p:nvSpPr>
        <p:spPr>
          <a:xfrm>
            <a:off x="2096061" y="1742210"/>
            <a:ext cx="215417" cy="198467"/>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56" name="正方形/長方形 355"/>
          <p:cNvSpPr/>
          <p:nvPr/>
        </p:nvSpPr>
        <p:spPr>
          <a:xfrm>
            <a:off x="5301775" y="1742210"/>
            <a:ext cx="68656" cy="193879"/>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57" name="正方形/長方形 356"/>
          <p:cNvSpPr/>
          <p:nvPr/>
        </p:nvSpPr>
        <p:spPr>
          <a:xfrm>
            <a:off x="5527373" y="2527305"/>
            <a:ext cx="742587" cy="198467"/>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58" name="正方形/長方形 357"/>
          <p:cNvSpPr/>
          <p:nvPr/>
        </p:nvSpPr>
        <p:spPr>
          <a:xfrm>
            <a:off x="2092429" y="2532589"/>
            <a:ext cx="215417" cy="198468"/>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59" name="正方形/長方形 358"/>
          <p:cNvSpPr/>
          <p:nvPr/>
        </p:nvSpPr>
        <p:spPr>
          <a:xfrm>
            <a:off x="1951068" y="3302990"/>
            <a:ext cx="215417" cy="188879"/>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60" name="正方形/長方形 359"/>
          <p:cNvSpPr/>
          <p:nvPr/>
        </p:nvSpPr>
        <p:spPr>
          <a:xfrm>
            <a:off x="5780963" y="3294958"/>
            <a:ext cx="598992" cy="20107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63" name="正方形/長方形 362"/>
          <p:cNvSpPr/>
          <p:nvPr/>
        </p:nvSpPr>
        <p:spPr>
          <a:xfrm>
            <a:off x="2065113" y="4226301"/>
            <a:ext cx="215417" cy="19559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64" name="正方形/長方形 363"/>
          <p:cNvSpPr/>
          <p:nvPr/>
        </p:nvSpPr>
        <p:spPr>
          <a:xfrm>
            <a:off x="5076895" y="4226141"/>
            <a:ext cx="117511" cy="19575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65" name="テキスト ボックス 364"/>
          <p:cNvSpPr txBox="1"/>
          <p:nvPr/>
        </p:nvSpPr>
        <p:spPr>
          <a:xfrm>
            <a:off x="2126400" y="4733376"/>
            <a:ext cx="3991798" cy="254044"/>
          </a:xfrm>
          <a:prstGeom prst="rect">
            <a:avLst/>
          </a:prstGeom>
          <a:noFill/>
        </p:spPr>
        <p:txBody>
          <a:bodyPr wrap="none">
            <a:prstTxWarp prst="textNoShape">
              <a:avLst/>
            </a:prstTxWarp>
            <a:spAutoFit/>
          </a:bodyPr>
          <a:lstStyle/>
          <a:p>
            <a:r>
              <a:rPr lang="en-US" altLang="ja-JP" sz="1051" b="1" dirty="0">
                <a:latin typeface="Arial" pitchFamily="34" charset="0"/>
                <a:ea typeface="Arial Unicode MS" charset="0"/>
                <a:cs typeface="Arial" pitchFamily="34" charset="0"/>
              </a:rPr>
              <a:t>1                                   2              3                4            5              6</a:t>
            </a:r>
            <a:endParaRPr lang="ja-JP" altLang="en-US" sz="1051" b="1" dirty="0">
              <a:latin typeface="Arial" pitchFamily="34" charset="0"/>
              <a:ea typeface="Arial Unicode MS" charset="0"/>
              <a:cs typeface="Arial" pitchFamily="34" charset="0"/>
            </a:endParaRPr>
          </a:p>
        </p:txBody>
      </p:sp>
      <p:sp>
        <p:nvSpPr>
          <p:cNvPr id="367" name="正方形/長方形 366"/>
          <p:cNvSpPr/>
          <p:nvPr/>
        </p:nvSpPr>
        <p:spPr>
          <a:xfrm>
            <a:off x="5636934" y="4973120"/>
            <a:ext cx="743767" cy="191781"/>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68" name="正方形/長方形 367"/>
          <p:cNvSpPr/>
          <p:nvPr/>
        </p:nvSpPr>
        <p:spPr>
          <a:xfrm>
            <a:off x="2107913" y="5846524"/>
            <a:ext cx="215417" cy="195977"/>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69" name="正方形/長方形 368"/>
          <p:cNvSpPr/>
          <p:nvPr/>
        </p:nvSpPr>
        <p:spPr>
          <a:xfrm>
            <a:off x="4885253" y="5845897"/>
            <a:ext cx="94331" cy="19575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70" name="正方形/長方形 369"/>
          <p:cNvSpPr/>
          <p:nvPr/>
        </p:nvSpPr>
        <p:spPr>
          <a:xfrm>
            <a:off x="2107913" y="6612481"/>
            <a:ext cx="215417" cy="191107"/>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71" name="正方形/長方形 370"/>
          <p:cNvSpPr/>
          <p:nvPr/>
        </p:nvSpPr>
        <p:spPr>
          <a:xfrm>
            <a:off x="5470666" y="6601925"/>
            <a:ext cx="61471" cy="204848"/>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372" name="正方形/長方形 371"/>
          <p:cNvSpPr/>
          <p:nvPr/>
        </p:nvSpPr>
        <p:spPr>
          <a:xfrm>
            <a:off x="5431389" y="6602043"/>
            <a:ext cx="68656" cy="20473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51" name="正方形/長方形 72">
            <a:extLst>
              <a:ext uri="{FF2B5EF4-FFF2-40B4-BE49-F238E27FC236}">
                <a16:creationId xmlns:a16="http://schemas.microsoft.com/office/drawing/2014/main" id="{ADB9E73E-65AA-400D-AED2-5816F4EE29E3}"/>
              </a:ext>
            </a:extLst>
          </p:cNvPr>
          <p:cNvSpPr>
            <a:spLocks noChangeArrowheads="1"/>
          </p:cNvSpPr>
          <p:nvPr/>
        </p:nvSpPr>
        <p:spPr bwMode="auto">
          <a:xfrm>
            <a:off x="2796525" y="1273179"/>
            <a:ext cx="2421988" cy="261610"/>
          </a:xfrm>
          <a:prstGeom prst="rect">
            <a:avLst/>
          </a:prstGeom>
          <a:noFill/>
          <a:ln w="9525">
            <a:noFill/>
            <a:miter lim="800000"/>
            <a:headEnd/>
            <a:tailEnd/>
          </a:ln>
        </p:spPr>
        <p:txBody>
          <a:bodyPr wrap="square">
            <a:prstTxWarp prst="textNoShape">
              <a:avLst/>
            </a:prstTxWarp>
            <a:spAutoFit/>
          </a:bodyPr>
          <a:lstStyle/>
          <a:p>
            <a:pPr algn="ctr"/>
            <a:r>
              <a:rPr lang="en-US" altLang="ja-JP" sz="1100" b="1" dirty="0">
                <a:latin typeface="Arial" panose="020B0604020202020204" pitchFamily="34" charset="0"/>
                <a:ea typeface="Arial Unicode MS" charset="0"/>
                <a:cs typeface="Arial" pitchFamily="34" charset="0"/>
              </a:rPr>
              <a:t>A (5.5 kb)</a:t>
            </a:r>
          </a:p>
        </p:txBody>
      </p:sp>
      <p:sp>
        <p:nvSpPr>
          <p:cNvPr id="152" name="正方形/長方形 72">
            <a:extLst>
              <a:ext uri="{FF2B5EF4-FFF2-40B4-BE49-F238E27FC236}">
                <a16:creationId xmlns:a16="http://schemas.microsoft.com/office/drawing/2014/main" id="{817664A5-2B99-4E24-8F0A-D05080D2997B}"/>
              </a:ext>
            </a:extLst>
          </p:cNvPr>
          <p:cNvSpPr>
            <a:spLocks noChangeArrowheads="1"/>
          </p:cNvSpPr>
          <p:nvPr/>
        </p:nvSpPr>
        <p:spPr bwMode="auto">
          <a:xfrm>
            <a:off x="2796322" y="2063906"/>
            <a:ext cx="2421988" cy="261610"/>
          </a:xfrm>
          <a:prstGeom prst="rect">
            <a:avLst/>
          </a:prstGeom>
          <a:noFill/>
          <a:ln w="9525">
            <a:noFill/>
            <a:miter lim="800000"/>
            <a:headEnd/>
            <a:tailEnd/>
          </a:ln>
        </p:spPr>
        <p:txBody>
          <a:bodyPr wrap="square">
            <a:prstTxWarp prst="textNoShape">
              <a:avLst/>
            </a:prstTxWarp>
            <a:spAutoFit/>
          </a:bodyPr>
          <a:lstStyle/>
          <a:p>
            <a:pPr algn="ctr"/>
            <a:r>
              <a:rPr lang="en-US" altLang="ja-JP" sz="1100" b="1" dirty="0">
                <a:latin typeface="Arial" panose="020B0604020202020204" pitchFamily="34" charset="0"/>
                <a:ea typeface="Arial Unicode MS" charset="0"/>
                <a:cs typeface="Arial" pitchFamily="34" charset="0"/>
              </a:rPr>
              <a:t>B (4.6 kb)</a:t>
            </a:r>
          </a:p>
        </p:txBody>
      </p:sp>
      <p:sp>
        <p:nvSpPr>
          <p:cNvPr id="153" name="正方形/長方形 72">
            <a:extLst>
              <a:ext uri="{FF2B5EF4-FFF2-40B4-BE49-F238E27FC236}">
                <a16:creationId xmlns:a16="http://schemas.microsoft.com/office/drawing/2014/main" id="{48F6F1FB-7C41-467E-8905-FCC1BE7BF716}"/>
              </a:ext>
            </a:extLst>
          </p:cNvPr>
          <p:cNvSpPr>
            <a:spLocks noChangeArrowheads="1"/>
          </p:cNvSpPr>
          <p:nvPr/>
        </p:nvSpPr>
        <p:spPr bwMode="auto">
          <a:xfrm>
            <a:off x="2793369" y="2856207"/>
            <a:ext cx="2421988" cy="261610"/>
          </a:xfrm>
          <a:prstGeom prst="rect">
            <a:avLst/>
          </a:prstGeom>
          <a:noFill/>
          <a:ln w="9525">
            <a:noFill/>
            <a:miter lim="800000"/>
            <a:headEnd/>
            <a:tailEnd/>
          </a:ln>
        </p:spPr>
        <p:txBody>
          <a:bodyPr wrap="square">
            <a:prstTxWarp prst="textNoShape">
              <a:avLst/>
            </a:prstTxWarp>
            <a:spAutoFit/>
          </a:bodyPr>
          <a:lstStyle/>
          <a:p>
            <a:pPr algn="ctr"/>
            <a:r>
              <a:rPr lang="en-US" altLang="ja-JP" sz="1100" b="1" dirty="0">
                <a:latin typeface="Arial" panose="020B0604020202020204" pitchFamily="34" charset="0"/>
                <a:ea typeface="Arial Unicode MS" charset="0"/>
                <a:cs typeface="Arial" pitchFamily="34" charset="0"/>
              </a:rPr>
              <a:t>C (4.8 kb)</a:t>
            </a:r>
          </a:p>
        </p:txBody>
      </p:sp>
      <p:sp>
        <p:nvSpPr>
          <p:cNvPr id="154" name="正方形/長方形 72">
            <a:extLst>
              <a:ext uri="{FF2B5EF4-FFF2-40B4-BE49-F238E27FC236}">
                <a16:creationId xmlns:a16="http://schemas.microsoft.com/office/drawing/2014/main" id="{9C1346B6-716B-4088-9080-27733A3C2D22}"/>
              </a:ext>
            </a:extLst>
          </p:cNvPr>
          <p:cNvSpPr>
            <a:spLocks noChangeArrowheads="1"/>
          </p:cNvSpPr>
          <p:nvPr/>
        </p:nvSpPr>
        <p:spPr bwMode="auto">
          <a:xfrm>
            <a:off x="2798734" y="4537058"/>
            <a:ext cx="2421988" cy="261610"/>
          </a:xfrm>
          <a:prstGeom prst="rect">
            <a:avLst/>
          </a:prstGeom>
          <a:noFill/>
          <a:ln w="9525">
            <a:noFill/>
            <a:miter lim="800000"/>
            <a:headEnd/>
            <a:tailEnd/>
          </a:ln>
        </p:spPr>
        <p:txBody>
          <a:bodyPr wrap="square">
            <a:prstTxWarp prst="textNoShape">
              <a:avLst/>
            </a:prstTxWarp>
            <a:spAutoFit/>
          </a:bodyPr>
          <a:lstStyle/>
          <a:p>
            <a:pPr algn="ctr"/>
            <a:r>
              <a:rPr lang="en-US" altLang="ja-JP" sz="1100" b="1" dirty="0">
                <a:latin typeface="Arial" panose="020B0604020202020204" pitchFamily="34" charset="0"/>
                <a:ea typeface="Arial Unicode MS" charset="0"/>
                <a:cs typeface="Arial" pitchFamily="34" charset="0"/>
              </a:rPr>
              <a:t>DQA1 (7.5 kb)</a:t>
            </a:r>
          </a:p>
        </p:txBody>
      </p:sp>
      <p:sp>
        <p:nvSpPr>
          <p:cNvPr id="155" name="正方形/長方形 72">
            <a:extLst>
              <a:ext uri="{FF2B5EF4-FFF2-40B4-BE49-F238E27FC236}">
                <a16:creationId xmlns:a16="http://schemas.microsoft.com/office/drawing/2014/main" id="{16826CEF-1467-4677-AD8D-AA8150BA40EF}"/>
              </a:ext>
            </a:extLst>
          </p:cNvPr>
          <p:cNvSpPr>
            <a:spLocks noChangeArrowheads="1"/>
          </p:cNvSpPr>
          <p:nvPr/>
        </p:nvSpPr>
        <p:spPr bwMode="auto">
          <a:xfrm>
            <a:off x="2793513" y="6158271"/>
            <a:ext cx="2421988" cy="261610"/>
          </a:xfrm>
          <a:prstGeom prst="rect">
            <a:avLst/>
          </a:prstGeom>
          <a:noFill/>
          <a:ln w="9525">
            <a:noFill/>
            <a:miter lim="800000"/>
            <a:headEnd/>
            <a:tailEnd/>
          </a:ln>
        </p:spPr>
        <p:txBody>
          <a:bodyPr wrap="square">
            <a:prstTxWarp prst="textNoShape">
              <a:avLst/>
            </a:prstTxWarp>
            <a:spAutoFit/>
          </a:bodyPr>
          <a:lstStyle/>
          <a:p>
            <a:pPr algn="ctr"/>
            <a:r>
              <a:rPr lang="en-US" altLang="ja-JP" sz="1100" b="1" dirty="0">
                <a:latin typeface="Arial" panose="020B0604020202020204" pitchFamily="34" charset="0"/>
                <a:ea typeface="Arial Unicode MS" charset="0"/>
                <a:cs typeface="Arial" pitchFamily="34" charset="0"/>
              </a:rPr>
              <a:t>DPA1 (9.7 kb)</a:t>
            </a:r>
          </a:p>
        </p:txBody>
      </p:sp>
      <p:sp>
        <p:nvSpPr>
          <p:cNvPr id="2" name="テキスト ボックス 1">
            <a:extLst>
              <a:ext uri="{FF2B5EF4-FFF2-40B4-BE49-F238E27FC236}">
                <a16:creationId xmlns:a16="http://schemas.microsoft.com/office/drawing/2014/main" id="{79AC73DD-9396-4D9F-82FA-03AEA44DD348}"/>
              </a:ext>
            </a:extLst>
          </p:cNvPr>
          <p:cNvSpPr txBox="1"/>
          <p:nvPr/>
        </p:nvSpPr>
        <p:spPr>
          <a:xfrm>
            <a:off x="230751" y="7649739"/>
            <a:ext cx="6420121" cy="1200329"/>
          </a:xfrm>
          <a:prstGeom prst="rect">
            <a:avLst/>
          </a:prstGeom>
          <a:noFill/>
        </p:spPr>
        <p:txBody>
          <a:bodyPr wrap="square" rtlCol="0">
            <a:spAutoFit/>
          </a:bodyPr>
          <a:lstStyle/>
          <a:p>
            <a:r>
              <a:rPr lang="en-US" altLang="ja-JP" sz="1200" b="1" dirty="0"/>
              <a:t>Figure S1. Outline of the PCR regions in the eight HLA loci.</a:t>
            </a:r>
          </a:p>
          <a:p>
            <a:endParaRPr lang="en-US" altLang="ja-JP" sz="1200" b="1" dirty="0"/>
          </a:p>
          <a:p>
            <a:r>
              <a:rPr lang="en-US" altLang="ja-JP" sz="1200" dirty="0">
                <a:highlight>
                  <a:srgbClr val="00FF00"/>
                </a:highlight>
              </a:rPr>
              <a:t>Coding exons</a:t>
            </a:r>
            <a:r>
              <a:rPr lang="ja-JP" altLang="en-US" sz="1200" dirty="0">
                <a:highlight>
                  <a:srgbClr val="00FF00"/>
                </a:highlight>
              </a:rPr>
              <a:t> </a:t>
            </a:r>
            <a:r>
              <a:rPr lang="en-US" altLang="ja-JP" sz="1200" dirty="0">
                <a:highlight>
                  <a:srgbClr val="00FF00"/>
                </a:highlight>
              </a:rPr>
              <a:t>(white box), polymorphic exons (yellow box), promoter-enhancer regions (red box) and the 5’UTR as well as 3’UTR (gray box) are indicated. Letters representing HLA genes indicate primer set names and numbers within the parenthesis below the blue lines indicate expected lengths of the PCR amplicons.</a:t>
            </a:r>
            <a:endParaRPr lang="ja-JP" altLang="en-US" sz="1200" dirty="0">
              <a:highlight>
                <a:srgbClr val="00FF00"/>
              </a:highlight>
            </a:endParaRPr>
          </a:p>
        </p:txBody>
      </p:sp>
      <p:sp>
        <p:nvSpPr>
          <p:cNvPr id="157" name="正方形/長方形 156">
            <a:extLst>
              <a:ext uri="{FF2B5EF4-FFF2-40B4-BE49-F238E27FC236}">
                <a16:creationId xmlns:a16="http://schemas.microsoft.com/office/drawing/2014/main" id="{3636D2F0-F1C8-4675-B6C4-603CD36AA08B}"/>
              </a:ext>
            </a:extLst>
          </p:cNvPr>
          <p:cNvSpPr/>
          <p:nvPr/>
        </p:nvSpPr>
        <p:spPr>
          <a:xfrm>
            <a:off x="2095181" y="4980428"/>
            <a:ext cx="308053" cy="19745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
        <p:nvSpPr>
          <p:cNvPr id="156" name="正方形/長方形 155">
            <a:extLst>
              <a:ext uri="{FF2B5EF4-FFF2-40B4-BE49-F238E27FC236}">
                <a16:creationId xmlns:a16="http://schemas.microsoft.com/office/drawing/2014/main" id="{AA7125F0-F888-4F39-893C-309B5E6D0EDC}"/>
              </a:ext>
            </a:extLst>
          </p:cNvPr>
          <p:cNvSpPr/>
          <p:nvPr/>
        </p:nvSpPr>
        <p:spPr>
          <a:xfrm>
            <a:off x="2098951" y="4982901"/>
            <a:ext cx="215417" cy="19559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6765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3790</TotalTime>
  <Words>189</Words>
  <Application>Microsoft Office PowerPoint</Application>
  <PresentationFormat>画面に合わせる (4:3)</PresentationFormat>
  <Paragraphs>31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Arial Unicode MS</vt:lpstr>
      <vt:lpstr>ＭＳ Ｐゴシック</vt:lpstr>
      <vt:lpstr>Arial</vt:lpstr>
      <vt:lpstr>Calibri</vt:lpstr>
      <vt:lpstr>ホワイト</vt:lpstr>
      <vt:lpstr>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 for alignment of the HLA region</dc:title>
  <dc:creator>Kazuyoshi Hosomichi</dc:creator>
  <cp:lastModifiedBy>椎名 隆</cp:lastModifiedBy>
  <cp:revision>240</cp:revision>
  <cp:lastPrinted>2014-07-05T08:44:30Z</cp:lastPrinted>
  <dcterms:created xsi:type="dcterms:W3CDTF">2013-07-29T08:22:00Z</dcterms:created>
  <dcterms:modified xsi:type="dcterms:W3CDTF">2018-06-19T08:20:55Z</dcterms:modified>
</cp:coreProperties>
</file>