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7" r:id="rId2"/>
  </p:sldIdLst>
  <p:sldSz cx="6858000" cy="9144000" type="screen4x3"/>
  <p:notesSz cx="6735763" cy="98663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25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wati Ranade" initials="SR" lastIdx="2" clrIdx="0">
    <p:extLst>
      <p:ext uri="{19B8F6BF-5375-455C-9EA6-DF929625EA0E}">
        <p15:presenceInfo xmlns:p15="http://schemas.microsoft.com/office/powerpoint/2012/main" userId="S-1-5-21-428919340-3483789104-436916923-37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00" autoAdjust="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2154" y="108"/>
      </p:cViewPr>
      <p:guideLst>
        <p:guide orient="horz" pos="5759"/>
        <p:guide pos="25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>
        <p:scale>
          <a:sx n="120" d="100"/>
          <a:sy n="120" d="100"/>
        </p:scale>
        <p:origin x="-1656" y="170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.pptx"/><Relationship Id="rId2" Type="http://schemas.openxmlformats.org/officeDocument/2006/relationships/vmlDrawing" Target="../drawings/vmlDrawing1.vml"/><Relationship Id="rId1" Type="http://schemas.openxmlformats.org/officeDocument/2006/relationships/theme" Target="../theme/theme3.xml"/><Relationship Id="rId4" Type="http://schemas.openxmlformats.org/officeDocument/2006/relationships/image" Target="../media/image1.e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961898"/>
              </p:ext>
            </p:extLst>
          </p:nvPr>
        </p:nvGraphicFramePr>
        <p:xfrm>
          <a:off x="1082675" y="107061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プレゼンテーション" r:id="rId3" imgW="4570431" imgH="3427598" progId="PowerPoint.Show.12">
                  <p:embed/>
                </p:oleObj>
              </mc:Choice>
              <mc:Fallback>
                <p:oleObj name="プレゼンテーション" r:id="rId3" imgW="4570431" imgH="342759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2675" y="1070610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7624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C653-BCB7-A547-9616-06E0A5377CF3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79613" y="739775"/>
            <a:ext cx="2776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12DD0-8AB9-ED42-B4B8-BF34C3E09F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82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2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85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2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49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1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62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9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39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40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B83C2-C45D-4844-98C1-FC243FC9708A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A496E-51B1-6445-90B3-448208BB86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89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189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59267C-7AE1-4529-BA6A-65DA8FCD498F}"/>
              </a:ext>
            </a:extLst>
          </p:cNvPr>
          <p:cNvSpPr txBox="1"/>
          <p:nvPr/>
        </p:nvSpPr>
        <p:spPr>
          <a:xfrm>
            <a:off x="11152" y="1442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69C69B5-B28D-4B61-9C6A-5CD2826E11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76"/>
          <a:stretch/>
        </p:blipFill>
        <p:spPr>
          <a:xfrm>
            <a:off x="1140284" y="2543487"/>
            <a:ext cx="5585296" cy="90866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74E43C-2418-471C-A7D3-D0348C6CED8C}"/>
              </a:ext>
            </a:extLst>
          </p:cNvPr>
          <p:cNvSpPr txBox="1"/>
          <p:nvPr/>
        </p:nvSpPr>
        <p:spPr>
          <a:xfrm>
            <a:off x="57156" y="2456840"/>
            <a:ext cx="1326150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altLang="ja-JP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DPB1*05:01:01:01 </a:t>
            </a:r>
          </a:p>
          <a:p>
            <a:pPr>
              <a:lnSpc>
                <a:spcPts val="1900"/>
              </a:lnSpc>
            </a:pPr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DPB1*17:01</a:t>
            </a:r>
          </a:p>
          <a:p>
            <a:pPr>
              <a:lnSpc>
                <a:spcPts val="1900"/>
              </a:lnSpc>
            </a:pPr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DPB1*19:01</a:t>
            </a:r>
          </a:p>
          <a:p>
            <a:pPr>
              <a:lnSpc>
                <a:spcPts val="1900"/>
              </a:lnSpc>
            </a:pPr>
            <a:r>
              <a:rPr lang="en-US" altLang="ja-JP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DPB1*02:01:02:01</a:t>
            </a:r>
            <a:endParaRPr lang="ja-JP" altLang="en-US" sz="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上矢印 319">
            <a:extLst>
              <a:ext uri="{FF2B5EF4-FFF2-40B4-BE49-F238E27FC236}">
                <a16:creationId xmlns:a16="http://schemas.microsoft.com/office/drawing/2014/main" id="{427A2E6B-9007-4738-A881-2DB3DC9F336D}"/>
              </a:ext>
            </a:extLst>
          </p:cNvPr>
          <p:cNvSpPr/>
          <p:nvPr/>
        </p:nvSpPr>
        <p:spPr>
          <a:xfrm>
            <a:off x="2659619" y="3485863"/>
            <a:ext cx="209470" cy="173867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60E2C5-3558-459F-A735-755188AB2DE1}"/>
              </a:ext>
            </a:extLst>
          </p:cNvPr>
          <p:cNvSpPr txBox="1"/>
          <p:nvPr/>
        </p:nvSpPr>
        <p:spPr>
          <a:xfrm>
            <a:off x="4015736" y="2191586"/>
            <a:ext cx="4327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Exon 3</a:t>
            </a:r>
            <a:endParaRPr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3F4D875-5166-47E2-A9D0-A22A2E33732C}"/>
              </a:ext>
            </a:extLst>
          </p:cNvPr>
          <p:cNvSpPr txBox="1"/>
          <p:nvPr/>
        </p:nvSpPr>
        <p:spPr>
          <a:xfrm>
            <a:off x="4471853" y="2191589"/>
            <a:ext cx="4327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Exon 4</a:t>
            </a:r>
            <a:endParaRPr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上矢印 52">
            <a:extLst>
              <a:ext uri="{FF2B5EF4-FFF2-40B4-BE49-F238E27FC236}">
                <a16:creationId xmlns:a16="http://schemas.microsoft.com/office/drawing/2014/main" id="{2ABC0C2D-1492-45A9-8E45-66B405592285}"/>
              </a:ext>
            </a:extLst>
          </p:cNvPr>
          <p:cNvSpPr/>
          <p:nvPr/>
        </p:nvSpPr>
        <p:spPr>
          <a:xfrm>
            <a:off x="1820290" y="3485863"/>
            <a:ext cx="209470" cy="173867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DD741F4-7473-4335-BD3B-C942013422F3}"/>
              </a:ext>
            </a:extLst>
          </p:cNvPr>
          <p:cNvCxnSpPr>
            <a:cxnSpLocks/>
          </p:cNvCxnSpPr>
          <p:nvPr/>
        </p:nvCxnSpPr>
        <p:spPr>
          <a:xfrm>
            <a:off x="4156158" y="2452635"/>
            <a:ext cx="0" cy="1025252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0483D75-70C7-469D-998C-CC3B1076D57A}"/>
              </a:ext>
            </a:extLst>
          </p:cNvPr>
          <p:cNvCxnSpPr>
            <a:cxnSpLocks/>
          </p:cNvCxnSpPr>
          <p:nvPr/>
        </p:nvCxnSpPr>
        <p:spPr>
          <a:xfrm>
            <a:off x="4313725" y="2456869"/>
            <a:ext cx="0" cy="1021019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0A86259-14CA-4466-9D00-F081F8F010B5}"/>
              </a:ext>
            </a:extLst>
          </p:cNvPr>
          <p:cNvCxnSpPr>
            <a:cxnSpLocks/>
          </p:cNvCxnSpPr>
          <p:nvPr/>
        </p:nvCxnSpPr>
        <p:spPr>
          <a:xfrm>
            <a:off x="4672959" y="2452635"/>
            <a:ext cx="0" cy="1025252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B55FF23-B022-47D7-80CC-685844B89B3E}"/>
              </a:ext>
            </a:extLst>
          </p:cNvPr>
          <p:cNvCxnSpPr>
            <a:cxnSpLocks/>
          </p:cNvCxnSpPr>
          <p:nvPr/>
        </p:nvCxnSpPr>
        <p:spPr>
          <a:xfrm>
            <a:off x="4693261" y="2452635"/>
            <a:ext cx="0" cy="1025252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1B63B38-1CC5-4C0B-885A-45D82C716B6C}"/>
              </a:ext>
            </a:extLst>
          </p:cNvPr>
          <p:cNvCxnSpPr>
            <a:cxnSpLocks/>
          </p:cNvCxnSpPr>
          <p:nvPr/>
        </p:nvCxnSpPr>
        <p:spPr>
          <a:xfrm>
            <a:off x="5213613" y="2455810"/>
            <a:ext cx="0" cy="1022077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504AE05-AC5F-4C18-BCF8-63A1A5BE2D22}"/>
              </a:ext>
            </a:extLst>
          </p:cNvPr>
          <p:cNvSpPr txBox="1"/>
          <p:nvPr/>
        </p:nvSpPr>
        <p:spPr>
          <a:xfrm>
            <a:off x="4990502" y="2191644"/>
            <a:ext cx="4327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Exon 5</a:t>
            </a:r>
            <a:endParaRPr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AA93549-2E11-4F69-BB64-56594DF223A1}"/>
              </a:ext>
            </a:extLst>
          </p:cNvPr>
          <p:cNvCxnSpPr>
            <a:cxnSpLocks/>
          </p:cNvCxnSpPr>
          <p:nvPr/>
        </p:nvCxnSpPr>
        <p:spPr>
          <a:xfrm>
            <a:off x="5775254" y="2455810"/>
            <a:ext cx="0" cy="1030053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30E88B8-9E05-48B9-81D7-94D4C7A68BEF}"/>
              </a:ext>
            </a:extLst>
          </p:cNvPr>
          <p:cNvCxnSpPr>
            <a:cxnSpLocks/>
          </p:cNvCxnSpPr>
          <p:nvPr/>
        </p:nvCxnSpPr>
        <p:spPr>
          <a:xfrm>
            <a:off x="6450489" y="2452608"/>
            <a:ext cx="0" cy="1025279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4E130E0-73AE-418C-8105-20FFC4284266}"/>
              </a:ext>
            </a:extLst>
          </p:cNvPr>
          <p:cNvSpPr txBox="1"/>
          <p:nvPr/>
        </p:nvSpPr>
        <p:spPr>
          <a:xfrm>
            <a:off x="5902549" y="2191534"/>
            <a:ext cx="4327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Exon 6</a:t>
            </a:r>
            <a:endParaRPr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D0EDF39-ADE1-4E90-9C8B-627F24F9969F}"/>
              </a:ext>
            </a:extLst>
          </p:cNvPr>
          <p:cNvCxnSpPr/>
          <p:nvPr/>
        </p:nvCxnSpPr>
        <p:spPr>
          <a:xfrm>
            <a:off x="4060974" y="2376435"/>
            <a:ext cx="94545" cy="7617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4EF0B11-2427-4F9D-9FD4-9790F381618E}"/>
              </a:ext>
            </a:extLst>
          </p:cNvPr>
          <p:cNvCxnSpPr/>
          <p:nvPr/>
        </p:nvCxnSpPr>
        <p:spPr>
          <a:xfrm flipV="1">
            <a:off x="4312098" y="2379611"/>
            <a:ext cx="87861" cy="762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6D37928-2A3A-4BBE-A016-9118257BE939}"/>
              </a:ext>
            </a:extLst>
          </p:cNvPr>
          <p:cNvCxnSpPr/>
          <p:nvPr/>
        </p:nvCxnSpPr>
        <p:spPr>
          <a:xfrm>
            <a:off x="4579403" y="2379611"/>
            <a:ext cx="94545" cy="7617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20D54B68-CFFD-43E3-AA41-EED62F0BEBD5}"/>
              </a:ext>
            </a:extLst>
          </p:cNvPr>
          <p:cNvCxnSpPr/>
          <p:nvPr/>
        </p:nvCxnSpPr>
        <p:spPr>
          <a:xfrm flipV="1">
            <a:off x="4692448" y="2379611"/>
            <a:ext cx="87861" cy="762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C8C1EA2-AC69-48C2-AAA4-F40A6708A5EB}"/>
              </a:ext>
            </a:extLst>
          </p:cNvPr>
          <p:cNvCxnSpPr/>
          <p:nvPr/>
        </p:nvCxnSpPr>
        <p:spPr>
          <a:xfrm>
            <a:off x="5122496" y="2382785"/>
            <a:ext cx="94545" cy="7617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3239D99-391C-4EEC-BB3C-B69E1E9DB296}"/>
              </a:ext>
            </a:extLst>
          </p:cNvPr>
          <p:cNvCxnSpPr/>
          <p:nvPr/>
        </p:nvCxnSpPr>
        <p:spPr>
          <a:xfrm flipV="1">
            <a:off x="5212799" y="2379611"/>
            <a:ext cx="87861" cy="762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7D57A2C-64E5-4D1F-8A2A-063482323899}"/>
              </a:ext>
            </a:extLst>
          </p:cNvPr>
          <p:cNvCxnSpPr/>
          <p:nvPr/>
        </p:nvCxnSpPr>
        <p:spPr>
          <a:xfrm>
            <a:off x="5681696" y="2382785"/>
            <a:ext cx="94545" cy="7617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A2ED4656-6BD5-486F-908E-83ED325CD6D1}"/>
              </a:ext>
            </a:extLst>
          </p:cNvPr>
          <p:cNvCxnSpPr/>
          <p:nvPr/>
        </p:nvCxnSpPr>
        <p:spPr>
          <a:xfrm flipV="1">
            <a:off x="6450490" y="2382785"/>
            <a:ext cx="87861" cy="762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7CA9F6B-3F2A-445E-A502-93902AFCA2D9}"/>
              </a:ext>
            </a:extLst>
          </p:cNvPr>
          <p:cNvSpPr txBox="1"/>
          <p:nvPr/>
        </p:nvSpPr>
        <p:spPr>
          <a:xfrm>
            <a:off x="956905" y="2191644"/>
            <a:ext cx="4327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Exon 1</a:t>
            </a:r>
            <a:endParaRPr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1141A19-8D2C-4F79-A607-26E129F39E71}"/>
              </a:ext>
            </a:extLst>
          </p:cNvPr>
          <p:cNvSpPr txBox="1"/>
          <p:nvPr/>
        </p:nvSpPr>
        <p:spPr>
          <a:xfrm>
            <a:off x="1524227" y="2191536"/>
            <a:ext cx="4327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Exon 2</a:t>
            </a:r>
            <a:endParaRPr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6675C555-4647-4B57-AFC4-01FE7BA04383}"/>
              </a:ext>
            </a:extLst>
          </p:cNvPr>
          <p:cNvCxnSpPr>
            <a:cxnSpLocks/>
          </p:cNvCxnSpPr>
          <p:nvPr/>
        </p:nvCxnSpPr>
        <p:spPr>
          <a:xfrm>
            <a:off x="1638335" y="2456352"/>
            <a:ext cx="0" cy="102153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A22C4995-195D-462E-A121-2F420A6C425A}"/>
              </a:ext>
            </a:extLst>
          </p:cNvPr>
          <p:cNvCxnSpPr>
            <a:cxnSpLocks/>
          </p:cNvCxnSpPr>
          <p:nvPr/>
        </p:nvCxnSpPr>
        <p:spPr>
          <a:xfrm>
            <a:off x="1813050" y="2456352"/>
            <a:ext cx="0" cy="102153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00DA3424-FD3F-4D0F-BA02-9B6287E26DC8}"/>
              </a:ext>
            </a:extLst>
          </p:cNvPr>
          <p:cNvCxnSpPr>
            <a:cxnSpLocks/>
          </p:cNvCxnSpPr>
          <p:nvPr/>
        </p:nvCxnSpPr>
        <p:spPr>
          <a:xfrm>
            <a:off x="1166505" y="2452635"/>
            <a:ext cx="0" cy="1025252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C3E93549-5206-43D3-8B97-D6E5558707A7}"/>
              </a:ext>
            </a:extLst>
          </p:cNvPr>
          <p:cNvCxnSpPr/>
          <p:nvPr/>
        </p:nvCxnSpPr>
        <p:spPr>
          <a:xfrm>
            <a:off x="1544779" y="2383329"/>
            <a:ext cx="94545" cy="7617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15EA32D1-C12D-4FF8-871A-6531CD751B93}"/>
              </a:ext>
            </a:extLst>
          </p:cNvPr>
          <p:cNvCxnSpPr/>
          <p:nvPr/>
        </p:nvCxnSpPr>
        <p:spPr>
          <a:xfrm flipV="1">
            <a:off x="1812237" y="2383329"/>
            <a:ext cx="87861" cy="762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81642FD-D950-44AD-BBB8-65492342D82C}"/>
              </a:ext>
            </a:extLst>
          </p:cNvPr>
          <p:cNvCxnSpPr/>
          <p:nvPr/>
        </p:nvCxnSpPr>
        <p:spPr>
          <a:xfrm>
            <a:off x="1075389" y="2379611"/>
            <a:ext cx="94545" cy="7617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9695613-67AA-4245-AF38-0F7A73DD7182}"/>
              </a:ext>
            </a:extLst>
          </p:cNvPr>
          <p:cNvCxnSpPr/>
          <p:nvPr/>
        </p:nvCxnSpPr>
        <p:spPr>
          <a:xfrm flipV="1">
            <a:off x="1165692" y="2376436"/>
            <a:ext cx="87861" cy="762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7312AADE-EB0C-4CFF-A16D-4913B9010DF3}"/>
              </a:ext>
            </a:extLst>
          </p:cNvPr>
          <p:cNvCxnSpPr>
            <a:cxnSpLocks/>
          </p:cNvCxnSpPr>
          <p:nvPr/>
        </p:nvCxnSpPr>
        <p:spPr>
          <a:xfrm>
            <a:off x="1131016" y="1314121"/>
            <a:ext cx="559456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ED045C9-E216-4F0D-A119-D79EF9F09876}"/>
              </a:ext>
            </a:extLst>
          </p:cNvPr>
          <p:cNvSpPr txBox="1"/>
          <p:nvPr/>
        </p:nvSpPr>
        <p:spPr>
          <a:xfrm>
            <a:off x="3533759" y="1206776"/>
            <a:ext cx="73344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12,306 </a:t>
            </a:r>
            <a:r>
              <a:rPr lang="en-GB" altLang="ja-JP" sz="9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1C0B7B65-F2DC-4BA8-82EA-BF06BBC60069}"/>
              </a:ext>
            </a:extLst>
          </p:cNvPr>
          <p:cNvCxnSpPr>
            <a:cxnSpLocks/>
          </p:cNvCxnSpPr>
          <p:nvPr/>
        </p:nvCxnSpPr>
        <p:spPr>
          <a:xfrm flipV="1">
            <a:off x="1130035" y="1874373"/>
            <a:ext cx="690255" cy="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6DED8C21-EE8D-4083-B9A3-763B65AAD038}"/>
              </a:ext>
            </a:extLst>
          </p:cNvPr>
          <p:cNvCxnSpPr>
            <a:cxnSpLocks/>
          </p:cNvCxnSpPr>
          <p:nvPr/>
        </p:nvCxnSpPr>
        <p:spPr>
          <a:xfrm>
            <a:off x="1820291" y="1874370"/>
            <a:ext cx="4905288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E0971E6-949D-4061-9113-A8EACFDEA1F9}"/>
              </a:ext>
            </a:extLst>
          </p:cNvPr>
          <p:cNvSpPr txBox="1"/>
          <p:nvPr/>
        </p:nvSpPr>
        <p:spPr>
          <a:xfrm>
            <a:off x="754409" y="1660745"/>
            <a:ext cx="1537941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Segment 1 (5,551 </a:t>
            </a:r>
            <a:r>
              <a:rPr lang="en-US" altLang="ja-JP" sz="9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72DDF42-20B4-4B32-8F14-B2AC3A87CC3E}"/>
              </a:ext>
            </a:extLst>
          </p:cNvPr>
          <p:cNvSpPr txBox="1"/>
          <p:nvPr/>
        </p:nvSpPr>
        <p:spPr>
          <a:xfrm>
            <a:off x="3562555" y="1662071"/>
            <a:ext cx="1738105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GB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Segment 2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(6,755 </a:t>
            </a:r>
            <a:r>
              <a:rPr lang="en-US" altLang="ja-JP" sz="9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88AD927-15DC-44A6-8762-A3013E205A72}"/>
              </a:ext>
            </a:extLst>
          </p:cNvPr>
          <p:cNvSpPr txBox="1"/>
          <p:nvPr/>
        </p:nvSpPr>
        <p:spPr>
          <a:xfrm>
            <a:off x="230751" y="4337832"/>
            <a:ext cx="6420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Figure S3. Chimeric gene structures of the DPB1*17:01:01:01 and DPB1*19:01:01:01 alleles.</a:t>
            </a:r>
          </a:p>
          <a:p>
            <a:endParaRPr lang="en-US" altLang="ja-JP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1200" dirty="0"/>
              <a:t>We used 248 SNPs that can separate the DPB1*02:01:02:01 and DPB1*05:01:01:01 alleles. Common nucleotides and allele specific nucleotides of the DPB1*17:01:01:01 and DPB1*19:01:01:01 alleles were excluded from this analysis</a:t>
            </a:r>
            <a:r>
              <a:rPr lang="en-US" altLang="ja-JP" sz="1200" dirty="0">
                <a:highlight>
                  <a:srgbClr val="00FF00"/>
                </a:highlight>
              </a:rPr>
              <a:t>. Blue bars indicate nucleotides that support the DPB1*05:01:01:01 and red bars indicate DPB1*02:01:02:01 alleles. </a:t>
            </a:r>
            <a:r>
              <a:rPr lang="en-US" altLang="ja-JP" sz="1200" dirty="0"/>
              <a:t>Arrow indicates estimated recombination spot.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310726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3783</TotalTime>
  <Words>97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ホワイト</vt:lpstr>
      <vt:lpstr>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alignment of the HLA region</dc:title>
  <dc:creator>Kazuyoshi Hosomichi</dc:creator>
  <cp:lastModifiedBy>椎名 隆</cp:lastModifiedBy>
  <cp:revision>240</cp:revision>
  <cp:lastPrinted>2014-07-05T08:44:30Z</cp:lastPrinted>
  <dcterms:created xsi:type="dcterms:W3CDTF">2013-07-29T08:22:00Z</dcterms:created>
  <dcterms:modified xsi:type="dcterms:W3CDTF">2018-06-19T08:21:27Z</dcterms:modified>
</cp:coreProperties>
</file>