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59" r:id="rId4"/>
    <p:sldId id="260" r:id="rId5"/>
    <p:sldId id="261" r:id="rId6"/>
    <p:sldId id="262" r:id="rId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91" autoAdjust="0"/>
    <p:restoredTop sz="94660"/>
  </p:normalViewPr>
  <p:slideViewPr>
    <p:cSldViewPr snapToGrid="0">
      <p:cViewPr>
        <p:scale>
          <a:sx n="140" d="100"/>
          <a:sy n="140" d="100"/>
        </p:scale>
        <p:origin x="616" y="-14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 Id="rId2"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5" Type="http://schemas.openxmlformats.org/officeDocument/2006/relationships/image" Target="../media/image29.emf"/><Relationship Id="rId6" Type="http://schemas.openxmlformats.org/officeDocument/2006/relationships/image" Target="../media/image30.emf"/><Relationship Id="rId1" Type="http://schemas.openxmlformats.org/officeDocument/2006/relationships/image" Target="../media/image25.emf"/><Relationship Id="rId2"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emf"/><Relationship Id="rId2"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3CB94D52-B8DC-4569-B2E1-5007D9D101EA}" type="datetimeFigureOut">
              <a:rPr lang="en-US" smtClean="0"/>
              <a:t>5/17/18</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55DC902E-6836-42D3-BF26-E2C082D94164}" type="slidenum">
              <a:rPr lang="en-US" smtClean="0"/>
              <a:t>‹#›</a:t>
            </a:fld>
            <a:endParaRPr lang="en-US"/>
          </a:p>
        </p:txBody>
      </p:sp>
    </p:spTree>
    <p:extLst>
      <p:ext uri="{BB962C8B-B14F-4D97-AF65-F5344CB8AC3E}">
        <p14:creationId xmlns:p14="http://schemas.microsoft.com/office/powerpoint/2010/main" val="3394542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233488" y="727075"/>
            <a:ext cx="4848225" cy="36369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TALEN 1 = 19</a:t>
            </a:r>
          </a:p>
          <a:p>
            <a:pPr eaLnBrk="1" hangingPunct="1">
              <a:spcBef>
                <a:spcPct val="0"/>
              </a:spcBef>
            </a:pPr>
            <a:r>
              <a:rPr lang="en-US" altLang="en-US" b="1" dirty="0"/>
              <a:t>TALEN 2= 10</a:t>
            </a:r>
          </a:p>
          <a:p>
            <a:pPr eaLnBrk="1" hangingPunct="1">
              <a:spcBef>
                <a:spcPct val="0"/>
              </a:spcBef>
            </a:pPr>
            <a:r>
              <a:rPr lang="en-US" altLang="en-US" dirty="0"/>
              <a:t>TALEN 3= 79</a:t>
            </a:r>
          </a:p>
          <a:p>
            <a:pPr eaLnBrk="1" hangingPunct="1">
              <a:spcBef>
                <a:spcPct val="0"/>
              </a:spcBef>
            </a:pPr>
            <a:endParaRPr lang="en-US" altLang="en-US" dirty="0"/>
          </a:p>
          <a:p>
            <a:pPr defTabSz="483217">
              <a:spcBef>
                <a:spcPct val="0"/>
              </a:spcBef>
              <a:defRPr/>
            </a:pPr>
            <a:r>
              <a:rPr lang="en-US" altLang="en-US" dirty="0"/>
              <a:t>D. K562 cells day 7</a:t>
            </a:r>
          </a:p>
          <a:p>
            <a:pPr eaLnBrk="1" hangingPunct="1">
              <a:spcBef>
                <a:spcPct val="0"/>
              </a:spcBef>
            </a:pPr>
            <a:endParaRPr lang="en-US" altLang="en-US" dirty="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defRPr>
            </a:lvl1pPr>
            <a:lvl2pPr marL="785228" indent="-302010">
              <a:defRPr>
                <a:solidFill>
                  <a:schemeClr val="tx1"/>
                </a:solidFill>
                <a:latin typeface="Calibri" charset="0"/>
              </a:defRPr>
            </a:lvl2pPr>
            <a:lvl3pPr marL="1208043" indent="-241609">
              <a:defRPr>
                <a:solidFill>
                  <a:schemeClr val="tx1"/>
                </a:solidFill>
                <a:latin typeface="Calibri" charset="0"/>
              </a:defRPr>
            </a:lvl3pPr>
            <a:lvl4pPr marL="1691261" indent="-241609">
              <a:defRPr>
                <a:solidFill>
                  <a:schemeClr val="tx1"/>
                </a:solidFill>
                <a:latin typeface="Calibri" charset="0"/>
              </a:defRPr>
            </a:lvl4pPr>
            <a:lvl5pPr marL="2174478" indent="-241609">
              <a:defRPr>
                <a:solidFill>
                  <a:schemeClr val="tx1"/>
                </a:solidFill>
                <a:latin typeface="Calibri" charset="0"/>
              </a:defRPr>
            </a:lvl5pPr>
            <a:lvl6pPr marL="2657695" indent="-241609" defTabSz="483217" eaLnBrk="0" fontAlgn="base" hangingPunct="0">
              <a:spcBef>
                <a:spcPct val="0"/>
              </a:spcBef>
              <a:spcAft>
                <a:spcPct val="0"/>
              </a:spcAft>
              <a:defRPr>
                <a:solidFill>
                  <a:schemeClr val="tx1"/>
                </a:solidFill>
                <a:latin typeface="Calibri" charset="0"/>
              </a:defRPr>
            </a:lvl6pPr>
            <a:lvl7pPr marL="3140913" indent="-241609" defTabSz="483217" eaLnBrk="0" fontAlgn="base" hangingPunct="0">
              <a:spcBef>
                <a:spcPct val="0"/>
              </a:spcBef>
              <a:spcAft>
                <a:spcPct val="0"/>
              </a:spcAft>
              <a:defRPr>
                <a:solidFill>
                  <a:schemeClr val="tx1"/>
                </a:solidFill>
                <a:latin typeface="Calibri" charset="0"/>
              </a:defRPr>
            </a:lvl7pPr>
            <a:lvl8pPr marL="3624130" indent="-241609" defTabSz="483217" eaLnBrk="0" fontAlgn="base" hangingPunct="0">
              <a:spcBef>
                <a:spcPct val="0"/>
              </a:spcBef>
              <a:spcAft>
                <a:spcPct val="0"/>
              </a:spcAft>
              <a:defRPr>
                <a:solidFill>
                  <a:schemeClr val="tx1"/>
                </a:solidFill>
                <a:latin typeface="Calibri" charset="0"/>
              </a:defRPr>
            </a:lvl8pPr>
            <a:lvl9pPr marL="4107347" indent="-241609" defTabSz="483217" eaLnBrk="0" fontAlgn="base" hangingPunct="0">
              <a:spcBef>
                <a:spcPct val="0"/>
              </a:spcBef>
              <a:spcAft>
                <a:spcPct val="0"/>
              </a:spcAft>
              <a:defRPr>
                <a:solidFill>
                  <a:schemeClr val="tx1"/>
                </a:solidFill>
                <a:latin typeface="Calibri" charset="0"/>
              </a:defRPr>
            </a:lvl9pPr>
          </a:lstStyle>
          <a:p>
            <a:pPr fontAlgn="base">
              <a:spcBef>
                <a:spcPct val="0"/>
              </a:spcBef>
              <a:spcAft>
                <a:spcPct val="0"/>
              </a:spcAft>
            </a:pPr>
            <a:fld id="{5431C646-C109-614B-AE08-F4C0DF2EA802}" type="slidenum">
              <a:rPr lang="en-US" altLang="en-US">
                <a:solidFill>
                  <a:prstClr val="black"/>
                </a:solidFill>
              </a:rPr>
              <a:pPr fontAlgn="base">
                <a:spcBef>
                  <a:spcPct val="0"/>
                </a:spcBef>
                <a:spcAft>
                  <a:spcPct val="0"/>
                </a:spcAft>
              </a:pPr>
              <a:t>1</a:t>
            </a:fld>
            <a:endParaRPr lang="en-US" altLang="en-US">
              <a:solidFill>
                <a:prstClr val="black"/>
              </a:solidFill>
            </a:endParaRPr>
          </a:p>
        </p:txBody>
      </p:sp>
    </p:spTree>
    <p:extLst>
      <p:ext uri="{BB962C8B-B14F-4D97-AF65-F5344CB8AC3E}">
        <p14:creationId xmlns:p14="http://schemas.microsoft.com/office/powerpoint/2010/main" val="3982164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3488" y="727075"/>
            <a:ext cx="4848225" cy="36369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05BC14-C732-F64E-BD95-1B5844CFC44D}" type="slidenum">
              <a:rPr lang="en-US" smtClean="0">
                <a:solidFill>
                  <a:prstClr val="black"/>
                </a:solidFill>
              </a:rPr>
              <a:pPr>
                <a:defRPr/>
              </a:pPr>
              <a:t>2</a:t>
            </a:fld>
            <a:endParaRPr lang="en-US">
              <a:solidFill>
                <a:prstClr val="black"/>
              </a:solidFill>
            </a:endParaRPr>
          </a:p>
        </p:txBody>
      </p:sp>
    </p:spTree>
    <p:extLst>
      <p:ext uri="{BB962C8B-B14F-4D97-AF65-F5344CB8AC3E}">
        <p14:creationId xmlns:p14="http://schemas.microsoft.com/office/powerpoint/2010/main" val="291790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3488" y="727075"/>
            <a:ext cx="4848225" cy="36369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05BC14-C732-F64E-BD95-1B5844CFC44D}"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3273249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3488" y="727075"/>
            <a:ext cx="4848225" cy="36369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05BC14-C732-F64E-BD95-1B5844CFC44D}" type="slidenum">
              <a:rPr lang="en-US" smtClean="0">
                <a:solidFill>
                  <a:prstClr val="black"/>
                </a:solidFill>
              </a:rPr>
              <a:pPr>
                <a:defRPr/>
              </a:pPr>
              <a:t>4</a:t>
            </a:fld>
            <a:endParaRPr lang="en-US">
              <a:solidFill>
                <a:prstClr val="black"/>
              </a:solidFill>
            </a:endParaRPr>
          </a:p>
        </p:txBody>
      </p:sp>
    </p:spTree>
    <p:extLst>
      <p:ext uri="{BB962C8B-B14F-4D97-AF65-F5344CB8AC3E}">
        <p14:creationId xmlns:p14="http://schemas.microsoft.com/office/powerpoint/2010/main" val="670430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3488" y="727075"/>
            <a:ext cx="4848225" cy="36369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705BC14-C732-F64E-BD95-1B5844CFC44D}"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2242091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3488" y="727075"/>
            <a:ext cx="4848225" cy="3636963"/>
          </a:xfrm>
        </p:spPr>
      </p:sp>
      <p:sp>
        <p:nvSpPr>
          <p:cNvPr id="3" name="Notes Placeholder 2"/>
          <p:cNvSpPr>
            <a:spLocks noGrp="1"/>
          </p:cNvSpPr>
          <p:nvPr>
            <p:ph type="body" idx="1"/>
          </p:nvPr>
        </p:nvSpPr>
        <p:spPr/>
        <p:txBody>
          <a:bodyPr/>
          <a:lstStyle/>
          <a:p>
            <a:pPr defTabSz="483217">
              <a:defRPr/>
            </a:pPr>
            <a:r>
              <a:rPr lang="en-US"/>
              <a:t>1: CD40L On target 2: CD40L GFP only 3: </a:t>
            </a:r>
            <a:r>
              <a:rPr lang="en-US" err="1"/>
              <a:t>Chr</a:t>
            </a:r>
            <a:r>
              <a:rPr lang="en-US"/>
              <a:t> 14 off target with TALEN 4: </a:t>
            </a:r>
            <a:r>
              <a:rPr lang="en-US" err="1"/>
              <a:t>Chr</a:t>
            </a:r>
            <a:r>
              <a:rPr lang="en-US"/>
              <a:t> 14 off target with GFP only 5: </a:t>
            </a:r>
            <a:r>
              <a:rPr lang="en-US" err="1"/>
              <a:t>Chr</a:t>
            </a:r>
            <a:r>
              <a:rPr lang="en-US"/>
              <a:t> 5 off target with TALEN 6: </a:t>
            </a:r>
            <a:r>
              <a:rPr lang="en-US" err="1"/>
              <a:t>Chr</a:t>
            </a:r>
            <a:r>
              <a:rPr lang="en-US"/>
              <a:t> 5 off target with GFP only 7: </a:t>
            </a:r>
            <a:r>
              <a:rPr lang="en-US" err="1"/>
              <a:t>Chr</a:t>
            </a:r>
            <a:r>
              <a:rPr lang="en-US"/>
              <a:t> 2 off target with TALEN 8: </a:t>
            </a:r>
            <a:r>
              <a:rPr lang="en-US" err="1"/>
              <a:t>Chr</a:t>
            </a:r>
            <a:r>
              <a:rPr lang="en-US"/>
              <a:t> 2 off target with GFP only </a:t>
            </a:r>
          </a:p>
          <a:p>
            <a:endParaRPr lang="en-US"/>
          </a:p>
          <a:p>
            <a:endParaRPr lang="en-US"/>
          </a:p>
          <a:p>
            <a:r>
              <a:rPr lang="en-US"/>
              <a:t>TAL off target from 7/29/2014 team meeting PPT</a:t>
            </a:r>
          </a:p>
        </p:txBody>
      </p:sp>
      <p:sp>
        <p:nvSpPr>
          <p:cNvPr id="4" name="Slide Number Placeholder 3"/>
          <p:cNvSpPr>
            <a:spLocks noGrp="1"/>
          </p:cNvSpPr>
          <p:nvPr>
            <p:ph type="sldNum" sz="quarter" idx="10"/>
          </p:nvPr>
        </p:nvSpPr>
        <p:spPr/>
        <p:txBody>
          <a:bodyPr/>
          <a:lstStyle/>
          <a:p>
            <a:pPr>
              <a:defRPr/>
            </a:pPr>
            <a:fld id="{7705BC14-C732-F64E-BD95-1B5844CFC44D}" type="slidenum">
              <a:rPr lang="en-US" smtClean="0">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3384922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02C6330-FD5A-B54C-9927-0116C49663C7}" type="datetimeFigureOut">
              <a:rPr lang="en-US">
                <a:solidFill>
                  <a:prstClr val="black">
                    <a:tint val="75000"/>
                  </a:prstClr>
                </a:solidFill>
              </a:rPr>
              <a:pPr>
                <a:defRPr/>
              </a:pPr>
              <a:t>5/17/18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145BAB5-3502-FF4B-B537-D0FD1A45C9C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80141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F007463-FD0E-D34E-99F9-D384A8391E17}" type="datetimeFigureOut">
              <a:rPr lang="en-US">
                <a:solidFill>
                  <a:prstClr val="black">
                    <a:tint val="75000"/>
                  </a:prstClr>
                </a:solidFill>
              </a:rPr>
              <a:pPr>
                <a:defRPr/>
              </a:pPr>
              <a:t>5/17/18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7D1257B-F0E9-8B4C-BC69-7CEDC3DC38C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95716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7871B5B-47BB-414F-B714-B3148569EFF1}" type="datetimeFigureOut">
              <a:rPr lang="en-US">
                <a:solidFill>
                  <a:prstClr val="black">
                    <a:tint val="75000"/>
                  </a:prstClr>
                </a:solidFill>
              </a:rPr>
              <a:pPr>
                <a:defRPr/>
              </a:pPr>
              <a:t>5/17/18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53E478C-5901-644E-A435-429D69537D4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51637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F812678-4B52-004A-92E8-C2A3A4B37668}" type="datetimeFigureOut">
              <a:rPr lang="en-US">
                <a:solidFill>
                  <a:prstClr val="black">
                    <a:tint val="75000"/>
                  </a:prstClr>
                </a:solidFill>
              </a:rPr>
              <a:pPr>
                <a:defRPr/>
              </a:pPr>
              <a:t>5/17/18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138B298-1696-9248-91E0-82DE307302F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70552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78"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2" indent="0">
              <a:buNone/>
              <a:defRPr sz="1400">
                <a:solidFill>
                  <a:schemeClr val="tx1">
                    <a:tint val="75000"/>
                  </a:schemeClr>
                </a:solidFill>
              </a:defRPr>
            </a:lvl7pPr>
            <a:lvl8pPr marL="3200240"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10CEB93-12E9-304A-ADBB-54BD51EDC418}" type="datetimeFigureOut">
              <a:rPr lang="en-US">
                <a:solidFill>
                  <a:prstClr val="black">
                    <a:tint val="75000"/>
                  </a:prstClr>
                </a:solidFill>
              </a:rPr>
              <a:pPr>
                <a:defRPr/>
              </a:pPr>
              <a:t>5/17/18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097CB30-C8D6-A448-9AE1-6A83089E696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91261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C7138F7-AFAB-BE4F-9459-2D981A0A4A03}" type="datetimeFigureOut">
              <a:rPr lang="en-US">
                <a:solidFill>
                  <a:prstClr val="black">
                    <a:tint val="75000"/>
                  </a:prstClr>
                </a:solidFill>
              </a:rPr>
              <a:pPr>
                <a:defRPr/>
              </a:pPr>
              <a:t>5/17/18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12E7993-E97D-8C4C-813D-7943B1439CC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78706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FE42DEE7-EEE9-084D-9638-9DE3E65BDCAD}" type="datetimeFigureOut">
              <a:rPr lang="en-US">
                <a:solidFill>
                  <a:prstClr val="black">
                    <a:tint val="75000"/>
                  </a:prstClr>
                </a:solidFill>
              </a:rPr>
              <a:pPr>
                <a:defRPr/>
              </a:pPr>
              <a:t>5/17/18</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7D2627A-1452-D047-92C4-E4918A2FD8F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1095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594098F-EB8A-1E4C-B660-3341DF2746B1}" type="datetimeFigureOut">
              <a:rPr lang="en-US">
                <a:solidFill>
                  <a:prstClr val="black">
                    <a:tint val="75000"/>
                  </a:prstClr>
                </a:solidFill>
              </a:rPr>
              <a:pPr>
                <a:defRPr/>
              </a:pPr>
              <a:t>5/17/18</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74901F56-93E0-124C-BAED-299DC2E5221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85718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13597F4-C6EC-0B4B-B982-90612556008C}" type="datetimeFigureOut">
              <a:rPr lang="en-US">
                <a:solidFill>
                  <a:prstClr val="black">
                    <a:tint val="75000"/>
                  </a:prstClr>
                </a:solidFill>
              </a:rPr>
              <a:pPr>
                <a:defRPr/>
              </a:pPr>
              <a:t>5/17/18</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D7DC5AE-B9CC-2E45-89E5-E3B63FE9A80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20849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96C6D0D-771B-C844-B468-930398AF227D}" type="datetimeFigureOut">
              <a:rPr lang="en-US">
                <a:solidFill>
                  <a:prstClr val="black">
                    <a:tint val="75000"/>
                  </a:prstClr>
                </a:solidFill>
              </a:rPr>
              <a:pPr>
                <a:defRPr/>
              </a:pPr>
              <a:t>5/17/18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4DEC6F2-9FD5-E744-9782-A8BC6F0FA3F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30666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2" indent="0">
              <a:buNone/>
              <a:defRPr sz="900"/>
            </a:lvl7pPr>
            <a:lvl8pPr marL="3200240" indent="0">
              <a:buNone/>
              <a:defRPr sz="900"/>
            </a:lvl8pPr>
            <a:lvl9pPr marL="3657418"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FB1BF39-EF6E-3743-AA01-15465D46D23D}" type="datetimeFigureOut">
              <a:rPr lang="en-US">
                <a:solidFill>
                  <a:prstClr val="black">
                    <a:tint val="75000"/>
                  </a:prstClr>
                </a:solidFill>
              </a:rPr>
              <a:pPr>
                <a:defRPr/>
              </a:pPr>
              <a:t>5/17/18</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68D5E3D-B588-194A-A347-6D2CDBAC842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735330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defTabSz="457200">
              <a:defRPr/>
            </a:pPr>
            <a:fld id="{A3AA7A30-3017-1546-8F6A-6BBDE310C761}" type="datetimeFigureOut">
              <a:rPr lang="en-US" smtClean="0">
                <a:solidFill>
                  <a:prstClr val="black">
                    <a:tint val="75000"/>
                  </a:prstClr>
                </a:solidFill>
              </a:rPr>
              <a:pPr defTabSz="457200">
                <a:defRPr/>
              </a:pPr>
              <a:t>5/17/18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defTabSz="457200">
              <a:defRPr/>
            </a:pPr>
            <a:fld id="{DEB5CF25-BB92-AA4C-BE18-5741E77F8010}" type="slidenum">
              <a:rPr lang="en-US" smtClean="0">
                <a:solidFill>
                  <a:prstClr val="black">
                    <a:tint val="75000"/>
                  </a:prstClr>
                </a:solidFill>
              </a:rPr>
              <a:pPr defTabSz="457200">
                <a:defRPr/>
              </a:pPr>
              <a:t>‹#›</a:t>
            </a:fld>
            <a:endParaRPr lang="en-US">
              <a:solidFill>
                <a:prstClr val="black">
                  <a:tint val="75000"/>
                </a:prstClr>
              </a:solidFill>
            </a:endParaRPr>
          </a:p>
        </p:txBody>
      </p:sp>
    </p:spTree>
    <p:extLst>
      <p:ext uri="{BB962C8B-B14F-4D97-AF65-F5344CB8AC3E}">
        <p14:creationId xmlns:p14="http://schemas.microsoft.com/office/powerpoint/2010/main" val="31806467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178" rtl="0" eaLnBrk="0" fontAlgn="base" hangingPunct="0">
        <a:spcBef>
          <a:spcPct val="0"/>
        </a:spcBef>
        <a:spcAft>
          <a:spcPct val="0"/>
        </a:spcAft>
        <a:defRPr sz="4400" kern="1200">
          <a:solidFill>
            <a:schemeClr val="tx1"/>
          </a:solidFill>
          <a:latin typeface="+mj-lt"/>
          <a:ea typeface="+mj-ea"/>
          <a:cs typeface="+mj-cs"/>
        </a:defRPr>
      </a:lvl1pPr>
      <a:lvl2pPr algn="ctr" defTabSz="457178" rtl="0" eaLnBrk="0" fontAlgn="base" hangingPunct="0">
        <a:spcBef>
          <a:spcPct val="0"/>
        </a:spcBef>
        <a:spcAft>
          <a:spcPct val="0"/>
        </a:spcAft>
        <a:defRPr sz="4400">
          <a:solidFill>
            <a:schemeClr val="tx1"/>
          </a:solidFill>
          <a:latin typeface="Calibri" panose="020F0502020204030204" pitchFamily="34" charset="0"/>
        </a:defRPr>
      </a:lvl2pPr>
      <a:lvl3pPr algn="ctr" defTabSz="457178" rtl="0" eaLnBrk="0" fontAlgn="base" hangingPunct="0">
        <a:spcBef>
          <a:spcPct val="0"/>
        </a:spcBef>
        <a:spcAft>
          <a:spcPct val="0"/>
        </a:spcAft>
        <a:defRPr sz="4400">
          <a:solidFill>
            <a:schemeClr val="tx1"/>
          </a:solidFill>
          <a:latin typeface="Calibri" panose="020F0502020204030204" pitchFamily="34" charset="0"/>
        </a:defRPr>
      </a:lvl3pPr>
      <a:lvl4pPr algn="ctr" defTabSz="457178" rtl="0" eaLnBrk="0" fontAlgn="base" hangingPunct="0">
        <a:spcBef>
          <a:spcPct val="0"/>
        </a:spcBef>
        <a:spcAft>
          <a:spcPct val="0"/>
        </a:spcAft>
        <a:defRPr sz="4400">
          <a:solidFill>
            <a:schemeClr val="tx1"/>
          </a:solidFill>
          <a:latin typeface="Calibri" panose="020F0502020204030204" pitchFamily="34" charset="0"/>
        </a:defRPr>
      </a:lvl4pPr>
      <a:lvl5pPr algn="ctr" defTabSz="457178" rtl="0" eaLnBrk="0" fontAlgn="base" hangingPunct="0">
        <a:spcBef>
          <a:spcPct val="0"/>
        </a:spcBef>
        <a:spcAft>
          <a:spcPct val="0"/>
        </a:spcAft>
        <a:defRPr sz="4400">
          <a:solidFill>
            <a:schemeClr val="tx1"/>
          </a:solidFill>
          <a:latin typeface="Calibri" panose="020F0502020204030204" pitchFamily="34" charset="0"/>
        </a:defRPr>
      </a:lvl5pPr>
      <a:lvl6pPr marL="457178" algn="ctr" defTabSz="457178" rtl="0" fontAlgn="base">
        <a:spcBef>
          <a:spcPct val="0"/>
        </a:spcBef>
        <a:spcAft>
          <a:spcPct val="0"/>
        </a:spcAft>
        <a:defRPr sz="4400">
          <a:solidFill>
            <a:schemeClr val="tx1"/>
          </a:solidFill>
          <a:latin typeface="Calibri" panose="020F0502020204030204" pitchFamily="34" charset="0"/>
        </a:defRPr>
      </a:lvl6pPr>
      <a:lvl7pPr marL="914354" algn="ctr" defTabSz="457178" rtl="0" fontAlgn="base">
        <a:spcBef>
          <a:spcPct val="0"/>
        </a:spcBef>
        <a:spcAft>
          <a:spcPct val="0"/>
        </a:spcAft>
        <a:defRPr sz="4400">
          <a:solidFill>
            <a:schemeClr val="tx1"/>
          </a:solidFill>
          <a:latin typeface="Calibri" panose="020F0502020204030204" pitchFamily="34" charset="0"/>
        </a:defRPr>
      </a:lvl7pPr>
      <a:lvl8pPr marL="1371532" algn="ctr" defTabSz="457178" rtl="0" fontAlgn="base">
        <a:spcBef>
          <a:spcPct val="0"/>
        </a:spcBef>
        <a:spcAft>
          <a:spcPct val="0"/>
        </a:spcAft>
        <a:defRPr sz="4400">
          <a:solidFill>
            <a:schemeClr val="tx1"/>
          </a:solidFill>
          <a:latin typeface="Calibri" panose="020F0502020204030204" pitchFamily="34" charset="0"/>
        </a:defRPr>
      </a:lvl8pPr>
      <a:lvl9pPr marL="1828709" algn="ctr" defTabSz="457178" rtl="0" fontAlgn="base">
        <a:spcBef>
          <a:spcPct val="0"/>
        </a:spcBef>
        <a:spcAft>
          <a:spcPct val="0"/>
        </a:spcAft>
        <a:defRPr sz="4400">
          <a:solidFill>
            <a:schemeClr val="tx1"/>
          </a:solidFill>
          <a:latin typeface="Calibri" panose="020F0502020204030204" pitchFamily="34" charset="0"/>
        </a:defRPr>
      </a:lvl9pPr>
    </p:titleStyle>
    <p:bodyStyle>
      <a:lvl1pPr marL="342882" indent="-342882" algn="l" defTabSz="457178"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13" indent="-285737" algn="l" defTabSz="457178"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2942" indent="-228589" algn="l" defTabSz="457178"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120" indent="-228589" algn="l" defTabSz="457178"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298" indent="-228589" algn="l" defTabSz="457178"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474" indent="-228589"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9"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6.png"/><Relationship Id="rId12" Type="http://schemas.openxmlformats.org/officeDocument/2006/relationships/image" Target="../media/image7.png"/><Relationship Id="rId13" Type="http://schemas.openxmlformats.org/officeDocument/2006/relationships/image" Target="../media/image8.png"/><Relationship Id="rId14" Type="http://schemas.openxmlformats.org/officeDocument/2006/relationships/image" Target="../media/image9.png"/><Relationship Id="rId15" Type="http://schemas.openxmlformats.org/officeDocument/2006/relationships/image" Target="../media/image10.png"/><Relationship Id="rId16" Type="http://schemas.openxmlformats.org/officeDocument/2006/relationships/image" Target="../media/image11.png"/><Relationship Id="rId17" Type="http://schemas.openxmlformats.org/officeDocument/2006/relationships/image" Target="../media/image12.emf"/><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notesSlide" Target="../notesSlides/notesSlide1.xml"/><Relationship Id="rId4" Type="http://schemas.openxmlformats.org/officeDocument/2006/relationships/image" Target="../media/image3.tiff"/><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oleObject" Target="../embeddings/oleObject1.bin"/><Relationship Id="rId8" Type="http://schemas.openxmlformats.org/officeDocument/2006/relationships/image" Target="../media/image1.emf"/><Relationship Id="rId9" Type="http://schemas.openxmlformats.org/officeDocument/2006/relationships/oleObject" Target="../embeddings/oleObject2.bin"/><Relationship Id="rId10"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3.bin"/><Relationship Id="rId5" Type="http://schemas.openxmlformats.org/officeDocument/2006/relationships/image" Target="../media/image13.emf"/><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png"/><Relationship Id="rId9" Type="http://schemas.openxmlformats.org/officeDocument/2006/relationships/image" Target="../media/image17.png"/><Relationship Id="rId10" Type="http://schemas.openxmlformats.org/officeDocument/2006/relationships/image" Target="../media/image18.png"/><Relationship Id="rId11" Type="http://schemas.openxmlformats.org/officeDocument/2006/relationships/image" Target="../media/image19.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1" Type="http://schemas.openxmlformats.org/officeDocument/2006/relationships/image" Target="../media/image28.emf"/><Relationship Id="rId12" Type="http://schemas.openxmlformats.org/officeDocument/2006/relationships/image" Target="../media/image31.emf"/><Relationship Id="rId13" Type="http://schemas.openxmlformats.org/officeDocument/2006/relationships/oleObject" Target="../embeddings/oleObject8.bin"/><Relationship Id="rId14" Type="http://schemas.openxmlformats.org/officeDocument/2006/relationships/image" Target="../media/image29.emf"/><Relationship Id="rId15" Type="http://schemas.openxmlformats.org/officeDocument/2006/relationships/oleObject" Target="../embeddings/oleObject9.bin"/><Relationship Id="rId16" Type="http://schemas.openxmlformats.org/officeDocument/2006/relationships/image" Target="../media/image30.emf"/><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notesSlide" Target="../notesSlides/notesSlide4.xml"/><Relationship Id="rId4" Type="http://schemas.openxmlformats.org/officeDocument/2006/relationships/oleObject" Target="../embeddings/oleObject4.bin"/><Relationship Id="rId5" Type="http://schemas.openxmlformats.org/officeDocument/2006/relationships/image" Target="../media/image25.emf"/><Relationship Id="rId6" Type="http://schemas.openxmlformats.org/officeDocument/2006/relationships/oleObject" Target="../embeddings/oleObject5.bin"/><Relationship Id="rId7" Type="http://schemas.openxmlformats.org/officeDocument/2006/relationships/image" Target="../media/image26.emf"/><Relationship Id="rId8" Type="http://schemas.openxmlformats.org/officeDocument/2006/relationships/oleObject" Target="../embeddings/oleObject6.bin"/><Relationship Id="rId9" Type="http://schemas.openxmlformats.org/officeDocument/2006/relationships/image" Target="../media/image27.emf"/><Relationship Id="rId10"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34.emf"/><Relationship Id="rId5" Type="http://schemas.openxmlformats.org/officeDocument/2006/relationships/oleObject" Target="../embeddings/oleObject10.bin"/><Relationship Id="rId6" Type="http://schemas.openxmlformats.org/officeDocument/2006/relationships/image" Target="../media/image32.emf"/><Relationship Id="rId7" Type="http://schemas.openxmlformats.org/officeDocument/2006/relationships/oleObject" Target="../embeddings/oleObject11.bin"/><Relationship Id="rId8" Type="http://schemas.openxmlformats.org/officeDocument/2006/relationships/image" Target="../media/image33.e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4"/>
          <a:stretch>
            <a:fillRect/>
          </a:stretch>
        </p:blipFill>
        <p:spPr>
          <a:xfrm>
            <a:off x="630242" y="1824579"/>
            <a:ext cx="2398536" cy="426734"/>
          </a:xfrm>
          <a:prstGeom prst="rect">
            <a:avLst/>
          </a:prstGeom>
        </p:spPr>
      </p:pic>
      <p:grpSp>
        <p:nvGrpSpPr>
          <p:cNvPr id="3075" name="Group 2"/>
          <p:cNvGrpSpPr>
            <a:grpSpLocks/>
          </p:cNvGrpSpPr>
          <p:nvPr/>
        </p:nvGrpSpPr>
        <p:grpSpPr bwMode="auto">
          <a:xfrm>
            <a:off x="1444710" y="-1400"/>
            <a:ext cx="6525085" cy="1043679"/>
            <a:chOff x="138377" y="1145589"/>
            <a:chExt cx="8684888" cy="1389133"/>
          </a:xfrm>
        </p:grpSpPr>
        <p:grpSp>
          <p:nvGrpSpPr>
            <p:cNvPr id="3079" name="Group 1"/>
            <p:cNvGrpSpPr>
              <a:grpSpLocks/>
            </p:cNvGrpSpPr>
            <p:nvPr/>
          </p:nvGrpSpPr>
          <p:grpSpPr bwMode="auto">
            <a:xfrm>
              <a:off x="138377" y="1145589"/>
              <a:ext cx="8684888" cy="1389133"/>
              <a:chOff x="211462" y="3779061"/>
              <a:chExt cx="8684888" cy="1389133"/>
            </a:xfrm>
          </p:grpSpPr>
          <p:pic>
            <p:nvPicPr>
              <p:cNvPr id="3081" name="Picture 3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7888" y="4305300"/>
                <a:ext cx="7558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Rounded Rectangle 76"/>
              <p:cNvSpPr/>
              <p:nvPr/>
            </p:nvSpPr>
            <p:spPr>
              <a:xfrm>
                <a:off x="5808662" y="4298950"/>
                <a:ext cx="2667000" cy="368300"/>
              </a:xfrm>
              <a:prstGeom prst="round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42" name="Rectangle 41"/>
              <p:cNvSpPr/>
              <p:nvPr/>
            </p:nvSpPr>
            <p:spPr>
              <a:xfrm>
                <a:off x="8440737" y="4214813"/>
                <a:ext cx="455613" cy="609600"/>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grpSp>
            <p:nvGrpSpPr>
              <p:cNvPr id="3084" name="Group 62"/>
              <p:cNvGrpSpPr>
                <a:grpSpLocks/>
              </p:cNvGrpSpPr>
              <p:nvPr/>
            </p:nvGrpSpPr>
            <p:grpSpPr bwMode="auto">
              <a:xfrm>
                <a:off x="1216025" y="4119529"/>
                <a:ext cx="1077912" cy="266272"/>
                <a:chOff x="1215959" y="3054847"/>
                <a:chExt cx="1078506" cy="264734"/>
              </a:xfrm>
            </p:grpSpPr>
            <p:sp>
              <p:nvSpPr>
                <p:cNvPr id="43" name="Rectangle 42"/>
                <p:cNvSpPr/>
                <p:nvPr/>
              </p:nvSpPr>
              <p:spPr>
                <a:xfrm>
                  <a:off x="1215959" y="3132236"/>
                  <a:ext cx="1078506" cy="107327"/>
                </a:xfrm>
                <a:prstGeom prst="rect">
                  <a:avLst/>
                </a:prstGeom>
                <a:solidFill>
                  <a:srgbClr val="C8C6F6"/>
                </a:solidFill>
                <a:ln>
                  <a:solidFill>
                    <a:srgbClr val="C8C6F6"/>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defTabSz="457200">
                    <a:defRPr/>
                  </a:pPr>
                  <a:endParaRPr lang="en-US">
                    <a:solidFill>
                      <a:prstClr val="white"/>
                    </a:solidFill>
                  </a:endParaRPr>
                </a:p>
              </p:txBody>
            </p:sp>
            <p:sp>
              <p:nvSpPr>
                <p:cNvPr id="3104" name="TextBox 44"/>
                <p:cNvSpPr txBox="1">
                  <a:spLocks noChangeArrowheads="1"/>
                </p:cNvSpPr>
                <p:nvPr/>
              </p:nvSpPr>
              <p:spPr bwMode="auto">
                <a:xfrm>
                  <a:off x="1390611" y="3054847"/>
                  <a:ext cx="741194" cy="264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b="1" dirty="0">
                      <a:solidFill>
                        <a:prstClr val="black"/>
                      </a:solidFill>
                      <a:latin typeface="Arial" panose="020B0604020202020204" pitchFamily="34" charset="0"/>
                      <a:cs typeface="Arial" panose="020B0604020202020204" pitchFamily="34" charset="0"/>
                    </a:rPr>
                    <a:t>TALEN 1</a:t>
                  </a:r>
                </a:p>
              </p:txBody>
            </p:sp>
          </p:grpSp>
          <p:grpSp>
            <p:nvGrpSpPr>
              <p:cNvPr id="3085" name="Group 63"/>
              <p:cNvGrpSpPr>
                <a:grpSpLocks/>
              </p:cNvGrpSpPr>
              <p:nvPr/>
            </p:nvGrpSpPr>
            <p:grpSpPr bwMode="auto">
              <a:xfrm>
                <a:off x="3897312" y="4597871"/>
                <a:ext cx="1128713" cy="266272"/>
                <a:chOff x="3897745" y="3529391"/>
                <a:chExt cx="1128779" cy="266445"/>
              </a:xfrm>
            </p:grpSpPr>
            <p:sp>
              <p:nvSpPr>
                <p:cNvPr id="46" name="Rectangle 45"/>
                <p:cNvSpPr/>
                <p:nvPr/>
              </p:nvSpPr>
              <p:spPr>
                <a:xfrm>
                  <a:off x="3897745" y="3595625"/>
                  <a:ext cx="1128779" cy="109609"/>
                </a:xfrm>
                <a:prstGeom prst="rect">
                  <a:avLst/>
                </a:prstGeom>
                <a:solidFill>
                  <a:srgbClr val="C8C6F6"/>
                </a:solidFill>
                <a:ln>
                  <a:solidFill>
                    <a:srgbClr val="C8C6F6"/>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defTabSz="457200">
                    <a:defRPr/>
                  </a:pPr>
                  <a:endParaRPr lang="en-US">
                    <a:solidFill>
                      <a:prstClr val="white"/>
                    </a:solidFill>
                  </a:endParaRPr>
                </a:p>
              </p:txBody>
            </p:sp>
            <p:sp>
              <p:nvSpPr>
                <p:cNvPr id="3102" name="TextBox 46"/>
                <p:cNvSpPr txBox="1">
                  <a:spLocks noChangeArrowheads="1"/>
                </p:cNvSpPr>
                <p:nvPr/>
              </p:nvSpPr>
              <p:spPr bwMode="auto">
                <a:xfrm>
                  <a:off x="4108479" y="3529391"/>
                  <a:ext cx="740828" cy="26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b="1" dirty="0">
                      <a:solidFill>
                        <a:prstClr val="black"/>
                      </a:solidFill>
                      <a:latin typeface="Arial" panose="020B0604020202020204" pitchFamily="34" charset="0"/>
                      <a:cs typeface="Arial" panose="020B0604020202020204" pitchFamily="34" charset="0"/>
                    </a:rPr>
                    <a:t>TALEN 1</a:t>
                  </a:r>
                </a:p>
              </p:txBody>
            </p:sp>
          </p:grpSp>
          <p:grpSp>
            <p:nvGrpSpPr>
              <p:cNvPr id="3086" name="Group 60"/>
              <p:cNvGrpSpPr>
                <a:grpSpLocks/>
              </p:cNvGrpSpPr>
              <p:nvPr/>
            </p:nvGrpSpPr>
            <p:grpSpPr bwMode="auto">
              <a:xfrm>
                <a:off x="2465387" y="3948893"/>
                <a:ext cx="1289050" cy="266272"/>
                <a:chOff x="2464893" y="2900715"/>
                <a:chExt cx="1290053" cy="266445"/>
              </a:xfrm>
            </p:grpSpPr>
            <p:sp>
              <p:nvSpPr>
                <p:cNvPr id="52" name="Rectangle 51"/>
                <p:cNvSpPr/>
                <p:nvPr/>
              </p:nvSpPr>
              <p:spPr>
                <a:xfrm>
                  <a:off x="2464893" y="2974582"/>
                  <a:ext cx="1290053" cy="109609"/>
                </a:xfrm>
                <a:prstGeom prst="rect">
                  <a:avLst/>
                </a:prstGeom>
                <a:solidFill>
                  <a:srgbClr val="5049E1"/>
                </a:solidFill>
                <a:ln w="19050">
                  <a:solidFill>
                    <a:srgbClr val="5049E1"/>
                  </a:solidFill>
                </a:ln>
              </p:spPr>
              <p:style>
                <a:lnRef idx="2">
                  <a:schemeClr val="dk1"/>
                </a:lnRef>
                <a:fillRef idx="1">
                  <a:schemeClr val="lt1"/>
                </a:fillRef>
                <a:effectRef idx="0">
                  <a:schemeClr val="dk1"/>
                </a:effectRef>
                <a:fontRef idx="minor">
                  <a:schemeClr val="dk1"/>
                </a:fontRef>
              </p:style>
              <p:txBody>
                <a:bodyPr anchor="ctr"/>
                <a:lstStyle/>
                <a:p>
                  <a:pPr algn="ctr" defTabSz="457200">
                    <a:defRPr/>
                  </a:pPr>
                  <a:endParaRPr lang="en-US">
                    <a:solidFill>
                      <a:prstClr val="black"/>
                    </a:solidFill>
                  </a:endParaRPr>
                </a:p>
              </p:txBody>
            </p:sp>
            <p:sp>
              <p:nvSpPr>
                <p:cNvPr id="3100" name="TextBox 52"/>
                <p:cNvSpPr txBox="1">
                  <a:spLocks noChangeArrowheads="1"/>
                </p:cNvSpPr>
                <p:nvPr/>
              </p:nvSpPr>
              <p:spPr bwMode="auto">
                <a:xfrm>
                  <a:off x="2754808" y="2900715"/>
                  <a:ext cx="741362" cy="26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b="1" dirty="0">
                      <a:solidFill>
                        <a:srgbClr val="FFFFFF"/>
                      </a:solidFill>
                      <a:latin typeface="Arial" panose="020B0604020202020204" pitchFamily="34" charset="0"/>
                      <a:cs typeface="Arial" panose="020B0604020202020204" pitchFamily="34" charset="0"/>
                    </a:rPr>
                    <a:t>TALEN 2</a:t>
                  </a:r>
                </a:p>
              </p:txBody>
            </p:sp>
          </p:grpSp>
          <p:grpSp>
            <p:nvGrpSpPr>
              <p:cNvPr id="3087" name="Group 65"/>
              <p:cNvGrpSpPr>
                <a:grpSpLocks/>
              </p:cNvGrpSpPr>
              <p:nvPr/>
            </p:nvGrpSpPr>
            <p:grpSpPr bwMode="auto">
              <a:xfrm>
                <a:off x="4833937" y="4790813"/>
                <a:ext cx="1039813" cy="266272"/>
                <a:chOff x="4833278" y="3726077"/>
                <a:chExt cx="1040781" cy="266443"/>
              </a:xfrm>
            </p:grpSpPr>
            <p:sp>
              <p:nvSpPr>
                <p:cNvPr id="54" name="Rectangle 53"/>
                <p:cNvSpPr/>
                <p:nvPr/>
              </p:nvSpPr>
              <p:spPr>
                <a:xfrm>
                  <a:off x="4833278" y="3789867"/>
                  <a:ext cx="1040781" cy="109607"/>
                </a:xfrm>
                <a:prstGeom prst="rect">
                  <a:avLst/>
                </a:prstGeom>
                <a:solidFill>
                  <a:srgbClr val="5049E1"/>
                </a:solidFill>
                <a:ln w="19050">
                  <a:solidFill>
                    <a:srgbClr val="5049E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defTabSz="457200">
                    <a:defRPr/>
                  </a:pPr>
                  <a:endParaRPr lang="en-US">
                    <a:solidFill>
                      <a:prstClr val="white"/>
                    </a:solidFill>
                  </a:endParaRPr>
                </a:p>
              </p:txBody>
            </p:sp>
            <p:sp>
              <p:nvSpPr>
                <p:cNvPr id="3098" name="TextBox 54"/>
                <p:cNvSpPr txBox="1">
                  <a:spLocks noChangeArrowheads="1"/>
                </p:cNvSpPr>
                <p:nvPr/>
              </p:nvSpPr>
              <p:spPr bwMode="auto">
                <a:xfrm>
                  <a:off x="5009646" y="3726077"/>
                  <a:ext cx="741475" cy="26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b="1" dirty="0">
                      <a:solidFill>
                        <a:srgbClr val="FFFFFF"/>
                      </a:solidFill>
                      <a:latin typeface="Arial" panose="020B0604020202020204" pitchFamily="34" charset="0"/>
                      <a:cs typeface="Arial" panose="020B0604020202020204" pitchFamily="34" charset="0"/>
                    </a:rPr>
                    <a:t>TALEN 2</a:t>
                  </a:r>
                </a:p>
              </p:txBody>
            </p:sp>
          </p:grpSp>
          <p:grpSp>
            <p:nvGrpSpPr>
              <p:cNvPr id="3088" name="Group 59"/>
              <p:cNvGrpSpPr>
                <a:grpSpLocks/>
              </p:cNvGrpSpPr>
              <p:nvPr/>
            </p:nvGrpSpPr>
            <p:grpSpPr bwMode="auto">
              <a:xfrm>
                <a:off x="3641725" y="3779061"/>
                <a:ext cx="1239837" cy="266272"/>
                <a:chOff x="3641568" y="2747245"/>
                <a:chExt cx="1239715" cy="264734"/>
              </a:xfrm>
            </p:grpSpPr>
            <p:sp>
              <p:nvSpPr>
                <p:cNvPr id="56" name="Rectangle 55"/>
                <p:cNvSpPr/>
                <p:nvPr/>
              </p:nvSpPr>
              <p:spPr>
                <a:xfrm>
                  <a:off x="3641568" y="2822217"/>
                  <a:ext cx="1239715" cy="107327"/>
                </a:xfrm>
                <a:prstGeom prst="rect">
                  <a:avLst/>
                </a:prstGeom>
                <a:solidFill>
                  <a:schemeClr val="tx1">
                    <a:lumMod val="65000"/>
                    <a:lumOff val="35000"/>
                  </a:schemeClr>
                </a:solidFill>
                <a:ln w="19050">
                  <a:solidFill>
                    <a:schemeClr val="tx1">
                      <a:lumMod val="65000"/>
                      <a:lumOff val="35000"/>
                    </a:schemeClr>
                  </a:solidFill>
                </a:ln>
              </p:spPr>
              <p:style>
                <a:lnRef idx="2">
                  <a:schemeClr val="dk1"/>
                </a:lnRef>
                <a:fillRef idx="1">
                  <a:schemeClr val="lt1"/>
                </a:fillRef>
                <a:effectRef idx="0">
                  <a:schemeClr val="dk1"/>
                </a:effectRef>
                <a:fontRef idx="minor">
                  <a:schemeClr val="dk1"/>
                </a:fontRef>
              </p:style>
              <p:txBody>
                <a:bodyPr anchor="ctr"/>
                <a:lstStyle/>
                <a:p>
                  <a:pPr algn="ctr" defTabSz="457200">
                    <a:defRPr/>
                  </a:pPr>
                  <a:endParaRPr lang="en-US">
                    <a:solidFill>
                      <a:prstClr val="black">
                        <a:lumMod val="65000"/>
                        <a:lumOff val="35000"/>
                      </a:prstClr>
                    </a:solidFill>
                  </a:endParaRPr>
                </a:p>
              </p:txBody>
            </p:sp>
            <p:sp>
              <p:nvSpPr>
                <p:cNvPr id="3096" name="TextBox 56"/>
                <p:cNvSpPr txBox="1">
                  <a:spLocks noChangeArrowheads="1"/>
                </p:cNvSpPr>
                <p:nvPr/>
              </p:nvSpPr>
              <p:spPr bwMode="auto">
                <a:xfrm>
                  <a:off x="3918458" y="2747245"/>
                  <a:ext cx="740712" cy="264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b="1" dirty="0">
                      <a:solidFill>
                        <a:srgbClr val="FFFFFF"/>
                      </a:solidFill>
                      <a:latin typeface="Arial" panose="020B0604020202020204" pitchFamily="34" charset="0"/>
                      <a:cs typeface="Arial" panose="020B0604020202020204" pitchFamily="34" charset="0"/>
                    </a:rPr>
                    <a:t>TALEN 3</a:t>
                  </a:r>
                </a:p>
              </p:txBody>
            </p:sp>
          </p:grpSp>
          <p:grpSp>
            <p:nvGrpSpPr>
              <p:cNvPr id="3089" name="Group 66"/>
              <p:cNvGrpSpPr>
                <a:grpSpLocks/>
              </p:cNvGrpSpPr>
              <p:nvPr/>
            </p:nvGrpSpPr>
            <p:grpSpPr bwMode="auto">
              <a:xfrm>
                <a:off x="6221412" y="4901922"/>
                <a:ext cx="1041400" cy="266272"/>
                <a:chOff x="6221860" y="3829235"/>
                <a:chExt cx="1040780" cy="266445"/>
              </a:xfrm>
            </p:grpSpPr>
            <p:sp>
              <p:nvSpPr>
                <p:cNvPr id="58" name="Rectangle 57"/>
                <p:cNvSpPr/>
                <p:nvPr/>
              </p:nvSpPr>
              <p:spPr>
                <a:xfrm>
                  <a:off x="6221860" y="3893037"/>
                  <a:ext cx="1040780" cy="109609"/>
                </a:xfrm>
                <a:prstGeom prst="rect">
                  <a:avLst/>
                </a:prstGeom>
                <a:solidFill>
                  <a:srgbClr val="595959"/>
                </a:solidFill>
                <a:ln w="19050">
                  <a:solidFill>
                    <a:srgbClr val="595959"/>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defTabSz="457200">
                    <a:defRPr/>
                  </a:pPr>
                  <a:endParaRPr lang="en-US">
                    <a:solidFill>
                      <a:prstClr val="white"/>
                    </a:solidFill>
                  </a:endParaRPr>
                </a:p>
              </p:txBody>
            </p:sp>
            <p:sp>
              <p:nvSpPr>
                <p:cNvPr id="3094" name="TextBox 58"/>
                <p:cNvSpPr txBox="1">
                  <a:spLocks noChangeArrowheads="1"/>
                </p:cNvSpPr>
                <p:nvPr/>
              </p:nvSpPr>
              <p:spPr bwMode="auto">
                <a:xfrm>
                  <a:off x="6406740" y="3829235"/>
                  <a:ext cx="740345" cy="26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b="1">
                      <a:solidFill>
                        <a:srgbClr val="FFFFFF"/>
                      </a:solidFill>
                      <a:latin typeface="Arial" panose="020B0604020202020204" pitchFamily="34" charset="0"/>
                      <a:cs typeface="Arial" panose="020B0604020202020204" pitchFamily="34" charset="0"/>
                    </a:rPr>
                    <a:t>TALEN 3</a:t>
                  </a:r>
                </a:p>
              </p:txBody>
            </p:sp>
          </p:grpSp>
          <p:cxnSp>
            <p:nvCxnSpPr>
              <p:cNvPr id="70" name="Straight Connector 69"/>
              <p:cNvCxnSpPr/>
              <p:nvPr/>
            </p:nvCxnSpPr>
            <p:spPr>
              <a:xfrm flipV="1">
                <a:off x="8407400" y="4665663"/>
                <a:ext cx="244475" cy="1587"/>
              </a:xfrm>
              <a:prstGeom prst="line">
                <a:avLst/>
              </a:prstGeom>
              <a:ln w="12700" cmpd="sng">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V="1">
                <a:off x="8407400" y="4298950"/>
                <a:ext cx="244475" cy="1588"/>
              </a:xfrm>
              <a:prstGeom prst="line">
                <a:avLst/>
              </a:prstGeom>
              <a:ln w="12700" cmpd="sng">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211462" y="4288816"/>
                <a:ext cx="713049" cy="337961"/>
              </a:xfrm>
              <a:prstGeom prst="rect">
                <a:avLst/>
              </a:prstGeom>
              <a:noFill/>
            </p:spPr>
            <p:txBody>
              <a:bodyPr wrap="none">
                <a:spAutoFit/>
              </a:bodyPr>
              <a:lstStyle/>
              <a:p>
                <a:pPr defTabSz="457200">
                  <a:defRPr/>
                </a:pPr>
                <a:r>
                  <a:rPr lang="en-US" sz="1000" b="1" i="1" dirty="0">
                    <a:solidFill>
                      <a:prstClr val="black"/>
                    </a:solidFill>
                  </a:rPr>
                  <a:t>CD40L</a:t>
                </a:r>
              </a:p>
            </p:txBody>
          </p:sp>
        </p:grpSp>
        <p:sp>
          <p:nvSpPr>
            <p:cNvPr id="3080" name="TextBox 1"/>
            <p:cNvSpPr txBox="1">
              <a:spLocks noChangeArrowheads="1"/>
            </p:cNvSpPr>
            <p:nvPr/>
          </p:nvSpPr>
          <p:spPr bwMode="auto">
            <a:xfrm>
              <a:off x="6886937" y="1397721"/>
              <a:ext cx="749320" cy="30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900" b="1" dirty="0">
                  <a:solidFill>
                    <a:prstClr val="black"/>
                  </a:solidFill>
                  <a:latin typeface="Arial" panose="020B0604020202020204" pitchFamily="34" charset="0"/>
                  <a:cs typeface="Arial" panose="020B0604020202020204" pitchFamily="34" charset="0"/>
                </a:rPr>
                <a:t>Exon 1</a:t>
              </a:r>
            </a:p>
          </p:txBody>
        </p:sp>
      </p:grpSp>
      <p:sp>
        <p:nvSpPr>
          <p:cNvPr id="3077" name="TextBox 10"/>
          <p:cNvSpPr txBox="1">
            <a:spLocks noChangeArrowheads="1"/>
          </p:cNvSpPr>
          <p:nvPr/>
        </p:nvSpPr>
        <p:spPr bwMode="auto">
          <a:xfrm>
            <a:off x="1343098" y="-3452"/>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A</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3078" name="TextBox 83"/>
          <p:cNvSpPr txBox="1">
            <a:spLocks noChangeArrowheads="1"/>
          </p:cNvSpPr>
          <p:nvPr/>
        </p:nvSpPr>
        <p:spPr bwMode="auto">
          <a:xfrm>
            <a:off x="518825" y="688040"/>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B</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2" name="TextBox 1"/>
          <p:cNvSpPr txBox="1"/>
          <p:nvPr/>
        </p:nvSpPr>
        <p:spPr>
          <a:xfrm>
            <a:off x="6481827" y="-1794076"/>
            <a:ext cx="184731" cy="369332"/>
          </a:xfrm>
          <a:prstGeom prst="rect">
            <a:avLst/>
          </a:prstGeom>
          <a:noFill/>
        </p:spPr>
        <p:txBody>
          <a:bodyPr wrap="none" rtlCol="0">
            <a:spAutoFit/>
          </a:bodyPr>
          <a:lstStyle/>
          <a:p>
            <a:pPr defTabSz="457200" eaLnBrk="0" fontAlgn="base" hangingPunct="0">
              <a:spcBef>
                <a:spcPct val="0"/>
              </a:spcBef>
              <a:spcAft>
                <a:spcPct val="0"/>
              </a:spcAft>
            </a:pPr>
            <a:endParaRPr lang="en-US">
              <a:solidFill>
                <a:prstClr val="black"/>
              </a:solidFill>
            </a:endParaRPr>
          </a:p>
        </p:txBody>
      </p:sp>
      <p:grpSp>
        <p:nvGrpSpPr>
          <p:cNvPr id="60" name="Group 9"/>
          <p:cNvGrpSpPr>
            <a:grpSpLocks/>
          </p:cNvGrpSpPr>
          <p:nvPr/>
        </p:nvGrpSpPr>
        <p:grpSpPr bwMode="auto">
          <a:xfrm>
            <a:off x="692110" y="1884692"/>
            <a:ext cx="2306786" cy="1746933"/>
            <a:chOff x="2842278" y="3923784"/>
            <a:chExt cx="3377009" cy="2558513"/>
          </a:xfrm>
        </p:grpSpPr>
        <p:pic>
          <p:nvPicPr>
            <p:cNvPr id="61" name="Picture 4"/>
            <p:cNvPicPr>
              <a:picLocks noChangeAspect="1"/>
            </p:cNvPicPr>
            <p:nvPr/>
          </p:nvPicPr>
          <p:blipFill rotWithShape="1">
            <a:blip r:embed="rId6" cstate="print">
              <a:extLst>
                <a:ext uri="{28A0092B-C50C-407E-A947-70E740481C1C}">
                  <a14:useLocalDpi xmlns:a14="http://schemas.microsoft.com/office/drawing/2010/main" val="0"/>
                </a:ext>
              </a:extLst>
            </a:blip>
            <a:srcRect t="9380" r="11557" b="36892"/>
            <a:stretch/>
          </p:blipFill>
          <p:spPr bwMode="auto">
            <a:xfrm>
              <a:off x="2842278" y="4748481"/>
              <a:ext cx="3305175" cy="150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TextBox 50"/>
            <p:cNvSpPr txBox="1">
              <a:spLocks noChangeArrowheads="1"/>
            </p:cNvSpPr>
            <p:nvPr/>
          </p:nvSpPr>
          <p:spPr bwMode="auto">
            <a:xfrm rot="16200000">
              <a:off x="2886348" y="4357381"/>
              <a:ext cx="602265" cy="29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700" dirty="0">
                  <a:solidFill>
                    <a:prstClr val="black"/>
                  </a:solidFill>
                </a:rPr>
                <a:t>Neg.</a:t>
              </a:r>
            </a:p>
          </p:txBody>
        </p:sp>
        <p:sp>
          <p:nvSpPr>
            <p:cNvPr id="63" name="TextBox 51"/>
            <p:cNvSpPr txBox="1">
              <a:spLocks noChangeArrowheads="1"/>
            </p:cNvSpPr>
            <p:nvPr/>
          </p:nvSpPr>
          <p:spPr bwMode="auto">
            <a:xfrm rot="16200000">
              <a:off x="3012755" y="4185370"/>
              <a:ext cx="883623" cy="360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lnSpc>
                  <a:spcPts val="640"/>
                </a:lnSpc>
                <a:spcBef>
                  <a:spcPct val="0"/>
                </a:spcBef>
                <a:spcAft>
                  <a:spcPct val="0"/>
                </a:spcAft>
                <a:buNone/>
              </a:pPr>
              <a:r>
                <a:rPr lang="en-US" altLang="en-US" sz="700" dirty="0">
                  <a:solidFill>
                    <a:prstClr val="black"/>
                  </a:solidFill>
                </a:rPr>
                <a:t>TALEN </a:t>
              </a:r>
              <a:endParaRPr lang="en-US" altLang="en-US" sz="700" dirty="0" smtClean="0">
                <a:solidFill>
                  <a:prstClr val="black"/>
                </a:solidFill>
              </a:endParaRPr>
            </a:p>
            <a:p>
              <a:pPr defTabSz="457200" fontAlgn="base">
                <a:lnSpc>
                  <a:spcPts val="640"/>
                </a:lnSpc>
                <a:spcBef>
                  <a:spcPct val="0"/>
                </a:spcBef>
                <a:spcAft>
                  <a:spcPct val="0"/>
                </a:spcAft>
                <a:buNone/>
              </a:pPr>
              <a:r>
                <a:rPr lang="en-US" altLang="en-US" sz="700" dirty="0" smtClean="0">
                  <a:solidFill>
                    <a:prstClr val="black"/>
                  </a:solidFill>
                </a:rPr>
                <a:t>only</a:t>
              </a:r>
              <a:endParaRPr lang="en-US" altLang="en-US" sz="700" dirty="0">
                <a:solidFill>
                  <a:prstClr val="black"/>
                </a:solidFill>
              </a:endParaRPr>
            </a:p>
          </p:txBody>
        </p:sp>
        <p:sp>
          <p:nvSpPr>
            <p:cNvPr id="64" name="TextBox 52"/>
            <p:cNvSpPr txBox="1">
              <a:spLocks noChangeArrowheads="1"/>
            </p:cNvSpPr>
            <p:nvPr/>
          </p:nvSpPr>
          <p:spPr bwMode="auto">
            <a:xfrm rot="16200000">
              <a:off x="3355434" y="4185367"/>
              <a:ext cx="883620" cy="360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lnSpc>
                  <a:spcPts val="640"/>
                </a:lnSpc>
                <a:spcBef>
                  <a:spcPct val="0"/>
                </a:spcBef>
                <a:spcAft>
                  <a:spcPct val="0"/>
                </a:spcAft>
                <a:buNone/>
              </a:pPr>
              <a:r>
                <a:rPr lang="en-US" altLang="en-US" sz="700" dirty="0">
                  <a:solidFill>
                    <a:prstClr val="black"/>
                  </a:solidFill>
                </a:rPr>
                <a:t>Donor </a:t>
              </a:r>
              <a:endParaRPr lang="en-US" altLang="en-US" sz="700" dirty="0" smtClean="0">
                <a:solidFill>
                  <a:prstClr val="black"/>
                </a:solidFill>
              </a:endParaRPr>
            </a:p>
            <a:p>
              <a:pPr defTabSz="457200" fontAlgn="base">
                <a:lnSpc>
                  <a:spcPts val="640"/>
                </a:lnSpc>
                <a:spcBef>
                  <a:spcPct val="0"/>
                </a:spcBef>
                <a:spcAft>
                  <a:spcPct val="0"/>
                </a:spcAft>
                <a:buNone/>
              </a:pPr>
              <a:r>
                <a:rPr lang="en-US" altLang="en-US" sz="700" dirty="0" smtClean="0">
                  <a:solidFill>
                    <a:prstClr val="black"/>
                  </a:solidFill>
                </a:rPr>
                <a:t>only</a:t>
              </a:r>
              <a:endParaRPr lang="en-US" altLang="en-US" sz="700" dirty="0">
                <a:solidFill>
                  <a:prstClr val="black"/>
                </a:solidFill>
              </a:endParaRPr>
            </a:p>
          </p:txBody>
        </p:sp>
        <p:sp>
          <p:nvSpPr>
            <p:cNvPr id="65" name="TextBox 64"/>
            <p:cNvSpPr txBox="1"/>
            <p:nvPr/>
          </p:nvSpPr>
          <p:spPr>
            <a:xfrm>
              <a:off x="3799952" y="6166763"/>
              <a:ext cx="1450736" cy="315534"/>
            </a:xfrm>
            <a:prstGeom prst="rect">
              <a:avLst/>
            </a:prstGeom>
            <a:noFill/>
          </p:spPr>
          <p:txBody>
            <a:bodyPr wrap="none">
              <a:spAutoFit/>
            </a:bodyPr>
            <a:lstStyle/>
            <a:p>
              <a:pPr defTabSz="457200">
                <a:defRPr/>
              </a:pPr>
              <a:r>
                <a:rPr lang="en-US" sz="800" dirty="0">
                  <a:solidFill>
                    <a:prstClr val="black"/>
                  </a:solidFill>
                  <a:latin typeface="Arial" panose="020B0604020202020204" pitchFamily="34" charset="0"/>
                  <a:cs typeface="Arial" panose="020B0604020202020204" pitchFamily="34" charset="0"/>
                </a:rPr>
                <a:t>Expected: 979 </a:t>
              </a:r>
              <a:r>
                <a:rPr lang="en-US" sz="800" dirty="0" err="1">
                  <a:solidFill>
                    <a:prstClr val="black"/>
                  </a:solidFill>
                  <a:latin typeface="Arial" panose="020B0604020202020204" pitchFamily="34" charset="0"/>
                  <a:cs typeface="Arial" panose="020B0604020202020204" pitchFamily="34" charset="0"/>
                </a:rPr>
                <a:t>bp</a:t>
              </a:r>
              <a:endParaRPr lang="en-US" sz="800" dirty="0">
                <a:solidFill>
                  <a:prstClr val="black"/>
                </a:solidFill>
                <a:latin typeface="Arial" panose="020B0604020202020204" pitchFamily="34" charset="0"/>
                <a:cs typeface="Arial" panose="020B0604020202020204" pitchFamily="34" charset="0"/>
              </a:endParaRPr>
            </a:p>
          </p:txBody>
        </p:sp>
        <p:sp>
          <p:nvSpPr>
            <p:cNvPr id="66" name="Right Triangle 65"/>
            <p:cNvSpPr/>
            <p:nvPr/>
          </p:nvSpPr>
          <p:spPr>
            <a:xfrm flipH="1">
              <a:off x="4027362" y="4475264"/>
              <a:ext cx="2044483" cy="246144"/>
            </a:xfrm>
            <a:prstGeom prst="rtTriangle">
              <a:avLst/>
            </a:prstGeom>
            <a:solidFill>
              <a:schemeClr val="bg1">
                <a:lumMod val="85000"/>
              </a:schemeClr>
            </a:solidFill>
            <a:ln w="12700">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67" name="TextBox 69"/>
            <p:cNvSpPr txBox="1">
              <a:spLocks noChangeArrowheads="1"/>
            </p:cNvSpPr>
            <p:nvPr/>
          </p:nvSpPr>
          <p:spPr bwMode="auto">
            <a:xfrm>
              <a:off x="5000220" y="4552347"/>
              <a:ext cx="1219067" cy="16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ts val="13"/>
                </a:spcBef>
                <a:spcAft>
                  <a:spcPts val="13"/>
                </a:spcAft>
                <a:buNone/>
              </a:pPr>
              <a:r>
                <a:rPr lang="en-US" altLang="en-US" sz="800" dirty="0">
                  <a:solidFill>
                    <a:prstClr val="black"/>
                  </a:solidFill>
                  <a:ea typeface="ＭＳ Ｐゴシック" charset="-128"/>
                </a:rPr>
                <a:t>[</a:t>
              </a:r>
              <a:r>
                <a:rPr lang="en-US" altLang="en-US" sz="800" dirty="0" err="1">
                  <a:solidFill>
                    <a:prstClr val="black"/>
                  </a:solidFill>
                  <a:ea typeface="ＭＳ Ｐゴシック" charset="-128"/>
                </a:rPr>
                <a:t>TALEN+Donor</a:t>
              </a:r>
              <a:r>
                <a:rPr lang="en-US" altLang="en-US" sz="800" dirty="0">
                  <a:solidFill>
                    <a:prstClr val="black"/>
                  </a:solidFill>
                  <a:ea typeface="ＭＳ Ｐゴシック" charset="-128"/>
                </a:rPr>
                <a:t>]</a:t>
              </a:r>
            </a:p>
          </p:txBody>
        </p:sp>
        <p:sp>
          <p:nvSpPr>
            <p:cNvPr id="68" name="Left Bracket 67"/>
            <p:cNvSpPr/>
            <p:nvPr/>
          </p:nvSpPr>
          <p:spPr>
            <a:xfrm rot="5400000">
              <a:off x="3427343" y="4574827"/>
              <a:ext cx="38113" cy="279371"/>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69" name="Left Bracket 68"/>
            <p:cNvSpPr/>
            <p:nvPr/>
          </p:nvSpPr>
          <p:spPr>
            <a:xfrm rot="5400000">
              <a:off x="3771001" y="4574033"/>
              <a:ext cx="38113" cy="280957"/>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grpSp>
      <p:sp>
        <p:nvSpPr>
          <p:cNvPr id="71" name="TextBox 42"/>
          <p:cNvSpPr txBox="1">
            <a:spLocks noChangeArrowheads="1"/>
          </p:cNvSpPr>
          <p:nvPr/>
        </p:nvSpPr>
        <p:spPr bwMode="auto">
          <a:xfrm>
            <a:off x="3805474" y="1218341"/>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C</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72" name="TextBox 45"/>
          <p:cNvSpPr txBox="1">
            <a:spLocks noChangeArrowheads="1"/>
          </p:cNvSpPr>
          <p:nvPr/>
        </p:nvSpPr>
        <p:spPr bwMode="auto">
          <a:xfrm>
            <a:off x="123937" y="1935894"/>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D</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graphicFrame>
        <p:nvGraphicFramePr>
          <p:cNvPr id="80" name="Object 14"/>
          <p:cNvGraphicFramePr>
            <a:graphicFrameLocks noChangeAspect="1"/>
          </p:cNvGraphicFramePr>
          <p:nvPr>
            <p:extLst>
              <p:ext uri="{D42A27DB-BD31-4B8C-83A1-F6EECF244321}">
                <p14:modId xmlns:p14="http://schemas.microsoft.com/office/powerpoint/2010/main" val="3076792333"/>
              </p:ext>
            </p:extLst>
          </p:nvPr>
        </p:nvGraphicFramePr>
        <p:xfrm>
          <a:off x="3444430" y="1841849"/>
          <a:ext cx="2183748" cy="1756541"/>
        </p:xfrm>
        <a:graphic>
          <a:graphicData uri="http://schemas.openxmlformats.org/presentationml/2006/ole">
            <mc:AlternateContent xmlns:mc="http://schemas.openxmlformats.org/markup-compatibility/2006">
              <mc:Choice xmlns:v="urn:schemas-microsoft-com:vml" Requires="v">
                <p:oleObj spid="_x0000_s1063" name="Prism 6" r:id="rId7" imgW="3741450" imgH="3009807" progId="Prism6.Document">
                  <p:embed/>
                </p:oleObj>
              </mc:Choice>
              <mc:Fallback>
                <p:oleObj name="Prism 6" r:id="rId7" imgW="3741450" imgH="3009807" progId="Prism6.Document">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44430" y="1841849"/>
                        <a:ext cx="2183748" cy="1756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 name="TextBox 21"/>
          <p:cNvSpPr txBox="1">
            <a:spLocks noChangeArrowheads="1"/>
          </p:cNvSpPr>
          <p:nvPr/>
        </p:nvSpPr>
        <p:spPr bwMode="auto">
          <a:xfrm>
            <a:off x="3200448" y="1935894"/>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E</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82" name="TextBox 23"/>
          <p:cNvSpPr txBox="1">
            <a:spLocks noChangeArrowheads="1"/>
          </p:cNvSpPr>
          <p:nvPr/>
        </p:nvSpPr>
        <p:spPr bwMode="auto">
          <a:xfrm>
            <a:off x="5606376" y="1935894"/>
            <a:ext cx="3305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F</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grpSp>
        <p:nvGrpSpPr>
          <p:cNvPr id="8" name="Group 7"/>
          <p:cNvGrpSpPr/>
          <p:nvPr/>
        </p:nvGrpSpPr>
        <p:grpSpPr>
          <a:xfrm>
            <a:off x="5532255" y="1818799"/>
            <a:ext cx="3166113" cy="1783847"/>
            <a:chOff x="5690833" y="2362565"/>
            <a:chExt cx="3166113" cy="1783847"/>
          </a:xfrm>
        </p:grpSpPr>
        <p:graphicFrame>
          <p:nvGraphicFramePr>
            <p:cNvPr id="79" name="Object 78"/>
            <p:cNvGraphicFramePr>
              <a:graphicFrameLocks noChangeAspect="1"/>
            </p:cNvGraphicFramePr>
            <p:nvPr>
              <p:extLst>
                <p:ext uri="{D42A27DB-BD31-4B8C-83A1-F6EECF244321}">
                  <p14:modId xmlns:p14="http://schemas.microsoft.com/office/powerpoint/2010/main" val="1389798331"/>
                </p:ext>
              </p:extLst>
            </p:nvPr>
          </p:nvGraphicFramePr>
          <p:xfrm>
            <a:off x="5952149" y="2362565"/>
            <a:ext cx="2904797" cy="1533177"/>
          </p:xfrm>
          <a:graphic>
            <a:graphicData uri="http://schemas.openxmlformats.org/presentationml/2006/ole">
              <mc:AlternateContent xmlns:mc="http://schemas.openxmlformats.org/markup-compatibility/2006">
                <mc:Choice xmlns:v="urn:schemas-microsoft-com:vml" Requires="v">
                  <p:oleObj spid="_x0000_s1064" name="Prism 6" r:id="rId9" imgW="4253563" imgH="2244120" progId="Prism6.Document">
                    <p:embed/>
                  </p:oleObj>
                </mc:Choice>
                <mc:Fallback>
                  <p:oleObj name="Prism 6" r:id="rId9" imgW="4253563" imgH="2244120" progId="Prism6.Document">
                    <p:embed/>
                    <p:pic>
                      <p:nvPicPr>
                        <p:cNvPr id="0" name=""/>
                        <p:cNvPicPr/>
                        <p:nvPr/>
                      </p:nvPicPr>
                      <p:blipFill>
                        <a:blip r:embed="rId10"/>
                        <a:stretch>
                          <a:fillRect/>
                        </a:stretch>
                      </p:blipFill>
                      <p:spPr>
                        <a:xfrm>
                          <a:off x="5952149" y="2362565"/>
                          <a:ext cx="2904797" cy="1533177"/>
                        </a:xfrm>
                        <a:prstGeom prst="rect">
                          <a:avLst/>
                        </a:prstGeom>
                      </p:spPr>
                    </p:pic>
                  </p:oleObj>
                </mc:Fallback>
              </mc:AlternateContent>
            </a:graphicData>
          </a:graphic>
        </p:graphicFrame>
        <p:grpSp>
          <p:nvGrpSpPr>
            <p:cNvPr id="83" name="Group 33"/>
            <p:cNvGrpSpPr>
              <a:grpSpLocks/>
            </p:cNvGrpSpPr>
            <p:nvPr/>
          </p:nvGrpSpPr>
          <p:grpSpPr bwMode="auto">
            <a:xfrm>
              <a:off x="5690833" y="3797237"/>
              <a:ext cx="2872078" cy="349175"/>
              <a:chOff x="-49671" y="2293939"/>
              <a:chExt cx="2871069" cy="348805"/>
            </a:xfrm>
          </p:grpSpPr>
          <p:grpSp>
            <p:nvGrpSpPr>
              <p:cNvPr id="84" name="Group 34"/>
              <p:cNvGrpSpPr>
                <a:grpSpLocks/>
              </p:cNvGrpSpPr>
              <p:nvPr/>
            </p:nvGrpSpPr>
            <p:grpSpPr bwMode="auto">
              <a:xfrm>
                <a:off x="-49671" y="2293939"/>
                <a:ext cx="2059088" cy="348805"/>
                <a:chOff x="-49671" y="2293939"/>
                <a:chExt cx="2059088" cy="348805"/>
              </a:xfrm>
            </p:grpSpPr>
            <p:sp>
              <p:nvSpPr>
                <p:cNvPr id="87" name="TextBox 37"/>
                <p:cNvSpPr txBox="1">
                  <a:spLocks noChangeArrowheads="1"/>
                </p:cNvSpPr>
                <p:nvPr/>
              </p:nvSpPr>
              <p:spPr bwMode="auto">
                <a:xfrm>
                  <a:off x="129802" y="2293939"/>
                  <a:ext cx="647705"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dirty="0">
                      <a:solidFill>
                        <a:prstClr val="black"/>
                      </a:solidFill>
                    </a:rPr>
                    <a:t>TALEN (ng)</a:t>
                  </a:r>
                </a:p>
              </p:txBody>
            </p:sp>
            <p:sp>
              <p:nvSpPr>
                <p:cNvPr id="88" name="TextBox 38"/>
                <p:cNvSpPr txBox="1">
                  <a:spLocks noChangeArrowheads="1"/>
                </p:cNvSpPr>
                <p:nvPr/>
              </p:nvSpPr>
              <p:spPr bwMode="auto">
                <a:xfrm>
                  <a:off x="-49671" y="2427528"/>
                  <a:ext cx="827178"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dirty="0">
                      <a:solidFill>
                        <a:prstClr val="black"/>
                      </a:solidFill>
                    </a:rPr>
                    <a:t>GFP Donor (ng)</a:t>
                  </a:r>
                </a:p>
              </p:txBody>
            </p:sp>
            <p:sp>
              <p:nvSpPr>
                <p:cNvPr id="89" name="TextBox 41"/>
                <p:cNvSpPr txBox="1">
                  <a:spLocks noChangeArrowheads="1"/>
                </p:cNvSpPr>
                <p:nvPr/>
              </p:nvSpPr>
              <p:spPr bwMode="auto">
                <a:xfrm>
                  <a:off x="839165" y="2293939"/>
                  <a:ext cx="338434"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a:solidFill>
                        <a:prstClr val="black"/>
                      </a:solidFill>
                    </a:rPr>
                    <a:t>250</a:t>
                  </a:r>
                </a:p>
              </p:txBody>
            </p:sp>
            <p:sp>
              <p:nvSpPr>
                <p:cNvPr id="90" name="TextBox 42"/>
                <p:cNvSpPr txBox="1">
                  <a:spLocks noChangeArrowheads="1"/>
                </p:cNvSpPr>
                <p:nvPr/>
              </p:nvSpPr>
              <p:spPr bwMode="auto">
                <a:xfrm>
                  <a:off x="1646614" y="2293939"/>
                  <a:ext cx="338434"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dirty="0">
                      <a:solidFill>
                        <a:prstClr val="black"/>
                      </a:solidFill>
                    </a:rPr>
                    <a:t>500</a:t>
                  </a:r>
                </a:p>
              </p:txBody>
            </p:sp>
            <p:sp>
              <p:nvSpPr>
                <p:cNvPr id="91" name="TextBox 47"/>
                <p:cNvSpPr txBox="1">
                  <a:spLocks noChangeArrowheads="1"/>
                </p:cNvSpPr>
                <p:nvPr/>
              </p:nvSpPr>
              <p:spPr bwMode="auto">
                <a:xfrm>
                  <a:off x="803100" y="2427528"/>
                  <a:ext cx="389712"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a:solidFill>
                        <a:prstClr val="black"/>
                      </a:solidFill>
                    </a:rPr>
                    <a:t>2500</a:t>
                  </a:r>
                </a:p>
              </p:txBody>
            </p:sp>
            <p:sp>
              <p:nvSpPr>
                <p:cNvPr id="92" name="TextBox 48"/>
                <p:cNvSpPr txBox="1">
                  <a:spLocks noChangeArrowheads="1"/>
                </p:cNvSpPr>
                <p:nvPr/>
              </p:nvSpPr>
              <p:spPr bwMode="auto">
                <a:xfrm>
                  <a:off x="1619705" y="2427528"/>
                  <a:ext cx="389712"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a:solidFill>
                        <a:prstClr val="black"/>
                      </a:solidFill>
                    </a:rPr>
                    <a:t>5000</a:t>
                  </a:r>
                </a:p>
              </p:txBody>
            </p:sp>
          </p:grpSp>
          <p:sp>
            <p:nvSpPr>
              <p:cNvPr id="85" name="TextBox 35"/>
              <p:cNvSpPr txBox="1">
                <a:spLocks noChangeArrowheads="1"/>
              </p:cNvSpPr>
              <p:nvPr/>
            </p:nvSpPr>
            <p:spPr bwMode="auto">
              <a:xfrm>
                <a:off x="2458611" y="2293939"/>
                <a:ext cx="338434"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dirty="0">
                    <a:solidFill>
                      <a:prstClr val="black"/>
                    </a:solidFill>
                  </a:rPr>
                  <a:t>750</a:t>
                </a:r>
              </a:p>
            </p:txBody>
          </p:sp>
          <p:sp>
            <p:nvSpPr>
              <p:cNvPr id="86" name="TextBox 36"/>
              <p:cNvSpPr txBox="1">
                <a:spLocks noChangeArrowheads="1"/>
              </p:cNvSpPr>
              <p:nvPr/>
            </p:nvSpPr>
            <p:spPr bwMode="auto">
              <a:xfrm>
                <a:off x="2431686" y="2427527"/>
                <a:ext cx="389712" cy="21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800" b="1" dirty="0">
                    <a:solidFill>
                      <a:prstClr val="black"/>
                    </a:solidFill>
                  </a:rPr>
                  <a:t>7500</a:t>
                </a:r>
              </a:p>
            </p:txBody>
          </p:sp>
        </p:grpSp>
      </p:grpSp>
      <p:sp>
        <p:nvSpPr>
          <p:cNvPr id="93" name="TextBox 22"/>
          <p:cNvSpPr txBox="1">
            <a:spLocks noChangeArrowheads="1"/>
          </p:cNvSpPr>
          <p:nvPr/>
        </p:nvSpPr>
        <p:spPr bwMode="auto">
          <a:xfrm>
            <a:off x="473293" y="3739678"/>
            <a:ext cx="356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G</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grpSp>
        <p:nvGrpSpPr>
          <p:cNvPr id="6" name="Group 5"/>
          <p:cNvGrpSpPr/>
          <p:nvPr/>
        </p:nvGrpSpPr>
        <p:grpSpPr>
          <a:xfrm>
            <a:off x="925647" y="3622230"/>
            <a:ext cx="7322733" cy="1656279"/>
            <a:chOff x="143281" y="4541385"/>
            <a:chExt cx="8860506" cy="2004097"/>
          </a:xfrm>
        </p:grpSpPr>
        <p:cxnSp>
          <p:nvCxnSpPr>
            <p:cNvPr id="95" name="Straight Arrow Connector 94"/>
            <p:cNvCxnSpPr/>
            <p:nvPr/>
          </p:nvCxnSpPr>
          <p:spPr>
            <a:xfrm flipV="1">
              <a:off x="338668" y="5464703"/>
              <a:ext cx="0" cy="852790"/>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96" name="Group 95"/>
            <p:cNvGrpSpPr/>
            <p:nvPr/>
          </p:nvGrpSpPr>
          <p:grpSpPr>
            <a:xfrm>
              <a:off x="143281" y="4541385"/>
              <a:ext cx="8860506" cy="2004097"/>
              <a:chOff x="56484" y="2990848"/>
              <a:chExt cx="8860504" cy="2004095"/>
            </a:xfrm>
          </p:grpSpPr>
          <p:grpSp>
            <p:nvGrpSpPr>
              <p:cNvPr id="97" name="Group 2"/>
              <p:cNvGrpSpPr>
                <a:grpSpLocks/>
              </p:cNvGrpSpPr>
              <p:nvPr/>
            </p:nvGrpSpPr>
            <p:grpSpPr bwMode="auto">
              <a:xfrm>
                <a:off x="285750" y="2990848"/>
                <a:ext cx="8631238" cy="1776316"/>
                <a:chOff x="286409" y="2991263"/>
                <a:chExt cx="8630351" cy="1775462"/>
              </a:xfrm>
            </p:grpSpPr>
            <p:grpSp>
              <p:nvGrpSpPr>
                <p:cNvPr id="101" name="Group 10"/>
                <p:cNvGrpSpPr>
                  <a:grpSpLocks/>
                </p:cNvGrpSpPr>
                <p:nvPr/>
              </p:nvGrpSpPr>
              <p:grpSpPr bwMode="auto">
                <a:xfrm>
                  <a:off x="845892" y="2991263"/>
                  <a:ext cx="7912258" cy="281899"/>
                  <a:chOff x="956079" y="941363"/>
                  <a:chExt cx="7912461" cy="281883"/>
                </a:xfrm>
              </p:grpSpPr>
              <p:sp>
                <p:nvSpPr>
                  <p:cNvPr id="108" name="TextBox 3"/>
                  <p:cNvSpPr txBox="1">
                    <a:spLocks noChangeArrowheads="1"/>
                  </p:cNvSpPr>
                  <p:nvPr/>
                </p:nvSpPr>
                <p:spPr bwMode="auto">
                  <a:xfrm>
                    <a:off x="956079" y="944090"/>
                    <a:ext cx="667571" cy="27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b="1" dirty="0">
                        <a:solidFill>
                          <a:prstClr val="black"/>
                        </a:solidFill>
                      </a:rPr>
                      <a:t>No PHA</a:t>
                    </a:r>
                  </a:p>
                </p:txBody>
              </p:sp>
              <p:sp>
                <p:nvSpPr>
                  <p:cNvPr id="109" name="TextBox 4"/>
                  <p:cNvSpPr txBox="1">
                    <a:spLocks noChangeArrowheads="1"/>
                  </p:cNvSpPr>
                  <p:nvPr/>
                </p:nvSpPr>
                <p:spPr bwMode="auto">
                  <a:xfrm>
                    <a:off x="2554421" y="944090"/>
                    <a:ext cx="1082620" cy="27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b="1" dirty="0">
                        <a:solidFill>
                          <a:prstClr val="black"/>
                        </a:solidFill>
                      </a:rPr>
                      <a:t>0.1 </a:t>
                    </a:r>
                    <a:r>
                      <a:rPr lang="en-US" altLang="en-US" sz="900" b="1" dirty="0" err="1">
                        <a:solidFill>
                          <a:prstClr val="black"/>
                        </a:solidFill>
                      </a:rPr>
                      <a:t>ug</a:t>
                    </a:r>
                    <a:r>
                      <a:rPr lang="en-US" altLang="en-US" sz="900" b="1" dirty="0">
                        <a:solidFill>
                          <a:prstClr val="black"/>
                        </a:solidFill>
                      </a:rPr>
                      <a:t>/mL PHA</a:t>
                    </a:r>
                  </a:p>
                </p:txBody>
              </p:sp>
              <p:sp>
                <p:nvSpPr>
                  <p:cNvPr id="110" name="TextBox 5"/>
                  <p:cNvSpPr txBox="1">
                    <a:spLocks noChangeArrowheads="1"/>
                  </p:cNvSpPr>
                  <p:nvPr/>
                </p:nvSpPr>
                <p:spPr bwMode="auto">
                  <a:xfrm>
                    <a:off x="4328242" y="944090"/>
                    <a:ext cx="1082620" cy="27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b="1">
                        <a:solidFill>
                          <a:prstClr val="black"/>
                        </a:solidFill>
                      </a:rPr>
                      <a:t>0.3 ug/mL PHA</a:t>
                    </a:r>
                  </a:p>
                </p:txBody>
              </p:sp>
              <p:sp>
                <p:nvSpPr>
                  <p:cNvPr id="111" name="TextBox 6"/>
                  <p:cNvSpPr txBox="1">
                    <a:spLocks noChangeArrowheads="1"/>
                  </p:cNvSpPr>
                  <p:nvPr/>
                </p:nvSpPr>
                <p:spPr bwMode="auto">
                  <a:xfrm>
                    <a:off x="6130965" y="944090"/>
                    <a:ext cx="975948" cy="27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b="1">
                        <a:solidFill>
                          <a:prstClr val="black"/>
                        </a:solidFill>
                      </a:rPr>
                      <a:t>1 ug/mL PHA</a:t>
                    </a:r>
                  </a:p>
                </p:txBody>
              </p:sp>
              <p:sp>
                <p:nvSpPr>
                  <p:cNvPr id="112" name="TextBox 7"/>
                  <p:cNvSpPr txBox="1">
                    <a:spLocks noChangeArrowheads="1"/>
                  </p:cNvSpPr>
                  <p:nvPr/>
                </p:nvSpPr>
                <p:spPr bwMode="auto">
                  <a:xfrm>
                    <a:off x="7892592" y="941363"/>
                    <a:ext cx="975948" cy="27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b="1">
                        <a:solidFill>
                          <a:prstClr val="black"/>
                        </a:solidFill>
                      </a:rPr>
                      <a:t>3 ug/mL PHA</a:t>
                    </a:r>
                  </a:p>
                </p:txBody>
              </p:sp>
            </p:grpSp>
            <p:grpSp>
              <p:nvGrpSpPr>
                <p:cNvPr id="102" name="Group 15"/>
                <p:cNvGrpSpPr>
                  <a:grpSpLocks/>
                </p:cNvGrpSpPr>
                <p:nvPr/>
              </p:nvGrpSpPr>
              <p:grpSpPr bwMode="auto">
                <a:xfrm>
                  <a:off x="286409" y="3145716"/>
                  <a:ext cx="8630351" cy="1621009"/>
                  <a:chOff x="286409" y="442076"/>
                  <a:chExt cx="8630351" cy="1621009"/>
                </a:xfrm>
              </p:grpSpPr>
              <p:pic>
                <p:nvPicPr>
                  <p:cNvPr id="104" name="Picture 17"/>
                  <p:cNvPicPr>
                    <a:picLocks noChangeAspect="1"/>
                  </p:cNvPicPr>
                  <p:nvPr/>
                </p:nvPicPr>
                <p:blipFill>
                  <a:blip r:embed="rId11">
                    <a:extLst>
                      <a:ext uri="{28A0092B-C50C-407E-A947-70E740481C1C}">
                        <a14:useLocalDpi xmlns:a14="http://schemas.microsoft.com/office/drawing/2010/main" val="0"/>
                      </a:ext>
                    </a:extLst>
                  </a:blip>
                  <a:srcRect l="9232" b="5008"/>
                  <a:stretch>
                    <a:fillRect/>
                  </a:stretch>
                </p:blipFill>
                <p:spPr bwMode="auto">
                  <a:xfrm>
                    <a:off x="2020792" y="454268"/>
                    <a:ext cx="1595862" cy="16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18"/>
                  <p:cNvPicPr>
                    <a:picLocks noChangeAspect="1"/>
                  </p:cNvPicPr>
                  <p:nvPr/>
                </p:nvPicPr>
                <p:blipFill>
                  <a:blip r:embed="rId12">
                    <a:extLst>
                      <a:ext uri="{28A0092B-C50C-407E-A947-70E740481C1C}">
                        <a14:useLocalDpi xmlns:a14="http://schemas.microsoft.com/office/drawing/2010/main" val="0"/>
                      </a:ext>
                    </a:extLst>
                  </a:blip>
                  <a:srcRect l="7457" b="5663"/>
                  <a:stretch>
                    <a:fillRect/>
                  </a:stretch>
                </p:blipFill>
                <p:spPr bwMode="auto">
                  <a:xfrm>
                    <a:off x="3764172" y="453713"/>
                    <a:ext cx="1627024" cy="1597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Picture 19"/>
                  <p:cNvPicPr>
                    <a:picLocks noChangeAspect="1"/>
                  </p:cNvPicPr>
                  <p:nvPr/>
                </p:nvPicPr>
                <p:blipFill>
                  <a:blip r:embed="rId13">
                    <a:extLst>
                      <a:ext uri="{28A0092B-C50C-407E-A947-70E740481C1C}">
                        <a14:useLocalDpi xmlns:a14="http://schemas.microsoft.com/office/drawing/2010/main" val="0"/>
                      </a:ext>
                    </a:extLst>
                  </a:blip>
                  <a:srcRect l="8324" b="5008"/>
                  <a:stretch>
                    <a:fillRect/>
                  </a:stretch>
                </p:blipFill>
                <p:spPr bwMode="auto">
                  <a:xfrm>
                    <a:off x="5538715" y="454268"/>
                    <a:ext cx="1611795" cy="16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20"/>
                  <p:cNvPicPr>
                    <a:picLocks noChangeAspect="1"/>
                  </p:cNvPicPr>
                  <p:nvPr/>
                </p:nvPicPr>
                <p:blipFill>
                  <a:blip r:embed="rId14">
                    <a:extLst>
                      <a:ext uri="{28A0092B-C50C-407E-A947-70E740481C1C}">
                        <a14:useLocalDpi xmlns:a14="http://schemas.microsoft.com/office/drawing/2010/main" val="0"/>
                      </a:ext>
                    </a:extLst>
                  </a:blip>
                  <a:srcRect l="7930" b="5008"/>
                  <a:stretch>
                    <a:fillRect/>
                  </a:stretch>
                </p:blipFill>
                <p:spPr bwMode="auto">
                  <a:xfrm>
                    <a:off x="7298027" y="442076"/>
                    <a:ext cx="1618733" cy="16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16"/>
                  <p:cNvPicPr>
                    <a:picLocks noChangeAspect="1"/>
                  </p:cNvPicPr>
                  <p:nvPr/>
                </p:nvPicPr>
                <p:blipFill>
                  <a:blip r:embed="rId15">
                    <a:extLst>
                      <a:ext uri="{28A0092B-C50C-407E-A947-70E740481C1C}">
                        <a14:useLocalDpi xmlns:a14="http://schemas.microsoft.com/office/drawing/2010/main" val="0"/>
                      </a:ext>
                    </a:extLst>
                  </a:blip>
                  <a:srcRect l="9743" b="6317"/>
                  <a:stretch>
                    <a:fillRect/>
                  </a:stretch>
                </p:blipFill>
                <p:spPr bwMode="auto">
                  <a:xfrm>
                    <a:off x="286409" y="453159"/>
                    <a:ext cx="1586865" cy="158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98" name="Straight Arrow Connector 97"/>
              <p:cNvCxnSpPr/>
              <p:nvPr/>
            </p:nvCxnSpPr>
            <p:spPr>
              <a:xfrm>
                <a:off x="256190" y="4762500"/>
                <a:ext cx="948565" cy="0"/>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9" name="TextBox 1"/>
              <p:cNvSpPr txBox="1">
                <a:spLocks noChangeArrowheads="1"/>
              </p:cNvSpPr>
              <p:nvPr/>
            </p:nvSpPr>
            <p:spPr bwMode="auto">
              <a:xfrm>
                <a:off x="627067" y="4734256"/>
                <a:ext cx="514524" cy="2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800" b="1">
                    <a:solidFill>
                      <a:prstClr val="black"/>
                    </a:solidFill>
                  </a:rPr>
                  <a:t>GFP</a:t>
                </a:r>
                <a:endParaRPr lang="en-US" altLang="en-US" sz="800">
                  <a:solidFill>
                    <a:prstClr val="black"/>
                  </a:solidFill>
                </a:endParaRPr>
              </a:p>
            </p:txBody>
          </p:sp>
          <p:sp>
            <p:nvSpPr>
              <p:cNvPr id="100" name="TextBox 1"/>
              <p:cNvSpPr txBox="1">
                <a:spLocks noChangeArrowheads="1"/>
              </p:cNvSpPr>
              <p:nvPr/>
            </p:nvSpPr>
            <p:spPr bwMode="auto">
              <a:xfrm rot="16200000">
                <a:off x="-246559" y="3900322"/>
                <a:ext cx="866774" cy="2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800" b="1" dirty="0">
                    <a:solidFill>
                      <a:prstClr val="black"/>
                    </a:solidFill>
                  </a:rPr>
                  <a:t>SSC</a:t>
                </a:r>
                <a:endParaRPr lang="en-US" altLang="en-US" sz="800" dirty="0">
                  <a:solidFill>
                    <a:prstClr val="black"/>
                  </a:solidFill>
                </a:endParaRPr>
              </a:p>
            </p:txBody>
          </p:sp>
        </p:grpSp>
      </p:grpSp>
      <p:pic>
        <p:nvPicPr>
          <p:cNvPr id="113" name="Picture 112"/>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0186154" y="3894933"/>
            <a:ext cx="8999537" cy="21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4" name="Group 47"/>
          <p:cNvGrpSpPr>
            <a:grpSpLocks/>
          </p:cNvGrpSpPr>
          <p:nvPr/>
        </p:nvGrpSpPr>
        <p:grpSpPr bwMode="auto">
          <a:xfrm>
            <a:off x="-7010564" y="2217606"/>
            <a:ext cx="5736283" cy="779718"/>
            <a:chOff x="851686" y="4278169"/>
            <a:chExt cx="5736061" cy="1014801"/>
          </a:xfrm>
        </p:grpSpPr>
        <p:sp>
          <p:nvSpPr>
            <p:cNvPr id="122" name="TextBox 46"/>
            <p:cNvSpPr txBox="1">
              <a:spLocks noChangeArrowheads="1"/>
            </p:cNvSpPr>
            <p:nvPr/>
          </p:nvSpPr>
          <p:spPr bwMode="auto">
            <a:xfrm>
              <a:off x="3942637" y="4972514"/>
              <a:ext cx="375409" cy="320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1000">
                  <a:solidFill>
                    <a:prstClr val="black"/>
                  </a:solidFill>
                </a:rPr>
                <a:t>Rev</a:t>
              </a:r>
            </a:p>
          </p:txBody>
        </p:sp>
        <p:cxnSp>
          <p:nvCxnSpPr>
            <p:cNvPr id="115" name="Straight Connector 114"/>
            <p:cNvCxnSpPr/>
            <p:nvPr/>
          </p:nvCxnSpPr>
          <p:spPr>
            <a:xfrm>
              <a:off x="916138" y="4746308"/>
              <a:ext cx="5671609" cy="12233"/>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16" name="Rounded Rectangle 115"/>
            <p:cNvSpPr/>
            <p:nvPr/>
          </p:nvSpPr>
          <p:spPr>
            <a:xfrm>
              <a:off x="4844101" y="4619760"/>
              <a:ext cx="1063586" cy="239907"/>
            </a:xfrm>
            <a:prstGeom prst="round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1200">
                  <a:solidFill>
                    <a:prstClr val="black"/>
                  </a:solidFill>
                </a:rPr>
                <a:t>Exon1</a:t>
              </a:r>
            </a:p>
          </p:txBody>
        </p:sp>
        <p:sp>
          <p:nvSpPr>
            <p:cNvPr id="117" name="Right Arrow 116"/>
            <p:cNvSpPr/>
            <p:nvPr/>
          </p:nvSpPr>
          <p:spPr>
            <a:xfrm>
              <a:off x="1831138" y="4610227"/>
              <a:ext cx="695299" cy="265328"/>
            </a:xfrm>
            <a:prstGeom prst="rightArrow">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r>
                <a:rPr lang="en-US" sz="900">
                  <a:solidFill>
                    <a:prstClr val="black"/>
                  </a:solidFill>
                </a:rPr>
                <a:t>Promoter</a:t>
              </a:r>
            </a:p>
          </p:txBody>
        </p:sp>
        <p:sp>
          <p:nvSpPr>
            <p:cNvPr id="118" name="Rounded Rectangle 117"/>
            <p:cNvSpPr/>
            <p:nvPr/>
          </p:nvSpPr>
          <p:spPr>
            <a:xfrm>
              <a:off x="3731304" y="4619760"/>
              <a:ext cx="730223" cy="239907"/>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1200" b="1">
                  <a:solidFill>
                    <a:prstClr val="black"/>
                  </a:solidFill>
                </a:rPr>
                <a:t>GFP-</a:t>
              </a:r>
              <a:r>
                <a:rPr lang="en-US" sz="1200" b="1" err="1">
                  <a:solidFill>
                    <a:prstClr val="black"/>
                  </a:solidFill>
                </a:rPr>
                <a:t>pA</a:t>
              </a:r>
              <a:endParaRPr lang="en-US" sz="1200" b="1">
                <a:solidFill>
                  <a:prstClr val="black"/>
                </a:solidFill>
              </a:endParaRPr>
            </a:p>
          </p:txBody>
        </p:sp>
        <p:cxnSp>
          <p:nvCxnSpPr>
            <p:cNvPr id="119" name="Straight Arrow Connector 118"/>
            <p:cNvCxnSpPr/>
            <p:nvPr/>
          </p:nvCxnSpPr>
          <p:spPr>
            <a:xfrm>
              <a:off x="927883" y="4505367"/>
              <a:ext cx="288914" cy="0"/>
            </a:xfrm>
            <a:prstGeom prst="straightConnector1">
              <a:avLst/>
            </a:prstGeom>
            <a:ln w="38100">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0" name="Straight Arrow Connector 119"/>
            <p:cNvCxnSpPr/>
            <p:nvPr/>
          </p:nvCxnSpPr>
          <p:spPr>
            <a:xfrm flipH="1">
              <a:off x="3967833" y="4993126"/>
              <a:ext cx="287326" cy="0"/>
            </a:xfrm>
            <a:prstGeom prst="straightConnector1">
              <a:avLst/>
            </a:prstGeom>
            <a:ln w="38100">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1" name="TextBox 45"/>
            <p:cNvSpPr txBox="1">
              <a:spLocks noChangeArrowheads="1"/>
            </p:cNvSpPr>
            <p:nvPr/>
          </p:nvSpPr>
          <p:spPr bwMode="auto">
            <a:xfrm>
              <a:off x="851686" y="4278169"/>
              <a:ext cx="402658" cy="320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1000" dirty="0">
                  <a:solidFill>
                    <a:prstClr val="black"/>
                  </a:solidFill>
                </a:rPr>
                <a:t>Fwd</a:t>
              </a:r>
            </a:p>
          </p:txBody>
        </p:sp>
      </p:grpSp>
      <p:grpSp>
        <p:nvGrpSpPr>
          <p:cNvPr id="123" name="Group 47"/>
          <p:cNvGrpSpPr>
            <a:grpSpLocks/>
          </p:cNvGrpSpPr>
          <p:nvPr/>
        </p:nvGrpSpPr>
        <p:grpSpPr bwMode="auto">
          <a:xfrm>
            <a:off x="-5942790" y="1051524"/>
            <a:ext cx="5685128" cy="796552"/>
            <a:chOff x="833399" y="4259866"/>
            <a:chExt cx="5684902" cy="1031493"/>
          </a:xfrm>
        </p:grpSpPr>
        <p:sp>
          <p:nvSpPr>
            <p:cNvPr id="124" name="TextBox 46"/>
            <p:cNvSpPr txBox="1">
              <a:spLocks noChangeArrowheads="1"/>
            </p:cNvSpPr>
            <p:nvPr/>
          </p:nvSpPr>
          <p:spPr bwMode="auto">
            <a:xfrm>
              <a:off x="3942637" y="4972516"/>
              <a:ext cx="381821" cy="31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1000" b="1" dirty="0">
                  <a:solidFill>
                    <a:prstClr val="black"/>
                  </a:solidFill>
                </a:rPr>
                <a:t>Rev</a:t>
              </a:r>
            </a:p>
          </p:txBody>
        </p:sp>
        <p:cxnSp>
          <p:nvCxnSpPr>
            <p:cNvPr id="125" name="Straight Connector 124"/>
            <p:cNvCxnSpPr/>
            <p:nvPr/>
          </p:nvCxnSpPr>
          <p:spPr>
            <a:xfrm>
              <a:off x="846692" y="4746308"/>
              <a:ext cx="5671609" cy="12233"/>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26" name="Rounded Rectangle 125"/>
            <p:cNvSpPr/>
            <p:nvPr/>
          </p:nvSpPr>
          <p:spPr>
            <a:xfrm>
              <a:off x="4844101" y="4619760"/>
              <a:ext cx="1063586" cy="239907"/>
            </a:xfrm>
            <a:prstGeom prst="round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1200" dirty="0">
                  <a:solidFill>
                    <a:prstClr val="black"/>
                  </a:solidFill>
                </a:rPr>
                <a:t>Exon1</a:t>
              </a:r>
            </a:p>
          </p:txBody>
        </p:sp>
        <p:sp>
          <p:nvSpPr>
            <p:cNvPr id="127" name="Right Arrow 126"/>
            <p:cNvSpPr/>
            <p:nvPr/>
          </p:nvSpPr>
          <p:spPr>
            <a:xfrm>
              <a:off x="1831138" y="4610227"/>
              <a:ext cx="695299" cy="265328"/>
            </a:xfrm>
            <a:prstGeom prst="rightArrow">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r>
                <a:rPr lang="en-US" sz="900" dirty="0">
                  <a:solidFill>
                    <a:prstClr val="black"/>
                  </a:solidFill>
                </a:rPr>
                <a:t>Promoter</a:t>
              </a:r>
            </a:p>
          </p:txBody>
        </p:sp>
        <p:sp>
          <p:nvSpPr>
            <p:cNvPr id="128" name="Rounded Rectangle 127"/>
            <p:cNvSpPr/>
            <p:nvPr/>
          </p:nvSpPr>
          <p:spPr>
            <a:xfrm>
              <a:off x="3731304" y="4619760"/>
              <a:ext cx="730223" cy="239907"/>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1200" b="1" dirty="0">
                  <a:solidFill>
                    <a:prstClr val="black"/>
                  </a:solidFill>
                </a:rPr>
                <a:t>GFP-pA</a:t>
              </a:r>
            </a:p>
          </p:txBody>
        </p:sp>
        <p:cxnSp>
          <p:nvCxnSpPr>
            <p:cNvPr id="129" name="Straight Arrow Connector 128"/>
            <p:cNvCxnSpPr/>
            <p:nvPr/>
          </p:nvCxnSpPr>
          <p:spPr>
            <a:xfrm>
              <a:off x="927883" y="4505367"/>
              <a:ext cx="288914" cy="0"/>
            </a:xfrm>
            <a:prstGeom prst="straightConnector1">
              <a:avLst/>
            </a:prstGeom>
            <a:ln w="38100">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p:cNvCxnSpPr/>
            <p:nvPr/>
          </p:nvCxnSpPr>
          <p:spPr>
            <a:xfrm flipH="1">
              <a:off x="3967833" y="4993126"/>
              <a:ext cx="287326" cy="0"/>
            </a:xfrm>
            <a:prstGeom prst="straightConnector1">
              <a:avLst/>
            </a:prstGeom>
            <a:ln w="38100">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31" name="TextBox 45"/>
            <p:cNvSpPr txBox="1">
              <a:spLocks noChangeArrowheads="1"/>
            </p:cNvSpPr>
            <p:nvPr/>
          </p:nvSpPr>
          <p:spPr bwMode="auto">
            <a:xfrm>
              <a:off x="833399" y="4259866"/>
              <a:ext cx="409070" cy="31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1000" b="1" dirty="0">
                  <a:solidFill>
                    <a:prstClr val="black"/>
                  </a:solidFill>
                </a:rPr>
                <a:t>Fwd</a:t>
              </a:r>
            </a:p>
          </p:txBody>
        </p:sp>
      </p:grpSp>
      <p:pic>
        <p:nvPicPr>
          <p:cNvPr id="10" name="Picture 9"/>
          <p:cNvPicPr>
            <a:picLocks noChangeAspect="1"/>
          </p:cNvPicPr>
          <p:nvPr/>
        </p:nvPicPr>
        <p:blipFill>
          <a:blip r:embed="rId17"/>
          <a:stretch>
            <a:fillRect/>
          </a:stretch>
        </p:blipFill>
        <p:spPr>
          <a:xfrm>
            <a:off x="932844" y="661416"/>
            <a:ext cx="1779170" cy="1257803"/>
          </a:xfrm>
          <a:prstGeom prst="rect">
            <a:avLst/>
          </a:prstGeom>
        </p:spPr>
      </p:pic>
      <p:grpSp>
        <p:nvGrpSpPr>
          <p:cNvPr id="9" name="Group 8"/>
          <p:cNvGrpSpPr/>
          <p:nvPr/>
        </p:nvGrpSpPr>
        <p:grpSpPr>
          <a:xfrm>
            <a:off x="3787698" y="1165615"/>
            <a:ext cx="4411142" cy="565012"/>
            <a:chOff x="3446667" y="1251320"/>
            <a:chExt cx="4852256" cy="621512"/>
          </a:xfrm>
        </p:grpSpPr>
        <p:grpSp>
          <p:nvGrpSpPr>
            <p:cNvPr id="3" name="Group 2"/>
            <p:cNvGrpSpPr/>
            <p:nvPr/>
          </p:nvGrpSpPr>
          <p:grpSpPr>
            <a:xfrm>
              <a:off x="4040308" y="1251320"/>
              <a:ext cx="4258615" cy="621512"/>
              <a:chOff x="3310216" y="2690443"/>
              <a:chExt cx="5668216" cy="827233"/>
            </a:xfrm>
          </p:grpSpPr>
          <p:grpSp>
            <p:nvGrpSpPr>
              <p:cNvPr id="37" name="Group 73"/>
              <p:cNvGrpSpPr>
                <a:grpSpLocks/>
              </p:cNvGrpSpPr>
              <p:nvPr/>
            </p:nvGrpSpPr>
            <p:grpSpPr bwMode="auto">
              <a:xfrm>
                <a:off x="3310216" y="2690443"/>
                <a:ext cx="5668216" cy="827233"/>
                <a:chOff x="1250683" y="1609492"/>
                <a:chExt cx="5668924" cy="826267"/>
              </a:xfrm>
            </p:grpSpPr>
            <p:cxnSp>
              <p:nvCxnSpPr>
                <p:cNvPr id="38" name="Straight Connector 37"/>
                <p:cNvCxnSpPr/>
                <p:nvPr/>
              </p:nvCxnSpPr>
              <p:spPr>
                <a:xfrm>
                  <a:off x="1757469" y="1860170"/>
                  <a:ext cx="5155257" cy="11099"/>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4842367" y="1728561"/>
                  <a:ext cx="1065345" cy="239433"/>
                </a:xfrm>
                <a:prstGeom prst="round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700" dirty="0">
                      <a:solidFill>
                        <a:prstClr val="black"/>
                      </a:solidFill>
                      <a:latin typeface="Arial" panose="020B0604020202020204" pitchFamily="34" charset="0"/>
                      <a:cs typeface="Arial" panose="020B0604020202020204" pitchFamily="34" charset="0"/>
                    </a:rPr>
                    <a:t>Exon1</a:t>
                  </a:r>
                </a:p>
              </p:txBody>
            </p:sp>
            <p:cxnSp>
              <p:nvCxnSpPr>
                <p:cNvPr id="40" name="Straight Connector 39"/>
                <p:cNvCxnSpPr/>
                <p:nvPr/>
              </p:nvCxnSpPr>
              <p:spPr>
                <a:xfrm>
                  <a:off x="3843705" y="1799915"/>
                  <a:ext cx="19846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140605" y="1799915"/>
                  <a:ext cx="1984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7"/>
                <p:cNvSpPr txBox="1">
                  <a:spLocks noChangeArrowheads="1"/>
                </p:cNvSpPr>
                <p:nvPr/>
              </p:nvSpPr>
              <p:spPr bwMode="auto">
                <a:xfrm>
                  <a:off x="3436605" y="1609492"/>
                  <a:ext cx="1300027" cy="14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ts val="13"/>
                    </a:spcBef>
                    <a:spcAft>
                      <a:spcPts val="13"/>
                    </a:spcAft>
                    <a:buNone/>
                  </a:pPr>
                  <a:r>
                    <a:rPr lang="en-US" altLang="en-US" sz="700" dirty="0">
                      <a:solidFill>
                        <a:prstClr val="black"/>
                      </a:solidFill>
                      <a:latin typeface="Arial" panose="020B0604020202020204" pitchFamily="34" charset="0"/>
                      <a:ea typeface="ＭＳ Ｐゴシック" charset="-128"/>
                      <a:cs typeface="Arial" panose="020B0604020202020204" pitchFamily="34" charset="0"/>
                    </a:rPr>
                    <a:t>TALEN binding site</a:t>
                  </a:r>
                </a:p>
              </p:txBody>
            </p:sp>
            <p:sp>
              <p:nvSpPr>
                <p:cNvPr id="45" name="Right Arrow 44"/>
                <p:cNvSpPr/>
                <p:nvPr/>
              </p:nvSpPr>
              <p:spPr>
                <a:xfrm>
                  <a:off x="1828916" y="1723804"/>
                  <a:ext cx="811772" cy="263216"/>
                </a:xfrm>
                <a:prstGeom prst="rightArrow">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r>
                    <a:rPr lang="en-US" sz="600" dirty="0">
                      <a:solidFill>
                        <a:prstClr val="black"/>
                      </a:solidFill>
                    </a:rPr>
                    <a:t>Promoter</a:t>
                  </a:r>
                </a:p>
              </p:txBody>
            </p:sp>
            <p:cxnSp>
              <p:nvCxnSpPr>
                <p:cNvPr id="47" name="Straight Connector 46"/>
                <p:cNvCxnSpPr/>
                <p:nvPr/>
              </p:nvCxnSpPr>
              <p:spPr>
                <a:xfrm>
                  <a:off x="2178210" y="2327935"/>
                  <a:ext cx="4734516" cy="0"/>
                </a:xfrm>
                <a:prstGeom prst="line">
                  <a:avLst/>
                </a:prstGeom>
                <a:ln w="127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3729391" y="2197912"/>
                  <a:ext cx="730341" cy="237847"/>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r>
                    <a:rPr lang="en-US" sz="600" b="1" dirty="0">
                      <a:solidFill>
                        <a:prstClr val="black"/>
                      </a:solidFill>
                      <a:latin typeface="Arial" panose="020B0604020202020204" pitchFamily="34" charset="0"/>
                      <a:cs typeface="Arial" panose="020B0604020202020204" pitchFamily="34" charset="0"/>
                    </a:rPr>
                    <a:t>GFP-</a:t>
                  </a:r>
                  <a:r>
                    <a:rPr lang="en-US" sz="600" b="1" dirty="0" err="1">
                      <a:solidFill>
                        <a:prstClr val="black"/>
                      </a:solidFill>
                      <a:latin typeface="Arial" panose="020B0604020202020204" pitchFamily="34" charset="0"/>
                      <a:cs typeface="Arial" panose="020B0604020202020204" pitchFamily="34" charset="0"/>
                    </a:rPr>
                    <a:t>pA</a:t>
                  </a:r>
                  <a:endParaRPr lang="en-US" sz="600" b="1" dirty="0">
                    <a:solidFill>
                      <a:prstClr val="black"/>
                    </a:solidFill>
                    <a:latin typeface="Arial" panose="020B0604020202020204" pitchFamily="34" charset="0"/>
                    <a:cs typeface="Arial" panose="020B0604020202020204" pitchFamily="34" charset="0"/>
                  </a:endParaRPr>
                </a:p>
              </p:txBody>
            </p:sp>
            <p:cxnSp>
              <p:nvCxnSpPr>
                <p:cNvPr id="51" name="Straight Connector 50"/>
                <p:cNvCxnSpPr>
                  <a:cxnSpLocks noChangeShapeType="1"/>
                </p:cNvCxnSpPr>
                <p:nvPr/>
              </p:nvCxnSpPr>
              <p:spPr bwMode="auto">
                <a:xfrm flipH="1">
                  <a:off x="2178210" y="1871270"/>
                  <a:ext cx="725571" cy="452337"/>
                </a:xfrm>
                <a:prstGeom prst="line">
                  <a:avLst/>
                </a:prstGeom>
                <a:noFill/>
                <a:ln w="12700">
                  <a:solidFill>
                    <a:schemeClr val="tx1"/>
                  </a:solidFill>
                  <a:prstDash val="dash"/>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3" name="Straight Connector 52"/>
                <p:cNvCxnSpPr>
                  <a:cxnSpLocks noChangeShapeType="1"/>
                </p:cNvCxnSpPr>
                <p:nvPr/>
              </p:nvCxnSpPr>
              <p:spPr bwMode="auto">
                <a:xfrm>
                  <a:off x="6523739" y="1864926"/>
                  <a:ext cx="395868" cy="458682"/>
                </a:xfrm>
                <a:prstGeom prst="line">
                  <a:avLst/>
                </a:prstGeom>
                <a:noFill/>
                <a:ln w="12700">
                  <a:solidFill>
                    <a:schemeClr val="tx1"/>
                  </a:solidFill>
                  <a:prstDash val="dash"/>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55" name="TextBox 35"/>
                <p:cNvSpPr txBox="1">
                  <a:spLocks noChangeArrowheads="1"/>
                </p:cNvSpPr>
                <p:nvPr/>
              </p:nvSpPr>
              <p:spPr bwMode="auto">
                <a:xfrm>
                  <a:off x="2376410" y="2159350"/>
                  <a:ext cx="1300027" cy="12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ts val="13"/>
                    </a:spcBef>
                    <a:spcAft>
                      <a:spcPts val="13"/>
                    </a:spcAft>
                    <a:buNone/>
                  </a:pPr>
                  <a:r>
                    <a:rPr lang="en-US" altLang="en-US" sz="600" b="1" dirty="0">
                      <a:solidFill>
                        <a:prstClr val="black"/>
                      </a:solidFill>
                      <a:latin typeface="Arial" panose="020B0604020202020204" pitchFamily="34" charset="0"/>
                      <a:ea typeface="ＭＳ Ｐゴシック" charset="-128"/>
                      <a:cs typeface="Arial" panose="020B0604020202020204" pitchFamily="34" charset="0"/>
                    </a:rPr>
                    <a:t>5’-HA</a:t>
                  </a:r>
                </a:p>
              </p:txBody>
            </p:sp>
            <p:sp>
              <p:nvSpPr>
                <p:cNvPr id="57" name="TextBox 36"/>
                <p:cNvSpPr txBox="1">
                  <a:spLocks noChangeArrowheads="1"/>
                </p:cNvSpPr>
                <p:nvPr/>
              </p:nvSpPr>
              <p:spPr bwMode="auto">
                <a:xfrm>
                  <a:off x="4981130" y="2159350"/>
                  <a:ext cx="1300027" cy="12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ts val="13"/>
                    </a:spcBef>
                    <a:spcAft>
                      <a:spcPts val="13"/>
                    </a:spcAft>
                    <a:buNone/>
                  </a:pPr>
                  <a:r>
                    <a:rPr lang="en-US" altLang="en-US" sz="600" b="1">
                      <a:solidFill>
                        <a:prstClr val="black"/>
                      </a:solidFill>
                      <a:latin typeface="Arial" panose="020B0604020202020204" pitchFamily="34" charset="0"/>
                      <a:ea typeface="ＭＳ Ｐゴシック" charset="-128"/>
                      <a:cs typeface="Arial" panose="020B0604020202020204" pitchFamily="34" charset="0"/>
                    </a:rPr>
                    <a:t>3’-HA</a:t>
                  </a:r>
                </a:p>
              </p:txBody>
            </p:sp>
            <p:sp>
              <p:nvSpPr>
                <p:cNvPr id="59" name="TextBox 37"/>
                <p:cNvSpPr txBox="1">
                  <a:spLocks noChangeArrowheads="1"/>
                </p:cNvSpPr>
                <p:nvPr/>
              </p:nvSpPr>
              <p:spPr bwMode="auto">
                <a:xfrm>
                  <a:off x="1250683" y="2192583"/>
                  <a:ext cx="1300026" cy="18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ts val="13"/>
                    </a:spcBef>
                    <a:spcAft>
                      <a:spcPts val="13"/>
                    </a:spcAft>
                    <a:buNone/>
                  </a:pPr>
                  <a:r>
                    <a:rPr lang="en-US" altLang="en-US" sz="800" b="1" dirty="0">
                      <a:solidFill>
                        <a:prstClr val="black"/>
                      </a:solidFill>
                      <a:latin typeface="Arial" panose="020B0604020202020204" pitchFamily="34" charset="0"/>
                      <a:ea typeface="ＭＳ Ｐゴシック" charset="-128"/>
                      <a:cs typeface="Arial" panose="020B0604020202020204" pitchFamily="34" charset="0"/>
                    </a:rPr>
                    <a:t>Donor</a:t>
                  </a:r>
                </a:p>
              </p:txBody>
            </p:sp>
          </p:grpSp>
          <p:cxnSp>
            <p:nvCxnSpPr>
              <p:cNvPr id="74" name="Straight Connector 73"/>
              <p:cNvCxnSpPr>
                <a:cxnSpLocks noChangeShapeType="1"/>
                <a:endCxn id="48" idx="1"/>
              </p:cNvCxnSpPr>
              <p:nvPr/>
            </p:nvCxnSpPr>
            <p:spPr bwMode="auto">
              <a:xfrm flipH="1">
                <a:off x="5788614" y="2955700"/>
                <a:ext cx="347664" cy="442914"/>
              </a:xfrm>
              <a:prstGeom prst="line">
                <a:avLst/>
              </a:prstGeom>
              <a:noFill/>
              <a:ln w="12700">
                <a:solidFill>
                  <a:schemeClr val="tx1"/>
                </a:solidFill>
                <a:prstDash val="dash"/>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76" name="Straight Connector 75"/>
              <p:cNvCxnSpPr>
                <a:cxnSpLocks noChangeShapeType="1"/>
                <a:endCxn id="48" idx="3"/>
              </p:cNvCxnSpPr>
              <p:nvPr/>
            </p:nvCxnSpPr>
            <p:spPr bwMode="auto">
              <a:xfrm>
                <a:off x="6136277" y="2947763"/>
                <a:ext cx="382587" cy="450851"/>
              </a:xfrm>
              <a:prstGeom prst="line">
                <a:avLst/>
              </a:prstGeom>
              <a:noFill/>
              <a:ln w="12700">
                <a:solidFill>
                  <a:schemeClr val="tx1"/>
                </a:solidFill>
                <a:prstDash val="dash"/>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132" name="TextBox 37"/>
            <p:cNvSpPr txBox="1">
              <a:spLocks noChangeArrowheads="1"/>
            </p:cNvSpPr>
            <p:nvPr/>
          </p:nvSpPr>
          <p:spPr bwMode="auto">
            <a:xfrm>
              <a:off x="3446667" y="1331176"/>
              <a:ext cx="1299864"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lnSpc>
                  <a:spcPts val="900"/>
                </a:lnSpc>
                <a:spcBef>
                  <a:spcPts val="0"/>
                </a:spcBef>
                <a:buNone/>
              </a:pPr>
              <a:r>
                <a:rPr lang="en-US" altLang="en-US" sz="800" b="1" i="1" dirty="0">
                  <a:solidFill>
                    <a:prstClr val="black"/>
                  </a:solidFill>
                  <a:latin typeface="Arial" panose="020B0604020202020204" pitchFamily="34" charset="0"/>
                  <a:ea typeface="ＭＳ Ｐゴシック" charset="-128"/>
                  <a:cs typeface="Arial" panose="020B0604020202020204" pitchFamily="34" charset="0"/>
                </a:rPr>
                <a:t>CD40LG</a:t>
              </a:r>
            </a:p>
            <a:p>
              <a:pPr algn="ctr" defTabSz="457200" fontAlgn="base">
                <a:lnSpc>
                  <a:spcPts val="900"/>
                </a:lnSpc>
                <a:spcBef>
                  <a:spcPts val="0"/>
                </a:spcBef>
                <a:buNone/>
              </a:pPr>
              <a:r>
                <a:rPr lang="en-US" altLang="en-US" sz="800" b="1" dirty="0">
                  <a:solidFill>
                    <a:prstClr val="black"/>
                  </a:solidFill>
                  <a:latin typeface="Arial" panose="020B0604020202020204" pitchFamily="34" charset="0"/>
                  <a:ea typeface="ＭＳ Ｐゴシック" charset="-128"/>
                  <a:cs typeface="Arial" panose="020B0604020202020204" pitchFamily="34" charset="0"/>
                </a:rPr>
                <a:t>Gene</a:t>
              </a:r>
            </a:p>
          </p:txBody>
        </p:sp>
      </p:grpSp>
      <p:sp>
        <p:nvSpPr>
          <p:cNvPr id="4" name="TextBox 3"/>
          <p:cNvSpPr txBox="1"/>
          <p:nvPr/>
        </p:nvSpPr>
        <p:spPr>
          <a:xfrm>
            <a:off x="-12526" y="5186932"/>
            <a:ext cx="9221598" cy="1631216"/>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Supplemental Figure 1. TALENs allow targeted integration of a </a:t>
            </a:r>
            <a:r>
              <a:rPr lang="en-US" sz="1000" b="1" dirty="0" err="1">
                <a:latin typeface="Times New Roman" panose="02020603050405020304" pitchFamily="18" charset="0"/>
                <a:cs typeface="Times New Roman" panose="02020603050405020304" pitchFamily="18" charset="0"/>
              </a:rPr>
              <a:t>promoterless</a:t>
            </a:r>
            <a:r>
              <a:rPr lang="en-US" sz="1000" b="1" dirty="0">
                <a:latin typeface="Times New Roman" panose="02020603050405020304" pitchFamily="18" charset="0"/>
                <a:cs typeface="Times New Roman" panose="02020603050405020304" pitchFamily="18" charset="0"/>
              </a:rPr>
              <a:t> GFP cassette at the 5’UTR of the human </a:t>
            </a:r>
            <a:r>
              <a:rPr lang="en-US" sz="1000" b="1" i="1" dirty="0">
                <a:latin typeface="Times New Roman" panose="02020603050405020304" pitchFamily="18" charset="0"/>
                <a:cs typeface="Times New Roman" panose="02020603050405020304" pitchFamily="18" charset="0"/>
              </a:rPr>
              <a:t>CD40LG</a:t>
            </a:r>
            <a:r>
              <a:rPr lang="en-US" sz="1000" b="1" dirty="0">
                <a:latin typeface="Times New Roman" panose="02020603050405020304" pitchFamily="18" charset="0"/>
                <a:cs typeface="Times New Roman" panose="02020603050405020304" pitchFamily="18" charset="0"/>
              </a:rPr>
              <a:t> gene in cell </a:t>
            </a:r>
            <a:r>
              <a:rPr lang="en-US" sz="1000" b="1" dirty="0" smtClean="0">
                <a:latin typeface="Times New Roman" panose="02020603050405020304" pitchFamily="18" charset="0"/>
                <a:cs typeface="Times New Roman" panose="02020603050405020304" pitchFamily="18" charset="0"/>
              </a:rPr>
              <a:t>lines, Related to Figure 1.</a:t>
            </a:r>
            <a:endParaRPr lang="en-US" sz="1000" dirty="0">
              <a:latin typeface="Times New Roman" panose="02020603050405020304" pitchFamily="18" charset="0"/>
              <a:cs typeface="Times New Roman" panose="02020603050405020304" pitchFamily="18" charset="0"/>
            </a:endParaRPr>
          </a:p>
          <a:p>
            <a:r>
              <a:rPr lang="en-US" sz="1000" dirty="0" smtClean="0">
                <a:latin typeface="Times New Roman" panose="02020603050405020304" pitchFamily="18" charset="0"/>
                <a:cs typeface="Times New Roman" panose="02020603050405020304" pitchFamily="18" charset="0"/>
              </a:rPr>
              <a:t>a) Binding </a:t>
            </a:r>
            <a:r>
              <a:rPr lang="en-US" sz="1000" dirty="0">
                <a:latin typeface="Times New Roman" panose="02020603050405020304" pitchFamily="18" charset="0"/>
                <a:cs typeface="Times New Roman" panose="02020603050405020304" pitchFamily="18" charset="0"/>
              </a:rPr>
              <a:t>sites for three TALEN pairs that cleave within the 5’UTR of </a:t>
            </a:r>
            <a:r>
              <a:rPr lang="en-US" sz="1000" i="1" dirty="0">
                <a:latin typeface="Times New Roman" panose="02020603050405020304" pitchFamily="18" charset="0"/>
                <a:cs typeface="Times New Roman" panose="02020603050405020304" pitchFamily="18" charset="0"/>
              </a:rPr>
              <a:t>CD40LG</a:t>
            </a:r>
            <a:r>
              <a:rPr lang="en-US" sz="1000" dirty="0">
                <a:latin typeface="Times New Roman" panose="02020603050405020304" pitchFamily="18" charset="0"/>
                <a:cs typeface="Times New Roman" panose="02020603050405020304" pitchFamily="18" charset="0"/>
              </a:rPr>
              <a:t>. b) Expression plasmids encoding TALEN pairs 1, 2 or 3 were </a:t>
            </a:r>
            <a:r>
              <a:rPr lang="en-US" sz="1000" dirty="0" err="1">
                <a:latin typeface="Times New Roman" panose="02020603050405020304" pitchFamily="18" charset="0"/>
                <a:cs typeface="Times New Roman" panose="02020603050405020304" pitchFamily="18" charset="0"/>
              </a:rPr>
              <a:t>electroporated</a:t>
            </a:r>
            <a:r>
              <a:rPr lang="en-US" sz="1000" dirty="0">
                <a:latin typeface="Times New Roman" panose="02020603050405020304" pitchFamily="18" charset="0"/>
                <a:cs typeface="Times New Roman" panose="02020603050405020304" pitchFamily="18" charset="0"/>
              </a:rPr>
              <a:t> into K562 cells using 500 ng or 750 ng of plasmid. Allelic disruption at the </a:t>
            </a:r>
            <a:r>
              <a:rPr lang="en-US" sz="1000" i="1" dirty="0">
                <a:latin typeface="Times New Roman" panose="02020603050405020304" pitchFamily="18" charset="0"/>
                <a:cs typeface="Times New Roman" panose="02020603050405020304" pitchFamily="18" charset="0"/>
              </a:rPr>
              <a:t>CD40LG</a:t>
            </a:r>
            <a:r>
              <a:rPr lang="en-US" sz="1000" dirty="0">
                <a:latin typeface="Times New Roman" panose="02020603050405020304" pitchFamily="18" charset="0"/>
                <a:cs typeface="Times New Roman" panose="02020603050405020304" pitchFamily="18" charset="0"/>
              </a:rPr>
              <a:t> 5’ UTR was quantified using surveyor nuclease assay. Data were analyzed by </a:t>
            </a:r>
            <a:r>
              <a:rPr lang="en-US" sz="1000" dirty="0" err="1">
                <a:latin typeface="Times New Roman" panose="02020603050405020304" pitchFamily="18" charset="0"/>
                <a:cs typeface="Times New Roman" panose="02020603050405020304" pitchFamily="18" charset="0"/>
              </a:rPr>
              <a:t>Kruskal</a:t>
            </a:r>
            <a:r>
              <a:rPr lang="en-US" sz="1000" dirty="0">
                <a:latin typeface="Times New Roman" panose="02020603050405020304" pitchFamily="18" charset="0"/>
                <a:cs typeface="Times New Roman" panose="02020603050405020304" pitchFamily="18" charset="0"/>
              </a:rPr>
              <a:t>-Wallis Test to assess overall significance and the </a:t>
            </a:r>
            <a:r>
              <a:rPr lang="en-US" sz="1000" dirty="0" err="1">
                <a:latin typeface="Times New Roman" panose="02020603050405020304" pitchFamily="18" charset="0"/>
                <a:cs typeface="Times New Roman" panose="02020603050405020304" pitchFamily="18" charset="0"/>
              </a:rPr>
              <a:t>Dwass</a:t>
            </a:r>
            <a:r>
              <a:rPr lang="en-US" sz="1000" dirty="0">
                <a:latin typeface="Times New Roman" panose="02020603050405020304" pitchFamily="18" charset="0"/>
                <a:cs typeface="Times New Roman" panose="02020603050405020304" pitchFamily="18" charset="0"/>
              </a:rPr>
              <a:t>-Steel-Critchlow-</a:t>
            </a:r>
            <a:r>
              <a:rPr lang="en-US" sz="1000" dirty="0" err="1">
                <a:latin typeface="Times New Roman" panose="02020603050405020304" pitchFamily="18" charset="0"/>
                <a:cs typeface="Times New Roman" panose="02020603050405020304" pitchFamily="18" charset="0"/>
              </a:rPr>
              <a:t>Fligner</a:t>
            </a:r>
            <a:r>
              <a:rPr lang="en-US" sz="1000" dirty="0">
                <a:latin typeface="Times New Roman" panose="02020603050405020304" pitchFamily="18" charset="0"/>
                <a:cs typeface="Times New Roman" panose="02020603050405020304" pitchFamily="18" charset="0"/>
              </a:rPr>
              <a:t> method for multiple pairwise tests. Data are presented as mean ± </a:t>
            </a:r>
            <a:r>
              <a:rPr lang="en-US" sz="1000" dirty="0" smtClean="0">
                <a:latin typeface="Times New Roman" panose="02020603050405020304" pitchFamily="18" charset="0"/>
                <a:cs typeface="Times New Roman" panose="02020603050405020304" pitchFamily="18" charset="0"/>
              </a:rPr>
              <a:t>SD</a:t>
            </a:r>
            <a:r>
              <a:rPr lang="en-US" sz="1000" dirty="0">
                <a:latin typeface="Times New Roman" panose="02020603050405020304" pitchFamily="18" charset="0"/>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p</a:t>
            </a:r>
            <a:r>
              <a:rPr lang="en-US" sz="1000" dirty="0"/>
              <a:t> </a:t>
            </a:r>
            <a:r>
              <a:rPr lang="en-US" sz="1000" dirty="0" smtClean="0"/>
              <a:t>≤0</a:t>
            </a:r>
            <a:r>
              <a:rPr lang="en-US" sz="1000" dirty="0" smtClean="0">
                <a:latin typeface="Times New Roman" panose="02020603050405020304" pitchFamily="18" charset="0"/>
                <a:cs typeface="Times New Roman" panose="02020603050405020304" pitchFamily="18" charset="0"/>
              </a:rPr>
              <a:t>.05</a:t>
            </a:r>
            <a:r>
              <a:rPr lang="en-US" sz="1000" dirty="0">
                <a:latin typeface="Times New Roman" panose="02020603050405020304" pitchFamily="18" charset="0"/>
                <a:cs typeface="Times New Roman" panose="02020603050405020304" pitchFamily="18" charset="0"/>
              </a:rPr>
              <a:t>. n=4-6 biological replicates.  </a:t>
            </a:r>
            <a:endParaRPr lang="en-US" sz="1000" dirty="0" smtClean="0">
              <a:latin typeface="Times New Roman" panose="02020603050405020304" pitchFamily="18" charset="0"/>
              <a:cs typeface="Times New Roman" panose="02020603050405020304" pitchFamily="18" charset="0"/>
            </a:endParaRPr>
          </a:p>
          <a:p>
            <a:r>
              <a:rPr lang="en-US" sz="1000" dirty="0" smtClean="0">
                <a:latin typeface="Times New Roman" panose="02020603050405020304" pitchFamily="18" charset="0"/>
                <a:cs typeface="Times New Roman" panose="02020603050405020304" pitchFamily="18" charset="0"/>
              </a:rPr>
              <a:t>c</a:t>
            </a:r>
            <a:r>
              <a:rPr lang="en-US" sz="1000" dirty="0">
                <a:latin typeface="Times New Roman" panose="02020603050405020304" pitchFamily="18" charset="0"/>
                <a:cs typeface="Times New Roman" panose="02020603050405020304" pitchFamily="18" charset="0"/>
              </a:rPr>
              <a:t>) Schematic of a </a:t>
            </a:r>
            <a:r>
              <a:rPr lang="en-US" sz="1000" dirty="0" err="1">
                <a:latin typeface="Times New Roman" panose="02020603050405020304" pitchFamily="18" charset="0"/>
                <a:cs typeface="Times New Roman" panose="02020603050405020304" pitchFamily="18" charset="0"/>
              </a:rPr>
              <a:t>promoterless</a:t>
            </a:r>
            <a:r>
              <a:rPr lang="en-US" sz="1000" dirty="0">
                <a:latin typeface="Times New Roman" panose="02020603050405020304" pitchFamily="18" charset="0"/>
                <a:cs typeface="Times New Roman" panose="02020603050405020304" pitchFamily="18" charset="0"/>
              </a:rPr>
              <a:t> GFP - polyadenylation signal (</a:t>
            </a:r>
            <a:r>
              <a:rPr lang="en-US" sz="1000" dirty="0" err="1">
                <a:latin typeface="Times New Roman" panose="02020603050405020304" pitchFamily="18" charset="0"/>
                <a:cs typeface="Times New Roman" panose="02020603050405020304" pitchFamily="18" charset="0"/>
              </a:rPr>
              <a:t>pA</a:t>
            </a:r>
            <a:r>
              <a:rPr lang="en-US" sz="1000" dirty="0">
                <a:latin typeface="Times New Roman" panose="02020603050405020304" pitchFamily="18" charset="0"/>
                <a:cs typeface="Times New Roman" panose="02020603050405020304" pitchFamily="18" charset="0"/>
              </a:rPr>
              <a:t>) cassette donor flanked by homology arms (HA) that parallel the TALEN cut site. d) The schema and primer locations for ‘In-Out’ PCR to detect site-specific integration of the GFP donor in the </a:t>
            </a:r>
            <a:r>
              <a:rPr lang="en-US" sz="1000" i="1" dirty="0">
                <a:latin typeface="Times New Roman" panose="02020603050405020304" pitchFamily="18" charset="0"/>
                <a:cs typeface="Times New Roman" panose="02020603050405020304" pitchFamily="18" charset="0"/>
              </a:rPr>
              <a:t>CD40LG</a:t>
            </a:r>
            <a:r>
              <a:rPr lang="en-US" sz="1000" dirty="0">
                <a:latin typeface="Times New Roman" panose="02020603050405020304" pitchFamily="18" charset="0"/>
                <a:cs typeface="Times New Roman" panose="02020603050405020304" pitchFamily="18" charset="0"/>
              </a:rPr>
              <a:t> 5’ UTR is shown at the top. K562 cells were </a:t>
            </a:r>
            <a:r>
              <a:rPr lang="en-US" sz="1000" dirty="0" err="1">
                <a:latin typeface="Times New Roman" panose="02020603050405020304" pitchFamily="18" charset="0"/>
                <a:cs typeface="Times New Roman" panose="02020603050405020304" pitchFamily="18" charset="0"/>
              </a:rPr>
              <a:t>electroporated</a:t>
            </a:r>
            <a:r>
              <a:rPr lang="en-US" sz="1000" dirty="0">
                <a:latin typeface="Times New Roman" panose="02020603050405020304" pitchFamily="18" charset="0"/>
                <a:cs typeface="Times New Roman" panose="02020603050405020304" pitchFamily="18" charset="0"/>
              </a:rPr>
              <a:t> with a dose range (250-750 ng) of TALEN plasmid and five- to ten-fold weight ratio of plasmid containing the GFP donor and assayed for site-specific integration by In-Out PCR. e) </a:t>
            </a:r>
            <a:r>
              <a:rPr lang="en-US" sz="1000" dirty="0" err="1">
                <a:latin typeface="Times New Roman" panose="02020603050405020304" pitchFamily="18" charset="0"/>
                <a:cs typeface="Times New Roman" panose="02020603050405020304" pitchFamily="18" charset="0"/>
              </a:rPr>
              <a:t>Jurkat</a:t>
            </a:r>
            <a:r>
              <a:rPr lang="en-US" sz="1000" dirty="0">
                <a:latin typeface="Times New Roman" panose="02020603050405020304" pitchFamily="18" charset="0"/>
                <a:cs typeface="Times New Roman" panose="02020603050405020304" pitchFamily="18" charset="0"/>
              </a:rPr>
              <a:t> T cells, a CD40L expressing human T cell line, were </a:t>
            </a:r>
            <a:r>
              <a:rPr lang="en-US" sz="1000" dirty="0" err="1">
                <a:latin typeface="Times New Roman" panose="02020603050405020304" pitchFamily="18" charset="0"/>
                <a:cs typeface="Times New Roman" panose="02020603050405020304" pitchFamily="18" charset="0"/>
              </a:rPr>
              <a:t>electroporated</a:t>
            </a:r>
            <a:r>
              <a:rPr lang="en-US" sz="1000" dirty="0">
                <a:latin typeface="Times New Roman" panose="02020603050405020304" pitchFamily="18" charset="0"/>
                <a:cs typeface="Times New Roman" panose="02020603050405020304" pitchFamily="18" charset="0"/>
              </a:rPr>
              <a:t> with 250, 500 or 750 ng of the TALEN expression plasmid and ten-fold weight ratio of the GFP donor plasmid. Stability of GFP expression over one month and f) response to immune stimulation with </a:t>
            </a:r>
            <a:r>
              <a:rPr lang="en-US" sz="1000" dirty="0" err="1">
                <a:latin typeface="Times New Roman" panose="02020603050405020304" pitchFamily="18" charset="0"/>
                <a:cs typeface="Times New Roman" panose="02020603050405020304" pitchFamily="18" charset="0"/>
              </a:rPr>
              <a:t>phytohemagglutinin</a:t>
            </a:r>
            <a:r>
              <a:rPr lang="en-US" sz="1000" dirty="0">
                <a:latin typeface="Times New Roman" panose="02020603050405020304" pitchFamily="18" charset="0"/>
                <a:cs typeface="Times New Roman" panose="02020603050405020304" pitchFamily="18" charset="0"/>
              </a:rPr>
              <a:t> (PHA) was determined by flow cytometry. (n=2 biological replicates) g) Representative flow cytometric plots of </a:t>
            </a:r>
            <a:r>
              <a:rPr lang="en-US" sz="1000" dirty="0" err="1">
                <a:latin typeface="Times New Roman" panose="02020603050405020304" pitchFamily="18" charset="0"/>
                <a:cs typeface="Times New Roman" panose="02020603050405020304" pitchFamily="18" charset="0"/>
              </a:rPr>
              <a:t>Jurkat</a:t>
            </a:r>
            <a:r>
              <a:rPr lang="en-US" sz="1000" dirty="0">
                <a:latin typeface="Times New Roman" panose="02020603050405020304" pitchFamily="18" charset="0"/>
                <a:cs typeface="Times New Roman" panose="02020603050405020304" pitchFamily="18" charset="0"/>
              </a:rPr>
              <a:t> T cells treated with 500 ng TALEN plasmid and 5000 ng donor GFP plasmid with increasing doses of PHA. </a:t>
            </a:r>
          </a:p>
        </p:txBody>
      </p:sp>
      <p:sp>
        <p:nvSpPr>
          <p:cNvPr id="134" name="Left Bracket 133"/>
          <p:cNvSpPr/>
          <p:nvPr/>
        </p:nvSpPr>
        <p:spPr bwMode="auto">
          <a:xfrm rot="5400000">
            <a:off x="913081" y="2374256"/>
            <a:ext cx="23461" cy="99117"/>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Tree>
    <p:extLst>
      <p:ext uri="{BB962C8B-B14F-4D97-AF65-F5344CB8AC3E}">
        <p14:creationId xmlns:p14="http://schemas.microsoft.com/office/powerpoint/2010/main" val="1735155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689698446"/>
              </p:ext>
            </p:extLst>
          </p:nvPr>
        </p:nvGraphicFramePr>
        <p:xfrm>
          <a:off x="408831" y="341871"/>
          <a:ext cx="2643187" cy="2652713"/>
        </p:xfrm>
        <a:graphic>
          <a:graphicData uri="http://schemas.openxmlformats.org/presentationml/2006/ole">
            <mc:AlternateContent xmlns:mc="http://schemas.openxmlformats.org/markup-compatibility/2006">
              <mc:Choice xmlns:v="urn:schemas-microsoft-com:vml" Requires="v">
                <p:oleObj spid="_x0000_s2070" name="Prism 6" r:id="rId4" imgW="2643756" imgH="2652895" progId="Prism6.Document">
                  <p:embed/>
                </p:oleObj>
              </mc:Choice>
              <mc:Fallback>
                <p:oleObj name="Prism 6" r:id="rId4" imgW="2643756" imgH="2652895" progId="Prism6.Document">
                  <p:embed/>
                  <p:pic>
                    <p:nvPicPr>
                      <p:cNvPr id="0" name=""/>
                      <p:cNvPicPr/>
                      <p:nvPr/>
                    </p:nvPicPr>
                    <p:blipFill>
                      <a:blip r:embed="rId5"/>
                      <a:stretch>
                        <a:fillRect/>
                      </a:stretch>
                    </p:blipFill>
                    <p:spPr>
                      <a:xfrm>
                        <a:off x="408831" y="341871"/>
                        <a:ext cx="2643187" cy="2652713"/>
                      </a:xfrm>
                      <a:prstGeom prst="rect">
                        <a:avLst/>
                      </a:prstGeom>
                    </p:spPr>
                  </p:pic>
                </p:oleObj>
              </mc:Fallback>
            </mc:AlternateContent>
          </a:graphicData>
        </a:graphic>
      </p:graphicFrame>
      <p:pic>
        <p:nvPicPr>
          <p:cNvPr id="9225" name="Picture 4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2062" y="3357721"/>
            <a:ext cx="3424237" cy="603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35848"/>
          <p:cNvGrpSpPr>
            <a:grpSpLocks/>
          </p:cNvGrpSpPr>
          <p:nvPr/>
        </p:nvGrpSpPr>
        <p:grpSpPr bwMode="auto">
          <a:xfrm>
            <a:off x="673149" y="4100659"/>
            <a:ext cx="3830639" cy="1625498"/>
            <a:chOff x="3980496" y="1931350"/>
            <a:chExt cx="4274914" cy="1862172"/>
          </a:xfrm>
        </p:grpSpPr>
        <p:grpSp>
          <p:nvGrpSpPr>
            <p:cNvPr id="9262" name="Group 35840"/>
            <p:cNvGrpSpPr>
              <a:grpSpLocks/>
            </p:cNvGrpSpPr>
            <p:nvPr/>
          </p:nvGrpSpPr>
          <p:grpSpPr bwMode="auto">
            <a:xfrm>
              <a:off x="3980496" y="1931350"/>
              <a:ext cx="4274914" cy="1862172"/>
              <a:chOff x="4031296" y="1951670"/>
              <a:chExt cx="4274914" cy="1862172"/>
            </a:xfrm>
          </p:grpSpPr>
          <p:pic>
            <p:nvPicPr>
              <p:cNvPr id="9264" name="Picture 75"/>
              <p:cNvPicPr>
                <a:picLocks noChangeAspect="1"/>
              </p:cNvPicPr>
              <p:nvPr/>
            </p:nvPicPr>
            <p:blipFill>
              <a:blip r:embed="rId7">
                <a:extLst>
                  <a:ext uri="{28A0092B-C50C-407E-A947-70E740481C1C}">
                    <a14:useLocalDpi xmlns:a14="http://schemas.microsoft.com/office/drawing/2010/main" val="0"/>
                  </a:ext>
                </a:extLst>
              </a:blip>
              <a:srcRect l="6473" t="11839" r="4250" b="54483"/>
              <a:stretch>
                <a:fillRect/>
              </a:stretch>
            </p:blipFill>
            <p:spPr bwMode="auto">
              <a:xfrm>
                <a:off x="4031296" y="2496861"/>
                <a:ext cx="4274914" cy="131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ight Bracket 16"/>
              <p:cNvSpPr/>
              <p:nvPr/>
            </p:nvSpPr>
            <p:spPr bwMode="auto">
              <a:xfrm rot="16200000" flipV="1">
                <a:off x="5241626" y="2063239"/>
                <a:ext cx="47202" cy="788370"/>
              </a:xfrm>
              <a:prstGeom prst="rightBracket">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dirty="0">
                  <a:solidFill>
                    <a:prstClr val="black"/>
                  </a:solidFill>
                </a:endParaRPr>
              </a:p>
            </p:txBody>
          </p:sp>
          <p:sp>
            <p:nvSpPr>
              <p:cNvPr id="18" name="TextBox 39"/>
              <p:cNvSpPr txBox="1">
                <a:spLocks noChangeArrowheads="1"/>
              </p:cNvSpPr>
              <p:nvPr/>
            </p:nvSpPr>
            <p:spPr bwMode="auto">
              <a:xfrm>
                <a:off x="4600855" y="2013387"/>
                <a:ext cx="1279107" cy="458366"/>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lnSpc>
                    <a:spcPts val="760"/>
                  </a:lnSpc>
                  <a:defRPr/>
                </a:pPr>
                <a:r>
                  <a:rPr lang="en-US" sz="800" dirty="0">
                    <a:solidFill>
                      <a:prstClr val="black"/>
                    </a:solidFill>
                    <a:latin typeface="Calibri"/>
                  </a:rPr>
                  <a:t>TALEN + Donor</a:t>
                </a:r>
              </a:p>
              <a:p>
                <a:pPr algn="ctr" defTabSz="457200" eaLnBrk="1" hangingPunct="1">
                  <a:lnSpc>
                    <a:spcPts val="760"/>
                  </a:lnSpc>
                  <a:defRPr/>
                </a:pPr>
                <a:r>
                  <a:rPr lang="en-US" sz="800" dirty="0">
                    <a:solidFill>
                      <a:prstClr val="black"/>
                    </a:solidFill>
                    <a:latin typeface="Calibri"/>
                  </a:rPr>
                  <a:t>Exon 3-4 </a:t>
                </a:r>
                <a:endParaRPr lang="en-US" sz="800" dirty="0" smtClean="0">
                  <a:solidFill>
                    <a:prstClr val="black"/>
                  </a:solidFill>
                  <a:latin typeface="Calibri"/>
                </a:endParaRPr>
              </a:p>
              <a:p>
                <a:pPr algn="ctr" defTabSz="457200" eaLnBrk="1" hangingPunct="1">
                  <a:lnSpc>
                    <a:spcPts val="760"/>
                  </a:lnSpc>
                  <a:defRPr/>
                </a:pPr>
                <a:r>
                  <a:rPr lang="en-US" sz="800" dirty="0" smtClean="0">
                    <a:solidFill>
                      <a:prstClr val="black"/>
                    </a:solidFill>
                    <a:latin typeface="Calibri"/>
                  </a:rPr>
                  <a:t>spanning </a:t>
                </a:r>
                <a:endParaRPr lang="en-US" sz="800" dirty="0">
                  <a:solidFill>
                    <a:prstClr val="black"/>
                  </a:solidFill>
                  <a:latin typeface="Calibri"/>
                </a:endParaRPr>
              </a:p>
            </p:txBody>
          </p:sp>
          <p:sp>
            <p:nvSpPr>
              <p:cNvPr id="19" name="TextBox 39"/>
              <p:cNvSpPr txBox="1">
                <a:spLocks noChangeArrowheads="1"/>
              </p:cNvSpPr>
              <p:nvPr/>
            </p:nvSpPr>
            <p:spPr bwMode="auto">
              <a:xfrm>
                <a:off x="5388586" y="2013387"/>
                <a:ext cx="1376546" cy="458366"/>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lnSpc>
                    <a:spcPts val="760"/>
                  </a:lnSpc>
                  <a:defRPr/>
                </a:pPr>
                <a:r>
                  <a:rPr lang="en-US" sz="800" dirty="0">
                    <a:solidFill>
                      <a:prstClr val="black"/>
                    </a:solidFill>
                    <a:latin typeface="Calibri"/>
                  </a:rPr>
                  <a:t>TALEN + Donor</a:t>
                </a:r>
              </a:p>
              <a:p>
                <a:pPr algn="ctr" defTabSz="457200" eaLnBrk="1" hangingPunct="1">
                  <a:lnSpc>
                    <a:spcPts val="760"/>
                  </a:lnSpc>
                  <a:defRPr/>
                </a:pPr>
                <a:r>
                  <a:rPr lang="en-US" sz="800" dirty="0">
                    <a:solidFill>
                      <a:prstClr val="black"/>
                    </a:solidFill>
                    <a:latin typeface="Calibri"/>
                  </a:rPr>
                  <a:t>Exon 4-5 </a:t>
                </a:r>
                <a:endParaRPr lang="en-US" sz="800" dirty="0" smtClean="0">
                  <a:solidFill>
                    <a:prstClr val="black"/>
                  </a:solidFill>
                  <a:latin typeface="Calibri"/>
                </a:endParaRPr>
              </a:p>
              <a:p>
                <a:pPr algn="ctr" defTabSz="457200" eaLnBrk="1" hangingPunct="1">
                  <a:lnSpc>
                    <a:spcPts val="760"/>
                  </a:lnSpc>
                  <a:defRPr/>
                </a:pPr>
                <a:r>
                  <a:rPr lang="en-US" sz="800" dirty="0" smtClean="0">
                    <a:solidFill>
                      <a:prstClr val="black"/>
                    </a:solidFill>
                    <a:latin typeface="Calibri"/>
                  </a:rPr>
                  <a:t>spanning</a:t>
                </a:r>
                <a:endParaRPr lang="en-US" sz="800" dirty="0">
                  <a:solidFill>
                    <a:prstClr val="black"/>
                  </a:solidFill>
                  <a:latin typeface="Calibri"/>
                </a:endParaRPr>
              </a:p>
            </p:txBody>
          </p:sp>
          <p:sp>
            <p:nvSpPr>
              <p:cNvPr id="20" name="Right Bracket 19"/>
              <p:cNvSpPr/>
              <p:nvPr/>
            </p:nvSpPr>
            <p:spPr bwMode="auto">
              <a:xfrm rot="5400000" flipH="1" flipV="1">
                <a:off x="6693669" y="2287102"/>
                <a:ext cx="43476" cy="335190"/>
              </a:xfrm>
              <a:prstGeom prst="rightBracket">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dirty="0">
                  <a:solidFill>
                    <a:prstClr val="black"/>
                  </a:solidFill>
                </a:endParaRPr>
              </a:p>
            </p:txBody>
          </p:sp>
          <p:sp>
            <p:nvSpPr>
              <p:cNvPr id="21" name="Right Bracket 20"/>
              <p:cNvSpPr/>
              <p:nvPr/>
            </p:nvSpPr>
            <p:spPr bwMode="auto">
              <a:xfrm rot="5400000" flipH="1" flipV="1">
                <a:off x="7933691" y="2316509"/>
                <a:ext cx="43476" cy="276372"/>
              </a:xfrm>
              <a:prstGeom prst="rightBracket">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dirty="0">
                  <a:solidFill>
                    <a:prstClr val="black"/>
                  </a:solidFill>
                </a:endParaRPr>
              </a:p>
            </p:txBody>
          </p:sp>
          <p:sp>
            <p:nvSpPr>
              <p:cNvPr id="22" name="TextBox 39"/>
              <p:cNvSpPr txBox="1">
                <a:spLocks noChangeArrowheads="1"/>
              </p:cNvSpPr>
              <p:nvPr/>
            </p:nvSpPr>
            <p:spPr bwMode="auto">
              <a:xfrm>
                <a:off x="7681385" y="2013387"/>
                <a:ext cx="546059" cy="458366"/>
              </a:xfrm>
              <a:prstGeom prst="rect">
                <a:avLst/>
              </a:prstGeom>
              <a:no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lnSpc>
                    <a:spcPts val="760"/>
                  </a:lnSpc>
                  <a:defRPr/>
                </a:pPr>
                <a:r>
                  <a:rPr lang="en-US" sz="800" dirty="0">
                    <a:solidFill>
                      <a:prstClr val="black"/>
                    </a:solidFill>
                    <a:latin typeface="Calibri"/>
                  </a:rPr>
                  <a:t>cDNA </a:t>
                </a:r>
                <a:endParaRPr lang="en-US" sz="800" dirty="0" smtClean="0">
                  <a:solidFill>
                    <a:prstClr val="black"/>
                  </a:solidFill>
                  <a:latin typeface="Calibri"/>
                </a:endParaRPr>
              </a:p>
              <a:p>
                <a:pPr algn="ctr" defTabSz="457200" eaLnBrk="1" hangingPunct="1">
                  <a:lnSpc>
                    <a:spcPts val="760"/>
                  </a:lnSpc>
                  <a:defRPr/>
                </a:pPr>
                <a:r>
                  <a:rPr lang="en-US" sz="800" dirty="0" smtClean="0">
                    <a:solidFill>
                      <a:prstClr val="black"/>
                    </a:solidFill>
                    <a:latin typeface="Calibri"/>
                  </a:rPr>
                  <a:t>IDLV </a:t>
                </a:r>
              </a:p>
              <a:p>
                <a:pPr algn="ctr" defTabSz="457200" eaLnBrk="1" hangingPunct="1">
                  <a:lnSpc>
                    <a:spcPts val="760"/>
                  </a:lnSpc>
                  <a:defRPr/>
                </a:pPr>
                <a:r>
                  <a:rPr lang="en-US" sz="800" dirty="0" smtClean="0">
                    <a:solidFill>
                      <a:prstClr val="black"/>
                    </a:solidFill>
                    <a:latin typeface="Calibri"/>
                  </a:rPr>
                  <a:t>only</a:t>
                </a:r>
                <a:endParaRPr lang="en-US" sz="800" dirty="0">
                  <a:solidFill>
                    <a:prstClr val="black"/>
                  </a:solidFill>
                  <a:latin typeface="Calibri"/>
                </a:endParaRPr>
              </a:p>
            </p:txBody>
          </p:sp>
          <p:sp>
            <p:nvSpPr>
              <p:cNvPr id="23" name="TextBox 39"/>
              <p:cNvSpPr txBox="1">
                <a:spLocks noChangeArrowheads="1"/>
              </p:cNvSpPr>
              <p:nvPr/>
            </p:nvSpPr>
            <p:spPr bwMode="auto">
              <a:xfrm>
                <a:off x="6476749" y="2224940"/>
                <a:ext cx="636010" cy="246813"/>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defTabSz="457200" eaLnBrk="1" hangingPunct="1">
                  <a:defRPr/>
                </a:pPr>
                <a:r>
                  <a:rPr lang="en-US" sz="800" dirty="0">
                    <a:solidFill>
                      <a:prstClr val="black"/>
                    </a:solidFill>
                    <a:latin typeface="Calibri"/>
                  </a:rPr>
                  <a:t>Mock</a:t>
                </a:r>
              </a:p>
            </p:txBody>
          </p:sp>
          <p:sp>
            <p:nvSpPr>
              <p:cNvPr id="24" name="TextBox 39"/>
              <p:cNvSpPr txBox="1">
                <a:spLocks noChangeArrowheads="1"/>
              </p:cNvSpPr>
              <p:nvPr/>
            </p:nvSpPr>
            <p:spPr bwMode="auto">
              <a:xfrm>
                <a:off x="6946815" y="2224940"/>
                <a:ext cx="935415" cy="246813"/>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defTabSz="457200" eaLnBrk="1" hangingPunct="1">
                  <a:defRPr/>
                </a:pPr>
                <a:r>
                  <a:rPr lang="en-US" sz="800" dirty="0">
                    <a:solidFill>
                      <a:prstClr val="black"/>
                    </a:solidFill>
                    <a:latin typeface="Calibri"/>
                  </a:rPr>
                  <a:t>TALEN Only</a:t>
                </a:r>
              </a:p>
            </p:txBody>
          </p:sp>
          <p:sp>
            <p:nvSpPr>
              <p:cNvPr id="25" name="Right Bracket 24"/>
              <p:cNvSpPr/>
              <p:nvPr/>
            </p:nvSpPr>
            <p:spPr bwMode="auto">
              <a:xfrm rot="16200000" flipV="1">
                <a:off x="6075173" y="2062352"/>
                <a:ext cx="47202" cy="790142"/>
              </a:xfrm>
              <a:prstGeom prst="rightBracket">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dirty="0">
                  <a:solidFill>
                    <a:prstClr val="black"/>
                  </a:solidFill>
                </a:endParaRPr>
              </a:p>
            </p:txBody>
          </p:sp>
          <p:sp>
            <p:nvSpPr>
              <p:cNvPr id="26" name="TextBox 39"/>
              <p:cNvSpPr txBox="1">
                <a:spLocks noChangeArrowheads="1"/>
              </p:cNvSpPr>
              <p:nvPr/>
            </p:nvSpPr>
            <p:spPr bwMode="auto">
              <a:xfrm rot="16200000">
                <a:off x="4282089" y="2116573"/>
                <a:ext cx="604583" cy="274778"/>
              </a:xfrm>
              <a:prstGeom prst="rect">
                <a:avLst/>
              </a:prstGeom>
              <a:no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defTabSz="457200" eaLnBrk="1" hangingPunct="1">
                  <a:defRPr/>
                </a:pPr>
                <a:r>
                  <a:rPr lang="en-US" sz="1000" smtClean="0">
                    <a:latin typeface="Calibri"/>
                  </a:rPr>
                  <a:t>Neg.</a:t>
                </a:r>
                <a:endParaRPr lang="en-US" sz="1000" dirty="0">
                  <a:latin typeface="Calibri"/>
                </a:endParaRPr>
              </a:p>
            </p:txBody>
          </p:sp>
        </p:grpSp>
        <p:sp>
          <p:nvSpPr>
            <p:cNvPr id="15" name="Right Bracket 14"/>
            <p:cNvSpPr/>
            <p:nvPr/>
          </p:nvSpPr>
          <p:spPr bwMode="auto">
            <a:xfrm rot="16200000" flipV="1">
              <a:off x="7253266" y="2042919"/>
              <a:ext cx="47202" cy="788369"/>
            </a:xfrm>
            <a:prstGeom prst="rightBracket">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en-US" dirty="0">
                <a:solidFill>
                  <a:prstClr val="black"/>
                </a:solidFill>
              </a:endParaRPr>
            </a:p>
          </p:txBody>
        </p:sp>
      </p:grpSp>
      <p:grpSp>
        <p:nvGrpSpPr>
          <p:cNvPr id="3" name="Group 2"/>
          <p:cNvGrpSpPr/>
          <p:nvPr/>
        </p:nvGrpSpPr>
        <p:grpSpPr>
          <a:xfrm>
            <a:off x="2926279" y="555053"/>
            <a:ext cx="5732695" cy="2317642"/>
            <a:chOff x="742359" y="531631"/>
            <a:chExt cx="5732693" cy="2317643"/>
          </a:xfrm>
        </p:grpSpPr>
        <p:pic>
          <p:nvPicPr>
            <p:cNvPr id="9218" name="Picture 4"/>
            <p:cNvPicPr>
              <a:picLocks noChangeAspect="1"/>
            </p:cNvPicPr>
            <p:nvPr/>
          </p:nvPicPr>
          <p:blipFill>
            <a:blip r:embed="rId8">
              <a:extLst>
                <a:ext uri="{28A0092B-C50C-407E-A947-70E740481C1C}">
                  <a14:useLocalDpi xmlns:a14="http://schemas.microsoft.com/office/drawing/2010/main" val="0"/>
                </a:ext>
              </a:extLst>
            </a:blip>
            <a:srcRect l="9682" r="-1279" b="27507"/>
            <a:stretch>
              <a:fillRect/>
            </a:stretch>
          </p:blipFill>
          <p:spPr bwMode="auto">
            <a:xfrm>
              <a:off x="1095014" y="723755"/>
              <a:ext cx="1770785" cy="1775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5"/>
            <p:cNvPicPr>
              <a:picLocks noChangeAspect="1"/>
            </p:cNvPicPr>
            <p:nvPr/>
          </p:nvPicPr>
          <p:blipFill>
            <a:blip r:embed="rId9">
              <a:extLst>
                <a:ext uri="{28A0092B-C50C-407E-A947-70E740481C1C}">
                  <a14:useLocalDpi xmlns:a14="http://schemas.microsoft.com/office/drawing/2010/main" val="0"/>
                </a:ext>
              </a:extLst>
            </a:blip>
            <a:srcRect l="9773" r="3529" b="27197"/>
            <a:stretch>
              <a:fillRect/>
            </a:stretch>
          </p:blipFill>
          <p:spPr bwMode="auto">
            <a:xfrm>
              <a:off x="2875828" y="724116"/>
              <a:ext cx="1763568" cy="1782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6"/>
            <p:cNvPicPr>
              <a:picLocks noChangeAspect="1"/>
            </p:cNvPicPr>
            <p:nvPr/>
          </p:nvPicPr>
          <p:blipFill>
            <a:blip r:embed="rId10">
              <a:extLst>
                <a:ext uri="{28A0092B-C50C-407E-A947-70E740481C1C}">
                  <a14:useLocalDpi xmlns:a14="http://schemas.microsoft.com/office/drawing/2010/main" val="0"/>
                </a:ext>
              </a:extLst>
            </a:blip>
            <a:srcRect l="9163" b="28127"/>
            <a:stretch>
              <a:fillRect/>
            </a:stretch>
          </p:blipFill>
          <p:spPr bwMode="auto">
            <a:xfrm>
              <a:off x="4626336" y="722962"/>
              <a:ext cx="1848716" cy="175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a:xfrm>
              <a:off x="1002569" y="2588766"/>
              <a:ext cx="948565" cy="0"/>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222" name="TextBox 1"/>
            <p:cNvSpPr txBox="1">
              <a:spLocks noChangeArrowheads="1"/>
            </p:cNvSpPr>
            <p:nvPr/>
          </p:nvSpPr>
          <p:spPr bwMode="auto">
            <a:xfrm>
              <a:off x="1166302" y="2603053"/>
              <a:ext cx="86677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1000" b="1" dirty="0">
                  <a:solidFill>
                    <a:prstClr val="black"/>
                  </a:solidFill>
                </a:rPr>
                <a:t>PE-CD40L</a:t>
              </a:r>
              <a:endParaRPr lang="en-US" altLang="en-US" sz="1000" dirty="0">
                <a:solidFill>
                  <a:prstClr val="black"/>
                </a:solidFill>
              </a:endParaRPr>
            </a:p>
          </p:txBody>
        </p:sp>
        <p:cxnSp>
          <p:nvCxnSpPr>
            <p:cNvPr id="10" name="Straight Arrow Connector 9"/>
            <p:cNvCxnSpPr/>
            <p:nvPr/>
          </p:nvCxnSpPr>
          <p:spPr>
            <a:xfrm flipV="1">
              <a:off x="1004376" y="1728209"/>
              <a:ext cx="0" cy="852789"/>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224" name="TextBox 1"/>
            <p:cNvSpPr txBox="1">
              <a:spLocks noChangeArrowheads="1"/>
            </p:cNvSpPr>
            <p:nvPr/>
          </p:nvSpPr>
          <p:spPr bwMode="auto">
            <a:xfrm rot="16200000">
              <a:off x="431289" y="1734612"/>
              <a:ext cx="8683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1000" b="1" dirty="0">
                  <a:solidFill>
                    <a:prstClr val="black"/>
                  </a:solidFill>
                </a:rPr>
                <a:t>SSC</a:t>
              </a:r>
              <a:endParaRPr lang="en-US" altLang="en-US" sz="1000" dirty="0">
                <a:solidFill>
                  <a:prstClr val="black"/>
                </a:solidFill>
              </a:endParaRPr>
            </a:p>
          </p:txBody>
        </p:sp>
        <p:sp>
          <p:nvSpPr>
            <p:cNvPr id="9227" name="TextBox 29"/>
            <p:cNvSpPr txBox="1">
              <a:spLocks noChangeArrowheads="1"/>
            </p:cNvSpPr>
            <p:nvPr/>
          </p:nvSpPr>
          <p:spPr bwMode="auto">
            <a:xfrm>
              <a:off x="1789114" y="531631"/>
              <a:ext cx="47961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000" b="1" dirty="0">
                  <a:solidFill>
                    <a:prstClr val="black"/>
                  </a:solidFill>
                </a:rPr>
                <a:t>Mock</a:t>
              </a:r>
            </a:p>
          </p:txBody>
        </p:sp>
        <p:sp>
          <p:nvSpPr>
            <p:cNvPr id="9228" name="TextBox 30"/>
            <p:cNvSpPr txBox="1">
              <a:spLocks noChangeArrowheads="1"/>
            </p:cNvSpPr>
            <p:nvPr/>
          </p:nvSpPr>
          <p:spPr bwMode="auto">
            <a:xfrm>
              <a:off x="3427412" y="531631"/>
              <a:ext cx="80502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000" b="1" dirty="0">
                  <a:solidFill>
                    <a:prstClr val="black"/>
                  </a:solidFill>
                </a:rPr>
                <a:t>TALEN Only</a:t>
              </a:r>
            </a:p>
          </p:txBody>
        </p:sp>
        <p:sp>
          <p:nvSpPr>
            <p:cNvPr id="9229" name="TextBox 31"/>
            <p:cNvSpPr txBox="1">
              <a:spLocks noChangeArrowheads="1"/>
            </p:cNvSpPr>
            <p:nvPr/>
          </p:nvSpPr>
          <p:spPr bwMode="auto">
            <a:xfrm>
              <a:off x="4821238" y="531631"/>
              <a:ext cx="15776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000" b="1" dirty="0">
                  <a:solidFill>
                    <a:prstClr val="black"/>
                  </a:solidFill>
                </a:rPr>
                <a:t>TALEN + cDNA IDLV Donor</a:t>
              </a:r>
            </a:p>
          </p:txBody>
        </p:sp>
      </p:grpSp>
      <p:sp>
        <p:nvSpPr>
          <p:cNvPr id="9233" name="TextBox 37"/>
          <p:cNvSpPr txBox="1">
            <a:spLocks noChangeArrowheads="1"/>
          </p:cNvSpPr>
          <p:nvPr/>
        </p:nvSpPr>
        <p:spPr bwMode="auto">
          <a:xfrm>
            <a:off x="318604" y="180201"/>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A</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9234" name="TextBox 38"/>
          <p:cNvSpPr txBox="1">
            <a:spLocks noChangeArrowheads="1"/>
          </p:cNvSpPr>
          <p:nvPr/>
        </p:nvSpPr>
        <p:spPr bwMode="auto">
          <a:xfrm>
            <a:off x="2864160" y="184378"/>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B</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9235" name="TextBox 39"/>
          <p:cNvSpPr txBox="1">
            <a:spLocks noChangeArrowheads="1"/>
          </p:cNvSpPr>
          <p:nvPr/>
        </p:nvSpPr>
        <p:spPr bwMode="auto">
          <a:xfrm>
            <a:off x="333032" y="3232046"/>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C</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9236" name="TextBox 40"/>
          <p:cNvSpPr txBox="1">
            <a:spLocks noChangeArrowheads="1"/>
          </p:cNvSpPr>
          <p:nvPr/>
        </p:nvSpPr>
        <p:spPr bwMode="auto">
          <a:xfrm>
            <a:off x="4776471" y="3232049"/>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D</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grpSp>
        <p:nvGrpSpPr>
          <p:cNvPr id="9237" name="Group 41"/>
          <p:cNvGrpSpPr>
            <a:grpSpLocks/>
          </p:cNvGrpSpPr>
          <p:nvPr/>
        </p:nvGrpSpPr>
        <p:grpSpPr bwMode="auto">
          <a:xfrm>
            <a:off x="625479" y="-1298575"/>
            <a:ext cx="6443663" cy="938005"/>
            <a:chOff x="625474" y="-1298765"/>
            <a:chExt cx="6443663" cy="1109555"/>
          </a:xfrm>
        </p:grpSpPr>
        <p:cxnSp>
          <p:nvCxnSpPr>
            <p:cNvPr id="9238" name="Straight Connector 2"/>
            <p:cNvCxnSpPr>
              <a:cxnSpLocks noChangeShapeType="1"/>
            </p:cNvCxnSpPr>
            <p:nvPr/>
          </p:nvCxnSpPr>
          <p:spPr bwMode="auto">
            <a:xfrm>
              <a:off x="1450974" y="-381190"/>
              <a:ext cx="5618163" cy="47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44" name="Rounded Rectangle 43"/>
            <p:cNvSpPr>
              <a:spLocks noChangeArrowheads="1"/>
            </p:cNvSpPr>
            <p:nvPr/>
          </p:nvSpPr>
          <p:spPr bwMode="auto">
            <a:xfrm>
              <a:off x="5243512" y="-514540"/>
              <a:ext cx="306387" cy="277812"/>
            </a:xfrm>
            <a:prstGeom prst="roundRect">
              <a:avLst>
                <a:gd name="adj" fmla="val 16667"/>
              </a:avLst>
            </a:prstGeom>
            <a:solidFill>
              <a:srgbClr val="F2F2F2"/>
            </a:solidFill>
            <a:ln w="9525">
              <a:solidFill>
                <a:schemeClr val="tx1"/>
              </a:solidFill>
              <a:round/>
              <a:headEnd/>
              <a:tailEnd/>
            </a:ln>
            <a:effectLst>
              <a:outerShdw blurRad="40000" dist="23000" dir="5400000" rotWithShape="0">
                <a:srgbClr val="000000">
                  <a:alpha val="34999"/>
                </a:srgbClr>
              </a:outerShdw>
            </a:effectLst>
          </p:spPr>
          <p:txBody>
            <a:bodyPr anchor="ct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algn="ctr" defTabSz="914354" fontAlgn="base">
                <a:spcBef>
                  <a:spcPct val="0"/>
                </a:spcBef>
                <a:spcAft>
                  <a:spcPct val="0"/>
                </a:spcAft>
              </a:pPr>
              <a:endParaRPr lang="x-none" altLang="x-none">
                <a:solidFill>
                  <a:srgbClr val="FFFFFF"/>
                </a:solidFill>
              </a:endParaRPr>
            </a:p>
          </p:txBody>
        </p:sp>
        <p:sp>
          <p:nvSpPr>
            <p:cNvPr id="45" name="TextBox 43"/>
            <p:cNvSpPr txBox="1">
              <a:spLocks noChangeArrowheads="1"/>
            </p:cNvSpPr>
            <p:nvPr/>
          </p:nvSpPr>
          <p:spPr bwMode="auto">
            <a:xfrm>
              <a:off x="5226049" y="-505015"/>
              <a:ext cx="492125"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defTabSz="914354" fontAlgn="base">
                <a:spcBef>
                  <a:spcPct val="0"/>
                </a:spcBef>
                <a:spcAft>
                  <a:spcPct val="0"/>
                </a:spcAft>
                <a:defRPr/>
              </a:pPr>
              <a:r>
                <a:rPr lang="en-US" altLang="en-US" sz="1100" kern="0" dirty="0">
                  <a:solidFill>
                    <a:prstClr val="black"/>
                  </a:solidFill>
                  <a:latin typeface="Calibri"/>
                </a:rPr>
                <a:t>pA</a:t>
              </a:r>
            </a:p>
          </p:txBody>
        </p:sp>
        <p:sp>
          <p:nvSpPr>
            <p:cNvPr id="46" name="Freeform 45"/>
            <p:cNvSpPr>
              <a:spLocks/>
            </p:cNvSpPr>
            <p:nvPr/>
          </p:nvSpPr>
          <p:spPr bwMode="auto">
            <a:xfrm>
              <a:off x="625474" y="-847915"/>
              <a:ext cx="217488" cy="92075"/>
            </a:xfrm>
            <a:custGeom>
              <a:avLst/>
              <a:gdLst>
                <a:gd name="T0" fmla="*/ 0 w 432372"/>
                <a:gd name="T1" fmla="*/ 110641 h 162120"/>
                <a:gd name="T2" fmla="*/ 87668 w 432372"/>
                <a:gd name="T3" fmla="*/ 101421 h 162120"/>
                <a:gd name="T4" fmla="*/ 57532 w 432372"/>
                <a:gd name="T5" fmla="*/ 0 h 162120"/>
                <a:gd name="T6" fmla="*/ 57532 w 432372"/>
                <a:gd name="T7" fmla="*/ 0 h 162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372" h="162120">
                  <a:moveTo>
                    <a:pt x="0" y="162120"/>
                  </a:moveTo>
                  <a:lnTo>
                    <a:pt x="432372" y="148610"/>
                  </a:lnTo>
                  <a:lnTo>
                    <a:pt x="283744" y="0"/>
                  </a:lnTo>
                </a:path>
              </a:pathLst>
            </a:custGeom>
            <a:noFill/>
            <a:ln w="12700"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Lst>
          </p:spPr>
          <p:txBody>
            <a:bodyPr anchor="ctr"/>
            <a:lstStyle/>
            <a:p>
              <a:pPr defTabSz="914354" fontAlgn="base">
                <a:spcBef>
                  <a:spcPct val="0"/>
                </a:spcBef>
                <a:spcAft>
                  <a:spcPct val="0"/>
                </a:spcAft>
                <a:defRPr/>
              </a:pPr>
              <a:endParaRPr lang="en-US" kern="0" dirty="0">
                <a:solidFill>
                  <a:srgbClr val="000000"/>
                </a:solidFill>
                <a:latin typeface="Arial" charset="0"/>
                <a:ea typeface="ＭＳ Ｐゴシック" charset="0"/>
              </a:endParaRPr>
            </a:p>
          </p:txBody>
        </p:sp>
        <p:sp>
          <p:nvSpPr>
            <p:cNvPr id="47" name="Freeform 46"/>
            <p:cNvSpPr>
              <a:spLocks/>
            </p:cNvSpPr>
            <p:nvPr/>
          </p:nvSpPr>
          <p:spPr bwMode="auto">
            <a:xfrm flipH="1">
              <a:off x="3555999" y="-847915"/>
              <a:ext cx="220663" cy="92075"/>
            </a:xfrm>
            <a:custGeom>
              <a:avLst/>
              <a:gdLst>
                <a:gd name="T0" fmla="*/ 0 w 432372"/>
                <a:gd name="T1" fmla="*/ 110641 h 162120"/>
                <a:gd name="T2" fmla="*/ 93438 w 432372"/>
                <a:gd name="T3" fmla="*/ 101421 h 162120"/>
                <a:gd name="T4" fmla="*/ 61319 w 432372"/>
                <a:gd name="T5" fmla="*/ 0 h 162120"/>
                <a:gd name="T6" fmla="*/ 61319 w 432372"/>
                <a:gd name="T7" fmla="*/ 0 h 162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372" h="162120">
                  <a:moveTo>
                    <a:pt x="0" y="162120"/>
                  </a:moveTo>
                  <a:lnTo>
                    <a:pt x="432372" y="148610"/>
                  </a:lnTo>
                  <a:lnTo>
                    <a:pt x="283744" y="0"/>
                  </a:lnTo>
                </a:path>
              </a:pathLst>
            </a:custGeom>
            <a:noFill/>
            <a:ln w="12700"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Lst>
          </p:spPr>
          <p:txBody>
            <a:bodyPr anchor="ctr"/>
            <a:lstStyle/>
            <a:p>
              <a:pPr defTabSz="914354" fontAlgn="base">
                <a:spcBef>
                  <a:spcPct val="0"/>
                </a:spcBef>
                <a:spcAft>
                  <a:spcPct val="0"/>
                </a:spcAft>
                <a:defRPr/>
              </a:pPr>
              <a:endParaRPr lang="en-US" kern="0" dirty="0">
                <a:solidFill>
                  <a:srgbClr val="000000"/>
                </a:solidFill>
                <a:latin typeface="Arial" charset="0"/>
                <a:ea typeface="ＭＳ Ｐゴシック" charset="0"/>
              </a:endParaRPr>
            </a:p>
          </p:txBody>
        </p:sp>
        <p:cxnSp>
          <p:nvCxnSpPr>
            <p:cNvPr id="9243" name="Straight Connector 47"/>
            <p:cNvCxnSpPr>
              <a:cxnSpLocks noChangeShapeType="1"/>
            </p:cNvCxnSpPr>
            <p:nvPr/>
          </p:nvCxnSpPr>
          <p:spPr bwMode="auto">
            <a:xfrm>
              <a:off x="888999" y="-763778"/>
              <a:ext cx="2600325"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cxnSp>
        <p:sp>
          <p:nvSpPr>
            <p:cNvPr id="9244" name="TextBox 48"/>
            <p:cNvSpPr txBox="1">
              <a:spLocks noChangeArrowheads="1"/>
            </p:cNvSpPr>
            <p:nvPr/>
          </p:nvSpPr>
          <p:spPr bwMode="auto">
            <a:xfrm>
              <a:off x="1865311" y="-998727"/>
              <a:ext cx="583814"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b="1" dirty="0">
                  <a:solidFill>
                    <a:srgbClr val="000000"/>
                  </a:solidFill>
                  <a:ea typeface="ＭＳ Ｐゴシック" charset="-128"/>
                </a:rPr>
                <a:t>652 </a:t>
              </a:r>
              <a:r>
                <a:rPr lang="en-US" altLang="en-US" sz="1100" b="1" dirty="0" err="1">
                  <a:solidFill>
                    <a:srgbClr val="000000"/>
                  </a:solidFill>
                  <a:ea typeface="ＭＳ Ｐゴシック" charset="-128"/>
                </a:rPr>
                <a:t>bp</a:t>
              </a:r>
              <a:endParaRPr lang="en-US" altLang="en-US" sz="1100" b="1" dirty="0">
                <a:solidFill>
                  <a:srgbClr val="000000"/>
                </a:solidFill>
                <a:ea typeface="ＭＳ Ｐゴシック" charset="-128"/>
              </a:endParaRPr>
            </a:p>
          </p:txBody>
        </p:sp>
        <p:sp>
          <p:nvSpPr>
            <p:cNvPr id="50" name="Rounded Rectangle 49"/>
            <p:cNvSpPr/>
            <p:nvPr/>
          </p:nvSpPr>
          <p:spPr>
            <a:xfrm>
              <a:off x="6073774" y="-519303"/>
              <a:ext cx="798513" cy="288925"/>
            </a:xfrm>
            <a:prstGeom prst="roundRect">
              <a:avLst/>
            </a:prstGeom>
            <a:solidFill>
              <a:schemeClr val="bg1"/>
            </a:solidFill>
            <a:ln w="12700" cap="flat" cmpd="sng" algn="ctr">
              <a:solidFill>
                <a:schemeClr val="tx1"/>
              </a:solidFill>
              <a:prstDash val="solid"/>
            </a:ln>
            <a:effectLst/>
          </p:spPr>
          <p:txBody>
            <a:bodyPr anchor="ctr"/>
            <a:lstStyle/>
            <a:p>
              <a:pPr algn="ctr" defTabSz="914354">
                <a:defRPr/>
              </a:pPr>
              <a:r>
                <a:rPr lang="en-US" sz="1200" kern="0">
                  <a:solidFill>
                    <a:prstClr val="black"/>
                  </a:solidFill>
                </a:rPr>
                <a:t>Exon1</a:t>
              </a:r>
            </a:p>
          </p:txBody>
        </p:sp>
        <p:sp>
          <p:nvSpPr>
            <p:cNvPr id="51" name="Rounded Rectangle 50"/>
            <p:cNvSpPr/>
            <p:nvPr/>
          </p:nvSpPr>
          <p:spPr>
            <a:xfrm>
              <a:off x="2271712" y="-516128"/>
              <a:ext cx="461962" cy="276225"/>
            </a:xfrm>
            <a:prstGeom prst="roundRect">
              <a:avLst/>
            </a:prstGeom>
            <a:solidFill>
              <a:schemeClr val="bg1">
                <a:lumMod val="95000"/>
              </a:schemeClr>
            </a:solidFill>
            <a:ln w="9525" cap="flat" cmpd="sng" algn="ctr">
              <a:solidFill>
                <a:schemeClr val="tx1"/>
              </a:solidFill>
              <a:prstDash val="solid"/>
            </a:ln>
            <a:effectLst/>
          </p:spPr>
          <p:txBody>
            <a:bodyPr anchor="ctr"/>
            <a:lstStyle/>
            <a:p>
              <a:pPr algn="ctr" defTabSz="914354" fontAlgn="base">
                <a:spcBef>
                  <a:spcPct val="0"/>
                </a:spcBef>
                <a:spcAft>
                  <a:spcPct val="0"/>
                </a:spcAft>
                <a:defRPr/>
              </a:pPr>
              <a:endParaRPr lang="en-US" kern="0">
                <a:solidFill>
                  <a:srgbClr val="FFFFFF"/>
                </a:solidFill>
              </a:endParaRPr>
            </a:p>
          </p:txBody>
        </p:sp>
        <p:sp>
          <p:nvSpPr>
            <p:cNvPr id="52" name="Rounded Rectangle 51"/>
            <p:cNvSpPr/>
            <p:nvPr/>
          </p:nvSpPr>
          <p:spPr>
            <a:xfrm>
              <a:off x="2738437" y="-516128"/>
              <a:ext cx="460375" cy="276225"/>
            </a:xfrm>
            <a:prstGeom prst="roundRect">
              <a:avLst/>
            </a:prstGeom>
            <a:solidFill>
              <a:schemeClr val="bg1">
                <a:lumMod val="85000"/>
              </a:schemeClr>
            </a:solidFill>
            <a:ln w="9525" cap="flat" cmpd="sng" algn="ctr">
              <a:solidFill>
                <a:schemeClr val="tx1"/>
              </a:solidFill>
              <a:prstDash val="solid"/>
            </a:ln>
            <a:effectLst/>
          </p:spPr>
          <p:txBody>
            <a:bodyPr anchor="ctr"/>
            <a:lstStyle/>
            <a:p>
              <a:pPr algn="ctr" defTabSz="914354" fontAlgn="base">
                <a:spcBef>
                  <a:spcPct val="0"/>
                </a:spcBef>
                <a:spcAft>
                  <a:spcPct val="0"/>
                </a:spcAft>
                <a:defRPr/>
              </a:pPr>
              <a:endParaRPr lang="en-US" kern="0">
                <a:solidFill>
                  <a:srgbClr val="FFFFFF"/>
                </a:solidFill>
              </a:endParaRPr>
            </a:p>
          </p:txBody>
        </p:sp>
        <p:sp>
          <p:nvSpPr>
            <p:cNvPr id="53" name="Rounded Rectangle 52"/>
            <p:cNvSpPr/>
            <p:nvPr/>
          </p:nvSpPr>
          <p:spPr>
            <a:xfrm>
              <a:off x="3197224" y="-516128"/>
              <a:ext cx="460375" cy="276225"/>
            </a:xfrm>
            <a:prstGeom prst="roundRect">
              <a:avLst/>
            </a:prstGeom>
            <a:solidFill>
              <a:schemeClr val="bg1">
                <a:lumMod val="75000"/>
              </a:schemeClr>
            </a:solidFill>
            <a:ln w="9525" cap="flat" cmpd="sng" algn="ctr">
              <a:solidFill>
                <a:schemeClr val="tx1"/>
              </a:solidFill>
              <a:prstDash val="solid"/>
            </a:ln>
            <a:effectLst/>
          </p:spPr>
          <p:txBody>
            <a:bodyPr anchor="ctr"/>
            <a:lstStyle/>
            <a:p>
              <a:pPr algn="ctr" defTabSz="914354" fontAlgn="base">
                <a:spcBef>
                  <a:spcPct val="0"/>
                </a:spcBef>
                <a:spcAft>
                  <a:spcPct val="0"/>
                </a:spcAft>
                <a:defRPr/>
              </a:pPr>
              <a:endParaRPr lang="en-US" kern="0">
                <a:solidFill>
                  <a:srgbClr val="FFFFFF"/>
                </a:solidFill>
              </a:endParaRPr>
            </a:p>
          </p:txBody>
        </p:sp>
        <p:sp>
          <p:nvSpPr>
            <p:cNvPr id="54" name="Rounded Rectangle 53"/>
            <p:cNvSpPr/>
            <p:nvPr/>
          </p:nvSpPr>
          <p:spPr>
            <a:xfrm>
              <a:off x="3654424" y="-516128"/>
              <a:ext cx="460375" cy="276225"/>
            </a:xfrm>
            <a:prstGeom prst="roundRect">
              <a:avLst/>
            </a:prstGeom>
            <a:solidFill>
              <a:schemeClr val="bg1">
                <a:lumMod val="65000"/>
              </a:schemeClr>
            </a:solidFill>
            <a:ln w="9525" cap="flat" cmpd="sng" algn="ctr">
              <a:solidFill>
                <a:schemeClr val="tx1"/>
              </a:solidFill>
              <a:prstDash val="solid"/>
            </a:ln>
            <a:effectLst/>
          </p:spPr>
          <p:txBody>
            <a:bodyPr anchor="ctr"/>
            <a:lstStyle/>
            <a:p>
              <a:pPr algn="ctr" defTabSz="914354" fontAlgn="base">
                <a:spcBef>
                  <a:spcPct val="0"/>
                </a:spcBef>
                <a:spcAft>
                  <a:spcPct val="0"/>
                </a:spcAft>
                <a:defRPr/>
              </a:pPr>
              <a:endParaRPr lang="en-US" kern="0">
                <a:solidFill>
                  <a:srgbClr val="FFFFFF"/>
                </a:solidFill>
              </a:endParaRPr>
            </a:p>
          </p:txBody>
        </p:sp>
        <p:sp>
          <p:nvSpPr>
            <p:cNvPr id="55" name="Rounded Rectangle 54"/>
            <p:cNvSpPr/>
            <p:nvPr/>
          </p:nvSpPr>
          <p:spPr>
            <a:xfrm>
              <a:off x="4113212" y="-516128"/>
              <a:ext cx="458787" cy="276225"/>
            </a:xfrm>
            <a:prstGeom prst="roundRect">
              <a:avLst/>
            </a:prstGeom>
            <a:solidFill>
              <a:schemeClr val="bg1">
                <a:lumMod val="50000"/>
              </a:schemeClr>
            </a:solidFill>
            <a:ln w="9525" cap="flat" cmpd="sng" algn="ctr">
              <a:solidFill>
                <a:schemeClr val="tx1"/>
              </a:solidFill>
              <a:prstDash val="solid"/>
            </a:ln>
            <a:effectLst/>
          </p:spPr>
          <p:txBody>
            <a:bodyPr anchor="ctr"/>
            <a:lstStyle/>
            <a:p>
              <a:pPr algn="ctr" defTabSz="914354" fontAlgn="base">
                <a:spcBef>
                  <a:spcPct val="0"/>
                </a:spcBef>
                <a:spcAft>
                  <a:spcPct val="0"/>
                </a:spcAft>
                <a:defRPr/>
              </a:pPr>
              <a:endParaRPr lang="en-US" kern="0">
                <a:solidFill>
                  <a:srgbClr val="FFFFFF"/>
                </a:solidFill>
              </a:endParaRPr>
            </a:p>
          </p:txBody>
        </p:sp>
        <p:sp>
          <p:nvSpPr>
            <p:cNvPr id="56" name="Freeform 55"/>
            <p:cNvSpPr>
              <a:spLocks/>
            </p:cNvSpPr>
            <p:nvPr/>
          </p:nvSpPr>
          <p:spPr bwMode="auto">
            <a:xfrm>
              <a:off x="625474" y="-1147953"/>
              <a:ext cx="217488" cy="92075"/>
            </a:xfrm>
            <a:custGeom>
              <a:avLst/>
              <a:gdLst>
                <a:gd name="T0" fmla="*/ 0 w 432372"/>
                <a:gd name="T1" fmla="*/ 110641 h 162120"/>
                <a:gd name="T2" fmla="*/ 87668 w 432372"/>
                <a:gd name="T3" fmla="*/ 101421 h 162120"/>
                <a:gd name="T4" fmla="*/ 57532 w 432372"/>
                <a:gd name="T5" fmla="*/ 0 h 162120"/>
                <a:gd name="T6" fmla="*/ 57532 w 432372"/>
                <a:gd name="T7" fmla="*/ 0 h 162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372" h="162120">
                  <a:moveTo>
                    <a:pt x="0" y="162120"/>
                  </a:moveTo>
                  <a:lnTo>
                    <a:pt x="432372" y="148610"/>
                  </a:lnTo>
                  <a:lnTo>
                    <a:pt x="283744" y="0"/>
                  </a:lnTo>
                </a:path>
              </a:pathLst>
            </a:custGeom>
            <a:noFill/>
            <a:ln w="12700"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Lst>
          </p:spPr>
          <p:txBody>
            <a:bodyPr anchor="ctr"/>
            <a:lstStyle/>
            <a:p>
              <a:pPr defTabSz="914354" fontAlgn="base">
                <a:spcBef>
                  <a:spcPct val="0"/>
                </a:spcBef>
                <a:spcAft>
                  <a:spcPct val="0"/>
                </a:spcAft>
                <a:defRPr/>
              </a:pPr>
              <a:endParaRPr lang="en-US" kern="0">
                <a:solidFill>
                  <a:srgbClr val="000000"/>
                </a:solidFill>
                <a:latin typeface="Arial" charset="0"/>
                <a:ea typeface="ＭＳ Ｐゴシック" charset="0"/>
              </a:endParaRPr>
            </a:p>
          </p:txBody>
        </p:sp>
        <p:sp>
          <p:nvSpPr>
            <p:cNvPr id="57" name="Freeform 56"/>
            <p:cNvSpPr>
              <a:spLocks/>
            </p:cNvSpPr>
            <p:nvPr/>
          </p:nvSpPr>
          <p:spPr bwMode="auto">
            <a:xfrm flipH="1">
              <a:off x="3995737" y="-1147953"/>
              <a:ext cx="222250" cy="92075"/>
            </a:xfrm>
            <a:custGeom>
              <a:avLst/>
              <a:gdLst>
                <a:gd name="T0" fmla="*/ 0 w 432372"/>
                <a:gd name="T1" fmla="*/ 110641 h 162120"/>
                <a:gd name="T2" fmla="*/ 93438 w 432372"/>
                <a:gd name="T3" fmla="*/ 101421 h 162120"/>
                <a:gd name="T4" fmla="*/ 61319 w 432372"/>
                <a:gd name="T5" fmla="*/ 0 h 162120"/>
                <a:gd name="T6" fmla="*/ 61319 w 432372"/>
                <a:gd name="T7" fmla="*/ 0 h 162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2372" h="162120">
                  <a:moveTo>
                    <a:pt x="0" y="162120"/>
                  </a:moveTo>
                  <a:lnTo>
                    <a:pt x="432372" y="148610"/>
                  </a:lnTo>
                  <a:lnTo>
                    <a:pt x="283744" y="0"/>
                  </a:lnTo>
                </a:path>
              </a:pathLst>
            </a:custGeom>
            <a:noFill/>
            <a:ln w="12700"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Lst>
          </p:spPr>
          <p:txBody>
            <a:bodyPr anchor="ctr"/>
            <a:lstStyle/>
            <a:p>
              <a:pPr defTabSz="914354" fontAlgn="base">
                <a:spcBef>
                  <a:spcPct val="0"/>
                </a:spcBef>
                <a:spcAft>
                  <a:spcPct val="0"/>
                </a:spcAft>
                <a:defRPr/>
              </a:pPr>
              <a:endParaRPr lang="en-US" kern="0">
                <a:solidFill>
                  <a:srgbClr val="000000"/>
                </a:solidFill>
                <a:latin typeface="Arial" charset="0"/>
                <a:ea typeface="ＭＳ Ｐゴシック" charset="0"/>
              </a:endParaRPr>
            </a:p>
          </p:txBody>
        </p:sp>
        <p:cxnSp>
          <p:nvCxnSpPr>
            <p:cNvPr id="9253" name="Straight Connector 57"/>
            <p:cNvCxnSpPr>
              <a:cxnSpLocks noChangeShapeType="1"/>
            </p:cNvCxnSpPr>
            <p:nvPr/>
          </p:nvCxnSpPr>
          <p:spPr bwMode="auto">
            <a:xfrm>
              <a:off x="888999" y="-1071753"/>
              <a:ext cx="3041650"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cxnSp>
        <p:sp>
          <p:nvSpPr>
            <p:cNvPr id="9254" name="TextBox 58"/>
            <p:cNvSpPr txBox="1">
              <a:spLocks noChangeArrowheads="1"/>
            </p:cNvSpPr>
            <p:nvPr/>
          </p:nvSpPr>
          <p:spPr bwMode="auto">
            <a:xfrm>
              <a:off x="1874837" y="-1298765"/>
              <a:ext cx="583814"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b="1">
                  <a:solidFill>
                    <a:srgbClr val="000000"/>
                  </a:solidFill>
                  <a:ea typeface="ＭＳ Ｐゴシック" charset="-128"/>
                </a:rPr>
                <a:t>715 bp</a:t>
              </a:r>
            </a:p>
          </p:txBody>
        </p:sp>
        <p:sp>
          <p:nvSpPr>
            <p:cNvPr id="9255" name="TextBox 24"/>
            <p:cNvSpPr txBox="1">
              <a:spLocks noChangeArrowheads="1"/>
            </p:cNvSpPr>
            <p:nvPr/>
          </p:nvSpPr>
          <p:spPr bwMode="auto">
            <a:xfrm>
              <a:off x="2222499" y="-498665"/>
              <a:ext cx="566181"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a:solidFill>
                    <a:srgbClr val="000000"/>
                  </a:solidFill>
                  <a:ea typeface="ＭＳ Ｐゴシック" charset="-128"/>
                </a:rPr>
                <a:t>Exon 1</a:t>
              </a:r>
            </a:p>
          </p:txBody>
        </p:sp>
        <p:sp>
          <p:nvSpPr>
            <p:cNvPr id="9256" name="TextBox 25"/>
            <p:cNvSpPr txBox="1">
              <a:spLocks noChangeArrowheads="1"/>
            </p:cNvSpPr>
            <p:nvPr/>
          </p:nvSpPr>
          <p:spPr bwMode="auto">
            <a:xfrm>
              <a:off x="2678111" y="-498665"/>
              <a:ext cx="566181"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a:solidFill>
                    <a:srgbClr val="000000"/>
                  </a:solidFill>
                  <a:ea typeface="ＭＳ Ｐゴシック" charset="-128"/>
                </a:rPr>
                <a:t>Exon 2</a:t>
              </a:r>
            </a:p>
          </p:txBody>
        </p:sp>
        <p:sp>
          <p:nvSpPr>
            <p:cNvPr id="9257" name="TextBox 26"/>
            <p:cNvSpPr txBox="1">
              <a:spLocks noChangeArrowheads="1"/>
            </p:cNvSpPr>
            <p:nvPr/>
          </p:nvSpPr>
          <p:spPr bwMode="auto">
            <a:xfrm>
              <a:off x="3135311" y="-498665"/>
              <a:ext cx="566181"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a:solidFill>
                    <a:srgbClr val="000000"/>
                  </a:solidFill>
                  <a:ea typeface="ＭＳ Ｐゴシック" charset="-128"/>
                </a:rPr>
                <a:t>Exon 3</a:t>
              </a:r>
            </a:p>
          </p:txBody>
        </p:sp>
        <p:sp>
          <p:nvSpPr>
            <p:cNvPr id="9258" name="TextBox 27"/>
            <p:cNvSpPr txBox="1">
              <a:spLocks noChangeArrowheads="1"/>
            </p:cNvSpPr>
            <p:nvPr/>
          </p:nvSpPr>
          <p:spPr bwMode="auto">
            <a:xfrm>
              <a:off x="3600449" y="-498665"/>
              <a:ext cx="566181"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a:solidFill>
                    <a:prstClr val="black"/>
                  </a:solidFill>
                  <a:ea typeface="ＭＳ Ｐゴシック" charset="-128"/>
                </a:rPr>
                <a:t>Exon 4</a:t>
              </a:r>
            </a:p>
          </p:txBody>
        </p:sp>
        <p:sp>
          <p:nvSpPr>
            <p:cNvPr id="9259" name="TextBox 28"/>
            <p:cNvSpPr txBox="1">
              <a:spLocks noChangeArrowheads="1"/>
            </p:cNvSpPr>
            <p:nvPr/>
          </p:nvSpPr>
          <p:spPr bwMode="auto">
            <a:xfrm>
              <a:off x="4049712" y="-498665"/>
              <a:ext cx="566181"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a:solidFill>
                    <a:prstClr val="black"/>
                  </a:solidFill>
                  <a:ea typeface="ＭＳ Ｐゴシック" charset="-128"/>
                </a:rPr>
                <a:t>Exon 5</a:t>
              </a:r>
            </a:p>
          </p:txBody>
        </p:sp>
        <p:sp>
          <p:nvSpPr>
            <p:cNvPr id="65" name="Rounded Rectangle 64"/>
            <p:cNvSpPr/>
            <p:nvPr/>
          </p:nvSpPr>
          <p:spPr>
            <a:xfrm>
              <a:off x="4573587" y="-514540"/>
              <a:ext cx="674687" cy="276225"/>
            </a:xfrm>
            <a:prstGeom prst="roundRect">
              <a:avLst/>
            </a:prstGeom>
            <a:solidFill>
              <a:schemeClr val="bg1">
                <a:lumMod val="95000"/>
              </a:schemeClr>
            </a:solidFill>
            <a:ln w="9525" cap="flat" cmpd="sng" algn="ctr">
              <a:solidFill>
                <a:schemeClr val="tx1"/>
              </a:solidFill>
              <a:prstDash val="solid"/>
            </a:ln>
            <a:effectLst/>
          </p:spPr>
          <p:txBody>
            <a:bodyPr anchor="ctr"/>
            <a:lstStyle/>
            <a:p>
              <a:pPr algn="ctr" defTabSz="914354" fontAlgn="base">
                <a:spcBef>
                  <a:spcPct val="0"/>
                </a:spcBef>
                <a:spcAft>
                  <a:spcPct val="0"/>
                </a:spcAft>
                <a:defRPr/>
              </a:pPr>
              <a:endParaRPr lang="en-US" kern="0">
                <a:solidFill>
                  <a:srgbClr val="FFFFFF"/>
                </a:solidFill>
              </a:endParaRPr>
            </a:p>
          </p:txBody>
        </p:sp>
        <p:sp>
          <p:nvSpPr>
            <p:cNvPr id="9261" name="TextBox 44"/>
            <p:cNvSpPr txBox="1">
              <a:spLocks noChangeArrowheads="1"/>
            </p:cNvSpPr>
            <p:nvPr/>
          </p:nvSpPr>
          <p:spPr bwMode="auto">
            <a:xfrm>
              <a:off x="4624388" y="-505016"/>
              <a:ext cx="527709" cy="30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defTabSz="914354" fontAlgn="base">
                <a:spcBef>
                  <a:spcPct val="0"/>
                </a:spcBef>
                <a:spcAft>
                  <a:spcPct val="0"/>
                </a:spcAft>
                <a:buNone/>
              </a:pPr>
              <a:r>
                <a:rPr lang="en-US" altLang="en-US" sz="1100">
                  <a:solidFill>
                    <a:srgbClr val="000000"/>
                  </a:solidFill>
                  <a:ea typeface="ＭＳ Ｐゴシック" charset="-128"/>
                </a:rPr>
                <a:t>3’UTR</a:t>
              </a:r>
            </a:p>
          </p:txBody>
        </p:sp>
      </p:grpSp>
      <p:pic>
        <p:nvPicPr>
          <p:cNvPr id="7" name="Picture 6"/>
          <p:cNvPicPr>
            <a:picLocks noChangeAspect="1"/>
          </p:cNvPicPr>
          <p:nvPr/>
        </p:nvPicPr>
        <p:blipFill>
          <a:blip r:embed="rId11"/>
          <a:stretch>
            <a:fillRect/>
          </a:stretch>
        </p:blipFill>
        <p:spPr>
          <a:xfrm>
            <a:off x="5131055" y="3166317"/>
            <a:ext cx="3200400" cy="2616200"/>
          </a:xfrm>
          <a:prstGeom prst="rect">
            <a:avLst/>
          </a:prstGeom>
        </p:spPr>
      </p:pic>
      <p:sp>
        <p:nvSpPr>
          <p:cNvPr id="60" name="TextBox 59"/>
          <p:cNvSpPr txBox="1"/>
          <p:nvPr/>
        </p:nvSpPr>
        <p:spPr>
          <a:xfrm>
            <a:off x="46211" y="5731498"/>
            <a:ext cx="9139373" cy="116955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Supplemental Figure 2. Targeted integration in XHIM T cells of a CD40 ligand cDNA donor delivered by an integration-defective lentiviral vector (IDLV</a:t>
            </a:r>
            <a:r>
              <a:rPr lang="en-US" sz="1000" b="1" dirty="0" smtClean="0">
                <a:latin typeface="Times New Roman" panose="02020603050405020304" pitchFamily="18" charset="0"/>
                <a:cs typeface="Times New Roman" panose="02020603050405020304" pitchFamily="18" charset="0"/>
              </a:rPr>
              <a:t>), Related to Figure 1.</a:t>
            </a:r>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a) Primary XHIM patient CD4+ T cells were stimulated with antibodies to CD3/CD28 and assessed for permissiveness to IDLV transduction using a GFP-expressing IDLV at a range of MOI. b) XHIM CD4+ T cells were </a:t>
            </a:r>
            <a:r>
              <a:rPr lang="en-US" sz="1000" dirty="0" err="1">
                <a:latin typeface="Times New Roman" panose="02020603050405020304" pitchFamily="18" charset="0"/>
                <a:cs typeface="Times New Roman" panose="02020603050405020304" pitchFamily="18" charset="0"/>
              </a:rPr>
              <a:t>electroporated</a:t>
            </a:r>
            <a:r>
              <a:rPr lang="en-US" sz="1000" dirty="0">
                <a:latin typeface="Times New Roman" panose="02020603050405020304" pitchFamily="18" charset="0"/>
                <a:cs typeface="Times New Roman" panose="02020603050405020304" pitchFamily="18" charset="0"/>
              </a:rPr>
              <a:t> with TALEN mRNA and transduced with an IDLV carrying a codon-optimized CD40L cDNA (MOI 100). CD40L expression was measured by flow cytometry 3-5 days later. c) In-Out PCR using primers spanning two adjacent exons within the CD40L cDNA was used to detect the presence of site-specific cDNA </a:t>
            </a:r>
            <a:r>
              <a:rPr lang="en-US" sz="1000" dirty="0" err="1">
                <a:latin typeface="Times New Roman" panose="02020603050405020304" pitchFamily="18" charset="0"/>
                <a:cs typeface="Times New Roman" panose="02020603050405020304" pitchFamily="18" charset="0"/>
              </a:rPr>
              <a:t>integrants</a:t>
            </a:r>
            <a:r>
              <a:rPr lang="en-US" sz="1000" dirty="0">
                <a:latin typeface="Times New Roman" panose="02020603050405020304" pitchFamily="18" charset="0"/>
                <a:cs typeface="Times New Roman" panose="02020603050405020304" pitchFamily="18" charset="0"/>
              </a:rPr>
              <a:t> (n=4 biological replicates). d) Site-specific integrations of the cDNA donor were quantified using </a:t>
            </a:r>
            <a:r>
              <a:rPr lang="en-US" sz="1000" dirty="0" err="1">
                <a:latin typeface="Times New Roman" panose="02020603050405020304" pitchFamily="18" charset="0"/>
                <a:cs typeface="Times New Roman" panose="02020603050405020304" pitchFamily="18" charset="0"/>
              </a:rPr>
              <a:t>ddPCR</a:t>
            </a:r>
            <a:r>
              <a:rPr lang="en-US" sz="1000" dirty="0">
                <a:latin typeface="Times New Roman" panose="02020603050405020304" pitchFamily="18" charset="0"/>
                <a:cs typeface="Times New Roman" panose="02020603050405020304" pitchFamily="18" charset="0"/>
              </a:rPr>
              <a:t>. Data are presented as mean ± SD. *</a:t>
            </a:r>
            <a:r>
              <a:rPr lang="en-US" sz="1000" dirty="0" smtClean="0">
                <a:latin typeface="Times New Roman" panose="02020603050405020304" pitchFamily="18" charset="0"/>
                <a:cs typeface="Times New Roman" panose="02020603050405020304" pitchFamily="18" charset="0"/>
              </a:rPr>
              <a:t>p</a:t>
            </a:r>
            <a:r>
              <a:rPr lang="en-US" sz="1000" dirty="0"/>
              <a:t> </a:t>
            </a:r>
            <a:r>
              <a:rPr lang="en-US" sz="1000" dirty="0" smtClean="0"/>
              <a:t>≤0</a:t>
            </a:r>
            <a:r>
              <a:rPr lang="en-US" sz="1000" dirty="0" smtClean="0">
                <a:latin typeface="Times New Roman" panose="02020603050405020304" pitchFamily="18" charset="0"/>
                <a:cs typeface="Times New Roman" panose="02020603050405020304" pitchFamily="18" charset="0"/>
              </a:rPr>
              <a:t>.05</a:t>
            </a:r>
            <a:r>
              <a:rPr lang="en-US" sz="1000" dirty="0">
                <a:latin typeface="Times New Roman" panose="02020603050405020304" pitchFamily="18" charset="0"/>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p</a:t>
            </a:r>
            <a:r>
              <a:rPr lang="en-US" sz="1000" dirty="0" smtClean="0"/>
              <a:t>≤</a:t>
            </a:r>
            <a:r>
              <a:rPr lang="en-US" sz="1000" dirty="0" smtClean="0">
                <a:latin typeface="Times New Roman" panose="02020603050405020304" pitchFamily="18" charset="0"/>
                <a:cs typeface="Times New Roman" panose="02020603050405020304" pitchFamily="18" charset="0"/>
              </a:rPr>
              <a:t>0.01 </a:t>
            </a:r>
            <a:r>
              <a:rPr lang="en-US" sz="1000" dirty="0">
                <a:latin typeface="Times New Roman" panose="02020603050405020304" pitchFamily="18" charset="0"/>
                <a:cs typeface="Times New Roman" panose="02020603050405020304" pitchFamily="18" charset="0"/>
              </a:rPr>
              <a:t>(unpaired t-test). n=2-4 biological replicates.</a:t>
            </a:r>
          </a:p>
        </p:txBody>
      </p:sp>
    </p:spTree>
    <p:extLst>
      <p:ext uri="{BB962C8B-B14F-4D97-AF65-F5344CB8AC3E}">
        <p14:creationId xmlns:p14="http://schemas.microsoft.com/office/powerpoint/2010/main" val="4224931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Picture 106"/>
          <p:cNvPicPr>
            <a:picLocks noChangeAspect="1"/>
          </p:cNvPicPr>
          <p:nvPr/>
        </p:nvPicPr>
        <p:blipFill>
          <a:blip r:embed="rId3"/>
          <a:stretch>
            <a:fillRect/>
          </a:stretch>
        </p:blipFill>
        <p:spPr>
          <a:xfrm>
            <a:off x="4897801" y="3058110"/>
            <a:ext cx="3516115" cy="1889256"/>
          </a:xfrm>
          <a:prstGeom prst="rect">
            <a:avLst/>
          </a:prstGeom>
        </p:spPr>
      </p:pic>
      <p:pic>
        <p:nvPicPr>
          <p:cNvPr id="106" name="Picture 105"/>
          <p:cNvPicPr>
            <a:picLocks noChangeAspect="1"/>
          </p:cNvPicPr>
          <p:nvPr/>
        </p:nvPicPr>
        <p:blipFill>
          <a:blip r:embed="rId4"/>
          <a:stretch>
            <a:fillRect/>
          </a:stretch>
        </p:blipFill>
        <p:spPr>
          <a:xfrm>
            <a:off x="1043896" y="2950756"/>
            <a:ext cx="3516115" cy="1994215"/>
          </a:xfrm>
          <a:prstGeom prst="rect">
            <a:avLst/>
          </a:prstGeom>
        </p:spPr>
      </p:pic>
      <p:pic>
        <p:nvPicPr>
          <p:cNvPr id="51" name="Picture 50"/>
          <p:cNvPicPr>
            <a:picLocks noChangeAspect="1"/>
          </p:cNvPicPr>
          <p:nvPr/>
        </p:nvPicPr>
        <p:blipFill>
          <a:blip r:embed="rId5"/>
          <a:stretch>
            <a:fillRect/>
          </a:stretch>
        </p:blipFill>
        <p:spPr>
          <a:xfrm>
            <a:off x="3252196" y="376786"/>
            <a:ext cx="2833885" cy="1889256"/>
          </a:xfrm>
          <a:prstGeom prst="rect">
            <a:avLst/>
          </a:prstGeom>
        </p:spPr>
      </p:pic>
      <p:grpSp>
        <p:nvGrpSpPr>
          <p:cNvPr id="4" name="Group 3"/>
          <p:cNvGrpSpPr/>
          <p:nvPr/>
        </p:nvGrpSpPr>
        <p:grpSpPr>
          <a:xfrm>
            <a:off x="796936" y="4827301"/>
            <a:ext cx="3584634" cy="480269"/>
            <a:chOff x="601859" y="2237476"/>
            <a:chExt cx="3584636" cy="480266"/>
          </a:xfrm>
        </p:grpSpPr>
        <p:grpSp>
          <p:nvGrpSpPr>
            <p:cNvPr id="9" name="Group 39"/>
            <p:cNvGrpSpPr>
              <a:grpSpLocks/>
            </p:cNvGrpSpPr>
            <p:nvPr/>
          </p:nvGrpSpPr>
          <p:grpSpPr bwMode="auto">
            <a:xfrm>
              <a:off x="601859" y="2237476"/>
              <a:ext cx="3584636" cy="480266"/>
              <a:chOff x="0" y="2293939"/>
              <a:chExt cx="3584827" cy="480161"/>
            </a:xfrm>
          </p:grpSpPr>
          <p:grpSp>
            <p:nvGrpSpPr>
              <p:cNvPr id="10" name="Group 6"/>
              <p:cNvGrpSpPr>
                <a:grpSpLocks/>
              </p:cNvGrpSpPr>
              <p:nvPr/>
            </p:nvGrpSpPr>
            <p:grpSpPr bwMode="auto">
              <a:xfrm>
                <a:off x="0" y="2293939"/>
                <a:ext cx="3262666" cy="480161"/>
                <a:chOff x="0" y="2293939"/>
                <a:chExt cx="3262666" cy="480161"/>
              </a:xfrm>
            </p:grpSpPr>
            <p:sp>
              <p:nvSpPr>
                <p:cNvPr id="13" name="TextBox 5"/>
                <p:cNvSpPr txBox="1">
                  <a:spLocks noChangeArrowheads="1"/>
                </p:cNvSpPr>
                <p:nvPr/>
              </p:nvSpPr>
              <p:spPr bwMode="auto">
                <a:xfrm>
                  <a:off x="0" y="2318302"/>
                  <a:ext cx="822705"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14" name="TextBox 10"/>
                <p:cNvSpPr txBox="1">
                  <a:spLocks noChangeArrowheads="1"/>
                </p:cNvSpPr>
                <p:nvPr/>
              </p:nvSpPr>
              <p:spPr bwMode="auto">
                <a:xfrm>
                  <a:off x="9618" y="2512545"/>
                  <a:ext cx="813087"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15" name="TextBox 11"/>
                <p:cNvSpPr txBox="1">
                  <a:spLocks noChangeArrowheads="1"/>
                </p:cNvSpPr>
                <p:nvPr/>
              </p:nvSpPr>
              <p:spPr bwMode="auto">
                <a:xfrm>
                  <a:off x="939497" y="2318302"/>
                  <a:ext cx="22796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6" name="TextBox 12"/>
                <p:cNvSpPr txBox="1">
                  <a:spLocks noChangeArrowheads="1"/>
                </p:cNvSpPr>
                <p:nvPr/>
              </p:nvSpPr>
              <p:spPr bwMode="auto">
                <a:xfrm>
                  <a:off x="1215349" y="2318302"/>
                  <a:ext cx="36742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17" name="TextBox 13"/>
                <p:cNvSpPr txBox="1">
                  <a:spLocks noChangeArrowheads="1"/>
                </p:cNvSpPr>
                <p:nvPr/>
              </p:nvSpPr>
              <p:spPr bwMode="auto">
                <a:xfrm>
                  <a:off x="1888605" y="2293939"/>
                  <a:ext cx="36742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18" name="TextBox 14"/>
                <p:cNvSpPr txBox="1">
                  <a:spLocks noChangeArrowheads="1"/>
                </p:cNvSpPr>
                <p:nvPr/>
              </p:nvSpPr>
              <p:spPr bwMode="auto">
                <a:xfrm>
                  <a:off x="2212455" y="2293939"/>
                  <a:ext cx="36742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19" name="TextBox 15"/>
                <p:cNvSpPr txBox="1">
                  <a:spLocks noChangeArrowheads="1"/>
                </p:cNvSpPr>
                <p:nvPr/>
              </p:nvSpPr>
              <p:spPr bwMode="auto">
                <a:xfrm>
                  <a:off x="2545830" y="2293939"/>
                  <a:ext cx="36742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20" name="TextBox 16"/>
                <p:cNvSpPr txBox="1">
                  <a:spLocks noChangeArrowheads="1"/>
                </p:cNvSpPr>
                <p:nvPr/>
              </p:nvSpPr>
              <p:spPr bwMode="auto">
                <a:xfrm>
                  <a:off x="2879204" y="2293939"/>
                  <a:ext cx="36742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21" name="TextBox 17"/>
                <p:cNvSpPr txBox="1">
                  <a:spLocks noChangeArrowheads="1"/>
                </p:cNvSpPr>
                <p:nvPr/>
              </p:nvSpPr>
              <p:spPr bwMode="auto">
                <a:xfrm>
                  <a:off x="939497" y="2509113"/>
                  <a:ext cx="22796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2" name="TextBox 18"/>
                <p:cNvSpPr txBox="1">
                  <a:spLocks noChangeArrowheads="1"/>
                </p:cNvSpPr>
                <p:nvPr/>
              </p:nvSpPr>
              <p:spPr bwMode="auto">
                <a:xfrm>
                  <a:off x="1532518" y="2512546"/>
                  <a:ext cx="39949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23" name="TextBox 19"/>
                <p:cNvSpPr txBox="1">
                  <a:spLocks noChangeArrowheads="1"/>
                </p:cNvSpPr>
                <p:nvPr/>
              </p:nvSpPr>
              <p:spPr bwMode="auto">
                <a:xfrm>
                  <a:off x="1872573" y="2512549"/>
                  <a:ext cx="39949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1e4</a:t>
                  </a:r>
                </a:p>
              </p:txBody>
            </p:sp>
            <p:sp>
              <p:nvSpPr>
                <p:cNvPr id="24" name="TextBox 20"/>
                <p:cNvSpPr txBox="1">
                  <a:spLocks noChangeArrowheads="1"/>
                </p:cNvSpPr>
                <p:nvPr/>
              </p:nvSpPr>
              <p:spPr bwMode="auto">
                <a:xfrm>
                  <a:off x="2196423" y="2512547"/>
                  <a:ext cx="39949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3e4</a:t>
                  </a:r>
                </a:p>
              </p:txBody>
            </p:sp>
            <p:sp>
              <p:nvSpPr>
                <p:cNvPr id="25" name="TextBox 21"/>
                <p:cNvSpPr txBox="1">
                  <a:spLocks noChangeArrowheads="1"/>
                </p:cNvSpPr>
                <p:nvPr/>
              </p:nvSpPr>
              <p:spPr bwMode="auto">
                <a:xfrm>
                  <a:off x="2529799" y="2512547"/>
                  <a:ext cx="39949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6" name="TextBox 22"/>
                <p:cNvSpPr txBox="1">
                  <a:spLocks noChangeArrowheads="1"/>
                </p:cNvSpPr>
                <p:nvPr/>
              </p:nvSpPr>
              <p:spPr bwMode="auto">
                <a:xfrm>
                  <a:off x="2863176" y="2512547"/>
                  <a:ext cx="399490"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grpSp>
          <p:sp>
            <p:nvSpPr>
              <p:cNvPr id="11" name="TextBox 43"/>
              <p:cNvSpPr txBox="1">
                <a:spLocks noChangeArrowheads="1"/>
              </p:cNvSpPr>
              <p:nvPr/>
            </p:nvSpPr>
            <p:spPr bwMode="auto">
              <a:xfrm>
                <a:off x="3201368" y="2293939"/>
                <a:ext cx="36742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12" name="TextBox 44"/>
              <p:cNvSpPr txBox="1">
                <a:spLocks noChangeArrowheads="1"/>
              </p:cNvSpPr>
              <p:nvPr/>
            </p:nvSpPr>
            <p:spPr bwMode="auto">
              <a:xfrm>
                <a:off x="3185339" y="2512547"/>
                <a:ext cx="399488" cy="2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1e6</a:t>
                </a:r>
              </a:p>
            </p:txBody>
          </p:sp>
        </p:grpSp>
        <p:sp>
          <p:nvSpPr>
            <p:cNvPr id="6" name="TextBox 77"/>
            <p:cNvSpPr txBox="1">
              <a:spLocks noChangeArrowheads="1"/>
            </p:cNvSpPr>
            <p:nvPr/>
          </p:nvSpPr>
          <p:spPr bwMode="auto">
            <a:xfrm>
              <a:off x="1882385" y="2452702"/>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 name="TextBox 77"/>
            <p:cNvSpPr txBox="1">
              <a:spLocks noChangeArrowheads="1"/>
            </p:cNvSpPr>
            <p:nvPr/>
          </p:nvSpPr>
          <p:spPr bwMode="auto">
            <a:xfrm>
              <a:off x="2221865" y="2240948"/>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grpSp>
        <p:nvGrpSpPr>
          <p:cNvPr id="27" name="Group 26"/>
          <p:cNvGrpSpPr/>
          <p:nvPr/>
        </p:nvGrpSpPr>
        <p:grpSpPr>
          <a:xfrm>
            <a:off x="4661955" y="4823871"/>
            <a:ext cx="3585086" cy="480240"/>
            <a:chOff x="4442022" y="2228015"/>
            <a:chExt cx="3585081" cy="480237"/>
          </a:xfrm>
        </p:grpSpPr>
        <p:grpSp>
          <p:nvGrpSpPr>
            <p:cNvPr id="32" name="Group 46"/>
            <p:cNvGrpSpPr>
              <a:grpSpLocks/>
            </p:cNvGrpSpPr>
            <p:nvPr/>
          </p:nvGrpSpPr>
          <p:grpSpPr bwMode="auto">
            <a:xfrm>
              <a:off x="4442022" y="2228015"/>
              <a:ext cx="3585081" cy="480237"/>
              <a:chOff x="0" y="2293939"/>
              <a:chExt cx="3584771" cy="480193"/>
            </a:xfrm>
          </p:grpSpPr>
          <p:grpSp>
            <p:nvGrpSpPr>
              <p:cNvPr id="33" name="Group 47"/>
              <p:cNvGrpSpPr>
                <a:grpSpLocks/>
              </p:cNvGrpSpPr>
              <p:nvPr/>
            </p:nvGrpSpPr>
            <p:grpSpPr bwMode="auto">
              <a:xfrm>
                <a:off x="0" y="2293939"/>
                <a:ext cx="3262607" cy="480193"/>
                <a:chOff x="0" y="2293939"/>
                <a:chExt cx="3262607" cy="480193"/>
              </a:xfrm>
            </p:grpSpPr>
            <p:sp>
              <p:nvSpPr>
                <p:cNvPr id="36" name="TextBox 50"/>
                <p:cNvSpPr txBox="1">
                  <a:spLocks noChangeArrowheads="1"/>
                </p:cNvSpPr>
                <p:nvPr/>
              </p:nvSpPr>
              <p:spPr bwMode="auto">
                <a:xfrm>
                  <a:off x="0" y="2293939"/>
                  <a:ext cx="822589"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37" name="TextBox 51"/>
                <p:cNvSpPr txBox="1">
                  <a:spLocks noChangeArrowheads="1"/>
                </p:cNvSpPr>
                <p:nvPr/>
              </p:nvSpPr>
              <p:spPr bwMode="auto">
                <a:xfrm>
                  <a:off x="9618" y="2512545"/>
                  <a:ext cx="812972"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38" name="TextBox 52"/>
                <p:cNvSpPr txBox="1">
                  <a:spLocks noChangeArrowheads="1"/>
                </p:cNvSpPr>
                <p:nvPr/>
              </p:nvSpPr>
              <p:spPr bwMode="auto">
                <a:xfrm>
                  <a:off x="939496" y="2293939"/>
                  <a:ext cx="227928"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39" name="TextBox 53"/>
                <p:cNvSpPr txBox="1">
                  <a:spLocks noChangeArrowheads="1"/>
                </p:cNvSpPr>
                <p:nvPr/>
              </p:nvSpPr>
              <p:spPr bwMode="auto">
                <a:xfrm>
                  <a:off x="1215350" y="2293939"/>
                  <a:ext cx="367376"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40" name="TextBox 54"/>
                <p:cNvSpPr txBox="1">
                  <a:spLocks noChangeArrowheads="1"/>
                </p:cNvSpPr>
                <p:nvPr/>
              </p:nvSpPr>
              <p:spPr bwMode="auto">
                <a:xfrm>
                  <a:off x="1888604" y="2293939"/>
                  <a:ext cx="367376"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41" name="TextBox 55"/>
                <p:cNvSpPr txBox="1">
                  <a:spLocks noChangeArrowheads="1"/>
                </p:cNvSpPr>
                <p:nvPr/>
              </p:nvSpPr>
              <p:spPr bwMode="auto">
                <a:xfrm>
                  <a:off x="2212453" y="2293939"/>
                  <a:ext cx="367376"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42" name="TextBox 56"/>
                <p:cNvSpPr txBox="1">
                  <a:spLocks noChangeArrowheads="1"/>
                </p:cNvSpPr>
                <p:nvPr/>
              </p:nvSpPr>
              <p:spPr bwMode="auto">
                <a:xfrm>
                  <a:off x="2545828" y="2293939"/>
                  <a:ext cx="367376"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43" name="TextBox 57"/>
                <p:cNvSpPr txBox="1">
                  <a:spLocks noChangeArrowheads="1"/>
                </p:cNvSpPr>
                <p:nvPr/>
              </p:nvSpPr>
              <p:spPr bwMode="auto">
                <a:xfrm>
                  <a:off x="2879205" y="2293939"/>
                  <a:ext cx="367376"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44" name="TextBox 58"/>
                <p:cNvSpPr txBox="1">
                  <a:spLocks noChangeArrowheads="1"/>
                </p:cNvSpPr>
                <p:nvPr/>
              </p:nvSpPr>
              <p:spPr bwMode="auto">
                <a:xfrm>
                  <a:off x="939498" y="2512548"/>
                  <a:ext cx="227928"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45" name="TextBox 59"/>
                <p:cNvSpPr txBox="1">
                  <a:spLocks noChangeArrowheads="1"/>
                </p:cNvSpPr>
                <p:nvPr/>
              </p:nvSpPr>
              <p:spPr bwMode="auto">
                <a:xfrm>
                  <a:off x="1532520" y="2512547"/>
                  <a:ext cx="399433"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46" name="TextBox 60"/>
                <p:cNvSpPr txBox="1">
                  <a:spLocks noChangeArrowheads="1"/>
                </p:cNvSpPr>
                <p:nvPr/>
              </p:nvSpPr>
              <p:spPr bwMode="auto">
                <a:xfrm>
                  <a:off x="1872574" y="2512547"/>
                  <a:ext cx="399433"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1e4</a:t>
                  </a:r>
                </a:p>
              </p:txBody>
            </p:sp>
            <p:sp>
              <p:nvSpPr>
                <p:cNvPr id="47" name="TextBox 61"/>
                <p:cNvSpPr txBox="1">
                  <a:spLocks noChangeArrowheads="1"/>
                </p:cNvSpPr>
                <p:nvPr/>
              </p:nvSpPr>
              <p:spPr bwMode="auto">
                <a:xfrm>
                  <a:off x="2196425" y="2512547"/>
                  <a:ext cx="399433"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3e4</a:t>
                  </a:r>
                </a:p>
              </p:txBody>
            </p:sp>
            <p:sp>
              <p:nvSpPr>
                <p:cNvPr id="48" name="TextBox 62"/>
                <p:cNvSpPr txBox="1">
                  <a:spLocks noChangeArrowheads="1"/>
                </p:cNvSpPr>
                <p:nvPr/>
              </p:nvSpPr>
              <p:spPr bwMode="auto">
                <a:xfrm>
                  <a:off x="2529799" y="2512547"/>
                  <a:ext cx="399433"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49" name="TextBox 63"/>
                <p:cNvSpPr txBox="1">
                  <a:spLocks noChangeArrowheads="1"/>
                </p:cNvSpPr>
                <p:nvPr/>
              </p:nvSpPr>
              <p:spPr bwMode="auto">
                <a:xfrm>
                  <a:off x="2863174" y="2512547"/>
                  <a:ext cx="399433"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grpSp>
          <p:sp>
            <p:nvSpPr>
              <p:cNvPr id="34" name="TextBox 48"/>
              <p:cNvSpPr txBox="1">
                <a:spLocks noChangeArrowheads="1"/>
              </p:cNvSpPr>
              <p:nvPr/>
            </p:nvSpPr>
            <p:spPr bwMode="auto">
              <a:xfrm>
                <a:off x="3201369" y="2293939"/>
                <a:ext cx="367376"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35" name="TextBox 49"/>
              <p:cNvSpPr txBox="1">
                <a:spLocks noChangeArrowheads="1"/>
              </p:cNvSpPr>
              <p:nvPr/>
            </p:nvSpPr>
            <p:spPr bwMode="auto">
              <a:xfrm>
                <a:off x="3185338" y="2512547"/>
                <a:ext cx="399433" cy="26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1e6</a:t>
                </a:r>
              </a:p>
            </p:txBody>
          </p:sp>
        </p:grpSp>
        <p:sp>
          <p:nvSpPr>
            <p:cNvPr id="29" name="TextBox 77"/>
            <p:cNvSpPr txBox="1">
              <a:spLocks noChangeArrowheads="1"/>
            </p:cNvSpPr>
            <p:nvPr/>
          </p:nvSpPr>
          <p:spPr bwMode="auto">
            <a:xfrm>
              <a:off x="6060450" y="2234028"/>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30" name="TextBox 77"/>
            <p:cNvSpPr txBox="1">
              <a:spLocks noChangeArrowheads="1"/>
            </p:cNvSpPr>
            <p:nvPr/>
          </p:nvSpPr>
          <p:spPr bwMode="auto">
            <a:xfrm>
              <a:off x="5730473" y="2445985"/>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grpSp>
        <p:nvGrpSpPr>
          <p:cNvPr id="55" name="Group 54"/>
          <p:cNvGrpSpPr/>
          <p:nvPr/>
        </p:nvGrpSpPr>
        <p:grpSpPr>
          <a:xfrm>
            <a:off x="6126876" y="2163533"/>
            <a:ext cx="2792358" cy="440187"/>
            <a:chOff x="5201677" y="2409817"/>
            <a:chExt cx="3716628" cy="585889"/>
          </a:xfrm>
        </p:grpSpPr>
        <p:grpSp>
          <p:nvGrpSpPr>
            <p:cNvPr id="56" name="Group 65"/>
            <p:cNvGrpSpPr>
              <a:grpSpLocks/>
            </p:cNvGrpSpPr>
            <p:nvPr/>
          </p:nvGrpSpPr>
          <p:grpSpPr bwMode="auto">
            <a:xfrm>
              <a:off x="5201677" y="2409817"/>
              <a:ext cx="3716628" cy="585889"/>
              <a:chOff x="-1" y="2293939"/>
              <a:chExt cx="3717101" cy="585654"/>
            </a:xfrm>
          </p:grpSpPr>
          <p:grpSp>
            <p:nvGrpSpPr>
              <p:cNvPr id="59" name="Group 66"/>
              <p:cNvGrpSpPr>
                <a:grpSpLocks/>
              </p:cNvGrpSpPr>
              <p:nvPr/>
            </p:nvGrpSpPr>
            <p:grpSpPr bwMode="auto">
              <a:xfrm>
                <a:off x="-1" y="2293939"/>
                <a:ext cx="3394932" cy="585654"/>
                <a:chOff x="-1" y="2293939"/>
                <a:chExt cx="3394932" cy="585654"/>
              </a:xfrm>
            </p:grpSpPr>
            <p:sp>
              <p:nvSpPr>
                <p:cNvPr id="62" name="TextBox 69"/>
                <p:cNvSpPr txBox="1">
                  <a:spLocks noChangeArrowheads="1"/>
                </p:cNvSpPr>
                <p:nvPr/>
              </p:nvSpPr>
              <p:spPr bwMode="auto">
                <a:xfrm>
                  <a:off x="-1" y="2293939"/>
                  <a:ext cx="1095101"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63" name="TextBox 70"/>
                <p:cNvSpPr txBox="1">
                  <a:spLocks noChangeArrowheads="1"/>
                </p:cNvSpPr>
                <p:nvPr/>
              </p:nvSpPr>
              <p:spPr bwMode="auto">
                <a:xfrm>
                  <a:off x="9616" y="2512545"/>
                  <a:ext cx="1082298"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64" name="TextBox 71"/>
                <p:cNvSpPr txBox="1">
                  <a:spLocks noChangeArrowheads="1"/>
                </p:cNvSpPr>
                <p:nvPr/>
              </p:nvSpPr>
              <p:spPr bwMode="auto">
                <a:xfrm>
                  <a:off x="981957" y="2293992"/>
                  <a:ext cx="303437"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5" name="TextBox 72"/>
                <p:cNvSpPr txBox="1">
                  <a:spLocks noChangeArrowheads="1"/>
                </p:cNvSpPr>
                <p:nvPr/>
              </p:nvSpPr>
              <p:spPr bwMode="auto">
                <a:xfrm>
                  <a:off x="1201193" y="2293939"/>
                  <a:ext cx="489082"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66" name="TextBox 73"/>
                <p:cNvSpPr txBox="1">
                  <a:spLocks noChangeArrowheads="1"/>
                </p:cNvSpPr>
                <p:nvPr/>
              </p:nvSpPr>
              <p:spPr bwMode="auto">
                <a:xfrm>
                  <a:off x="1888602" y="2293939"/>
                  <a:ext cx="489082"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67" name="TextBox 74"/>
                <p:cNvSpPr txBox="1">
                  <a:spLocks noChangeArrowheads="1"/>
                </p:cNvSpPr>
                <p:nvPr/>
              </p:nvSpPr>
              <p:spPr bwMode="auto">
                <a:xfrm>
                  <a:off x="2212450" y="2293939"/>
                  <a:ext cx="489082"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68" name="TextBox 75"/>
                <p:cNvSpPr txBox="1">
                  <a:spLocks noChangeArrowheads="1"/>
                </p:cNvSpPr>
                <p:nvPr/>
              </p:nvSpPr>
              <p:spPr bwMode="auto">
                <a:xfrm>
                  <a:off x="2545827" y="2293939"/>
                  <a:ext cx="489082"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69" name="TextBox 76"/>
                <p:cNvSpPr txBox="1">
                  <a:spLocks noChangeArrowheads="1"/>
                </p:cNvSpPr>
                <p:nvPr/>
              </p:nvSpPr>
              <p:spPr bwMode="auto">
                <a:xfrm>
                  <a:off x="2879203" y="2293939"/>
                  <a:ext cx="489082"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70" name="TextBox 77"/>
                <p:cNvSpPr txBox="1">
                  <a:spLocks noChangeArrowheads="1"/>
                </p:cNvSpPr>
                <p:nvPr/>
              </p:nvSpPr>
              <p:spPr bwMode="auto">
                <a:xfrm>
                  <a:off x="981959" y="2531530"/>
                  <a:ext cx="303437"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1" name="TextBox 78"/>
                <p:cNvSpPr txBox="1">
                  <a:spLocks noChangeArrowheads="1"/>
                </p:cNvSpPr>
                <p:nvPr/>
              </p:nvSpPr>
              <p:spPr bwMode="auto">
                <a:xfrm>
                  <a:off x="1532520" y="2531476"/>
                  <a:ext cx="531760"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72" name="TextBox 79"/>
                <p:cNvSpPr txBox="1">
                  <a:spLocks noChangeArrowheads="1"/>
                </p:cNvSpPr>
                <p:nvPr/>
              </p:nvSpPr>
              <p:spPr bwMode="auto">
                <a:xfrm>
                  <a:off x="1872578" y="2531476"/>
                  <a:ext cx="531760"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1e4</a:t>
                  </a:r>
                </a:p>
              </p:txBody>
            </p:sp>
            <p:sp>
              <p:nvSpPr>
                <p:cNvPr id="73" name="TextBox 80"/>
                <p:cNvSpPr txBox="1">
                  <a:spLocks noChangeArrowheads="1"/>
                </p:cNvSpPr>
                <p:nvPr/>
              </p:nvSpPr>
              <p:spPr bwMode="auto">
                <a:xfrm>
                  <a:off x="2196424" y="2531476"/>
                  <a:ext cx="531760"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3e4</a:t>
                  </a:r>
                </a:p>
              </p:txBody>
            </p:sp>
            <p:sp>
              <p:nvSpPr>
                <p:cNvPr id="74" name="TextBox 81"/>
                <p:cNvSpPr txBox="1">
                  <a:spLocks noChangeArrowheads="1"/>
                </p:cNvSpPr>
                <p:nvPr/>
              </p:nvSpPr>
              <p:spPr bwMode="auto">
                <a:xfrm>
                  <a:off x="2529799" y="2531476"/>
                  <a:ext cx="531760"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75" name="TextBox 82"/>
                <p:cNvSpPr txBox="1">
                  <a:spLocks noChangeArrowheads="1"/>
                </p:cNvSpPr>
                <p:nvPr/>
              </p:nvSpPr>
              <p:spPr bwMode="auto">
                <a:xfrm>
                  <a:off x="2863171" y="2531476"/>
                  <a:ext cx="531760"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grpSp>
          <p:sp>
            <p:nvSpPr>
              <p:cNvPr id="60" name="TextBox 67"/>
              <p:cNvSpPr txBox="1">
                <a:spLocks noChangeArrowheads="1"/>
              </p:cNvSpPr>
              <p:nvPr/>
            </p:nvSpPr>
            <p:spPr bwMode="auto">
              <a:xfrm>
                <a:off x="3201366" y="2293939"/>
                <a:ext cx="489082"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61" name="TextBox 68"/>
              <p:cNvSpPr txBox="1">
                <a:spLocks noChangeArrowheads="1"/>
              </p:cNvSpPr>
              <p:nvPr/>
            </p:nvSpPr>
            <p:spPr bwMode="auto">
              <a:xfrm>
                <a:off x="3185340" y="2531476"/>
                <a:ext cx="531760" cy="34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1e6</a:t>
                </a:r>
              </a:p>
            </p:txBody>
          </p:sp>
        </p:grpSp>
        <p:sp>
          <p:nvSpPr>
            <p:cNvPr id="57" name="TextBox 77"/>
            <p:cNvSpPr txBox="1">
              <a:spLocks noChangeArrowheads="1"/>
            </p:cNvSpPr>
            <p:nvPr/>
          </p:nvSpPr>
          <p:spPr bwMode="auto">
            <a:xfrm>
              <a:off x="6500731" y="2646665"/>
              <a:ext cx="333272" cy="348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8" name="TextBox 77"/>
            <p:cNvSpPr txBox="1">
              <a:spLocks noChangeArrowheads="1"/>
            </p:cNvSpPr>
            <p:nvPr/>
          </p:nvSpPr>
          <p:spPr bwMode="auto">
            <a:xfrm>
              <a:off x="6823896" y="2409866"/>
              <a:ext cx="303399" cy="348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pic>
        <p:nvPicPr>
          <p:cNvPr id="76" name="Picture 75"/>
          <p:cNvPicPr>
            <a:picLocks noChangeAspect="1"/>
          </p:cNvPicPr>
          <p:nvPr/>
        </p:nvPicPr>
        <p:blipFill>
          <a:blip r:embed="rId6"/>
          <a:stretch>
            <a:fillRect/>
          </a:stretch>
        </p:blipFill>
        <p:spPr>
          <a:xfrm>
            <a:off x="6400845" y="612634"/>
            <a:ext cx="2480841" cy="1574380"/>
          </a:xfrm>
          <a:prstGeom prst="rect">
            <a:avLst/>
          </a:prstGeom>
        </p:spPr>
      </p:pic>
      <p:grpSp>
        <p:nvGrpSpPr>
          <p:cNvPr id="54" name="Group 53"/>
          <p:cNvGrpSpPr/>
          <p:nvPr/>
        </p:nvGrpSpPr>
        <p:grpSpPr>
          <a:xfrm>
            <a:off x="2" y="2152118"/>
            <a:ext cx="2739665" cy="455959"/>
            <a:chOff x="-19262" y="2358950"/>
            <a:chExt cx="2739663" cy="455955"/>
          </a:xfrm>
        </p:grpSpPr>
        <p:sp>
          <p:nvSpPr>
            <p:cNvPr id="77" name="TextBox 5"/>
            <p:cNvSpPr txBox="1">
              <a:spLocks noChangeArrowheads="1"/>
            </p:cNvSpPr>
            <p:nvPr/>
          </p:nvSpPr>
          <p:spPr bwMode="auto">
            <a:xfrm>
              <a:off x="-19262" y="2358950"/>
              <a:ext cx="822660"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78" name="TextBox 10"/>
            <p:cNvSpPr txBox="1">
              <a:spLocks noChangeArrowheads="1"/>
            </p:cNvSpPr>
            <p:nvPr/>
          </p:nvSpPr>
          <p:spPr bwMode="auto">
            <a:xfrm>
              <a:off x="-9645" y="2553237"/>
              <a:ext cx="813042"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AAV (MOI)</a:t>
              </a:r>
            </a:p>
          </p:txBody>
        </p:sp>
        <p:sp>
          <p:nvSpPr>
            <p:cNvPr id="79" name="TextBox 11"/>
            <p:cNvSpPr txBox="1">
              <a:spLocks noChangeArrowheads="1"/>
            </p:cNvSpPr>
            <p:nvPr/>
          </p:nvSpPr>
          <p:spPr bwMode="auto">
            <a:xfrm>
              <a:off x="1006607" y="2359007"/>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sp>
          <p:nvSpPr>
            <p:cNvPr id="80" name="TextBox 12"/>
            <p:cNvSpPr txBox="1">
              <a:spLocks noChangeArrowheads="1"/>
            </p:cNvSpPr>
            <p:nvPr/>
          </p:nvSpPr>
          <p:spPr bwMode="auto">
            <a:xfrm>
              <a:off x="1403949" y="2358950"/>
              <a:ext cx="36740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1.5</a:t>
              </a:r>
            </a:p>
          </p:txBody>
        </p:sp>
        <p:sp>
          <p:nvSpPr>
            <p:cNvPr id="81" name="TextBox 13"/>
            <p:cNvSpPr txBox="1">
              <a:spLocks noChangeArrowheads="1"/>
            </p:cNvSpPr>
            <p:nvPr/>
          </p:nvSpPr>
          <p:spPr bwMode="auto">
            <a:xfrm>
              <a:off x="2336962" y="2358950"/>
              <a:ext cx="36740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1.5</a:t>
              </a:r>
            </a:p>
          </p:txBody>
        </p:sp>
        <p:sp>
          <p:nvSpPr>
            <p:cNvPr id="82" name="TextBox 17"/>
            <p:cNvSpPr txBox="1">
              <a:spLocks noChangeArrowheads="1"/>
            </p:cNvSpPr>
            <p:nvPr/>
          </p:nvSpPr>
          <p:spPr bwMode="auto">
            <a:xfrm>
              <a:off x="1006607" y="2553295"/>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83" name="TextBox 18"/>
            <p:cNvSpPr txBox="1">
              <a:spLocks noChangeArrowheads="1"/>
            </p:cNvSpPr>
            <p:nvPr/>
          </p:nvSpPr>
          <p:spPr bwMode="auto">
            <a:xfrm>
              <a:off x="1852140" y="2553238"/>
              <a:ext cx="39946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84" name="TextBox 19"/>
            <p:cNvSpPr txBox="1">
              <a:spLocks noChangeArrowheads="1"/>
            </p:cNvSpPr>
            <p:nvPr/>
          </p:nvSpPr>
          <p:spPr bwMode="auto">
            <a:xfrm>
              <a:off x="2320933" y="2553238"/>
              <a:ext cx="39946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1e4</a:t>
              </a:r>
            </a:p>
          </p:txBody>
        </p:sp>
        <p:sp>
          <p:nvSpPr>
            <p:cNvPr id="85" name="TextBox 77"/>
            <p:cNvSpPr txBox="1">
              <a:spLocks noChangeArrowheads="1"/>
            </p:cNvSpPr>
            <p:nvPr/>
          </p:nvSpPr>
          <p:spPr bwMode="auto">
            <a:xfrm>
              <a:off x="1469189" y="2553297"/>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86" name="TextBox 77"/>
            <p:cNvSpPr txBox="1">
              <a:spLocks noChangeArrowheads="1"/>
            </p:cNvSpPr>
            <p:nvPr/>
          </p:nvSpPr>
          <p:spPr bwMode="auto">
            <a:xfrm>
              <a:off x="1939707" y="2359007"/>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grpSp>
      <p:grpSp>
        <p:nvGrpSpPr>
          <p:cNvPr id="88" name="Group 87"/>
          <p:cNvGrpSpPr/>
          <p:nvPr/>
        </p:nvGrpSpPr>
        <p:grpSpPr>
          <a:xfrm>
            <a:off x="3079298" y="2152177"/>
            <a:ext cx="2834008" cy="455959"/>
            <a:chOff x="-19262" y="2358950"/>
            <a:chExt cx="2834006" cy="455955"/>
          </a:xfrm>
        </p:grpSpPr>
        <p:sp>
          <p:nvSpPr>
            <p:cNvPr id="89" name="TextBox 5"/>
            <p:cNvSpPr txBox="1">
              <a:spLocks noChangeArrowheads="1"/>
            </p:cNvSpPr>
            <p:nvPr/>
          </p:nvSpPr>
          <p:spPr bwMode="auto">
            <a:xfrm>
              <a:off x="-19262" y="2358950"/>
              <a:ext cx="822660"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90" name="TextBox 10"/>
            <p:cNvSpPr txBox="1">
              <a:spLocks noChangeArrowheads="1"/>
            </p:cNvSpPr>
            <p:nvPr/>
          </p:nvSpPr>
          <p:spPr bwMode="auto">
            <a:xfrm>
              <a:off x="-9645" y="2553237"/>
              <a:ext cx="813042"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91" name="TextBox 11"/>
            <p:cNvSpPr txBox="1">
              <a:spLocks noChangeArrowheads="1"/>
            </p:cNvSpPr>
            <p:nvPr/>
          </p:nvSpPr>
          <p:spPr bwMode="auto">
            <a:xfrm>
              <a:off x="861462" y="2359007"/>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2" name="TextBox 12"/>
            <p:cNvSpPr txBox="1">
              <a:spLocks noChangeArrowheads="1"/>
            </p:cNvSpPr>
            <p:nvPr/>
          </p:nvSpPr>
          <p:spPr bwMode="auto">
            <a:xfrm>
              <a:off x="1338635" y="2358950"/>
              <a:ext cx="36740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93" name="TextBox 13"/>
            <p:cNvSpPr txBox="1">
              <a:spLocks noChangeArrowheads="1"/>
            </p:cNvSpPr>
            <p:nvPr/>
          </p:nvSpPr>
          <p:spPr bwMode="auto">
            <a:xfrm>
              <a:off x="2431305" y="2358950"/>
              <a:ext cx="36740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1.5</a:t>
              </a:r>
            </a:p>
          </p:txBody>
        </p:sp>
        <p:sp>
          <p:nvSpPr>
            <p:cNvPr id="94" name="TextBox 17"/>
            <p:cNvSpPr txBox="1">
              <a:spLocks noChangeArrowheads="1"/>
            </p:cNvSpPr>
            <p:nvPr/>
          </p:nvSpPr>
          <p:spPr bwMode="auto">
            <a:xfrm>
              <a:off x="861462" y="2553295"/>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5" name="TextBox 18"/>
            <p:cNvSpPr txBox="1">
              <a:spLocks noChangeArrowheads="1"/>
            </p:cNvSpPr>
            <p:nvPr/>
          </p:nvSpPr>
          <p:spPr bwMode="auto">
            <a:xfrm>
              <a:off x="1873909" y="2553238"/>
              <a:ext cx="39946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96" name="TextBox 19"/>
            <p:cNvSpPr txBox="1">
              <a:spLocks noChangeArrowheads="1"/>
            </p:cNvSpPr>
            <p:nvPr/>
          </p:nvSpPr>
          <p:spPr bwMode="auto">
            <a:xfrm>
              <a:off x="2415276" y="2553238"/>
              <a:ext cx="39946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1e4</a:t>
              </a:r>
            </a:p>
          </p:txBody>
        </p:sp>
        <p:sp>
          <p:nvSpPr>
            <p:cNvPr id="97" name="TextBox 77"/>
            <p:cNvSpPr txBox="1">
              <a:spLocks noChangeArrowheads="1"/>
            </p:cNvSpPr>
            <p:nvPr/>
          </p:nvSpPr>
          <p:spPr bwMode="auto">
            <a:xfrm>
              <a:off x="1403876" y="2553297"/>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8" name="TextBox 77"/>
            <p:cNvSpPr txBox="1">
              <a:spLocks noChangeArrowheads="1"/>
            </p:cNvSpPr>
            <p:nvPr/>
          </p:nvSpPr>
          <p:spPr bwMode="auto">
            <a:xfrm>
              <a:off x="1961481" y="2359007"/>
              <a:ext cx="227948" cy="2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sp>
        <p:nvSpPr>
          <p:cNvPr id="99" name="TextBox 25"/>
          <p:cNvSpPr txBox="1">
            <a:spLocks noChangeArrowheads="1"/>
          </p:cNvSpPr>
          <p:nvPr/>
        </p:nvSpPr>
        <p:spPr bwMode="auto">
          <a:xfrm>
            <a:off x="94528" y="458751"/>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smtClean="0">
                <a:solidFill>
                  <a:prstClr val="black"/>
                </a:solidFill>
                <a:latin typeface="Arial" panose="020B0604020202020204" pitchFamily="34" charset="0"/>
                <a:cs typeface="Arial" panose="020B0604020202020204" pitchFamily="34" charset="0"/>
              </a:rPr>
              <a:t>A)</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00" name="TextBox 26"/>
          <p:cNvSpPr txBox="1">
            <a:spLocks noChangeArrowheads="1"/>
          </p:cNvSpPr>
          <p:nvPr/>
        </p:nvSpPr>
        <p:spPr bwMode="auto">
          <a:xfrm>
            <a:off x="6132669" y="458751"/>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C</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01" name="TextBox 26"/>
          <p:cNvSpPr txBox="1">
            <a:spLocks noChangeArrowheads="1"/>
          </p:cNvSpPr>
          <p:nvPr/>
        </p:nvSpPr>
        <p:spPr bwMode="auto">
          <a:xfrm>
            <a:off x="3293760" y="458751"/>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B</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02" name="TextBox 94"/>
          <p:cNvSpPr txBox="1">
            <a:spLocks noChangeArrowheads="1"/>
          </p:cNvSpPr>
          <p:nvPr/>
        </p:nvSpPr>
        <p:spPr bwMode="auto">
          <a:xfrm>
            <a:off x="4881069" y="3051011"/>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E</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03" name="TextBox 26"/>
          <p:cNvSpPr txBox="1">
            <a:spLocks noChangeArrowheads="1"/>
          </p:cNvSpPr>
          <p:nvPr/>
        </p:nvSpPr>
        <p:spPr bwMode="auto">
          <a:xfrm>
            <a:off x="866604" y="3051011"/>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D</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pic>
        <p:nvPicPr>
          <p:cNvPr id="50" name="Picture 49"/>
          <p:cNvPicPr>
            <a:picLocks noChangeAspect="1"/>
          </p:cNvPicPr>
          <p:nvPr/>
        </p:nvPicPr>
        <p:blipFill>
          <a:blip r:embed="rId7"/>
          <a:stretch>
            <a:fillRect/>
          </a:stretch>
        </p:blipFill>
        <p:spPr>
          <a:xfrm>
            <a:off x="212124" y="263645"/>
            <a:ext cx="2823388" cy="2004711"/>
          </a:xfrm>
          <a:prstGeom prst="rect">
            <a:avLst/>
          </a:prstGeom>
        </p:spPr>
      </p:pic>
      <p:sp>
        <p:nvSpPr>
          <p:cNvPr id="105" name="TextBox 104"/>
          <p:cNvSpPr txBox="1"/>
          <p:nvPr/>
        </p:nvSpPr>
        <p:spPr>
          <a:xfrm>
            <a:off x="124760" y="5627371"/>
            <a:ext cx="8983302" cy="1015663"/>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Supplemental Figure 3. Viability and fold expansion of primary XHIM CD4 T cells after electroporation with TALEN mRNA and AAV6 cDNA </a:t>
            </a:r>
            <a:r>
              <a:rPr lang="en-US" sz="1000" b="1" dirty="0" smtClean="0">
                <a:latin typeface="Times New Roman" panose="02020603050405020304" pitchFamily="18" charset="0"/>
                <a:cs typeface="Times New Roman" panose="02020603050405020304" pitchFamily="18" charset="0"/>
              </a:rPr>
              <a:t>transduction, Related to Figure 1, 2.</a:t>
            </a:r>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a) Viability and b) Fold expansion of primary XHIM CD4 T cells treated with TALEN mRNA and AAV6 codon optimized cDNA donor. c) Quantification of gene integration by </a:t>
            </a:r>
            <a:r>
              <a:rPr lang="en-US" sz="1000" dirty="0" err="1">
                <a:latin typeface="Times New Roman" panose="02020603050405020304" pitchFamily="18" charset="0"/>
                <a:cs typeface="Times New Roman" panose="02020603050405020304" pitchFamily="18" charset="0"/>
              </a:rPr>
              <a:t>ddPCR</a:t>
            </a:r>
            <a:r>
              <a:rPr lang="en-US" sz="1000" dirty="0">
                <a:latin typeface="Times New Roman" panose="02020603050405020304" pitchFamily="18" charset="0"/>
                <a:cs typeface="Times New Roman" panose="02020603050405020304" pitchFamily="18" charset="0"/>
              </a:rPr>
              <a:t> of T cells </a:t>
            </a:r>
            <a:r>
              <a:rPr lang="en-US" sz="1000" dirty="0" err="1">
                <a:latin typeface="Times New Roman" panose="02020603050405020304" pitchFamily="18" charset="0"/>
                <a:cs typeface="Times New Roman" panose="02020603050405020304" pitchFamily="18" charset="0"/>
              </a:rPr>
              <a:t>electroporated</a:t>
            </a:r>
            <a:r>
              <a:rPr lang="en-US" sz="1000" dirty="0">
                <a:latin typeface="Times New Roman" panose="02020603050405020304" pitchFamily="18" charset="0"/>
                <a:cs typeface="Times New Roman" panose="02020603050405020304" pitchFamily="18" charset="0"/>
              </a:rPr>
              <a:t> with TALEN mRNA and treated with a range of MOI of AAV6 cDNA donor. 24 hours after treatment, d) viability and e) fold expansion were measured by trypan blue (n=8-10 biological replicates). Bar graphs are presented as means ± SD. Data were analyzed by </a:t>
            </a:r>
            <a:r>
              <a:rPr lang="en-US" sz="1000" dirty="0" err="1">
                <a:latin typeface="Times New Roman" panose="02020603050405020304" pitchFamily="18" charset="0"/>
                <a:cs typeface="Times New Roman" panose="02020603050405020304" pitchFamily="18" charset="0"/>
              </a:rPr>
              <a:t>Kruskal</a:t>
            </a:r>
            <a:r>
              <a:rPr lang="en-US" sz="1000" dirty="0">
                <a:latin typeface="Times New Roman" panose="02020603050405020304" pitchFamily="18" charset="0"/>
                <a:cs typeface="Times New Roman" panose="02020603050405020304" pitchFamily="18" charset="0"/>
              </a:rPr>
              <a:t>-Wallis test. </a:t>
            </a:r>
            <a:r>
              <a:rPr lang="en-US" sz="1000" i="1" dirty="0">
                <a:latin typeface="Times New Roman" panose="02020603050405020304" pitchFamily="18" charset="0"/>
                <a:cs typeface="Times New Roman" panose="02020603050405020304" pitchFamily="18" charset="0"/>
              </a:rPr>
              <a:t>NS</a:t>
            </a:r>
            <a:r>
              <a:rPr lang="en-US" sz="1000" dirty="0">
                <a:latin typeface="Times New Roman" panose="02020603050405020304" pitchFamily="18" charset="0"/>
                <a:cs typeface="Times New Roman" panose="02020603050405020304" pitchFamily="18" charset="0"/>
              </a:rPr>
              <a:t> = not significant.</a:t>
            </a:r>
          </a:p>
        </p:txBody>
      </p:sp>
    </p:spTree>
    <p:extLst>
      <p:ext uri="{BB962C8B-B14F-4D97-AF65-F5344CB8AC3E}">
        <p14:creationId xmlns:p14="http://schemas.microsoft.com/office/powerpoint/2010/main" val="2960331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3" name="Object 232"/>
          <p:cNvGraphicFramePr>
            <a:graphicFrameLocks noChangeAspect="1"/>
          </p:cNvGraphicFramePr>
          <p:nvPr>
            <p:extLst>
              <p:ext uri="{D42A27DB-BD31-4B8C-83A1-F6EECF244321}">
                <p14:modId xmlns:p14="http://schemas.microsoft.com/office/powerpoint/2010/main" val="2206132395"/>
              </p:ext>
            </p:extLst>
          </p:nvPr>
        </p:nvGraphicFramePr>
        <p:xfrm>
          <a:off x="6190828" y="-3863"/>
          <a:ext cx="2512286" cy="1848705"/>
        </p:xfrm>
        <a:graphic>
          <a:graphicData uri="http://schemas.openxmlformats.org/presentationml/2006/ole">
            <mc:AlternateContent xmlns:mc="http://schemas.openxmlformats.org/markup-compatibility/2006">
              <mc:Choice xmlns:v="urn:schemas-microsoft-com:vml" Requires="v">
                <p:oleObj spid="_x0000_s3173" name="Prism 7" r:id="rId4" imgW="3678786" imgH="2706197" progId="Prism7.Document">
                  <p:embed/>
                </p:oleObj>
              </mc:Choice>
              <mc:Fallback>
                <p:oleObj name="Prism 7" r:id="rId4" imgW="3678786" imgH="2706197" progId="Prism7.Document">
                  <p:embed/>
                  <p:pic>
                    <p:nvPicPr>
                      <p:cNvPr id="0" name=""/>
                      <p:cNvPicPr/>
                      <p:nvPr/>
                    </p:nvPicPr>
                    <p:blipFill>
                      <a:blip r:embed="rId5"/>
                      <a:stretch>
                        <a:fillRect/>
                      </a:stretch>
                    </p:blipFill>
                    <p:spPr>
                      <a:xfrm>
                        <a:off x="6190828" y="-3863"/>
                        <a:ext cx="2512286" cy="1848705"/>
                      </a:xfrm>
                      <a:prstGeom prst="rect">
                        <a:avLst/>
                      </a:prstGeom>
                    </p:spPr>
                  </p:pic>
                </p:oleObj>
              </mc:Fallback>
            </mc:AlternateContent>
          </a:graphicData>
        </a:graphic>
      </p:graphicFrame>
      <p:graphicFrame>
        <p:nvGraphicFramePr>
          <p:cNvPr id="232" name="Object 231"/>
          <p:cNvGraphicFramePr>
            <a:graphicFrameLocks noChangeAspect="1"/>
          </p:cNvGraphicFramePr>
          <p:nvPr>
            <p:extLst>
              <p:ext uri="{D42A27DB-BD31-4B8C-83A1-F6EECF244321}">
                <p14:modId xmlns:p14="http://schemas.microsoft.com/office/powerpoint/2010/main" val="3316149211"/>
              </p:ext>
            </p:extLst>
          </p:nvPr>
        </p:nvGraphicFramePr>
        <p:xfrm>
          <a:off x="3433711" y="-27325"/>
          <a:ext cx="2537225" cy="1848705"/>
        </p:xfrm>
        <a:graphic>
          <a:graphicData uri="http://schemas.openxmlformats.org/presentationml/2006/ole">
            <mc:AlternateContent xmlns:mc="http://schemas.openxmlformats.org/markup-compatibility/2006">
              <mc:Choice xmlns:v="urn:schemas-microsoft-com:vml" Requires="v">
                <p:oleObj spid="_x0000_s3174" name="Prism 7" r:id="rId6" imgW="3715520" imgH="2706197" progId="Prism7.Document">
                  <p:embed/>
                </p:oleObj>
              </mc:Choice>
              <mc:Fallback>
                <p:oleObj name="Prism 7" r:id="rId6" imgW="3715520" imgH="2706197" progId="Prism7.Document">
                  <p:embed/>
                  <p:pic>
                    <p:nvPicPr>
                      <p:cNvPr id="0" name=""/>
                      <p:cNvPicPr/>
                      <p:nvPr/>
                    </p:nvPicPr>
                    <p:blipFill>
                      <a:blip r:embed="rId7"/>
                      <a:stretch>
                        <a:fillRect/>
                      </a:stretch>
                    </p:blipFill>
                    <p:spPr>
                      <a:xfrm>
                        <a:off x="3433711" y="-27325"/>
                        <a:ext cx="2537225" cy="1848705"/>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024805450"/>
              </p:ext>
            </p:extLst>
          </p:nvPr>
        </p:nvGraphicFramePr>
        <p:xfrm>
          <a:off x="5374577" y="3784686"/>
          <a:ext cx="2515539" cy="1848705"/>
        </p:xfrm>
        <a:graphic>
          <a:graphicData uri="http://schemas.openxmlformats.org/presentationml/2006/ole">
            <mc:AlternateContent xmlns:mc="http://schemas.openxmlformats.org/markup-compatibility/2006">
              <mc:Choice xmlns:v="urn:schemas-microsoft-com:vml" Requires="v">
                <p:oleObj spid="_x0000_s3175" name="Prism 7" r:id="rId8" imgW="3683468" imgH="2706197" progId="Prism7.Document">
                  <p:embed/>
                </p:oleObj>
              </mc:Choice>
              <mc:Fallback>
                <p:oleObj name="Prism 7" r:id="rId8" imgW="3683468" imgH="2706197" progId="Prism7.Document">
                  <p:embed/>
                  <p:pic>
                    <p:nvPicPr>
                      <p:cNvPr id="0" name=""/>
                      <p:cNvPicPr/>
                      <p:nvPr/>
                    </p:nvPicPr>
                    <p:blipFill>
                      <a:blip r:embed="rId9"/>
                      <a:stretch>
                        <a:fillRect/>
                      </a:stretch>
                    </p:blipFill>
                    <p:spPr>
                      <a:xfrm>
                        <a:off x="5374577" y="3784686"/>
                        <a:ext cx="2515539" cy="1848705"/>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057564091"/>
              </p:ext>
            </p:extLst>
          </p:nvPr>
        </p:nvGraphicFramePr>
        <p:xfrm>
          <a:off x="1954712" y="3791707"/>
          <a:ext cx="2538308" cy="1848705"/>
        </p:xfrm>
        <a:graphic>
          <a:graphicData uri="http://schemas.openxmlformats.org/presentationml/2006/ole">
            <mc:AlternateContent xmlns:mc="http://schemas.openxmlformats.org/markup-compatibility/2006">
              <mc:Choice xmlns:v="urn:schemas-microsoft-com:vml" Requires="v">
                <p:oleObj spid="_x0000_s3176" name="Prism 7" r:id="rId10" imgW="3716961" imgH="2706197" progId="Prism7.Document">
                  <p:embed/>
                </p:oleObj>
              </mc:Choice>
              <mc:Fallback>
                <p:oleObj name="Prism 7" r:id="rId10" imgW="3716961" imgH="2706197" progId="Prism7.Document">
                  <p:embed/>
                  <p:pic>
                    <p:nvPicPr>
                      <p:cNvPr id="0" name=""/>
                      <p:cNvPicPr/>
                      <p:nvPr/>
                    </p:nvPicPr>
                    <p:blipFill>
                      <a:blip r:embed="rId11"/>
                      <a:stretch>
                        <a:fillRect/>
                      </a:stretch>
                    </p:blipFill>
                    <p:spPr>
                      <a:xfrm>
                        <a:off x="1954712" y="3791707"/>
                        <a:ext cx="2538308" cy="1848705"/>
                      </a:xfrm>
                      <a:prstGeom prst="rect">
                        <a:avLst/>
                      </a:prstGeom>
                    </p:spPr>
                  </p:pic>
                </p:oleObj>
              </mc:Fallback>
            </mc:AlternateContent>
          </a:graphicData>
        </a:graphic>
      </p:graphicFrame>
      <p:grpSp>
        <p:nvGrpSpPr>
          <p:cNvPr id="4" name="Group 3"/>
          <p:cNvGrpSpPr/>
          <p:nvPr/>
        </p:nvGrpSpPr>
        <p:grpSpPr>
          <a:xfrm>
            <a:off x="1065089" y="1583958"/>
            <a:ext cx="2115823" cy="402103"/>
            <a:chOff x="251803" y="2773998"/>
            <a:chExt cx="2816159" cy="535201"/>
          </a:xfrm>
        </p:grpSpPr>
        <p:grpSp>
          <p:nvGrpSpPr>
            <p:cNvPr id="5" name="Group 4"/>
            <p:cNvGrpSpPr/>
            <p:nvPr/>
          </p:nvGrpSpPr>
          <p:grpSpPr>
            <a:xfrm>
              <a:off x="251803" y="2773998"/>
              <a:ext cx="2816159" cy="535177"/>
              <a:chOff x="-29971" y="5657030"/>
              <a:chExt cx="2816159" cy="535177"/>
            </a:xfrm>
          </p:grpSpPr>
          <p:sp>
            <p:nvSpPr>
              <p:cNvPr id="10" name="TextBox 50"/>
              <p:cNvSpPr txBox="1">
                <a:spLocks noChangeArrowheads="1"/>
              </p:cNvSpPr>
              <p:nvPr/>
            </p:nvSpPr>
            <p:spPr bwMode="auto">
              <a:xfrm>
                <a:off x="-29971" y="5657030"/>
                <a:ext cx="995420"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11" name="TextBox 51"/>
              <p:cNvSpPr txBox="1">
                <a:spLocks noChangeArrowheads="1"/>
              </p:cNvSpPr>
              <p:nvPr/>
            </p:nvSpPr>
            <p:spPr bwMode="auto">
              <a:xfrm>
                <a:off x="-20352" y="5875656"/>
                <a:ext cx="983782"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12" name="TextBox 52"/>
              <p:cNvSpPr txBox="1">
                <a:spLocks noChangeArrowheads="1"/>
              </p:cNvSpPr>
              <p:nvPr/>
            </p:nvSpPr>
            <p:spPr bwMode="auto">
              <a:xfrm>
                <a:off x="823879" y="5657030"/>
                <a:ext cx="275817"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3" name="TextBox 53"/>
              <p:cNvSpPr txBox="1">
                <a:spLocks noChangeArrowheads="1"/>
              </p:cNvSpPr>
              <p:nvPr/>
            </p:nvSpPr>
            <p:spPr bwMode="auto">
              <a:xfrm>
                <a:off x="1419143" y="5657030"/>
                <a:ext cx="310730"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4" name="TextBox 57"/>
              <p:cNvSpPr txBox="1">
                <a:spLocks noChangeArrowheads="1"/>
              </p:cNvSpPr>
              <p:nvPr/>
            </p:nvSpPr>
            <p:spPr bwMode="auto">
              <a:xfrm>
                <a:off x="2374165" y="5657030"/>
                <a:ext cx="310730"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5" name="TextBox 58"/>
              <p:cNvSpPr txBox="1">
                <a:spLocks noChangeArrowheads="1"/>
              </p:cNvSpPr>
              <p:nvPr/>
            </p:nvSpPr>
            <p:spPr bwMode="auto">
              <a:xfrm>
                <a:off x="823879" y="5875657"/>
                <a:ext cx="275817"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6" name="TextBox 59"/>
              <p:cNvSpPr txBox="1">
                <a:spLocks noChangeArrowheads="1"/>
              </p:cNvSpPr>
              <p:nvPr/>
            </p:nvSpPr>
            <p:spPr bwMode="auto">
              <a:xfrm>
                <a:off x="1060079" y="5875657"/>
                <a:ext cx="483356"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17" name="TextBox 63"/>
              <p:cNvSpPr txBox="1">
                <a:spLocks noChangeArrowheads="1"/>
              </p:cNvSpPr>
              <p:nvPr/>
            </p:nvSpPr>
            <p:spPr bwMode="auto">
              <a:xfrm>
                <a:off x="2302832" y="5875657"/>
                <a:ext cx="483356"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18" name="TextBox 58"/>
              <p:cNvSpPr txBox="1">
                <a:spLocks noChangeArrowheads="1"/>
              </p:cNvSpPr>
              <p:nvPr/>
            </p:nvSpPr>
            <p:spPr bwMode="auto">
              <a:xfrm>
                <a:off x="1441963" y="5875657"/>
                <a:ext cx="275817"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9" name="TextBox 58"/>
              <p:cNvSpPr txBox="1">
                <a:spLocks noChangeArrowheads="1"/>
              </p:cNvSpPr>
              <p:nvPr/>
            </p:nvSpPr>
            <p:spPr bwMode="auto">
              <a:xfrm>
                <a:off x="1135196" y="5657030"/>
                <a:ext cx="275817" cy="3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sp>
          <p:nvSpPr>
            <p:cNvPr id="6" name="TextBox 57"/>
            <p:cNvSpPr txBox="1">
              <a:spLocks noChangeArrowheads="1"/>
            </p:cNvSpPr>
            <p:nvPr/>
          </p:nvSpPr>
          <p:spPr bwMode="auto">
            <a:xfrm>
              <a:off x="2352611" y="2774022"/>
              <a:ext cx="310730" cy="31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7" name="TextBox 63"/>
            <p:cNvSpPr txBox="1">
              <a:spLocks noChangeArrowheads="1"/>
            </p:cNvSpPr>
            <p:nvPr/>
          </p:nvSpPr>
          <p:spPr bwMode="auto">
            <a:xfrm>
              <a:off x="2281280" y="2992650"/>
              <a:ext cx="483356" cy="31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8" name="TextBox 57"/>
            <p:cNvSpPr txBox="1">
              <a:spLocks noChangeArrowheads="1"/>
            </p:cNvSpPr>
            <p:nvPr/>
          </p:nvSpPr>
          <p:spPr bwMode="auto">
            <a:xfrm>
              <a:off x="2037626" y="2773998"/>
              <a:ext cx="310730" cy="31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9" name="TextBox 63"/>
            <p:cNvSpPr txBox="1">
              <a:spLocks noChangeArrowheads="1"/>
            </p:cNvSpPr>
            <p:nvPr/>
          </p:nvSpPr>
          <p:spPr bwMode="auto">
            <a:xfrm>
              <a:off x="1966290" y="2992623"/>
              <a:ext cx="483356" cy="316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3e4</a:t>
              </a:r>
            </a:p>
          </p:txBody>
        </p:sp>
      </p:grpSp>
      <p:sp>
        <p:nvSpPr>
          <p:cNvPr id="146" name="TextBox 91"/>
          <p:cNvSpPr txBox="1">
            <a:spLocks noChangeArrowheads="1"/>
          </p:cNvSpPr>
          <p:nvPr/>
        </p:nvSpPr>
        <p:spPr bwMode="auto">
          <a:xfrm>
            <a:off x="853080" y="103450"/>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A</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47" name="TextBox 93"/>
          <p:cNvSpPr txBox="1">
            <a:spLocks noChangeArrowheads="1"/>
          </p:cNvSpPr>
          <p:nvPr/>
        </p:nvSpPr>
        <p:spPr bwMode="auto">
          <a:xfrm>
            <a:off x="3320151" y="103450"/>
            <a:ext cx="8279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B</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48" name="TextBox 91"/>
          <p:cNvSpPr txBox="1">
            <a:spLocks noChangeArrowheads="1"/>
          </p:cNvSpPr>
          <p:nvPr/>
        </p:nvSpPr>
        <p:spPr bwMode="auto">
          <a:xfrm>
            <a:off x="1747786" y="3948569"/>
            <a:ext cx="6017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F</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49" name="TextBox 93"/>
          <p:cNvSpPr txBox="1">
            <a:spLocks noChangeArrowheads="1"/>
          </p:cNvSpPr>
          <p:nvPr/>
        </p:nvSpPr>
        <p:spPr bwMode="auto">
          <a:xfrm>
            <a:off x="4998169" y="2080853"/>
            <a:ext cx="6109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E</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50" name="TextBox 93"/>
          <p:cNvSpPr txBox="1">
            <a:spLocks noChangeArrowheads="1"/>
          </p:cNvSpPr>
          <p:nvPr/>
        </p:nvSpPr>
        <p:spPr bwMode="auto">
          <a:xfrm>
            <a:off x="6021455" y="103450"/>
            <a:ext cx="8279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C</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51" name="TextBox 91"/>
          <p:cNvSpPr txBox="1">
            <a:spLocks noChangeArrowheads="1"/>
          </p:cNvSpPr>
          <p:nvPr/>
        </p:nvSpPr>
        <p:spPr bwMode="auto">
          <a:xfrm>
            <a:off x="1747786" y="2080852"/>
            <a:ext cx="6017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D</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52" name="TextBox 91"/>
          <p:cNvSpPr txBox="1">
            <a:spLocks noChangeArrowheads="1"/>
          </p:cNvSpPr>
          <p:nvPr/>
        </p:nvSpPr>
        <p:spPr bwMode="auto">
          <a:xfrm>
            <a:off x="5007377" y="3948570"/>
            <a:ext cx="6017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G</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grpSp>
        <p:nvGrpSpPr>
          <p:cNvPr id="162" name="Group 161"/>
          <p:cNvGrpSpPr/>
          <p:nvPr/>
        </p:nvGrpSpPr>
        <p:grpSpPr>
          <a:xfrm>
            <a:off x="1872846" y="3526651"/>
            <a:ext cx="2393476" cy="403762"/>
            <a:chOff x="1693636" y="3849316"/>
            <a:chExt cx="2632823" cy="444135"/>
          </a:xfrm>
        </p:grpSpPr>
        <p:grpSp>
          <p:nvGrpSpPr>
            <p:cNvPr id="118" name="Group 117"/>
            <p:cNvGrpSpPr/>
            <p:nvPr/>
          </p:nvGrpSpPr>
          <p:grpSpPr>
            <a:xfrm>
              <a:off x="1693636" y="3851158"/>
              <a:ext cx="2260090" cy="442293"/>
              <a:chOff x="-90026" y="5657030"/>
              <a:chExt cx="2486101" cy="535174"/>
            </a:xfrm>
          </p:grpSpPr>
          <p:sp>
            <p:nvSpPr>
              <p:cNvPr id="120" name="TextBox 50"/>
              <p:cNvSpPr txBox="1">
                <a:spLocks noChangeArrowheads="1"/>
              </p:cNvSpPr>
              <p:nvPr/>
            </p:nvSpPr>
            <p:spPr bwMode="auto">
              <a:xfrm>
                <a:off x="-90026" y="5657030"/>
                <a:ext cx="904928"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TALEN (</a:t>
                </a:r>
                <a:r>
                  <a:rPr lang="en-US" altLang="x-none" sz="1100" b="1" dirty="0" err="1">
                    <a:solidFill>
                      <a:prstClr val="black"/>
                    </a:solidFill>
                  </a:rPr>
                  <a:t>ug</a:t>
                </a:r>
                <a:r>
                  <a:rPr lang="en-US" altLang="x-none" sz="1100" b="1" dirty="0">
                    <a:solidFill>
                      <a:prstClr val="black"/>
                    </a:solidFill>
                  </a:rPr>
                  <a:t>)</a:t>
                </a:r>
              </a:p>
            </p:txBody>
          </p:sp>
          <p:sp>
            <p:nvSpPr>
              <p:cNvPr id="121" name="TextBox 51"/>
              <p:cNvSpPr txBox="1">
                <a:spLocks noChangeArrowheads="1"/>
              </p:cNvSpPr>
              <p:nvPr/>
            </p:nvSpPr>
            <p:spPr bwMode="auto">
              <a:xfrm>
                <a:off x="-80406" y="5875656"/>
                <a:ext cx="894348"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122" name="TextBox 52"/>
              <p:cNvSpPr txBox="1">
                <a:spLocks noChangeArrowheads="1"/>
              </p:cNvSpPr>
              <p:nvPr/>
            </p:nvSpPr>
            <p:spPr bwMode="auto">
              <a:xfrm>
                <a:off x="823879" y="5657030"/>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23" name="TextBox 53"/>
              <p:cNvSpPr txBox="1">
                <a:spLocks noChangeArrowheads="1"/>
              </p:cNvSpPr>
              <p:nvPr/>
            </p:nvSpPr>
            <p:spPr bwMode="auto">
              <a:xfrm>
                <a:off x="1218692" y="5657030"/>
                <a:ext cx="282482"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24" name="TextBox 57"/>
              <p:cNvSpPr txBox="1">
                <a:spLocks noChangeArrowheads="1"/>
              </p:cNvSpPr>
              <p:nvPr/>
            </p:nvSpPr>
            <p:spPr bwMode="auto">
              <a:xfrm>
                <a:off x="2027987" y="5657030"/>
                <a:ext cx="282482"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25" name="TextBox 58"/>
              <p:cNvSpPr txBox="1">
                <a:spLocks noChangeArrowheads="1"/>
              </p:cNvSpPr>
              <p:nvPr/>
            </p:nvSpPr>
            <p:spPr bwMode="auto">
              <a:xfrm>
                <a:off x="823879" y="5875658"/>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26" name="TextBox 59"/>
              <p:cNvSpPr txBox="1">
                <a:spLocks noChangeArrowheads="1"/>
              </p:cNvSpPr>
              <p:nvPr/>
            </p:nvSpPr>
            <p:spPr bwMode="auto">
              <a:xfrm>
                <a:off x="1565791" y="5875656"/>
                <a:ext cx="439415"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27" name="TextBox 63"/>
              <p:cNvSpPr txBox="1">
                <a:spLocks noChangeArrowheads="1"/>
              </p:cNvSpPr>
              <p:nvPr/>
            </p:nvSpPr>
            <p:spPr bwMode="auto">
              <a:xfrm>
                <a:off x="1956660" y="5875656"/>
                <a:ext cx="439415"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28" name="TextBox 58"/>
              <p:cNvSpPr txBox="1">
                <a:spLocks noChangeArrowheads="1"/>
              </p:cNvSpPr>
              <p:nvPr/>
            </p:nvSpPr>
            <p:spPr bwMode="auto">
              <a:xfrm>
                <a:off x="1218681" y="5875656"/>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29" name="TextBox 58"/>
              <p:cNvSpPr txBox="1">
                <a:spLocks noChangeArrowheads="1"/>
              </p:cNvSpPr>
              <p:nvPr/>
            </p:nvSpPr>
            <p:spPr bwMode="auto">
              <a:xfrm>
                <a:off x="1640910" y="5657030"/>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sp>
          <p:nvSpPr>
            <p:cNvPr id="160" name="TextBox 57"/>
            <p:cNvSpPr txBox="1">
              <a:spLocks noChangeArrowheads="1"/>
            </p:cNvSpPr>
            <p:nvPr/>
          </p:nvSpPr>
          <p:spPr bwMode="auto">
            <a:xfrm>
              <a:off x="3991839" y="3849316"/>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61" name="TextBox 63"/>
            <p:cNvSpPr txBox="1">
              <a:spLocks noChangeArrowheads="1"/>
            </p:cNvSpPr>
            <p:nvPr/>
          </p:nvSpPr>
          <p:spPr bwMode="auto">
            <a:xfrm>
              <a:off x="3926991" y="4030000"/>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grpSp>
      <p:grpSp>
        <p:nvGrpSpPr>
          <p:cNvPr id="163" name="Group 162"/>
          <p:cNvGrpSpPr/>
          <p:nvPr/>
        </p:nvGrpSpPr>
        <p:grpSpPr>
          <a:xfrm>
            <a:off x="5057438" y="3523640"/>
            <a:ext cx="2393476" cy="403762"/>
            <a:chOff x="1693636" y="3849316"/>
            <a:chExt cx="2632823" cy="444135"/>
          </a:xfrm>
        </p:grpSpPr>
        <p:grpSp>
          <p:nvGrpSpPr>
            <p:cNvPr id="164" name="Group 163"/>
            <p:cNvGrpSpPr/>
            <p:nvPr/>
          </p:nvGrpSpPr>
          <p:grpSpPr>
            <a:xfrm>
              <a:off x="1693636" y="3851158"/>
              <a:ext cx="2260090" cy="442293"/>
              <a:chOff x="-90026" y="5657030"/>
              <a:chExt cx="2486101" cy="535174"/>
            </a:xfrm>
          </p:grpSpPr>
          <p:sp>
            <p:nvSpPr>
              <p:cNvPr id="167" name="TextBox 50"/>
              <p:cNvSpPr txBox="1">
                <a:spLocks noChangeArrowheads="1"/>
              </p:cNvSpPr>
              <p:nvPr/>
            </p:nvSpPr>
            <p:spPr bwMode="auto">
              <a:xfrm>
                <a:off x="-90026" y="5657030"/>
                <a:ext cx="904928"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168" name="TextBox 51"/>
              <p:cNvSpPr txBox="1">
                <a:spLocks noChangeArrowheads="1"/>
              </p:cNvSpPr>
              <p:nvPr/>
            </p:nvSpPr>
            <p:spPr bwMode="auto">
              <a:xfrm>
                <a:off x="-80406" y="5875656"/>
                <a:ext cx="894348"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169" name="TextBox 52"/>
              <p:cNvSpPr txBox="1">
                <a:spLocks noChangeArrowheads="1"/>
              </p:cNvSpPr>
              <p:nvPr/>
            </p:nvSpPr>
            <p:spPr bwMode="auto">
              <a:xfrm>
                <a:off x="823879" y="5657030"/>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70" name="TextBox 53"/>
              <p:cNvSpPr txBox="1">
                <a:spLocks noChangeArrowheads="1"/>
              </p:cNvSpPr>
              <p:nvPr/>
            </p:nvSpPr>
            <p:spPr bwMode="auto">
              <a:xfrm>
                <a:off x="1218692" y="5657030"/>
                <a:ext cx="282482"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71" name="TextBox 57"/>
              <p:cNvSpPr txBox="1">
                <a:spLocks noChangeArrowheads="1"/>
              </p:cNvSpPr>
              <p:nvPr/>
            </p:nvSpPr>
            <p:spPr bwMode="auto">
              <a:xfrm>
                <a:off x="2027987" y="5657030"/>
                <a:ext cx="282482"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72" name="TextBox 58"/>
              <p:cNvSpPr txBox="1">
                <a:spLocks noChangeArrowheads="1"/>
              </p:cNvSpPr>
              <p:nvPr/>
            </p:nvSpPr>
            <p:spPr bwMode="auto">
              <a:xfrm>
                <a:off x="823879" y="5875658"/>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73" name="TextBox 59"/>
              <p:cNvSpPr txBox="1">
                <a:spLocks noChangeArrowheads="1"/>
              </p:cNvSpPr>
              <p:nvPr/>
            </p:nvSpPr>
            <p:spPr bwMode="auto">
              <a:xfrm>
                <a:off x="1565791" y="5875656"/>
                <a:ext cx="439415"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74" name="TextBox 63"/>
              <p:cNvSpPr txBox="1">
                <a:spLocks noChangeArrowheads="1"/>
              </p:cNvSpPr>
              <p:nvPr/>
            </p:nvSpPr>
            <p:spPr bwMode="auto">
              <a:xfrm>
                <a:off x="1956660" y="5875656"/>
                <a:ext cx="439415"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75" name="TextBox 58"/>
              <p:cNvSpPr txBox="1">
                <a:spLocks noChangeArrowheads="1"/>
              </p:cNvSpPr>
              <p:nvPr/>
            </p:nvSpPr>
            <p:spPr bwMode="auto">
              <a:xfrm>
                <a:off x="1218681" y="5875656"/>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76" name="TextBox 58"/>
              <p:cNvSpPr txBox="1">
                <a:spLocks noChangeArrowheads="1"/>
              </p:cNvSpPr>
              <p:nvPr/>
            </p:nvSpPr>
            <p:spPr bwMode="auto">
              <a:xfrm>
                <a:off x="1640910" y="5657030"/>
                <a:ext cx="250743" cy="31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grpSp>
        <p:sp>
          <p:nvSpPr>
            <p:cNvPr id="165" name="TextBox 57"/>
            <p:cNvSpPr txBox="1">
              <a:spLocks noChangeArrowheads="1"/>
            </p:cNvSpPr>
            <p:nvPr/>
          </p:nvSpPr>
          <p:spPr bwMode="auto">
            <a:xfrm>
              <a:off x="3991839" y="3849316"/>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4</a:t>
              </a:r>
            </a:p>
          </p:txBody>
        </p:sp>
        <p:sp>
          <p:nvSpPr>
            <p:cNvPr id="166" name="TextBox 63"/>
            <p:cNvSpPr txBox="1">
              <a:spLocks noChangeArrowheads="1"/>
            </p:cNvSpPr>
            <p:nvPr/>
          </p:nvSpPr>
          <p:spPr bwMode="auto">
            <a:xfrm>
              <a:off x="3926991" y="4030000"/>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grpSp>
      <p:grpSp>
        <p:nvGrpSpPr>
          <p:cNvPr id="185" name="Group 184"/>
          <p:cNvGrpSpPr/>
          <p:nvPr/>
        </p:nvGrpSpPr>
        <p:grpSpPr>
          <a:xfrm>
            <a:off x="4745792" y="5425208"/>
            <a:ext cx="3052645" cy="649463"/>
            <a:chOff x="4349370" y="6042644"/>
            <a:chExt cx="3357912" cy="714407"/>
          </a:xfrm>
        </p:grpSpPr>
        <p:sp>
          <p:nvSpPr>
            <p:cNvPr id="89" name="TextBox 50"/>
            <p:cNvSpPr txBox="1">
              <a:spLocks noChangeArrowheads="1"/>
            </p:cNvSpPr>
            <p:nvPr/>
          </p:nvSpPr>
          <p:spPr bwMode="auto">
            <a:xfrm>
              <a:off x="4349370" y="6042644"/>
              <a:ext cx="1218604"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CRISPR gRNA (</a:t>
              </a:r>
              <a:r>
                <a:rPr lang="en-US" altLang="x-none" sz="1100" b="1" err="1">
                  <a:solidFill>
                    <a:prstClr val="black"/>
                  </a:solidFill>
                </a:rPr>
                <a:t>ug</a:t>
              </a:r>
              <a:r>
                <a:rPr lang="en-US" altLang="x-none" sz="1100" b="1">
                  <a:solidFill>
                    <a:prstClr val="black"/>
                  </a:solidFill>
                </a:rPr>
                <a:t>)</a:t>
              </a:r>
            </a:p>
          </p:txBody>
        </p:sp>
        <p:sp>
          <p:nvSpPr>
            <p:cNvPr id="90" name="TextBox 51"/>
            <p:cNvSpPr txBox="1">
              <a:spLocks noChangeArrowheads="1"/>
            </p:cNvSpPr>
            <p:nvPr/>
          </p:nvSpPr>
          <p:spPr bwMode="auto">
            <a:xfrm>
              <a:off x="4443706" y="6189904"/>
              <a:ext cx="1124027"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Cas9 mRNA (</a:t>
              </a:r>
              <a:r>
                <a:rPr lang="en-US" altLang="x-none" sz="1100" b="1" err="1">
                  <a:solidFill>
                    <a:prstClr val="black"/>
                  </a:solidFill>
                </a:rPr>
                <a:t>ug</a:t>
              </a:r>
              <a:r>
                <a:rPr lang="en-US" altLang="x-none" sz="1100" b="1">
                  <a:solidFill>
                    <a:prstClr val="black"/>
                  </a:solidFill>
                </a:rPr>
                <a:t>)</a:t>
              </a:r>
            </a:p>
          </p:txBody>
        </p:sp>
        <p:sp>
          <p:nvSpPr>
            <p:cNvPr id="91" name="TextBox 52"/>
            <p:cNvSpPr txBox="1">
              <a:spLocks noChangeArrowheads="1"/>
            </p:cNvSpPr>
            <p:nvPr/>
          </p:nvSpPr>
          <p:spPr bwMode="auto">
            <a:xfrm>
              <a:off x="5550863" y="604264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2" name="TextBox 53"/>
            <p:cNvSpPr txBox="1">
              <a:spLocks noChangeArrowheads="1"/>
            </p:cNvSpPr>
            <p:nvPr/>
          </p:nvSpPr>
          <p:spPr bwMode="auto">
            <a:xfrm>
              <a:off x="5799683"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93" name="TextBox 57"/>
            <p:cNvSpPr txBox="1">
              <a:spLocks noChangeArrowheads="1"/>
            </p:cNvSpPr>
            <p:nvPr/>
          </p:nvSpPr>
          <p:spPr bwMode="auto">
            <a:xfrm>
              <a:off x="6320078"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94" name="TextBox 58"/>
            <p:cNvSpPr txBox="1">
              <a:spLocks noChangeArrowheads="1"/>
            </p:cNvSpPr>
            <p:nvPr/>
          </p:nvSpPr>
          <p:spPr bwMode="auto">
            <a:xfrm>
              <a:off x="5550863"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5" name="TextBox 59"/>
            <p:cNvSpPr txBox="1">
              <a:spLocks noChangeArrowheads="1"/>
            </p:cNvSpPr>
            <p:nvPr/>
          </p:nvSpPr>
          <p:spPr bwMode="auto">
            <a:xfrm>
              <a:off x="6076870"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6" name="TextBox 63"/>
            <p:cNvSpPr txBox="1">
              <a:spLocks noChangeArrowheads="1"/>
            </p:cNvSpPr>
            <p:nvPr/>
          </p:nvSpPr>
          <p:spPr bwMode="auto">
            <a:xfrm>
              <a:off x="6320078" y="618990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97" name="TextBox 58"/>
            <p:cNvSpPr txBox="1">
              <a:spLocks noChangeArrowheads="1"/>
            </p:cNvSpPr>
            <p:nvPr/>
          </p:nvSpPr>
          <p:spPr bwMode="auto">
            <a:xfrm>
              <a:off x="5799673" y="618990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98" name="TextBox 58"/>
            <p:cNvSpPr txBox="1">
              <a:spLocks noChangeArrowheads="1"/>
            </p:cNvSpPr>
            <p:nvPr/>
          </p:nvSpPr>
          <p:spPr bwMode="auto">
            <a:xfrm>
              <a:off x="6076870" y="604264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99" name="TextBox 51"/>
            <p:cNvSpPr txBox="1">
              <a:spLocks noChangeArrowheads="1"/>
            </p:cNvSpPr>
            <p:nvPr/>
          </p:nvSpPr>
          <p:spPr bwMode="auto">
            <a:xfrm>
              <a:off x="4402875" y="6337165"/>
              <a:ext cx="1159293"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Cas9 </a:t>
              </a:r>
              <a:r>
                <a:rPr lang="en-US" altLang="x-none" sz="1100" b="1" err="1">
                  <a:solidFill>
                    <a:prstClr val="black"/>
                  </a:solidFill>
                </a:rPr>
                <a:t>prot</a:t>
              </a:r>
              <a:r>
                <a:rPr lang="en-US" altLang="x-none" sz="1100" b="1">
                  <a:solidFill>
                    <a:prstClr val="black"/>
                  </a:solidFill>
                </a:rPr>
                <a:t> (</a:t>
              </a:r>
              <a:r>
                <a:rPr lang="en-US" altLang="x-none" sz="1100" b="1" err="1">
                  <a:solidFill>
                    <a:prstClr val="black"/>
                  </a:solidFill>
                </a:rPr>
                <a:t>pmol</a:t>
              </a:r>
              <a:r>
                <a:rPr lang="en-US" altLang="x-none" sz="1100" b="1">
                  <a:solidFill>
                    <a:prstClr val="black"/>
                  </a:solidFill>
                </a:rPr>
                <a:t>)</a:t>
              </a:r>
            </a:p>
          </p:txBody>
        </p:sp>
        <p:sp>
          <p:nvSpPr>
            <p:cNvPr id="100" name="TextBox 51"/>
            <p:cNvSpPr txBox="1">
              <a:spLocks noChangeArrowheads="1"/>
            </p:cNvSpPr>
            <p:nvPr/>
          </p:nvSpPr>
          <p:spPr bwMode="auto">
            <a:xfrm>
              <a:off x="4749544" y="6495442"/>
              <a:ext cx="813043"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101" name="TextBox 52"/>
            <p:cNvSpPr txBox="1">
              <a:spLocks noChangeArrowheads="1"/>
            </p:cNvSpPr>
            <p:nvPr/>
          </p:nvSpPr>
          <p:spPr bwMode="auto">
            <a:xfrm>
              <a:off x="5553791"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02" name="TextBox 53"/>
            <p:cNvSpPr txBox="1">
              <a:spLocks noChangeArrowheads="1"/>
            </p:cNvSpPr>
            <p:nvPr/>
          </p:nvSpPr>
          <p:spPr bwMode="auto">
            <a:xfrm>
              <a:off x="5802611"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03" name="TextBox 57"/>
            <p:cNvSpPr txBox="1">
              <a:spLocks noChangeArrowheads="1"/>
            </p:cNvSpPr>
            <p:nvPr/>
          </p:nvSpPr>
          <p:spPr bwMode="auto">
            <a:xfrm>
              <a:off x="6332002"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sp>
          <p:nvSpPr>
            <p:cNvPr id="104" name="TextBox 58"/>
            <p:cNvSpPr txBox="1">
              <a:spLocks noChangeArrowheads="1"/>
            </p:cNvSpPr>
            <p:nvPr/>
          </p:nvSpPr>
          <p:spPr bwMode="auto">
            <a:xfrm>
              <a:off x="5553791" y="6495441"/>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05" name="TextBox 59"/>
            <p:cNvSpPr txBox="1">
              <a:spLocks noChangeArrowheads="1"/>
            </p:cNvSpPr>
            <p:nvPr/>
          </p:nvSpPr>
          <p:spPr bwMode="auto">
            <a:xfrm>
              <a:off x="6005993"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06" name="TextBox 63"/>
            <p:cNvSpPr txBox="1">
              <a:spLocks noChangeArrowheads="1"/>
            </p:cNvSpPr>
            <p:nvPr/>
          </p:nvSpPr>
          <p:spPr bwMode="auto">
            <a:xfrm>
              <a:off x="6261126"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07" name="TextBox 58"/>
            <p:cNvSpPr txBox="1">
              <a:spLocks noChangeArrowheads="1"/>
            </p:cNvSpPr>
            <p:nvPr/>
          </p:nvSpPr>
          <p:spPr bwMode="auto">
            <a:xfrm>
              <a:off x="5802601" y="6495441"/>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08" name="TextBox 58"/>
            <p:cNvSpPr txBox="1">
              <a:spLocks noChangeArrowheads="1"/>
            </p:cNvSpPr>
            <p:nvPr/>
          </p:nvSpPr>
          <p:spPr bwMode="auto">
            <a:xfrm>
              <a:off x="6076870"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09" name="TextBox 57"/>
            <p:cNvSpPr txBox="1">
              <a:spLocks noChangeArrowheads="1"/>
            </p:cNvSpPr>
            <p:nvPr/>
          </p:nvSpPr>
          <p:spPr bwMode="auto">
            <a:xfrm>
              <a:off x="6834277"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9</a:t>
              </a:r>
            </a:p>
          </p:txBody>
        </p:sp>
        <p:sp>
          <p:nvSpPr>
            <p:cNvPr id="110" name="TextBox 63"/>
            <p:cNvSpPr txBox="1">
              <a:spLocks noChangeArrowheads="1"/>
            </p:cNvSpPr>
            <p:nvPr/>
          </p:nvSpPr>
          <p:spPr bwMode="auto">
            <a:xfrm>
              <a:off x="6846201"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11" name="TextBox 110"/>
            <p:cNvSpPr txBox="1">
              <a:spLocks noChangeArrowheads="1"/>
            </p:cNvSpPr>
            <p:nvPr/>
          </p:nvSpPr>
          <p:spPr bwMode="auto">
            <a:xfrm>
              <a:off x="6774662" y="6337164"/>
              <a:ext cx="40107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200</a:t>
              </a:r>
            </a:p>
          </p:txBody>
        </p:sp>
        <p:sp>
          <p:nvSpPr>
            <p:cNvPr id="112" name="TextBox 63"/>
            <p:cNvSpPr txBox="1">
              <a:spLocks noChangeArrowheads="1"/>
            </p:cNvSpPr>
            <p:nvPr/>
          </p:nvSpPr>
          <p:spPr bwMode="auto">
            <a:xfrm>
              <a:off x="6846201" y="6495441"/>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13" name="TextBox 57"/>
            <p:cNvSpPr txBox="1">
              <a:spLocks noChangeArrowheads="1"/>
            </p:cNvSpPr>
            <p:nvPr/>
          </p:nvSpPr>
          <p:spPr bwMode="auto">
            <a:xfrm>
              <a:off x="7297246" y="6042644"/>
              <a:ext cx="36740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4.5</a:t>
              </a:r>
            </a:p>
          </p:txBody>
        </p:sp>
        <p:sp>
          <p:nvSpPr>
            <p:cNvPr id="114" name="TextBox 63"/>
            <p:cNvSpPr txBox="1">
              <a:spLocks noChangeArrowheads="1"/>
            </p:cNvSpPr>
            <p:nvPr/>
          </p:nvSpPr>
          <p:spPr bwMode="auto">
            <a:xfrm>
              <a:off x="7377750"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15" name="TextBox 57"/>
            <p:cNvSpPr txBox="1">
              <a:spLocks noChangeArrowheads="1"/>
            </p:cNvSpPr>
            <p:nvPr/>
          </p:nvSpPr>
          <p:spPr bwMode="auto">
            <a:xfrm>
              <a:off x="7306210" y="6337164"/>
              <a:ext cx="40107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100</a:t>
              </a:r>
            </a:p>
          </p:txBody>
        </p:sp>
        <p:sp>
          <p:nvSpPr>
            <p:cNvPr id="116" name="TextBox 63"/>
            <p:cNvSpPr txBox="1">
              <a:spLocks noChangeArrowheads="1"/>
            </p:cNvSpPr>
            <p:nvPr/>
          </p:nvSpPr>
          <p:spPr bwMode="auto">
            <a:xfrm>
              <a:off x="7306874"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77" name="TextBox 57"/>
            <p:cNvSpPr txBox="1">
              <a:spLocks noChangeArrowheads="1"/>
            </p:cNvSpPr>
            <p:nvPr/>
          </p:nvSpPr>
          <p:spPr bwMode="auto">
            <a:xfrm>
              <a:off x="7099583"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9</a:t>
              </a:r>
            </a:p>
          </p:txBody>
        </p:sp>
        <p:sp>
          <p:nvSpPr>
            <p:cNvPr id="178" name="TextBox 63"/>
            <p:cNvSpPr txBox="1">
              <a:spLocks noChangeArrowheads="1"/>
            </p:cNvSpPr>
            <p:nvPr/>
          </p:nvSpPr>
          <p:spPr bwMode="auto">
            <a:xfrm>
              <a:off x="7111507"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79" name="TextBox 57"/>
            <p:cNvSpPr txBox="1">
              <a:spLocks noChangeArrowheads="1"/>
            </p:cNvSpPr>
            <p:nvPr/>
          </p:nvSpPr>
          <p:spPr bwMode="auto">
            <a:xfrm>
              <a:off x="7039969" y="6337164"/>
              <a:ext cx="40107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200</a:t>
              </a:r>
            </a:p>
          </p:txBody>
        </p:sp>
        <p:sp>
          <p:nvSpPr>
            <p:cNvPr id="180" name="TextBox 63"/>
            <p:cNvSpPr txBox="1">
              <a:spLocks noChangeArrowheads="1"/>
            </p:cNvSpPr>
            <p:nvPr/>
          </p:nvSpPr>
          <p:spPr bwMode="auto">
            <a:xfrm>
              <a:off x="7040633"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181" name="TextBox 57"/>
            <p:cNvSpPr txBox="1">
              <a:spLocks noChangeArrowheads="1"/>
            </p:cNvSpPr>
            <p:nvPr/>
          </p:nvSpPr>
          <p:spPr bwMode="auto">
            <a:xfrm>
              <a:off x="6571632"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182" name="TextBox 63"/>
            <p:cNvSpPr txBox="1">
              <a:spLocks noChangeArrowheads="1"/>
            </p:cNvSpPr>
            <p:nvPr/>
          </p:nvSpPr>
          <p:spPr bwMode="auto">
            <a:xfrm>
              <a:off x="6571632" y="618990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183" name="TextBox 57"/>
            <p:cNvSpPr txBox="1">
              <a:spLocks noChangeArrowheads="1"/>
            </p:cNvSpPr>
            <p:nvPr/>
          </p:nvSpPr>
          <p:spPr bwMode="auto">
            <a:xfrm>
              <a:off x="6583554"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sp>
          <p:nvSpPr>
            <p:cNvPr id="184" name="TextBox 63"/>
            <p:cNvSpPr txBox="1">
              <a:spLocks noChangeArrowheads="1"/>
            </p:cNvSpPr>
            <p:nvPr/>
          </p:nvSpPr>
          <p:spPr bwMode="auto">
            <a:xfrm>
              <a:off x="6512676"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grpSp>
      <p:grpSp>
        <p:nvGrpSpPr>
          <p:cNvPr id="186" name="Group 185"/>
          <p:cNvGrpSpPr/>
          <p:nvPr/>
        </p:nvGrpSpPr>
        <p:grpSpPr>
          <a:xfrm>
            <a:off x="1348520" y="5411736"/>
            <a:ext cx="3052653" cy="649463"/>
            <a:chOff x="4349365" y="6042644"/>
            <a:chExt cx="3357918" cy="714407"/>
          </a:xfrm>
        </p:grpSpPr>
        <p:sp>
          <p:nvSpPr>
            <p:cNvPr id="187" name="TextBox 50"/>
            <p:cNvSpPr txBox="1">
              <a:spLocks noChangeArrowheads="1"/>
            </p:cNvSpPr>
            <p:nvPr/>
          </p:nvSpPr>
          <p:spPr bwMode="auto">
            <a:xfrm>
              <a:off x="4349365" y="6042644"/>
              <a:ext cx="1218603"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CRISPR gRNA (</a:t>
              </a:r>
              <a:r>
                <a:rPr lang="en-US" altLang="x-none" sz="1100" b="1" err="1">
                  <a:solidFill>
                    <a:prstClr val="black"/>
                  </a:solidFill>
                </a:rPr>
                <a:t>ug</a:t>
              </a:r>
              <a:r>
                <a:rPr lang="en-US" altLang="x-none" sz="1100" b="1">
                  <a:solidFill>
                    <a:prstClr val="black"/>
                  </a:solidFill>
                </a:rPr>
                <a:t>)</a:t>
              </a:r>
            </a:p>
          </p:txBody>
        </p:sp>
        <p:sp>
          <p:nvSpPr>
            <p:cNvPr id="188" name="TextBox 51"/>
            <p:cNvSpPr txBox="1">
              <a:spLocks noChangeArrowheads="1"/>
            </p:cNvSpPr>
            <p:nvPr/>
          </p:nvSpPr>
          <p:spPr bwMode="auto">
            <a:xfrm>
              <a:off x="4443706" y="6189904"/>
              <a:ext cx="1124026"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Cas9 mRNA (</a:t>
              </a:r>
              <a:r>
                <a:rPr lang="en-US" altLang="x-none" sz="1100" b="1" err="1">
                  <a:solidFill>
                    <a:prstClr val="black"/>
                  </a:solidFill>
                </a:rPr>
                <a:t>ug</a:t>
              </a:r>
              <a:r>
                <a:rPr lang="en-US" altLang="x-none" sz="1100" b="1">
                  <a:solidFill>
                    <a:prstClr val="black"/>
                  </a:solidFill>
                </a:rPr>
                <a:t>)</a:t>
              </a:r>
            </a:p>
          </p:txBody>
        </p:sp>
        <p:sp>
          <p:nvSpPr>
            <p:cNvPr id="189" name="TextBox 52"/>
            <p:cNvSpPr txBox="1">
              <a:spLocks noChangeArrowheads="1"/>
            </p:cNvSpPr>
            <p:nvPr/>
          </p:nvSpPr>
          <p:spPr bwMode="auto">
            <a:xfrm>
              <a:off x="5550864" y="604264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90" name="TextBox 53"/>
            <p:cNvSpPr txBox="1">
              <a:spLocks noChangeArrowheads="1"/>
            </p:cNvSpPr>
            <p:nvPr/>
          </p:nvSpPr>
          <p:spPr bwMode="auto">
            <a:xfrm>
              <a:off x="5799682"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191" name="TextBox 57"/>
            <p:cNvSpPr txBox="1">
              <a:spLocks noChangeArrowheads="1"/>
            </p:cNvSpPr>
            <p:nvPr/>
          </p:nvSpPr>
          <p:spPr bwMode="auto">
            <a:xfrm>
              <a:off x="6320078"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192" name="TextBox 58"/>
            <p:cNvSpPr txBox="1">
              <a:spLocks noChangeArrowheads="1"/>
            </p:cNvSpPr>
            <p:nvPr/>
          </p:nvSpPr>
          <p:spPr bwMode="auto">
            <a:xfrm>
              <a:off x="5550864"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93" name="TextBox 59"/>
            <p:cNvSpPr txBox="1">
              <a:spLocks noChangeArrowheads="1"/>
            </p:cNvSpPr>
            <p:nvPr/>
          </p:nvSpPr>
          <p:spPr bwMode="auto">
            <a:xfrm>
              <a:off x="6076870"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94" name="TextBox 63"/>
            <p:cNvSpPr txBox="1">
              <a:spLocks noChangeArrowheads="1"/>
            </p:cNvSpPr>
            <p:nvPr/>
          </p:nvSpPr>
          <p:spPr bwMode="auto">
            <a:xfrm>
              <a:off x="6320078" y="618990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195" name="TextBox 58"/>
            <p:cNvSpPr txBox="1">
              <a:spLocks noChangeArrowheads="1"/>
            </p:cNvSpPr>
            <p:nvPr/>
          </p:nvSpPr>
          <p:spPr bwMode="auto">
            <a:xfrm>
              <a:off x="5799673" y="618990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196" name="TextBox 58"/>
            <p:cNvSpPr txBox="1">
              <a:spLocks noChangeArrowheads="1"/>
            </p:cNvSpPr>
            <p:nvPr/>
          </p:nvSpPr>
          <p:spPr bwMode="auto">
            <a:xfrm>
              <a:off x="6076870" y="604264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197" name="TextBox 51"/>
            <p:cNvSpPr txBox="1">
              <a:spLocks noChangeArrowheads="1"/>
            </p:cNvSpPr>
            <p:nvPr/>
          </p:nvSpPr>
          <p:spPr bwMode="auto">
            <a:xfrm>
              <a:off x="4402876" y="6337165"/>
              <a:ext cx="115929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Cas9 </a:t>
              </a:r>
              <a:r>
                <a:rPr lang="en-US" altLang="x-none" sz="1100" b="1" err="1">
                  <a:solidFill>
                    <a:prstClr val="black"/>
                  </a:solidFill>
                </a:rPr>
                <a:t>prot</a:t>
              </a:r>
              <a:r>
                <a:rPr lang="en-US" altLang="x-none" sz="1100" b="1">
                  <a:solidFill>
                    <a:prstClr val="black"/>
                  </a:solidFill>
                </a:rPr>
                <a:t> (</a:t>
              </a:r>
              <a:r>
                <a:rPr lang="en-US" altLang="x-none" sz="1100" b="1" err="1">
                  <a:solidFill>
                    <a:prstClr val="black"/>
                  </a:solidFill>
                </a:rPr>
                <a:t>pmol</a:t>
              </a:r>
              <a:r>
                <a:rPr lang="en-US" altLang="x-none" sz="1100" b="1">
                  <a:solidFill>
                    <a:prstClr val="black"/>
                  </a:solidFill>
                </a:rPr>
                <a:t>)</a:t>
              </a:r>
            </a:p>
          </p:txBody>
        </p:sp>
        <p:sp>
          <p:nvSpPr>
            <p:cNvPr id="198" name="TextBox 51"/>
            <p:cNvSpPr txBox="1">
              <a:spLocks noChangeArrowheads="1"/>
            </p:cNvSpPr>
            <p:nvPr/>
          </p:nvSpPr>
          <p:spPr bwMode="auto">
            <a:xfrm>
              <a:off x="4749544" y="6495442"/>
              <a:ext cx="813043"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199" name="TextBox 52"/>
            <p:cNvSpPr txBox="1">
              <a:spLocks noChangeArrowheads="1"/>
            </p:cNvSpPr>
            <p:nvPr/>
          </p:nvSpPr>
          <p:spPr bwMode="auto">
            <a:xfrm>
              <a:off x="5553792"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00" name="TextBox 53"/>
            <p:cNvSpPr txBox="1">
              <a:spLocks noChangeArrowheads="1"/>
            </p:cNvSpPr>
            <p:nvPr/>
          </p:nvSpPr>
          <p:spPr bwMode="auto">
            <a:xfrm>
              <a:off x="5802610"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01" name="TextBox 57"/>
            <p:cNvSpPr txBox="1">
              <a:spLocks noChangeArrowheads="1"/>
            </p:cNvSpPr>
            <p:nvPr/>
          </p:nvSpPr>
          <p:spPr bwMode="auto">
            <a:xfrm>
              <a:off x="6332001"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sp>
          <p:nvSpPr>
            <p:cNvPr id="202" name="TextBox 58"/>
            <p:cNvSpPr txBox="1">
              <a:spLocks noChangeArrowheads="1"/>
            </p:cNvSpPr>
            <p:nvPr/>
          </p:nvSpPr>
          <p:spPr bwMode="auto">
            <a:xfrm>
              <a:off x="5553792" y="6495441"/>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03" name="TextBox 59"/>
            <p:cNvSpPr txBox="1">
              <a:spLocks noChangeArrowheads="1"/>
            </p:cNvSpPr>
            <p:nvPr/>
          </p:nvSpPr>
          <p:spPr bwMode="auto">
            <a:xfrm>
              <a:off x="6005994"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04" name="TextBox 63"/>
            <p:cNvSpPr txBox="1">
              <a:spLocks noChangeArrowheads="1"/>
            </p:cNvSpPr>
            <p:nvPr/>
          </p:nvSpPr>
          <p:spPr bwMode="auto">
            <a:xfrm>
              <a:off x="6261125"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05" name="TextBox 58"/>
            <p:cNvSpPr txBox="1">
              <a:spLocks noChangeArrowheads="1"/>
            </p:cNvSpPr>
            <p:nvPr/>
          </p:nvSpPr>
          <p:spPr bwMode="auto">
            <a:xfrm>
              <a:off x="5802601" y="6495441"/>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06" name="TextBox 58"/>
            <p:cNvSpPr txBox="1">
              <a:spLocks noChangeArrowheads="1"/>
            </p:cNvSpPr>
            <p:nvPr/>
          </p:nvSpPr>
          <p:spPr bwMode="auto">
            <a:xfrm>
              <a:off x="6076870"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07" name="TextBox 57"/>
            <p:cNvSpPr txBox="1">
              <a:spLocks noChangeArrowheads="1"/>
            </p:cNvSpPr>
            <p:nvPr/>
          </p:nvSpPr>
          <p:spPr bwMode="auto">
            <a:xfrm>
              <a:off x="6834276"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9</a:t>
              </a:r>
            </a:p>
          </p:txBody>
        </p:sp>
        <p:sp>
          <p:nvSpPr>
            <p:cNvPr id="208" name="TextBox 63"/>
            <p:cNvSpPr txBox="1">
              <a:spLocks noChangeArrowheads="1"/>
            </p:cNvSpPr>
            <p:nvPr/>
          </p:nvSpPr>
          <p:spPr bwMode="auto">
            <a:xfrm>
              <a:off x="6846200"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09" name="TextBox 208"/>
            <p:cNvSpPr txBox="1">
              <a:spLocks noChangeArrowheads="1"/>
            </p:cNvSpPr>
            <p:nvPr/>
          </p:nvSpPr>
          <p:spPr bwMode="auto">
            <a:xfrm>
              <a:off x="6774661" y="6337164"/>
              <a:ext cx="40107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200</a:t>
              </a:r>
            </a:p>
          </p:txBody>
        </p:sp>
        <p:sp>
          <p:nvSpPr>
            <p:cNvPr id="210" name="TextBox 63"/>
            <p:cNvSpPr txBox="1">
              <a:spLocks noChangeArrowheads="1"/>
            </p:cNvSpPr>
            <p:nvPr/>
          </p:nvSpPr>
          <p:spPr bwMode="auto">
            <a:xfrm>
              <a:off x="6846200" y="6495441"/>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11" name="TextBox 57"/>
            <p:cNvSpPr txBox="1">
              <a:spLocks noChangeArrowheads="1"/>
            </p:cNvSpPr>
            <p:nvPr/>
          </p:nvSpPr>
          <p:spPr bwMode="auto">
            <a:xfrm>
              <a:off x="7297246" y="6042644"/>
              <a:ext cx="36740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4.5</a:t>
              </a:r>
            </a:p>
          </p:txBody>
        </p:sp>
        <p:sp>
          <p:nvSpPr>
            <p:cNvPr id="212" name="TextBox 63"/>
            <p:cNvSpPr txBox="1">
              <a:spLocks noChangeArrowheads="1"/>
            </p:cNvSpPr>
            <p:nvPr/>
          </p:nvSpPr>
          <p:spPr bwMode="auto">
            <a:xfrm>
              <a:off x="7377750"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13" name="TextBox 57"/>
            <p:cNvSpPr txBox="1">
              <a:spLocks noChangeArrowheads="1"/>
            </p:cNvSpPr>
            <p:nvPr/>
          </p:nvSpPr>
          <p:spPr bwMode="auto">
            <a:xfrm>
              <a:off x="7306211" y="6337164"/>
              <a:ext cx="40107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100</a:t>
              </a:r>
            </a:p>
          </p:txBody>
        </p:sp>
        <p:sp>
          <p:nvSpPr>
            <p:cNvPr id="214" name="TextBox 63"/>
            <p:cNvSpPr txBox="1">
              <a:spLocks noChangeArrowheads="1"/>
            </p:cNvSpPr>
            <p:nvPr/>
          </p:nvSpPr>
          <p:spPr bwMode="auto">
            <a:xfrm>
              <a:off x="7306874"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15" name="TextBox 57"/>
            <p:cNvSpPr txBox="1">
              <a:spLocks noChangeArrowheads="1"/>
            </p:cNvSpPr>
            <p:nvPr/>
          </p:nvSpPr>
          <p:spPr bwMode="auto">
            <a:xfrm>
              <a:off x="7099583"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9</a:t>
              </a:r>
            </a:p>
          </p:txBody>
        </p:sp>
        <p:sp>
          <p:nvSpPr>
            <p:cNvPr id="216" name="TextBox 63"/>
            <p:cNvSpPr txBox="1">
              <a:spLocks noChangeArrowheads="1"/>
            </p:cNvSpPr>
            <p:nvPr/>
          </p:nvSpPr>
          <p:spPr bwMode="auto">
            <a:xfrm>
              <a:off x="7111507" y="618990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17" name="TextBox 57"/>
            <p:cNvSpPr txBox="1">
              <a:spLocks noChangeArrowheads="1"/>
            </p:cNvSpPr>
            <p:nvPr/>
          </p:nvSpPr>
          <p:spPr bwMode="auto">
            <a:xfrm>
              <a:off x="7039969" y="6337164"/>
              <a:ext cx="40107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200</a:t>
              </a:r>
            </a:p>
          </p:txBody>
        </p:sp>
        <p:sp>
          <p:nvSpPr>
            <p:cNvPr id="218" name="TextBox 63"/>
            <p:cNvSpPr txBox="1">
              <a:spLocks noChangeArrowheads="1"/>
            </p:cNvSpPr>
            <p:nvPr/>
          </p:nvSpPr>
          <p:spPr bwMode="auto">
            <a:xfrm>
              <a:off x="7040631"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19" name="TextBox 57"/>
            <p:cNvSpPr txBox="1">
              <a:spLocks noChangeArrowheads="1"/>
            </p:cNvSpPr>
            <p:nvPr/>
          </p:nvSpPr>
          <p:spPr bwMode="auto">
            <a:xfrm>
              <a:off x="6571631" y="604264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220" name="TextBox 63"/>
            <p:cNvSpPr txBox="1">
              <a:spLocks noChangeArrowheads="1"/>
            </p:cNvSpPr>
            <p:nvPr/>
          </p:nvSpPr>
          <p:spPr bwMode="auto">
            <a:xfrm>
              <a:off x="6571631" y="6189904"/>
              <a:ext cx="256802"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5</a:t>
              </a:r>
            </a:p>
          </p:txBody>
        </p:sp>
        <p:sp>
          <p:nvSpPr>
            <p:cNvPr id="221" name="TextBox 57"/>
            <p:cNvSpPr txBox="1">
              <a:spLocks noChangeArrowheads="1"/>
            </p:cNvSpPr>
            <p:nvPr/>
          </p:nvSpPr>
          <p:spPr bwMode="auto">
            <a:xfrm>
              <a:off x="6583554" y="6337164"/>
              <a:ext cx="22794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22" name="TextBox 63"/>
            <p:cNvSpPr txBox="1">
              <a:spLocks noChangeArrowheads="1"/>
            </p:cNvSpPr>
            <p:nvPr/>
          </p:nvSpPr>
          <p:spPr bwMode="auto">
            <a:xfrm>
              <a:off x="6512678" y="6495441"/>
              <a:ext cx="399468" cy="26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grpSp>
      <p:pic>
        <p:nvPicPr>
          <p:cNvPr id="21" name="Picture 20"/>
          <p:cNvPicPr>
            <a:picLocks noChangeAspect="1"/>
          </p:cNvPicPr>
          <p:nvPr/>
        </p:nvPicPr>
        <p:blipFill>
          <a:blip r:embed="rId12"/>
          <a:stretch>
            <a:fillRect/>
          </a:stretch>
        </p:blipFill>
        <p:spPr>
          <a:xfrm>
            <a:off x="1192447" y="-2909"/>
            <a:ext cx="2036199" cy="1742314"/>
          </a:xfrm>
          <a:prstGeom prst="rect">
            <a:avLst/>
          </a:prstGeom>
        </p:spPr>
      </p:pic>
      <p:graphicFrame>
        <p:nvGraphicFramePr>
          <p:cNvPr id="228" name="Object 227"/>
          <p:cNvGraphicFramePr>
            <a:graphicFrameLocks noChangeAspect="1"/>
          </p:cNvGraphicFramePr>
          <p:nvPr>
            <p:extLst>
              <p:ext uri="{D42A27DB-BD31-4B8C-83A1-F6EECF244321}">
                <p14:modId xmlns:p14="http://schemas.microsoft.com/office/powerpoint/2010/main" val="2645315837"/>
              </p:ext>
            </p:extLst>
          </p:nvPr>
        </p:nvGraphicFramePr>
        <p:xfrm>
          <a:off x="2059314" y="1919140"/>
          <a:ext cx="2365908" cy="1848705"/>
        </p:xfrm>
        <a:graphic>
          <a:graphicData uri="http://schemas.openxmlformats.org/presentationml/2006/ole">
            <mc:AlternateContent xmlns:mc="http://schemas.openxmlformats.org/markup-compatibility/2006">
              <mc:Choice xmlns:v="urn:schemas-microsoft-com:vml" Requires="v">
                <p:oleObj spid="_x0000_s3177" name="Prism 7" r:id="rId13" imgW="3463785" imgH="2706197" progId="Prism7.Document">
                  <p:embed/>
                </p:oleObj>
              </mc:Choice>
              <mc:Fallback>
                <p:oleObj name="Prism 7" r:id="rId13" imgW="3463785" imgH="2706197" progId="Prism7.Document">
                  <p:embed/>
                  <p:pic>
                    <p:nvPicPr>
                      <p:cNvPr id="0" name=""/>
                      <p:cNvPicPr/>
                      <p:nvPr/>
                    </p:nvPicPr>
                    <p:blipFill>
                      <a:blip r:embed="rId14"/>
                      <a:stretch>
                        <a:fillRect/>
                      </a:stretch>
                    </p:blipFill>
                    <p:spPr>
                      <a:xfrm>
                        <a:off x="2059314" y="1919140"/>
                        <a:ext cx="2365908" cy="1848705"/>
                      </a:xfrm>
                      <a:prstGeom prst="rect">
                        <a:avLst/>
                      </a:prstGeom>
                    </p:spPr>
                  </p:pic>
                </p:oleObj>
              </mc:Fallback>
            </mc:AlternateContent>
          </a:graphicData>
        </a:graphic>
      </p:graphicFrame>
      <p:graphicFrame>
        <p:nvGraphicFramePr>
          <p:cNvPr id="229" name="Object 228"/>
          <p:cNvGraphicFramePr>
            <a:graphicFrameLocks noChangeAspect="1"/>
          </p:cNvGraphicFramePr>
          <p:nvPr>
            <p:extLst>
              <p:ext uri="{D42A27DB-BD31-4B8C-83A1-F6EECF244321}">
                <p14:modId xmlns:p14="http://schemas.microsoft.com/office/powerpoint/2010/main" val="1021919335"/>
              </p:ext>
            </p:extLst>
          </p:nvPr>
        </p:nvGraphicFramePr>
        <p:xfrm>
          <a:off x="5268876" y="1914375"/>
          <a:ext cx="2332295" cy="1848705"/>
        </p:xfrm>
        <a:graphic>
          <a:graphicData uri="http://schemas.openxmlformats.org/presentationml/2006/ole">
            <mc:AlternateContent xmlns:mc="http://schemas.openxmlformats.org/markup-compatibility/2006">
              <mc:Choice xmlns:v="urn:schemas-microsoft-com:vml" Requires="v">
                <p:oleObj spid="_x0000_s3178" name="Prism 7" r:id="rId15" imgW="3415167" imgH="2706197" progId="Prism7.Document">
                  <p:embed/>
                </p:oleObj>
              </mc:Choice>
              <mc:Fallback>
                <p:oleObj name="Prism 7" r:id="rId15" imgW="3415167" imgH="2706197" progId="Prism7.Document">
                  <p:embed/>
                  <p:pic>
                    <p:nvPicPr>
                      <p:cNvPr id="0" name=""/>
                      <p:cNvPicPr/>
                      <p:nvPr/>
                    </p:nvPicPr>
                    <p:blipFill>
                      <a:blip r:embed="rId16"/>
                      <a:stretch>
                        <a:fillRect/>
                      </a:stretch>
                    </p:blipFill>
                    <p:spPr>
                      <a:xfrm>
                        <a:off x="5268876" y="1914375"/>
                        <a:ext cx="2332295" cy="1848705"/>
                      </a:xfrm>
                      <a:prstGeom prst="rect">
                        <a:avLst/>
                      </a:prstGeom>
                    </p:spPr>
                  </p:pic>
                </p:oleObj>
              </mc:Fallback>
            </mc:AlternateContent>
          </a:graphicData>
        </a:graphic>
      </p:graphicFrame>
      <p:grpSp>
        <p:nvGrpSpPr>
          <p:cNvPr id="223" name="Group 222"/>
          <p:cNvGrpSpPr/>
          <p:nvPr/>
        </p:nvGrpSpPr>
        <p:grpSpPr>
          <a:xfrm>
            <a:off x="6105432" y="1620540"/>
            <a:ext cx="2380483" cy="402104"/>
            <a:chOff x="-28148" y="2773998"/>
            <a:chExt cx="3168436" cy="535198"/>
          </a:xfrm>
        </p:grpSpPr>
        <p:grpSp>
          <p:nvGrpSpPr>
            <p:cNvPr id="224" name="Group 223"/>
            <p:cNvGrpSpPr/>
            <p:nvPr/>
          </p:nvGrpSpPr>
          <p:grpSpPr>
            <a:xfrm>
              <a:off x="-28148" y="2773998"/>
              <a:ext cx="3168436" cy="535174"/>
              <a:chOff x="-309922" y="5657030"/>
              <a:chExt cx="3168436" cy="535174"/>
            </a:xfrm>
          </p:grpSpPr>
          <p:sp>
            <p:nvSpPr>
              <p:cNvPr id="246" name="TextBox 50"/>
              <p:cNvSpPr txBox="1">
                <a:spLocks noChangeArrowheads="1"/>
              </p:cNvSpPr>
              <p:nvPr/>
            </p:nvSpPr>
            <p:spPr bwMode="auto">
              <a:xfrm>
                <a:off x="-309922" y="5657030"/>
                <a:ext cx="995424"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247" name="TextBox 51"/>
              <p:cNvSpPr txBox="1">
                <a:spLocks noChangeArrowheads="1"/>
              </p:cNvSpPr>
              <p:nvPr/>
            </p:nvSpPr>
            <p:spPr bwMode="auto">
              <a:xfrm>
                <a:off x="-300300" y="5875657"/>
                <a:ext cx="983786"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AAV (MOI)</a:t>
                </a:r>
              </a:p>
            </p:txBody>
          </p:sp>
          <p:sp>
            <p:nvSpPr>
              <p:cNvPr id="248" name="TextBox 52"/>
              <p:cNvSpPr txBox="1">
                <a:spLocks noChangeArrowheads="1"/>
              </p:cNvSpPr>
              <p:nvPr/>
            </p:nvSpPr>
            <p:spPr bwMode="auto">
              <a:xfrm>
                <a:off x="610590" y="5657054"/>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49" name="TextBox 53"/>
              <p:cNvSpPr txBox="1">
                <a:spLocks noChangeArrowheads="1"/>
              </p:cNvSpPr>
              <p:nvPr/>
            </p:nvSpPr>
            <p:spPr bwMode="auto">
              <a:xfrm>
                <a:off x="1349013" y="5657054"/>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50" name="TextBox 57"/>
              <p:cNvSpPr txBox="1">
                <a:spLocks noChangeArrowheads="1"/>
              </p:cNvSpPr>
              <p:nvPr/>
            </p:nvSpPr>
            <p:spPr bwMode="auto">
              <a:xfrm>
                <a:off x="2446065" y="5657054"/>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51" name="TextBox 58"/>
              <p:cNvSpPr txBox="1">
                <a:spLocks noChangeArrowheads="1"/>
              </p:cNvSpPr>
              <p:nvPr/>
            </p:nvSpPr>
            <p:spPr bwMode="auto">
              <a:xfrm>
                <a:off x="610590" y="5875656"/>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52" name="TextBox 59"/>
              <p:cNvSpPr txBox="1">
                <a:spLocks noChangeArrowheads="1"/>
              </p:cNvSpPr>
              <p:nvPr/>
            </p:nvSpPr>
            <p:spPr bwMode="auto">
              <a:xfrm>
                <a:off x="913869" y="5875656"/>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253" name="TextBox 63"/>
              <p:cNvSpPr txBox="1">
                <a:spLocks noChangeArrowheads="1"/>
              </p:cNvSpPr>
              <p:nvPr/>
            </p:nvSpPr>
            <p:spPr bwMode="auto">
              <a:xfrm>
                <a:off x="2375156" y="5875656"/>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254" name="TextBox 58"/>
              <p:cNvSpPr txBox="1">
                <a:spLocks noChangeArrowheads="1"/>
              </p:cNvSpPr>
              <p:nvPr/>
            </p:nvSpPr>
            <p:spPr bwMode="auto">
              <a:xfrm>
                <a:off x="1380614" y="5875656"/>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55" name="TextBox 58"/>
              <p:cNvSpPr txBox="1">
                <a:spLocks noChangeArrowheads="1"/>
              </p:cNvSpPr>
              <p:nvPr/>
            </p:nvSpPr>
            <p:spPr bwMode="auto">
              <a:xfrm>
                <a:off x="988988" y="5657054"/>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grpSp>
        <p:sp>
          <p:nvSpPr>
            <p:cNvPr id="242" name="TextBox 57"/>
            <p:cNvSpPr txBox="1">
              <a:spLocks noChangeArrowheads="1"/>
            </p:cNvSpPr>
            <p:nvPr/>
          </p:nvSpPr>
          <p:spPr bwMode="auto">
            <a:xfrm>
              <a:off x="2367976" y="2774022"/>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43" name="TextBox 63"/>
            <p:cNvSpPr txBox="1">
              <a:spLocks noChangeArrowheads="1"/>
            </p:cNvSpPr>
            <p:nvPr/>
          </p:nvSpPr>
          <p:spPr bwMode="auto">
            <a:xfrm>
              <a:off x="2279081" y="2992649"/>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44" name="TextBox 57"/>
            <p:cNvSpPr txBox="1">
              <a:spLocks noChangeArrowheads="1"/>
            </p:cNvSpPr>
            <p:nvPr/>
          </p:nvSpPr>
          <p:spPr bwMode="auto">
            <a:xfrm>
              <a:off x="1994684" y="2774022"/>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45" name="TextBox 63"/>
            <p:cNvSpPr txBox="1">
              <a:spLocks noChangeArrowheads="1"/>
            </p:cNvSpPr>
            <p:nvPr/>
          </p:nvSpPr>
          <p:spPr bwMode="auto">
            <a:xfrm>
              <a:off x="1923352" y="2992626"/>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3e4</a:t>
              </a:r>
            </a:p>
          </p:txBody>
        </p:sp>
      </p:grpSp>
      <p:grpSp>
        <p:nvGrpSpPr>
          <p:cNvPr id="234" name="Group 233"/>
          <p:cNvGrpSpPr/>
          <p:nvPr/>
        </p:nvGrpSpPr>
        <p:grpSpPr>
          <a:xfrm>
            <a:off x="3357247" y="1608968"/>
            <a:ext cx="2380483" cy="402104"/>
            <a:chOff x="-28148" y="2773998"/>
            <a:chExt cx="3168436" cy="535198"/>
          </a:xfrm>
        </p:grpSpPr>
        <p:grpSp>
          <p:nvGrpSpPr>
            <p:cNvPr id="235" name="Group 234"/>
            <p:cNvGrpSpPr/>
            <p:nvPr/>
          </p:nvGrpSpPr>
          <p:grpSpPr>
            <a:xfrm>
              <a:off x="-28148" y="2773998"/>
              <a:ext cx="3168436" cy="535174"/>
              <a:chOff x="-309922" y="5657030"/>
              <a:chExt cx="3168436" cy="535174"/>
            </a:xfrm>
          </p:grpSpPr>
          <p:sp>
            <p:nvSpPr>
              <p:cNvPr id="240" name="TextBox 50"/>
              <p:cNvSpPr txBox="1">
                <a:spLocks noChangeArrowheads="1"/>
              </p:cNvSpPr>
              <p:nvPr/>
            </p:nvSpPr>
            <p:spPr bwMode="auto">
              <a:xfrm>
                <a:off x="-309922" y="5657030"/>
                <a:ext cx="995424"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TALEN (</a:t>
                </a:r>
                <a:r>
                  <a:rPr lang="en-US" altLang="x-none" sz="1100" b="1" err="1">
                    <a:solidFill>
                      <a:prstClr val="black"/>
                    </a:solidFill>
                  </a:rPr>
                  <a:t>ug</a:t>
                </a:r>
                <a:r>
                  <a:rPr lang="en-US" altLang="x-none" sz="1100" b="1">
                    <a:solidFill>
                      <a:prstClr val="black"/>
                    </a:solidFill>
                  </a:rPr>
                  <a:t>)</a:t>
                </a:r>
              </a:p>
            </p:txBody>
          </p:sp>
          <p:sp>
            <p:nvSpPr>
              <p:cNvPr id="256" name="TextBox 51"/>
              <p:cNvSpPr txBox="1">
                <a:spLocks noChangeArrowheads="1"/>
              </p:cNvSpPr>
              <p:nvPr/>
            </p:nvSpPr>
            <p:spPr bwMode="auto">
              <a:xfrm>
                <a:off x="-300300" y="5875657"/>
                <a:ext cx="983786"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AAV (MOI)</a:t>
                </a:r>
              </a:p>
            </p:txBody>
          </p:sp>
          <p:sp>
            <p:nvSpPr>
              <p:cNvPr id="257" name="TextBox 52"/>
              <p:cNvSpPr txBox="1">
                <a:spLocks noChangeArrowheads="1"/>
              </p:cNvSpPr>
              <p:nvPr/>
            </p:nvSpPr>
            <p:spPr bwMode="auto">
              <a:xfrm>
                <a:off x="610590" y="5657054"/>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58" name="TextBox 53"/>
              <p:cNvSpPr txBox="1">
                <a:spLocks noChangeArrowheads="1"/>
              </p:cNvSpPr>
              <p:nvPr/>
            </p:nvSpPr>
            <p:spPr bwMode="auto">
              <a:xfrm>
                <a:off x="1349013" y="5657054"/>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59" name="TextBox 57"/>
              <p:cNvSpPr txBox="1">
                <a:spLocks noChangeArrowheads="1"/>
              </p:cNvSpPr>
              <p:nvPr/>
            </p:nvSpPr>
            <p:spPr bwMode="auto">
              <a:xfrm>
                <a:off x="2446065" y="5657054"/>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60" name="TextBox 58"/>
              <p:cNvSpPr txBox="1">
                <a:spLocks noChangeArrowheads="1"/>
              </p:cNvSpPr>
              <p:nvPr/>
            </p:nvSpPr>
            <p:spPr bwMode="auto">
              <a:xfrm>
                <a:off x="610590" y="5875656"/>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61" name="TextBox 59"/>
              <p:cNvSpPr txBox="1">
                <a:spLocks noChangeArrowheads="1"/>
              </p:cNvSpPr>
              <p:nvPr/>
            </p:nvSpPr>
            <p:spPr bwMode="auto">
              <a:xfrm>
                <a:off x="913869" y="5875656"/>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262" name="TextBox 63"/>
              <p:cNvSpPr txBox="1">
                <a:spLocks noChangeArrowheads="1"/>
              </p:cNvSpPr>
              <p:nvPr/>
            </p:nvSpPr>
            <p:spPr bwMode="auto">
              <a:xfrm>
                <a:off x="2375156" y="5875656"/>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3e5</a:t>
                </a:r>
              </a:p>
            </p:txBody>
          </p:sp>
          <p:sp>
            <p:nvSpPr>
              <p:cNvPr id="263" name="TextBox 58"/>
              <p:cNvSpPr txBox="1">
                <a:spLocks noChangeArrowheads="1"/>
              </p:cNvSpPr>
              <p:nvPr/>
            </p:nvSpPr>
            <p:spPr bwMode="auto">
              <a:xfrm>
                <a:off x="1380614" y="5875656"/>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264" name="TextBox 58"/>
              <p:cNvSpPr txBox="1">
                <a:spLocks noChangeArrowheads="1"/>
              </p:cNvSpPr>
              <p:nvPr/>
            </p:nvSpPr>
            <p:spPr bwMode="auto">
              <a:xfrm>
                <a:off x="988988" y="5657054"/>
                <a:ext cx="27581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grpSp>
        <p:sp>
          <p:nvSpPr>
            <p:cNvPr id="236" name="TextBox 57"/>
            <p:cNvSpPr txBox="1">
              <a:spLocks noChangeArrowheads="1"/>
            </p:cNvSpPr>
            <p:nvPr/>
          </p:nvSpPr>
          <p:spPr bwMode="auto">
            <a:xfrm>
              <a:off x="2367976" y="2774022"/>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37" name="TextBox 63"/>
            <p:cNvSpPr txBox="1">
              <a:spLocks noChangeArrowheads="1"/>
            </p:cNvSpPr>
            <p:nvPr/>
          </p:nvSpPr>
          <p:spPr bwMode="auto">
            <a:xfrm>
              <a:off x="2279081" y="2992649"/>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1e5</a:t>
              </a:r>
            </a:p>
          </p:txBody>
        </p:sp>
        <p:sp>
          <p:nvSpPr>
            <p:cNvPr id="238" name="TextBox 57"/>
            <p:cNvSpPr txBox="1">
              <a:spLocks noChangeArrowheads="1"/>
            </p:cNvSpPr>
            <p:nvPr/>
          </p:nvSpPr>
          <p:spPr bwMode="auto">
            <a:xfrm>
              <a:off x="1994684" y="2774022"/>
              <a:ext cx="310732"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4</a:t>
              </a:r>
            </a:p>
          </p:txBody>
        </p:sp>
        <p:sp>
          <p:nvSpPr>
            <p:cNvPr id="239" name="TextBox 63"/>
            <p:cNvSpPr txBox="1">
              <a:spLocks noChangeArrowheads="1"/>
            </p:cNvSpPr>
            <p:nvPr/>
          </p:nvSpPr>
          <p:spPr bwMode="auto">
            <a:xfrm>
              <a:off x="1923352" y="2992626"/>
              <a:ext cx="483358" cy="31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3e4</a:t>
              </a:r>
            </a:p>
          </p:txBody>
        </p:sp>
      </p:grpSp>
      <p:sp>
        <p:nvSpPr>
          <p:cNvPr id="226" name="TextBox 225"/>
          <p:cNvSpPr txBox="1"/>
          <p:nvPr/>
        </p:nvSpPr>
        <p:spPr>
          <a:xfrm>
            <a:off x="0" y="6037342"/>
            <a:ext cx="9205251" cy="861774"/>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Supplemental Figure 4. Evaluation of nuclease reagents in primary human </a:t>
            </a:r>
            <a:r>
              <a:rPr lang="en-US" sz="1000" b="1" dirty="0" smtClean="0">
                <a:latin typeface="Times New Roman" panose="02020603050405020304" pitchFamily="18" charset="0"/>
                <a:cs typeface="Times New Roman" panose="02020603050405020304" pitchFamily="18" charset="0"/>
              </a:rPr>
              <a:t>PBSC, Related to Figure 4.</a:t>
            </a:r>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a) Gene integration rates in PBSC treated with TALENs and different MOI of the AAV6 cDNA donor is AAV6 dose responsive. b) Viability and c) fold expansion by trypan blue counting 24 hours after treatment. Viability and fold expansion by trypan blue in TALEN- (d-e), and CRISPR- (f-g) treated samples in PBSC 24 hours after electroporation and transduction. Samples treated with adenoviral helper proteins are depicted with checkered bars (n=6-20 biological replicates, 4 different PBSC donors). Bar graphs are presented as means ± SD. Data were analyzed by unpaired t test in a-c and Wilcoxon Rank-sum Test in d-g. *</a:t>
            </a:r>
            <a:r>
              <a:rPr lang="en-US" sz="1000" dirty="0" smtClean="0">
                <a:latin typeface="Times New Roman" panose="02020603050405020304" pitchFamily="18" charset="0"/>
                <a:cs typeface="Times New Roman" panose="02020603050405020304" pitchFamily="18" charset="0"/>
              </a:rPr>
              <a:t>p</a:t>
            </a:r>
            <a:r>
              <a:rPr lang="en-US" sz="1000" dirty="0" smtClean="0"/>
              <a:t>≤</a:t>
            </a:r>
            <a:r>
              <a:rPr lang="en-US" sz="1000" dirty="0"/>
              <a:t>0</a:t>
            </a:r>
            <a:r>
              <a:rPr lang="en-US" sz="1000" dirty="0" smtClean="0">
                <a:latin typeface="Times New Roman" panose="02020603050405020304" pitchFamily="18" charset="0"/>
                <a:cs typeface="Times New Roman" panose="02020603050405020304" pitchFamily="18" charset="0"/>
              </a:rPr>
              <a:t>.05</a:t>
            </a:r>
            <a:r>
              <a:rPr lang="en-US" sz="1000" dirty="0">
                <a:latin typeface="Times New Roman" panose="02020603050405020304" pitchFamily="18" charset="0"/>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p</a:t>
            </a:r>
            <a:r>
              <a:rPr lang="en-US" sz="1000" dirty="0" smtClean="0"/>
              <a:t>≤</a:t>
            </a:r>
            <a:r>
              <a:rPr lang="en-US" sz="1000" dirty="0" smtClean="0">
                <a:latin typeface="Times New Roman" panose="02020603050405020304" pitchFamily="18" charset="0"/>
                <a:cs typeface="Times New Roman" panose="02020603050405020304" pitchFamily="18" charset="0"/>
              </a:rPr>
              <a:t>0.01</a:t>
            </a:r>
            <a:r>
              <a:rPr lang="en-US" sz="1000" dirty="0">
                <a:latin typeface="Times New Roman" panose="02020603050405020304" pitchFamily="18" charset="0"/>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p</a:t>
            </a:r>
            <a:r>
              <a:rPr lang="en-US" sz="1000" dirty="0" smtClean="0"/>
              <a:t>≤</a:t>
            </a:r>
            <a:r>
              <a:rPr lang="en-US" sz="1000" dirty="0" smtClean="0">
                <a:latin typeface="Times New Roman" panose="02020603050405020304" pitchFamily="18" charset="0"/>
                <a:cs typeface="Times New Roman" panose="02020603050405020304" pitchFamily="18" charset="0"/>
              </a:rPr>
              <a:t>0.001</a:t>
            </a:r>
            <a:r>
              <a:rPr lang="en-US" sz="1000" dirty="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NS</a:t>
            </a:r>
            <a:r>
              <a:rPr lang="en-US" sz="1000" dirty="0">
                <a:latin typeface="Times New Roman" panose="02020603050405020304" pitchFamily="18" charset="0"/>
                <a:cs typeface="Times New Roman" panose="02020603050405020304" pitchFamily="18" charset="0"/>
              </a:rPr>
              <a:t> = not significant.</a:t>
            </a:r>
          </a:p>
        </p:txBody>
      </p:sp>
    </p:spTree>
    <p:extLst>
      <p:ext uri="{BB962C8B-B14F-4D97-AF65-F5344CB8AC3E}">
        <p14:creationId xmlns:p14="http://schemas.microsoft.com/office/powerpoint/2010/main" val="1157352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194108" y="2991771"/>
            <a:ext cx="8864600" cy="2908300"/>
          </a:xfrm>
          <a:prstGeom prst="rect">
            <a:avLst/>
          </a:prstGeom>
        </p:spPr>
      </p:pic>
      <p:sp>
        <p:nvSpPr>
          <p:cNvPr id="10" name="TextBox 91"/>
          <p:cNvSpPr txBox="1">
            <a:spLocks noChangeArrowheads="1"/>
          </p:cNvSpPr>
          <p:nvPr/>
        </p:nvSpPr>
        <p:spPr bwMode="auto">
          <a:xfrm>
            <a:off x="0" y="287392"/>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A</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1" name="TextBox 93"/>
          <p:cNvSpPr txBox="1">
            <a:spLocks noChangeArrowheads="1"/>
          </p:cNvSpPr>
          <p:nvPr/>
        </p:nvSpPr>
        <p:spPr bwMode="auto">
          <a:xfrm>
            <a:off x="0" y="2991776"/>
            <a:ext cx="3465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200" b="1" dirty="0">
                <a:solidFill>
                  <a:prstClr val="black"/>
                </a:solidFill>
                <a:latin typeface="Arial" panose="020B0604020202020204" pitchFamily="34" charset="0"/>
                <a:cs typeface="Arial" panose="020B0604020202020204" pitchFamily="34" charset="0"/>
              </a:rPr>
              <a:t>B</a:t>
            </a:r>
            <a:r>
              <a:rPr lang="en-US" altLang="x-none" sz="1200" b="1" dirty="0" smtClean="0">
                <a:solidFill>
                  <a:prstClr val="black"/>
                </a:solidFill>
                <a:latin typeface="Arial" panose="020B0604020202020204" pitchFamily="34" charset="0"/>
                <a:cs typeface="Arial" panose="020B0604020202020204" pitchFamily="34" charset="0"/>
              </a:rPr>
              <a:t>)</a:t>
            </a:r>
            <a:endParaRPr lang="en-US" altLang="x-none" sz="1200" b="1" dirty="0">
              <a:solidFill>
                <a:prstClr val="black"/>
              </a:solidFill>
              <a:latin typeface="Arial" panose="020B0604020202020204" pitchFamily="34" charset="0"/>
              <a:cs typeface="Arial" panose="020B0604020202020204" pitchFamily="34" charset="0"/>
            </a:endParaRPr>
          </a:p>
        </p:txBody>
      </p:sp>
      <p:sp>
        <p:nvSpPr>
          <p:cNvPr id="13" name="TextBox 93"/>
          <p:cNvSpPr txBox="1">
            <a:spLocks noChangeArrowheads="1"/>
          </p:cNvSpPr>
          <p:nvPr/>
        </p:nvSpPr>
        <p:spPr bwMode="auto">
          <a:xfrm>
            <a:off x="769866" y="-1028862"/>
            <a:ext cx="3545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400" b="1" dirty="0">
                <a:solidFill>
                  <a:prstClr val="black"/>
                </a:solidFill>
              </a:rPr>
              <a:t>D)</a:t>
            </a:r>
          </a:p>
        </p:txBody>
      </p:sp>
      <p:graphicFrame>
        <p:nvGraphicFramePr>
          <p:cNvPr id="4" name="Object 3"/>
          <p:cNvGraphicFramePr>
            <a:graphicFrameLocks noChangeAspect="1"/>
          </p:cNvGraphicFramePr>
          <p:nvPr>
            <p:extLst>
              <p:ext uri="{D42A27DB-BD31-4B8C-83A1-F6EECF244321}">
                <p14:modId xmlns:p14="http://schemas.microsoft.com/office/powerpoint/2010/main" val="3824226920"/>
              </p:ext>
            </p:extLst>
          </p:nvPr>
        </p:nvGraphicFramePr>
        <p:xfrm>
          <a:off x="103976" y="287392"/>
          <a:ext cx="3615827" cy="2550495"/>
        </p:xfrm>
        <a:graphic>
          <a:graphicData uri="http://schemas.openxmlformats.org/presentationml/2006/ole">
            <mc:AlternateContent xmlns:mc="http://schemas.openxmlformats.org/markup-compatibility/2006">
              <mc:Choice xmlns:v="urn:schemas-microsoft-com:vml" Requires="v">
                <p:oleObj spid="_x0000_s4133" name="Prism 7" r:id="rId5" imgW="4375649" imgH="3085800" progId="Prism7.Document">
                  <p:embed/>
                </p:oleObj>
              </mc:Choice>
              <mc:Fallback>
                <p:oleObj name="Prism 7" r:id="rId5" imgW="4375649" imgH="3085800" progId="Prism7.Document">
                  <p:embed/>
                  <p:pic>
                    <p:nvPicPr>
                      <p:cNvPr id="0" name=""/>
                      <p:cNvPicPr/>
                      <p:nvPr/>
                    </p:nvPicPr>
                    <p:blipFill>
                      <a:blip r:embed="rId6"/>
                      <a:stretch>
                        <a:fillRect/>
                      </a:stretch>
                    </p:blipFill>
                    <p:spPr>
                      <a:xfrm>
                        <a:off x="103976" y="287392"/>
                        <a:ext cx="3615827" cy="2550495"/>
                      </a:xfrm>
                      <a:prstGeom prst="rect">
                        <a:avLst/>
                      </a:prstGeom>
                    </p:spPr>
                  </p:pic>
                </p:oleObj>
              </mc:Fallback>
            </mc:AlternateContent>
          </a:graphicData>
        </a:graphic>
      </p:graphicFrame>
      <p:graphicFrame>
        <p:nvGraphicFramePr>
          <p:cNvPr id="8" name="Object 7"/>
          <p:cNvGraphicFramePr>
            <a:graphicFrameLocks noChangeAspect="1"/>
          </p:cNvGraphicFramePr>
          <p:nvPr>
            <p:extLst/>
          </p:nvPr>
        </p:nvGraphicFramePr>
        <p:xfrm>
          <a:off x="4161676" y="-3119260"/>
          <a:ext cx="3081849" cy="2837821"/>
        </p:xfrm>
        <a:graphic>
          <a:graphicData uri="http://schemas.openxmlformats.org/presentationml/2006/ole">
            <mc:AlternateContent xmlns:mc="http://schemas.openxmlformats.org/markup-compatibility/2006">
              <mc:Choice xmlns:v="urn:schemas-microsoft-com:vml" Requires="v">
                <p:oleObj spid="_x0000_s4134" name="Prism 7" r:id="rId7" imgW="3729205" imgH="3433348" progId="Prism7.Document">
                  <p:embed/>
                </p:oleObj>
              </mc:Choice>
              <mc:Fallback>
                <p:oleObj name="Prism 7" r:id="rId7" imgW="3729205" imgH="3433348" progId="Prism7.Document">
                  <p:embed/>
                  <p:pic>
                    <p:nvPicPr>
                      <p:cNvPr id="0" name=""/>
                      <p:cNvPicPr/>
                      <p:nvPr/>
                    </p:nvPicPr>
                    <p:blipFill>
                      <a:blip r:embed="rId8"/>
                      <a:stretch>
                        <a:fillRect/>
                      </a:stretch>
                    </p:blipFill>
                    <p:spPr>
                      <a:xfrm>
                        <a:off x="4161676" y="-3119260"/>
                        <a:ext cx="3081849" cy="2837821"/>
                      </a:xfrm>
                      <a:prstGeom prst="rect">
                        <a:avLst/>
                      </a:prstGeom>
                    </p:spPr>
                  </p:pic>
                </p:oleObj>
              </mc:Fallback>
            </mc:AlternateContent>
          </a:graphicData>
        </a:graphic>
      </p:graphicFrame>
      <p:sp>
        <p:nvSpPr>
          <p:cNvPr id="12" name="TextBox 11"/>
          <p:cNvSpPr txBox="1"/>
          <p:nvPr/>
        </p:nvSpPr>
        <p:spPr>
          <a:xfrm>
            <a:off x="279400" y="5996226"/>
            <a:ext cx="8864600" cy="861774"/>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Supplemental Figure 5. Analysis of </a:t>
            </a:r>
            <a:r>
              <a:rPr lang="en-US" sz="1000" b="1" dirty="0" err="1">
                <a:latin typeface="Times New Roman" panose="02020603050405020304" pitchFamily="18" charset="0"/>
                <a:cs typeface="Times New Roman" panose="02020603050405020304" pitchFamily="18" charset="0"/>
              </a:rPr>
              <a:t>thymi</a:t>
            </a:r>
            <a:r>
              <a:rPr lang="en-US" sz="1000" b="1" dirty="0">
                <a:latin typeface="Times New Roman" panose="02020603050405020304" pitchFamily="18" charset="0"/>
                <a:cs typeface="Times New Roman" panose="02020603050405020304" pitchFamily="18" charset="0"/>
              </a:rPr>
              <a:t> harvested from NSG mice 12-20 weeks after transplant with gene modified </a:t>
            </a:r>
            <a:r>
              <a:rPr lang="en-US" sz="1000" b="1" dirty="0" smtClean="0">
                <a:latin typeface="Times New Roman" panose="02020603050405020304" pitchFamily="18" charset="0"/>
                <a:cs typeface="Times New Roman" panose="02020603050405020304" pitchFamily="18" charset="0"/>
              </a:rPr>
              <a:t>PBSC, Related to Figure 5.</a:t>
            </a:r>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a) Distribution of CD4+SP, CD8+SP, CD4+8+DP, and CD4-8-DN subsets in the </a:t>
            </a:r>
            <a:r>
              <a:rPr lang="en-US" sz="1000" dirty="0" err="1">
                <a:latin typeface="Times New Roman" panose="02020603050405020304" pitchFamily="18" charset="0"/>
                <a:cs typeface="Times New Roman" panose="02020603050405020304" pitchFamily="18" charset="0"/>
              </a:rPr>
              <a:t>thymi</a:t>
            </a:r>
            <a:r>
              <a:rPr lang="en-US" sz="1000" dirty="0">
                <a:latin typeface="Times New Roman" panose="02020603050405020304" pitchFamily="18" charset="0"/>
                <a:cs typeface="Times New Roman" panose="02020603050405020304" pitchFamily="18" charset="0"/>
              </a:rPr>
              <a:t> of mice with hCD45+ engraftment. Data were analyzed by </a:t>
            </a:r>
            <a:r>
              <a:rPr lang="en-US" sz="1000" dirty="0" err="1">
                <a:latin typeface="Times New Roman" panose="02020603050405020304" pitchFamily="18" charset="0"/>
                <a:cs typeface="Times New Roman" panose="02020603050405020304" pitchFamily="18" charset="0"/>
              </a:rPr>
              <a:t>Kruskal</a:t>
            </a:r>
            <a:r>
              <a:rPr lang="en-US" sz="1000" dirty="0">
                <a:latin typeface="Times New Roman" panose="02020603050405020304" pitchFamily="18" charset="0"/>
                <a:cs typeface="Times New Roman" panose="02020603050405020304" pitchFamily="18" charset="0"/>
              </a:rPr>
              <a:t>-Wallis test. </a:t>
            </a:r>
            <a:r>
              <a:rPr lang="en-US" sz="1000" i="1" dirty="0">
                <a:latin typeface="Times New Roman" panose="02020603050405020304" pitchFamily="18" charset="0"/>
                <a:cs typeface="Times New Roman" panose="02020603050405020304" pitchFamily="18" charset="0"/>
              </a:rPr>
              <a:t>NS</a:t>
            </a:r>
            <a:r>
              <a:rPr lang="en-US" sz="1000" dirty="0">
                <a:latin typeface="Times New Roman" panose="02020603050405020304" pitchFamily="18" charset="0"/>
                <a:cs typeface="Times New Roman" panose="02020603050405020304" pitchFamily="18" charset="0"/>
              </a:rPr>
              <a:t> = not significant. b) TCR </a:t>
            </a:r>
            <a:r>
              <a:rPr lang="en-US" sz="1000" dirty="0" err="1" smtClean="0">
                <a:latin typeface="Times New Roman" panose="02020603050405020304" pitchFamily="18" charset="0"/>
                <a:cs typeface="Times New Roman" panose="02020603050405020304" pitchFamily="18" charset="0"/>
              </a:rPr>
              <a:t>V</a:t>
            </a:r>
            <a:r>
              <a:rPr lang="en-US" sz="1000" dirty="0" err="1">
                <a:latin typeface="Times New Roman" panose="02020603050405020304" pitchFamily="18" charset="0"/>
                <a:cs typeface="Times New Roman" panose="02020603050405020304" pitchFamily="18" charset="0"/>
              </a:rPr>
              <a:t>b</a:t>
            </a:r>
            <a:r>
              <a:rPr lang="en-US" sz="1000" dirty="0" smtClean="0">
                <a:latin typeface="Times New Roman" panose="02020603050405020304" pitchFamily="18" charset="0"/>
                <a:cs typeface="Times New Roman" panose="02020603050405020304" pitchFamily="18" charset="0"/>
              </a:rPr>
              <a:t> </a:t>
            </a:r>
            <a:r>
              <a:rPr lang="en-US" sz="1000" dirty="0">
                <a:latin typeface="Times New Roman" panose="02020603050405020304" pitchFamily="18" charset="0"/>
                <a:cs typeface="Times New Roman" panose="02020603050405020304" pitchFamily="18" charset="0"/>
              </a:rPr>
              <a:t>repertoire of human T lymphocytes isolated from the </a:t>
            </a:r>
            <a:r>
              <a:rPr lang="en-US" sz="1000" dirty="0" err="1">
                <a:latin typeface="Times New Roman" panose="02020603050405020304" pitchFamily="18" charset="0"/>
                <a:cs typeface="Times New Roman" panose="02020603050405020304" pitchFamily="18" charset="0"/>
              </a:rPr>
              <a:t>thymi</a:t>
            </a:r>
            <a:r>
              <a:rPr lang="en-US" sz="1000" dirty="0">
                <a:latin typeface="Times New Roman" panose="02020603050405020304" pitchFamily="18" charset="0"/>
                <a:cs typeface="Times New Roman" panose="02020603050405020304" pitchFamily="18" charset="0"/>
              </a:rPr>
              <a:t> of mice transplanted with gene-modified cells as measured by flow cytometry.</a:t>
            </a:r>
          </a:p>
          <a:p>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123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8073" t="5117" r="36096" b="45278"/>
          <a:stretch/>
        </p:blipFill>
        <p:spPr>
          <a:xfrm>
            <a:off x="3586548" y="1969536"/>
            <a:ext cx="2232364" cy="1893601"/>
          </a:xfrm>
          <a:prstGeom prst="rect">
            <a:avLst/>
          </a:prstGeom>
        </p:spPr>
      </p:pic>
      <p:sp>
        <p:nvSpPr>
          <p:cNvPr id="5" name="Left Bracket 4"/>
          <p:cNvSpPr/>
          <p:nvPr/>
        </p:nvSpPr>
        <p:spPr bwMode="auto">
          <a:xfrm rot="16200000" flipH="1">
            <a:off x="4333008" y="2391122"/>
            <a:ext cx="34636" cy="307340"/>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6" name="Left Bracket 5"/>
          <p:cNvSpPr/>
          <p:nvPr/>
        </p:nvSpPr>
        <p:spPr bwMode="auto">
          <a:xfrm rot="5400000">
            <a:off x="4749632" y="2390254"/>
            <a:ext cx="34636" cy="30908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7" name="Left Bracket 6"/>
          <p:cNvSpPr/>
          <p:nvPr/>
        </p:nvSpPr>
        <p:spPr bwMode="auto">
          <a:xfrm rot="16200000" flipH="1">
            <a:off x="5145164" y="2391122"/>
            <a:ext cx="34636" cy="307340"/>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8" name="Left Bracket 7"/>
          <p:cNvSpPr/>
          <p:nvPr/>
        </p:nvSpPr>
        <p:spPr bwMode="auto">
          <a:xfrm rot="5400000">
            <a:off x="5561791" y="2390254"/>
            <a:ext cx="34636" cy="30908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10" name="TextBox 50"/>
          <p:cNvSpPr txBox="1">
            <a:spLocks noChangeArrowheads="1"/>
          </p:cNvSpPr>
          <p:nvPr/>
        </p:nvSpPr>
        <p:spPr bwMode="auto">
          <a:xfrm rot="16200000">
            <a:off x="4362041" y="2052157"/>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OT1 (</a:t>
            </a:r>
            <a:r>
              <a:rPr lang="en-US" altLang="en-US" sz="900" err="1">
                <a:solidFill>
                  <a:prstClr val="black"/>
                </a:solidFill>
              </a:rPr>
              <a:t>chr.</a:t>
            </a:r>
            <a:r>
              <a:rPr lang="en-US" altLang="en-US" sz="900">
                <a:solidFill>
                  <a:prstClr val="black"/>
                </a:solidFill>
              </a:rPr>
              <a:t> 5)</a:t>
            </a:r>
          </a:p>
        </p:txBody>
      </p:sp>
      <p:sp>
        <p:nvSpPr>
          <p:cNvPr id="11" name="TextBox 50"/>
          <p:cNvSpPr txBox="1">
            <a:spLocks noChangeArrowheads="1"/>
          </p:cNvSpPr>
          <p:nvPr/>
        </p:nvSpPr>
        <p:spPr bwMode="auto">
          <a:xfrm rot="16200000">
            <a:off x="4768415" y="2052157"/>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OT2 (</a:t>
            </a:r>
            <a:r>
              <a:rPr lang="en-US" altLang="en-US" sz="900" err="1">
                <a:solidFill>
                  <a:prstClr val="black"/>
                </a:solidFill>
              </a:rPr>
              <a:t>chr.</a:t>
            </a:r>
            <a:r>
              <a:rPr lang="en-US" altLang="en-US" sz="900">
                <a:solidFill>
                  <a:prstClr val="black"/>
                </a:solidFill>
              </a:rPr>
              <a:t> 2)</a:t>
            </a:r>
          </a:p>
        </p:txBody>
      </p:sp>
      <p:sp>
        <p:nvSpPr>
          <p:cNvPr id="12" name="TextBox 50"/>
          <p:cNvSpPr txBox="1">
            <a:spLocks noChangeArrowheads="1"/>
          </p:cNvSpPr>
          <p:nvPr/>
        </p:nvSpPr>
        <p:spPr bwMode="auto">
          <a:xfrm rot="16200000">
            <a:off x="5182647" y="2052157"/>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dirty="0" smtClean="0">
                <a:solidFill>
                  <a:prstClr val="black"/>
                </a:solidFill>
              </a:rPr>
              <a:t>OT3 </a:t>
            </a:r>
            <a:r>
              <a:rPr lang="en-US" altLang="en-US" sz="900" dirty="0">
                <a:solidFill>
                  <a:prstClr val="black"/>
                </a:solidFill>
              </a:rPr>
              <a:t>(</a:t>
            </a:r>
            <a:r>
              <a:rPr lang="en-US" altLang="en-US" sz="900" dirty="0" err="1">
                <a:solidFill>
                  <a:prstClr val="black"/>
                </a:solidFill>
              </a:rPr>
              <a:t>chr.</a:t>
            </a:r>
            <a:r>
              <a:rPr lang="en-US" altLang="en-US" sz="900" dirty="0">
                <a:solidFill>
                  <a:prstClr val="black"/>
                </a:solidFill>
              </a:rPr>
              <a:t> 14)</a:t>
            </a:r>
          </a:p>
        </p:txBody>
      </p:sp>
      <p:pic>
        <p:nvPicPr>
          <p:cNvPr id="16" name="Content Placeholder 3"/>
          <p:cNvPicPr>
            <a:picLocks noChangeAspect="1"/>
          </p:cNvPicPr>
          <p:nvPr/>
        </p:nvPicPr>
        <p:blipFill rotWithShape="1">
          <a:blip r:embed="rId4"/>
          <a:srcRect l="2644" t="7888" r="29083" b="43987"/>
          <a:stretch/>
        </p:blipFill>
        <p:spPr>
          <a:xfrm>
            <a:off x="561885" y="2021554"/>
            <a:ext cx="2692867" cy="1887013"/>
          </a:xfrm>
          <a:prstGeom prst="rect">
            <a:avLst/>
          </a:prstGeom>
        </p:spPr>
      </p:pic>
      <p:sp>
        <p:nvSpPr>
          <p:cNvPr id="17" name="Left Bracket 16"/>
          <p:cNvSpPr/>
          <p:nvPr/>
        </p:nvSpPr>
        <p:spPr bwMode="auto">
          <a:xfrm rot="5400000">
            <a:off x="994552" y="2244226"/>
            <a:ext cx="34636" cy="30908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18" name="Left Bracket 17"/>
          <p:cNvSpPr/>
          <p:nvPr/>
        </p:nvSpPr>
        <p:spPr bwMode="auto">
          <a:xfrm rot="16200000" flipH="1">
            <a:off x="1397836" y="2245094"/>
            <a:ext cx="34636" cy="307340"/>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21" name="TextBox 50"/>
          <p:cNvSpPr txBox="1">
            <a:spLocks noChangeArrowheads="1"/>
          </p:cNvSpPr>
          <p:nvPr/>
        </p:nvSpPr>
        <p:spPr bwMode="auto">
          <a:xfrm rot="16200000">
            <a:off x="1013337" y="1925309"/>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OT1 (</a:t>
            </a:r>
            <a:r>
              <a:rPr lang="en-US" altLang="en-US" sz="900" err="1">
                <a:solidFill>
                  <a:prstClr val="black"/>
                </a:solidFill>
              </a:rPr>
              <a:t>chr.</a:t>
            </a:r>
            <a:r>
              <a:rPr lang="en-US" altLang="en-US" sz="900">
                <a:solidFill>
                  <a:prstClr val="black"/>
                </a:solidFill>
              </a:rPr>
              <a:t> 13)</a:t>
            </a:r>
          </a:p>
        </p:txBody>
      </p:sp>
      <p:sp>
        <p:nvSpPr>
          <p:cNvPr id="22" name="TextBox 50"/>
          <p:cNvSpPr txBox="1">
            <a:spLocks noChangeArrowheads="1"/>
          </p:cNvSpPr>
          <p:nvPr/>
        </p:nvSpPr>
        <p:spPr bwMode="auto">
          <a:xfrm rot="16200000">
            <a:off x="1427567" y="1925309"/>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OT2 (</a:t>
            </a:r>
            <a:r>
              <a:rPr lang="en-US" altLang="en-US" sz="900" err="1">
                <a:solidFill>
                  <a:prstClr val="black"/>
                </a:solidFill>
              </a:rPr>
              <a:t>chr.</a:t>
            </a:r>
            <a:r>
              <a:rPr lang="en-US" altLang="en-US" sz="900">
                <a:solidFill>
                  <a:prstClr val="black"/>
                </a:solidFill>
              </a:rPr>
              <a:t> 14)</a:t>
            </a:r>
          </a:p>
        </p:txBody>
      </p:sp>
      <p:sp>
        <p:nvSpPr>
          <p:cNvPr id="19" name="Left Bracket 18"/>
          <p:cNvSpPr/>
          <p:nvPr/>
        </p:nvSpPr>
        <p:spPr bwMode="auto">
          <a:xfrm rot="5400000">
            <a:off x="1801120" y="2244226"/>
            <a:ext cx="34636" cy="30908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23" name="Left Bracket 22"/>
          <p:cNvSpPr/>
          <p:nvPr/>
        </p:nvSpPr>
        <p:spPr bwMode="auto">
          <a:xfrm rot="5400000">
            <a:off x="2205276" y="2244226"/>
            <a:ext cx="34636" cy="30908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24" name="Left Bracket 23"/>
          <p:cNvSpPr/>
          <p:nvPr/>
        </p:nvSpPr>
        <p:spPr bwMode="auto">
          <a:xfrm rot="16200000" flipH="1">
            <a:off x="2608560" y="2245094"/>
            <a:ext cx="34636" cy="307340"/>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26" name="TextBox 50"/>
          <p:cNvSpPr txBox="1">
            <a:spLocks noChangeArrowheads="1"/>
          </p:cNvSpPr>
          <p:nvPr/>
        </p:nvSpPr>
        <p:spPr bwMode="auto">
          <a:xfrm rot="16200000">
            <a:off x="1823671" y="1925309"/>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OT3 (</a:t>
            </a:r>
            <a:r>
              <a:rPr lang="en-US" altLang="en-US" sz="900" err="1">
                <a:solidFill>
                  <a:prstClr val="black"/>
                </a:solidFill>
              </a:rPr>
              <a:t>chr.</a:t>
            </a:r>
            <a:r>
              <a:rPr lang="en-US" altLang="en-US" sz="900">
                <a:solidFill>
                  <a:prstClr val="black"/>
                </a:solidFill>
              </a:rPr>
              <a:t> 2)</a:t>
            </a:r>
          </a:p>
        </p:txBody>
      </p:sp>
      <p:sp>
        <p:nvSpPr>
          <p:cNvPr id="27" name="TextBox 50"/>
          <p:cNvSpPr txBox="1">
            <a:spLocks noChangeArrowheads="1"/>
          </p:cNvSpPr>
          <p:nvPr/>
        </p:nvSpPr>
        <p:spPr bwMode="auto">
          <a:xfrm rot="16200000">
            <a:off x="2230046" y="1925309"/>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OT4 (</a:t>
            </a:r>
            <a:r>
              <a:rPr lang="en-US" altLang="en-US" sz="900" err="1">
                <a:solidFill>
                  <a:prstClr val="black"/>
                </a:solidFill>
              </a:rPr>
              <a:t>chr.</a:t>
            </a:r>
            <a:r>
              <a:rPr lang="en-US" altLang="en-US" sz="900">
                <a:solidFill>
                  <a:prstClr val="black"/>
                </a:solidFill>
              </a:rPr>
              <a:t> 11)</a:t>
            </a:r>
          </a:p>
        </p:txBody>
      </p:sp>
      <p:sp>
        <p:nvSpPr>
          <p:cNvPr id="28" name="TextBox 50"/>
          <p:cNvSpPr txBox="1">
            <a:spLocks noChangeArrowheads="1"/>
          </p:cNvSpPr>
          <p:nvPr/>
        </p:nvSpPr>
        <p:spPr bwMode="auto">
          <a:xfrm rot="16200000">
            <a:off x="2644277" y="1925309"/>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OT5 (</a:t>
            </a:r>
            <a:r>
              <a:rPr lang="en-US" altLang="en-US" sz="900" err="1">
                <a:solidFill>
                  <a:prstClr val="black"/>
                </a:solidFill>
              </a:rPr>
              <a:t>chr.</a:t>
            </a:r>
            <a:r>
              <a:rPr lang="en-US" altLang="en-US" sz="900">
                <a:solidFill>
                  <a:prstClr val="black"/>
                </a:solidFill>
              </a:rPr>
              <a:t> 12)</a:t>
            </a:r>
          </a:p>
        </p:txBody>
      </p:sp>
      <p:sp>
        <p:nvSpPr>
          <p:cNvPr id="25" name="Left Bracket 24"/>
          <p:cNvSpPr/>
          <p:nvPr/>
        </p:nvSpPr>
        <p:spPr bwMode="auto">
          <a:xfrm rot="5400000">
            <a:off x="3011844" y="2244226"/>
            <a:ext cx="34636" cy="30908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29" name="TextBox 91"/>
          <p:cNvSpPr txBox="1">
            <a:spLocks noChangeArrowheads="1"/>
          </p:cNvSpPr>
          <p:nvPr/>
        </p:nvSpPr>
        <p:spPr bwMode="auto">
          <a:xfrm>
            <a:off x="219748" y="1585020"/>
            <a:ext cx="3289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400" b="1" dirty="0">
                <a:solidFill>
                  <a:prstClr val="black"/>
                </a:solidFill>
              </a:rPr>
              <a:t>a)</a:t>
            </a:r>
          </a:p>
        </p:txBody>
      </p:sp>
      <p:sp>
        <p:nvSpPr>
          <p:cNvPr id="30" name="TextBox 93"/>
          <p:cNvSpPr txBox="1">
            <a:spLocks noChangeArrowheads="1"/>
          </p:cNvSpPr>
          <p:nvPr/>
        </p:nvSpPr>
        <p:spPr bwMode="auto">
          <a:xfrm>
            <a:off x="3415668" y="1585020"/>
            <a:ext cx="3369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400" b="1" dirty="0">
                <a:solidFill>
                  <a:prstClr val="black"/>
                </a:solidFill>
              </a:rPr>
              <a:t>b)</a:t>
            </a:r>
          </a:p>
        </p:txBody>
      </p:sp>
      <p:sp>
        <p:nvSpPr>
          <p:cNvPr id="31" name="TextBox 91"/>
          <p:cNvSpPr txBox="1">
            <a:spLocks noChangeArrowheads="1"/>
          </p:cNvSpPr>
          <p:nvPr/>
        </p:nvSpPr>
        <p:spPr bwMode="auto">
          <a:xfrm>
            <a:off x="6091984" y="1585020"/>
            <a:ext cx="3161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400" b="1" dirty="0">
                <a:solidFill>
                  <a:prstClr val="black"/>
                </a:solidFill>
              </a:rPr>
              <a:t>c)</a:t>
            </a:r>
          </a:p>
        </p:txBody>
      </p:sp>
      <p:pic>
        <p:nvPicPr>
          <p:cNvPr id="32" name="Picture 31"/>
          <p:cNvPicPr>
            <a:picLocks noChangeAspect="1"/>
          </p:cNvPicPr>
          <p:nvPr/>
        </p:nvPicPr>
        <p:blipFill rotWithShape="1">
          <a:blip r:embed="rId5"/>
          <a:srcRect l="4784" t="4832" r="22966" b="44405"/>
          <a:stretch/>
        </p:blipFill>
        <p:spPr>
          <a:xfrm>
            <a:off x="6219163" y="1969532"/>
            <a:ext cx="2888887" cy="1937831"/>
          </a:xfrm>
          <a:prstGeom prst="rect">
            <a:avLst/>
          </a:prstGeom>
        </p:spPr>
      </p:pic>
      <p:sp>
        <p:nvSpPr>
          <p:cNvPr id="33" name="Left Bracket 32"/>
          <p:cNvSpPr/>
          <p:nvPr/>
        </p:nvSpPr>
        <p:spPr bwMode="auto">
          <a:xfrm rot="16200000" flipH="1">
            <a:off x="6808016" y="1937196"/>
            <a:ext cx="34636" cy="49497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34" name="Left Bracket 33"/>
          <p:cNvSpPr/>
          <p:nvPr/>
        </p:nvSpPr>
        <p:spPr bwMode="auto">
          <a:xfrm rot="5400000">
            <a:off x="7418572" y="1935786"/>
            <a:ext cx="34636" cy="497784"/>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35" name="Left Bracket 34"/>
          <p:cNvSpPr/>
          <p:nvPr/>
        </p:nvSpPr>
        <p:spPr bwMode="auto">
          <a:xfrm rot="16200000" flipH="1">
            <a:off x="8029124" y="1937196"/>
            <a:ext cx="34636" cy="494975"/>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36" name="Left Bracket 35"/>
          <p:cNvSpPr/>
          <p:nvPr/>
        </p:nvSpPr>
        <p:spPr bwMode="auto">
          <a:xfrm rot="5400000">
            <a:off x="8639680" y="1935786"/>
            <a:ext cx="34636" cy="497784"/>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sp>
        <p:nvSpPr>
          <p:cNvPr id="38" name="TextBox 50"/>
          <p:cNvSpPr txBox="1">
            <a:spLocks noChangeArrowheads="1"/>
          </p:cNvSpPr>
          <p:nvPr/>
        </p:nvSpPr>
        <p:spPr bwMode="auto">
          <a:xfrm rot="16200000">
            <a:off x="7015671" y="1720161"/>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OT1 (</a:t>
            </a:r>
            <a:r>
              <a:rPr lang="en-US" altLang="en-US" sz="900" err="1">
                <a:solidFill>
                  <a:prstClr val="black"/>
                </a:solidFill>
              </a:rPr>
              <a:t>chr.</a:t>
            </a:r>
            <a:r>
              <a:rPr lang="en-US" altLang="en-US" sz="900">
                <a:solidFill>
                  <a:prstClr val="black"/>
                </a:solidFill>
              </a:rPr>
              <a:t> 1)</a:t>
            </a:r>
          </a:p>
        </p:txBody>
      </p:sp>
      <p:sp>
        <p:nvSpPr>
          <p:cNvPr id="39" name="TextBox 50"/>
          <p:cNvSpPr txBox="1">
            <a:spLocks noChangeArrowheads="1"/>
          </p:cNvSpPr>
          <p:nvPr/>
        </p:nvSpPr>
        <p:spPr bwMode="auto">
          <a:xfrm rot="16200000">
            <a:off x="7650649" y="1720161"/>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a:solidFill>
                  <a:prstClr val="black"/>
                </a:solidFill>
              </a:rPr>
              <a:t>OT2 (</a:t>
            </a:r>
            <a:r>
              <a:rPr lang="en-US" altLang="en-US" sz="900" err="1">
                <a:solidFill>
                  <a:prstClr val="black"/>
                </a:solidFill>
              </a:rPr>
              <a:t>chr.</a:t>
            </a:r>
            <a:r>
              <a:rPr lang="en-US" altLang="en-US" sz="900">
                <a:solidFill>
                  <a:prstClr val="black"/>
                </a:solidFill>
              </a:rPr>
              <a:t> 1)</a:t>
            </a:r>
          </a:p>
        </p:txBody>
      </p:sp>
      <p:sp>
        <p:nvSpPr>
          <p:cNvPr id="40" name="TextBox 50"/>
          <p:cNvSpPr txBox="1">
            <a:spLocks noChangeArrowheads="1"/>
          </p:cNvSpPr>
          <p:nvPr/>
        </p:nvSpPr>
        <p:spPr bwMode="auto">
          <a:xfrm rot="16200000">
            <a:off x="8262309" y="1720161"/>
            <a:ext cx="7890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defTabSz="457200" fontAlgn="base">
              <a:spcBef>
                <a:spcPct val="0"/>
              </a:spcBef>
              <a:spcAft>
                <a:spcPct val="0"/>
              </a:spcAft>
              <a:buNone/>
            </a:pPr>
            <a:r>
              <a:rPr lang="en-US" altLang="en-US" sz="900" dirty="0" smtClean="0">
                <a:solidFill>
                  <a:prstClr val="black"/>
                </a:solidFill>
              </a:rPr>
              <a:t>OT3 </a:t>
            </a:r>
            <a:r>
              <a:rPr lang="en-US" altLang="en-US" sz="900" dirty="0">
                <a:solidFill>
                  <a:prstClr val="black"/>
                </a:solidFill>
              </a:rPr>
              <a:t>(</a:t>
            </a:r>
            <a:r>
              <a:rPr lang="en-US" altLang="en-US" sz="900" dirty="0" err="1">
                <a:solidFill>
                  <a:prstClr val="black"/>
                </a:solidFill>
              </a:rPr>
              <a:t>chr.</a:t>
            </a:r>
            <a:r>
              <a:rPr lang="en-US" altLang="en-US" sz="900" dirty="0">
                <a:solidFill>
                  <a:prstClr val="black"/>
                </a:solidFill>
              </a:rPr>
              <a:t> 8)</a:t>
            </a:r>
          </a:p>
        </p:txBody>
      </p:sp>
      <p:sp>
        <p:nvSpPr>
          <p:cNvPr id="15" name="TextBox 14"/>
          <p:cNvSpPr txBox="1"/>
          <p:nvPr/>
        </p:nvSpPr>
        <p:spPr>
          <a:xfrm>
            <a:off x="329620" y="3598387"/>
            <a:ext cx="527708" cy="246221"/>
          </a:xfrm>
          <a:prstGeom prst="rect">
            <a:avLst/>
          </a:prstGeom>
          <a:noFill/>
        </p:spPr>
        <p:txBody>
          <a:bodyPr wrap="square" rtlCol="0">
            <a:spAutoFit/>
          </a:bodyPr>
          <a:lstStyle/>
          <a:p>
            <a:pPr defTabSz="457200" eaLnBrk="0" fontAlgn="base" hangingPunct="0">
              <a:spcBef>
                <a:spcPct val="0"/>
              </a:spcBef>
              <a:spcAft>
                <a:spcPct val="0"/>
              </a:spcAft>
            </a:pPr>
            <a:r>
              <a:rPr lang="en-US" sz="1000" b="1">
                <a:solidFill>
                  <a:prstClr val="black"/>
                </a:solidFill>
              </a:rPr>
              <a:t>TALEN</a:t>
            </a:r>
          </a:p>
        </p:txBody>
      </p:sp>
      <p:sp>
        <p:nvSpPr>
          <p:cNvPr id="47" name="TextBox 58"/>
          <p:cNvSpPr txBox="1">
            <a:spLocks noChangeArrowheads="1"/>
          </p:cNvSpPr>
          <p:nvPr/>
        </p:nvSpPr>
        <p:spPr bwMode="auto">
          <a:xfrm>
            <a:off x="769732" y="3575205"/>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48" name="TextBox 58"/>
          <p:cNvSpPr txBox="1">
            <a:spLocks noChangeArrowheads="1"/>
          </p:cNvSpPr>
          <p:nvPr/>
        </p:nvSpPr>
        <p:spPr bwMode="auto">
          <a:xfrm>
            <a:off x="992758" y="3575205"/>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49" name="TextBox 58"/>
          <p:cNvSpPr txBox="1">
            <a:spLocks noChangeArrowheads="1"/>
          </p:cNvSpPr>
          <p:nvPr/>
        </p:nvSpPr>
        <p:spPr bwMode="auto">
          <a:xfrm>
            <a:off x="1182109" y="3575202"/>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0" name="TextBox 58"/>
          <p:cNvSpPr txBox="1">
            <a:spLocks noChangeArrowheads="1"/>
          </p:cNvSpPr>
          <p:nvPr/>
        </p:nvSpPr>
        <p:spPr bwMode="auto">
          <a:xfrm>
            <a:off x="1405134" y="3575202"/>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1" name="TextBox 58"/>
          <p:cNvSpPr txBox="1">
            <a:spLocks noChangeArrowheads="1"/>
          </p:cNvSpPr>
          <p:nvPr/>
        </p:nvSpPr>
        <p:spPr bwMode="auto">
          <a:xfrm>
            <a:off x="1585522" y="3575206"/>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2" name="TextBox 58"/>
          <p:cNvSpPr txBox="1">
            <a:spLocks noChangeArrowheads="1"/>
          </p:cNvSpPr>
          <p:nvPr/>
        </p:nvSpPr>
        <p:spPr bwMode="auto">
          <a:xfrm>
            <a:off x="1808549" y="3575206"/>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3" name="TextBox 58"/>
          <p:cNvSpPr txBox="1">
            <a:spLocks noChangeArrowheads="1"/>
          </p:cNvSpPr>
          <p:nvPr/>
        </p:nvSpPr>
        <p:spPr bwMode="auto">
          <a:xfrm>
            <a:off x="1997900" y="3575203"/>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4" name="TextBox 58"/>
          <p:cNvSpPr txBox="1">
            <a:spLocks noChangeArrowheads="1"/>
          </p:cNvSpPr>
          <p:nvPr/>
        </p:nvSpPr>
        <p:spPr bwMode="auto">
          <a:xfrm>
            <a:off x="2220926" y="3575203"/>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5" name="TextBox 58"/>
          <p:cNvSpPr txBox="1">
            <a:spLocks noChangeArrowheads="1"/>
          </p:cNvSpPr>
          <p:nvPr/>
        </p:nvSpPr>
        <p:spPr bwMode="auto">
          <a:xfrm>
            <a:off x="2392345" y="3575202"/>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6" name="TextBox 58"/>
          <p:cNvSpPr txBox="1">
            <a:spLocks noChangeArrowheads="1"/>
          </p:cNvSpPr>
          <p:nvPr/>
        </p:nvSpPr>
        <p:spPr bwMode="auto">
          <a:xfrm>
            <a:off x="2615370" y="3575202"/>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7" name="TextBox 58"/>
          <p:cNvSpPr txBox="1">
            <a:spLocks noChangeArrowheads="1"/>
          </p:cNvSpPr>
          <p:nvPr/>
        </p:nvSpPr>
        <p:spPr bwMode="auto">
          <a:xfrm>
            <a:off x="2804722" y="3575199"/>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8" name="TextBox 58"/>
          <p:cNvSpPr txBox="1">
            <a:spLocks noChangeArrowheads="1"/>
          </p:cNvSpPr>
          <p:nvPr/>
        </p:nvSpPr>
        <p:spPr bwMode="auto">
          <a:xfrm>
            <a:off x="3027748" y="3575199"/>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59" name="TextBox 58"/>
          <p:cNvSpPr txBox="1"/>
          <p:nvPr/>
        </p:nvSpPr>
        <p:spPr>
          <a:xfrm>
            <a:off x="3673455" y="3616314"/>
            <a:ext cx="527708" cy="246221"/>
          </a:xfrm>
          <a:prstGeom prst="rect">
            <a:avLst/>
          </a:prstGeom>
          <a:noFill/>
        </p:spPr>
        <p:txBody>
          <a:bodyPr wrap="square" rtlCol="0">
            <a:spAutoFit/>
          </a:bodyPr>
          <a:lstStyle/>
          <a:p>
            <a:pPr defTabSz="457200" eaLnBrk="0" fontAlgn="base" hangingPunct="0">
              <a:spcBef>
                <a:spcPct val="0"/>
              </a:spcBef>
              <a:spcAft>
                <a:spcPct val="0"/>
              </a:spcAft>
            </a:pPr>
            <a:r>
              <a:rPr lang="en-US" sz="1000" b="1">
                <a:solidFill>
                  <a:prstClr val="black"/>
                </a:solidFill>
              </a:rPr>
              <a:t>TALEN</a:t>
            </a:r>
          </a:p>
        </p:txBody>
      </p:sp>
      <p:sp>
        <p:nvSpPr>
          <p:cNvPr id="60" name="TextBox 58"/>
          <p:cNvSpPr txBox="1">
            <a:spLocks noChangeArrowheads="1"/>
          </p:cNvSpPr>
          <p:nvPr/>
        </p:nvSpPr>
        <p:spPr bwMode="auto">
          <a:xfrm>
            <a:off x="4113566" y="3593131"/>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1" name="TextBox 58"/>
          <p:cNvSpPr txBox="1">
            <a:spLocks noChangeArrowheads="1"/>
          </p:cNvSpPr>
          <p:nvPr/>
        </p:nvSpPr>
        <p:spPr bwMode="auto">
          <a:xfrm>
            <a:off x="4336592" y="3593131"/>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2" name="TextBox 58"/>
          <p:cNvSpPr txBox="1">
            <a:spLocks noChangeArrowheads="1"/>
          </p:cNvSpPr>
          <p:nvPr/>
        </p:nvSpPr>
        <p:spPr bwMode="auto">
          <a:xfrm>
            <a:off x="4525942" y="3593130"/>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3" name="TextBox 58"/>
          <p:cNvSpPr txBox="1">
            <a:spLocks noChangeArrowheads="1"/>
          </p:cNvSpPr>
          <p:nvPr/>
        </p:nvSpPr>
        <p:spPr bwMode="auto">
          <a:xfrm>
            <a:off x="4748969" y="3593130"/>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4" name="TextBox 58"/>
          <p:cNvSpPr txBox="1">
            <a:spLocks noChangeArrowheads="1"/>
          </p:cNvSpPr>
          <p:nvPr/>
        </p:nvSpPr>
        <p:spPr bwMode="auto">
          <a:xfrm>
            <a:off x="4929357" y="3593133"/>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5" name="TextBox 58"/>
          <p:cNvSpPr txBox="1">
            <a:spLocks noChangeArrowheads="1"/>
          </p:cNvSpPr>
          <p:nvPr/>
        </p:nvSpPr>
        <p:spPr bwMode="auto">
          <a:xfrm>
            <a:off x="5152382" y="3593133"/>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6" name="TextBox 58"/>
          <p:cNvSpPr txBox="1">
            <a:spLocks noChangeArrowheads="1"/>
          </p:cNvSpPr>
          <p:nvPr/>
        </p:nvSpPr>
        <p:spPr bwMode="auto">
          <a:xfrm>
            <a:off x="5341734" y="3593130"/>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7" name="TextBox 58"/>
          <p:cNvSpPr txBox="1">
            <a:spLocks noChangeArrowheads="1"/>
          </p:cNvSpPr>
          <p:nvPr/>
        </p:nvSpPr>
        <p:spPr bwMode="auto">
          <a:xfrm>
            <a:off x="5564760" y="3593130"/>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68" name="TextBox 67"/>
          <p:cNvSpPr txBox="1"/>
          <p:nvPr/>
        </p:nvSpPr>
        <p:spPr>
          <a:xfrm>
            <a:off x="6069484" y="3602320"/>
            <a:ext cx="579044" cy="246221"/>
          </a:xfrm>
          <a:prstGeom prst="rect">
            <a:avLst/>
          </a:prstGeom>
          <a:noFill/>
        </p:spPr>
        <p:txBody>
          <a:bodyPr wrap="square" rtlCol="0">
            <a:spAutoFit/>
          </a:bodyPr>
          <a:lstStyle/>
          <a:p>
            <a:pPr defTabSz="457200" eaLnBrk="0" fontAlgn="base" hangingPunct="0">
              <a:spcBef>
                <a:spcPct val="0"/>
              </a:spcBef>
              <a:spcAft>
                <a:spcPct val="0"/>
              </a:spcAft>
            </a:pPr>
            <a:r>
              <a:rPr lang="en-US" sz="1000" b="1" dirty="0">
                <a:solidFill>
                  <a:prstClr val="black"/>
                </a:solidFill>
              </a:rPr>
              <a:t>CRISPR</a:t>
            </a:r>
          </a:p>
        </p:txBody>
      </p:sp>
      <p:sp>
        <p:nvSpPr>
          <p:cNvPr id="69" name="TextBox 58"/>
          <p:cNvSpPr txBox="1">
            <a:spLocks noChangeArrowheads="1"/>
          </p:cNvSpPr>
          <p:nvPr/>
        </p:nvSpPr>
        <p:spPr bwMode="auto">
          <a:xfrm>
            <a:off x="6534038" y="3579135"/>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dirty="0">
                <a:solidFill>
                  <a:prstClr val="black"/>
                </a:solidFill>
              </a:rPr>
              <a:t>-</a:t>
            </a:r>
          </a:p>
        </p:txBody>
      </p:sp>
      <p:sp>
        <p:nvSpPr>
          <p:cNvPr id="70" name="TextBox 58"/>
          <p:cNvSpPr txBox="1">
            <a:spLocks noChangeArrowheads="1"/>
          </p:cNvSpPr>
          <p:nvPr/>
        </p:nvSpPr>
        <p:spPr bwMode="auto">
          <a:xfrm>
            <a:off x="6730169" y="3579136"/>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1" name="TextBox 58"/>
          <p:cNvSpPr txBox="1">
            <a:spLocks noChangeArrowheads="1"/>
          </p:cNvSpPr>
          <p:nvPr/>
        </p:nvSpPr>
        <p:spPr bwMode="auto">
          <a:xfrm>
            <a:off x="6937450" y="3579135"/>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2" name="TextBox 58"/>
          <p:cNvSpPr txBox="1">
            <a:spLocks noChangeArrowheads="1"/>
          </p:cNvSpPr>
          <p:nvPr/>
        </p:nvSpPr>
        <p:spPr bwMode="auto">
          <a:xfrm>
            <a:off x="7160476" y="3579135"/>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3" name="TextBox 58"/>
          <p:cNvSpPr txBox="1">
            <a:spLocks noChangeArrowheads="1"/>
          </p:cNvSpPr>
          <p:nvPr/>
        </p:nvSpPr>
        <p:spPr bwMode="auto">
          <a:xfrm>
            <a:off x="7340864" y="3579137"/>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4" name="TextBox 58"/>
          <p:cNvSpPr txBox="1">
            <a:spLocks noChangeArrowheads="1"/>
          </p:cNvSpPr>
          <p:nvPr/>
        </p:nvSpPr>
        <p:spPr bwMode="auto">
          <a:xfrm>
            <a:off x="7563890" y="3579137"/>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5" name="TextBox 58"/>
          <p:cNvSpPr txBox="1">
            <a:spLocks noChangeArrowheads="1"/>
          </p:cNvSpPr>
          <p:nvPr/>
        </p:nvSpPr>
        <p:spPr bwMode="auto">
          <a:xfrm>
            <a:off x="7771170" y="3579136"/>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6" name="TextBox 58"/>
          <p:cNvSpPr txBox="1">
            <a:spLocks noChangeArrowheads="1"/>
          </p:cNvSpPr>
          <p:nvPr/>
        </p:nvSpPr>
        <p:spPr bwMode="auto">
          <a:xfrm>
            <a:off x="7958337" y="3579136"/>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7" name="TextBox 58"/>
          <p:cNvSpPr txBox="1">
            <a:spLocks noChangeArrowheads="1"/>
          </p:cNvSpPr>
          <p:nvPr/>
        </p:nvSpPr>
        <p:spPr bwMode="auto">
          <a:xfrm>
            <a:off x="8147686" y="3579133"/>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8" name="TextBox 58"/>
          <p:cNvSpPr txBox="1">
            <a:spLocks noChangeArrowheads="1"/>
          </p:cNvSpPr>
          <p:nvPr/>
        </p:nvSpPr>
        <p:spPr bwMode="auto">
          <a:xfrm>
            <a:off x="8379677" y="3579133"/>
            <a:ext cx="2279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79" name="TextBox 58"/>
          <p:cNvSpPr txBox="1">
            <a:spLocks noChangeArrowheads="1"/>
          </p:cNvSpPr>
          <p:nvPr/>
        </p:nvSpPr>
        <p:spPr bwMode="auto">
          <a:xfrm>
            <a:off x="8560062" y="3579132"/>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80" name="TextBox 58"/>
          <p:cNvSpPr txBox="1">
            <a:spLocks noChangeArrowheads="1"/>
          </p:cNvSpPr>
          <p:nvPr/>
        </p:nvSpPr>
        <p:spPr bwMode="auto">
          <a:xfrm>
            <a:off x="8774124" y="3579132"/>
            <a:ext cx="25519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pPr defTabSz="457200" eaLnBrk="0" fontAlgn="base" hangingPunct="0">
              <a:spcBef>
                <a:spcPct val="0"/>
              </a:spcBef>
              <a:spcAft>
                <a:spcPct val="0"/>
              </a:spcAft>
            </a:pPr>
            <a:r>
              <a:rPr lang="en-US" altLang="x-none" sz="1100" b="1">
                <a:solidFill>
                  <a:prstClr val="black"/>
                </a:solidFill>
              </a:rPr>
              <a:t>+</a:t>
            </a:r>
          </a:p>
        </p:txBody>
      </p:sp>
      <p:sp>
        <p:nvSpPr>
          <p:cNvPr id="81" name="TextBox 50"/>
          <p:cNvSpPr txBox="1">
            <a:spLocks noChangeArrowheads="1"/>
          </p:cNvSpPr>
          <p:nvPr/>
        </p:nvSpPr>
        <p:spPr bwMode="auto">
          <a:xfrm rot="16200000">
            <a:off x="511101" y="1803993"/>
            <a:ext cx="103170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ct val="0"/>
              </a:spcBef>
              <a:spcAft>
                <a:spcPct val="0"/>
              </a:spcAft>
              <a:buNone/>
            </a:pPr>
            <a:r>
              <a:rPr lang="en-US" altLang="en-US" sz="900">
                <a:solidFill>
                  <a:prstClr val="black"/>
                </a:solidFill>
              </a:rPr>
              <a:t>On-target (CD40L)</a:t>
            </a:r>
          </a:p>
        </p:txBody>
      </p:sp>
      <p:sp>
        <p:nvSpPr>
          <p:cNvPr id="82" name="TextBox 50"/>
          <p:cNvSpPr txBox="1">
            <a:spLocks noChangeArrowheads="1"/>
          </p:cNvSpPr>
          <p:nvPr/>
        </p:nvSpPr>
        <p:spPr bwMode="auto">
          <a:xfrm rot="16200000">
            <a:off x="3834341" y="1939805"/>
            <a:ext cx="103170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ct val="0"/>
              </a:spcBef>
              <a:spcAft>
                <a:spcPct val="0"/>
              </a:spcAft>
              <a:buNone/>
            </a:pPr>
            <a:r>
              <a:rPr lang="en-US" altLang="en-US" sz="900">
                <a:solidFill>
                  <a:prstClr val="black"/>
                </a:solidFill>
              </a:rPr>
              <a:t>On-target (CD40L)</a:t>
            </a:r>
          </a:p>
        </p:txBody>
      </p:sp>
      <p:sp>
        <p:nvSpPr>
          <p:cNvPr id="83" name="TextBox 50"/>
          <p:cNvSpPr txBox="1">
            <a:spLocks noChangeArrowheads="1"/>
          </p:cNvSpPr>
          <p:nvPr/>
        </p:nvSpPr>
        <p:spPr bwMode="auto">
          <a:xfrm rot="16200000">
            <a:off x="6292873" y="1607808"/>
            <a:ext cx="103170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defRPr>
            </a:lvl9pPr>
          </a:lstStyle>
          <a:p>
            <a:pPr algn="ctr" defTabSz="457200" fontAlgn="base">
              <a:spcBef>
                <a:spcPct val="0"/>
              </a:spcBef>
              <a:spcAft>
                <a:spcPct val="0"/>
              </a:spcAft>
              <a:buNone/>
            </a:pPr>
            <a:r>
              <a:rPr lang="en-US" altLang="en-US" sz="900">
                <a:solidFill>
                  <a:prstClr val="black"/>
                </a:solidFill>
              </a:rPr>
              <a:t>On-target (CD40L)</a:t>
            </a:r>
          </a:p>
        </p:txBody>
      </p:sp>
      <p:sp>
        <p:nvSpPr>
          <p:cNvPr id="85" name="TextBox 84"/>
          <p:cNvSpPr txBox="1"/>
          <p:nvPr/>
        </p:nvSpPr>
        <p:spPr>
          <a:xfrm>
            <a:off x="270430" y="4238636"/>
            <a:ext cx="8864600" cy="861774"/>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Supplemental Figure 6. Surveyor nuclease assay (CEL I) of TALEN and CRISPR Off-Target </a:t>
            </a:r>
            <a:r>
              <a:rPr lang="en-US" sz="1000" b="1" dirty="0" smtClean="0">
                <a:latin typeface="Times New Roman" panose="02020603050405020304" pitchFamily="18" charset="0"/>
                <a:cs typeface="Times New Roman" panose="02020603050405020304" pitchFamily="18" charset="0"/>
              </a:rPr>
              <a:t>Sites, Related to Figure 6. </a:t>
            </a:r>
            <a:r>
              <a:rPr lang="en-US" sz="1000" dirty="0" smtClean="0">
                <a:latin typeface="Times New Roman" panose="02020603050405020304" pitchFamily="18" charset="0"/>
                <a:cs typeface="Times New Roman" panose="02020603050405020304" pitchFamily="18" charset="0"/>
              </a:rPr>
              <a:t> </a:t>
            </a:r>
            <a:endParaRPr lang="en-US" sz="1000" dirty="0">
              <a:latin typeface="Times New Roman" panose="02020603050405020304" pitchFamily="18" charset="0"/>
              <a:cs typeface="Times New Roman" panose="02020603050405020304" pitchFamily="18" charset="0"/>
            </a:endParaRPr>
          </a:p>
          <a:p>
            <a:r>
              <a:rPr lang="en-US" sz="1000" dirty="0">
                <a:latin typeface="Times New Roman" panose="02020603050405020304" pitchFamily="18" charset="0"/>
                <a:cs typeface="Times New Roman" panose="02020603050405020304" pitchFamily="18" charset="0"/>
              </a:rPr>
              <a:t>Surveyor nuclease assay (CEL I) of off-target (OT) sites for TALENs a) predicted </a:t>
            </a:r>
            <a:r>
              <a:rPr lang="en-US" sz="1000" i="1" dirty="0">
                <a:latin typeface="Times New Roman" panose="02020603050405020304" pitchFamily="18" charset="0"/>
                <a:cs typeface="Times New Roman" panose="02020603050405020304" pitchFamily="18" charset="0"/>
              </a:rPr>
              <a:t>in silico </a:t>
            </a:r>
            <a:r>
              <a:rPr lang="en-US" sz="1000" dirty="0">
                <a:latin typeface="Times New Roman" panose="02020603050405020304" pitchFamily="18" charset="0"/>
                <a:cs typeface="Times New Roman" panose="02020603050405020304" pitchFamily="18" charset="0"/>
              </a:rPr>
              <a:t>by PROGNOS or b) identified by GFP IDLV trapping experiments. For each OT, the first lane is from K562 cells treated with TALEN while the second lane is mock treated. c) Cel-1 of CRISPR 3 off-target sites predicted </a:t>
            </a:r>
            <a:r>
              <a:rPr lang="en-US" sz="1000" i="1" dirty="0">
                <a:latin typeface="Times New Roman" panose="02020603050405020304" pitchFamily="18" charset="0"/>
                <a:cs typeface="Times New Roman" panose="02020603050405020304" pitchFamily="18" charset="0"/>
              </a:rPr>
              <a:t>in silico.</a:t>
            </a:r>
            <a:r>
              <a:rPr lang="en-US" sz="1000" dirty="0">
                <a:latin typeface="Times New Roman" panose="02020603050405020304" pitchFamily="18" charset="0"/>
                <a:cs typeface="Times New Roman" panose="02020603050405020304" pitchFamily="18" charset="0"/>
              </a:rPr>
              <a:t> For each site analyzed, the first lane is mock treated followed by CRISPR treated in biological replicates.</a:t>
            </a:r>
          </a:p>
          <a:p>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603900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TotalTime>
  <Words>1651</Words>
  <Application>Microsoft Macintosh PowerPoint</Application>
  <PresentationFormat>On-screen Show (4:3)</PresentationFormat>
  <Paragraphs>394</Paragraphs>
  <Slides>6</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6</vt:i4>
      </vt:variant>
    </vt:vector>
  </HeadingPairs>
  <TitlesOfParts>
    <vt:vector size="14" baseType="lpstr">
      <vt:lpstr>Calibri</vt:lpstr>
      <vt:lpstr>MS PGothic</vt:lpstr>
      <vt:lpstr>ＭＳ Ｐゴシック</vt:lpstr>
      <vt:lpstr>Times New Roman</vt:lpstr>
      <vt:lpstr>Arial</vt:lpstr>
      <vt:lpstr>1_Office Theme</vt:lpstr>
      <vt:lpstr>Prism 6</vt:lpstr>
      <vt:lpstr>Prism 7</vt:lpstr>
      <vt:lpstr>PowerPoint Presentation</vt:lpstr>
      <vt:lpstr>PowerPoint Presentation</vt:lpstr>
      <vt:lpstr>PowerPoint Presentation</vt:lpstr>
      <vt:lpstr>PowerPoint Presentation</vt:lpstr>
      <vt:lpstr>PowerPoint Presentation</vt:lpstr>
      <vt:lpstr>PowerPoint Presentation</vt:lpstr>
    </vt:vector>
  </TitlesOfParts>
  <Manager/>
  <Company>UCLA</Company>
  <LinksUpToDate>false</LinksUpToDate>
  <SharedDoc>false</SharedDoc>
  <HyperlinkBase/>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Caroline Kuo</dc:creator>
  <cp:keywords/>
  <dc:description/>
  <cp:lastModifiedBy>Microsoft Office User</cp:lastModifiedBy>
  <cp:revision>17</cp:revision>
  <cp:lastPrinted>2018-05-08T16:11:48Z</cp:lastPrinted>
  <dcterms:created xsi:type="dcterms:W3CDTF">2018-03-27T22:22:06Z</dcterms:created>
  <dcterms:modified xsi:type="dcterms:W3CDTF">2018-05-17T16:06:30Z</dcterms:modified>
  <cp:category/>
</cp:coreProperties>
</file>