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B3229-1337-4A3B-85B2-6291636AF654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F3030-2C48-493F-9863-E65D285D4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06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11470C-3BF5-D546-A8B1-C0939EA687C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8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11470C-3BF5-D546-A8B1-C0939EA687C7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447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11470C-3BF5-D546-A8B1-C0939EA687C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0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97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6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387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25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35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75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40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07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343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42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434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18E73-5FC8-454F-A779-B9026FAA93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E5863-3E83-F143-A95F-0850656E48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96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59922"/>
              </p:ext>
            </p:extLst>
          </p:nvPr>
        </p:nvGraphicFramePr>
        <p:xfrm>
          <a:off x="1524001" y="1114708"/>
          <a:ext cx="5900198" cy="4250756"/>
        </p:xfrm>
        <a:graphic>
          <a:graphicData uri="http://schemas.openxmlformats.org/drawingml/2006/table">
            <a:tbl>
              <a:tblPr/>
              <a:tblGrid>
                <a:gridCol w="19918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51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28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085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5029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179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9117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15432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Supplementary Table S1: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Sample Characteristics of the Comparisons between Probands and Control Subjects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HC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Proband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fi-FI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F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p-value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Age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126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37.3 (12.4)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480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35.2 (12.5)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2.7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0.100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Sex (M/F)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126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53/73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480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250/230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3.6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0.057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Ethnicity (AA/CA/OT)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126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33/81/12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480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137/318/25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3.3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0.192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Site (CT/GP/GT/JS/MB/MK)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126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5/33/37/31/0/20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480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60/117/130/112/12/49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13.1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0.022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BACS Verbal Memory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116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0.17 (1.0)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471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-0.81 (1.4)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56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BACS Digit Sequence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116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0.09 (1.0)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471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-0.87 (1.2)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67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BACS Tower of London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116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 (1.1)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471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-0.51 (1.3)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BACS Symbol Coding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116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0.03 (1.1)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471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-1.2 (1.1)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120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PANSS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Positive Total Score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472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15.2 (5.5)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PANSS Delusions Score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472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2.5 (1.4)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PANSS Hallucinations Score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472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 (1.5)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5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Intracranial volume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109</a:t>
                      </a:r>
                    </a:p>
                  </a:txBody>
                  <a:tcPr marL="9525" marR="9525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1.4e6 (1.8e5)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384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1.4e6 (1.8e5)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0.94</a:t>
                      </a:r>
                    </a:p>
                  </a:txBody>
                  <a:tcPr marL="9525" marR="9525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0.330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531399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Notes: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SD, standard deviation; AA, African American; OT, other; CA, Caucasian; CT=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UTexas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; GP=Yale; GT=Maryland; JS=Chicago; MB=Wayne State; MK=Harvard; HC, healthy control; BPP, bipolar disorder psychotic; SADP, schizoaffective; SZP, schizophrenia; PANSS, Positive and Negative Syndrome Scale; BACS, Brief Assessment of Cognition;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chi square; F, f test.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741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969590"/>
              </p:ext>
            </p:extLst>
          </p:nvPr>
        </p:nvGraphicFramePr>
        <p:xfrm>
          <a:off x="1524000" y="1972191"/>
          <a:ext cx="6522077" cy="2020262"/>
        </p:xfrm>
        <a:graphic>
          <a:graphicData uri="http://schemas.openxmlformats.org/drawingml/2006/table">
            <a:tbl>
              <a:tblPr/>
              <a:tblGrid>
                <a:gridCol w="14547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575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77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96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846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466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8722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54655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Supplementary Table S2: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Sample Characteristics between Diagnostic Groups and Control Subjects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465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HC (n=126)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BPP (n=205)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SAD (n=112)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SZ (n=163)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fi-FI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F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p-value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0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Age (mean, SD)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37.3 (12.4)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35.8 (12.7)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36.1 (12.3)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33.8 (12.3)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1.99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0.115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0701">
                <a:tc>
                  <a:txBody>
                    <a:bodyPr/>
                    <a:lstStyle/>
                    <a:p>
                      <a:pPr algn="l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Sex (M/F)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53/73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75/130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54/58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121/42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56.4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0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Ethnicity (AA/CA/OT)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33/81/12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40/157/8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34/71/7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63/90/10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22.8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0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Site (CT/GP/GT/JS/MK)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5/33/37/31/20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25/40/45/60/35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23/41/23/22/3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12/36/62/30/23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60.9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8148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Notes: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SD, standard deviation; AA, African American; OT, other; CA, Caucasian; CT=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UTexas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; GP=Yale; GT=Maryland; JS=Chicago; MB=Wayne State; MK=Harvard; HC, healthy controls; BPP, psychotic bipolar disorder; SAD, schizoaffective disorder; SZ, schizophrenia;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chi square; F, f test.</a:t>
                      </a:r>
                    </a:p>
                  </a:txBody>
                  <a:tcPr marL="9525" marR="9525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975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222190"/>
              </p:ext>
            </p:extLst>
          </p:nvPr>
        </p:nvGraphicFramePr>
        <p:xfrm>
          <a:off x="1074761" y="1236073"/>
          <a:ext cx="7338365" cy="2890793"/>
        </p:xfrm>
        <a:graphic>
          <a:graphicData uri="http://schemas.openxmlformats.org/drawingml/2006/table">
            <a:tbl>
              <a:tblPr/>
              <a:tblGrid>
                <a:gridCol w="10563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50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246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695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8390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34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3347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36073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1352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2468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3026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3433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378328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198114"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Supplementary Table S3: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Sample Characteristics by Allele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831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</a:t>
                      </a:r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s699947do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</a:t>
                      </a:r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s833070do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</a:t>
                      </a:r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s2146323do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s-I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990" marR="7990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811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T-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fi-FI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F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p-value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A-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fi-FI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F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p-value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A-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CC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fi-FI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F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p-value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66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Age (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mean,SD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34.9 (12.4)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36.6 (12.5)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2.26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0.133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35.3 (12.5)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36.3 (12.4)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0.90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0.343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35.4 (12.4)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35.7 (12.6)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0.08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0.776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5368">
                <a:tc>
                  <a:txBody>
                    <a:bodyPr/>
                    <a:lstStyle/>
                    <a:p>
                      <a:pPr algn="l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Sex (M/F)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184/168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102/107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0.50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0.479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197/195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105/108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0.02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0.888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160/148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139/150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0.74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0.391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0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Ethnicity (AA/CA/OT)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59/269/24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100/97/12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63.0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76/291/25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93/108/12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40.8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61/225/22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106/168/15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21.1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&lt;0.001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63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Diagnosis group (BPP/NC/SAD/SZ)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122/75/63/92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63/40/42/64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2.40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0.494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133/89/70/100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72/37/42/62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2.81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0.422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104/71/51/82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101/47/60/81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5.06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0.167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863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Biotype group (1P/2P/3P/NC)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58/82/117/75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51/46/66/40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4.60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0.203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65/92/124/89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52/48/71/37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6.22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0.101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49/72/97/71</a:t>
                      </a:r>
                    </a:p>
                  </a:txBody>
                  <a:tcPr marL="5993" marR="5993" marT="799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68/69/97/47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7.92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0.048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6358"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Notes: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SD, standard deviation; M, Male; F, Female; AA, African American; OT, other; CA, Caucasian; HC, healthy controls; BPP, psychotic bipolar disorder; SAD, schizoaffective disorder; SZ, schizophrenia; 1P=Biotype 1; 2P=Biotype 2; 3P=Biotype 3; </a:t>
                      </a:r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chi square; F, f test.</a:t>
                      </a:r>
                    </a:p>
                  </a:txBody>
                  <a:tcPr marL="5993" marR="5993" marT="79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5451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654</Words>
  <Application>Microsoft Office PowerPoint</Application>
  <PresentationFormat>On-screen Show (4:3)</PresentationFormat>
  <Paragraphs>204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1_Office Theme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Sims, Melissa</dc:creator>
  <cp:lastModifiedBy>Sims, Melissa</cp:lastModifiedBy>
  <cp:revision>1</cp:revision>
  <dcterms:created xsi:type="dcterms:W3CDTF">2018-09-27T10:36:53Z</dcterms:created>
  <dcterms:modified xsi:type="dcterms:W3CDTF">2018-09-27T10:37:43Z</dcterms:modified>
</cp:coreProperties>
</file>