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napToObjects="1">
      <p:cViewPr varScale="1">
        <p:scale>
          <a:sx n="80" d="100"/>
          <a:sy n="80" d="100"/>
        </p:scale>
        <p:origin x="-96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777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91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18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00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197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4862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00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8002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8358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2733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2624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C39F2-7504-FC4C-8825-0115FC132D83}" type="datetimeFigureOut">
              <a:rPr lang="en-US" smtClean="0"/>
              <a:pPr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8545F-1024-4049-976F-73A8FDAA0A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665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74632" y="5261319"/>
            <a:ext cx="10789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latin typeface="Arial" charset="0"/>
                <a:ea typeface="Calibri" charset="0"/>
                <a:cs typeface="Times New Roman" charset="0"/>
              </a:rPr>
              <a:t>Figure </a:t>
            </a:r>
            <a:r>
              <a:rPr lang="en-US" b="1" dirty="0" err="1" smtClean="0">
                <a:latin typeface="Arial" charset="0"/>
                <a:ea typeface="Calibri" charset="0"/>
                <a:cs typeface="Times New Roman" charset="0"/>
              </a:rPr>
              <a:t>S1</a:t>
            </a:r>
            <a:r>
              <a:rPr lang="en-US" b="1" dirty="0">
                <a:latin typeface="Arial" charset="0"/>
                <a:ea typeface="Calibri" charset="0"/>
                <a:cs typeface="Times New Roman" charset="0"/>
              </a:rPr>
              <a:t>:</a:t>
            </a:r>
            <a:r>
              <a:rPr lang="en-US" dirty="0">
                <a:latin typeface="Arial" charset="0"/>
                <a:ea typeface="Calibri" charset="0"/>
                <a:cs typeface="Times New Roman" charset="0"/>
              </a:rPr>
              <a:t> </a:t>
            </a:r>
            <a:r>
              <a:rPr lang="en-US" b="1" dirty="0">
                <a:latin typeface="Arial" charset="0"/>
                <a:ea typeface="Calibri" charset="0"/>
                <a:cs typeface="Times New Roman" charset="0"/>
              </a:rPr>
              <a:t>(A)</a:t>
            </a:r>
            <a:r>
              <a:rPr lang="en-US" dirty="0">
                <a:latin typeface="Arial" charset="0"/>
                <a:ea typeface="Calibri" charset="0"/>
                <a:cs typeface="Times New Roman" charset="0"/>
              </a:rPr>
              <a:t> Cellular concentrations of dGTP, </a:t>
            </a:r>
            <a:r>
              <a:rPr lang="en-US" dirty="0" err="1">
                <a:latin typeface="Arial" charset="0"/>
                <a:ea typeface="Calibri" charset="0"/>
                <a:cs typeface="Times New Roman" charset="0"/>
              </a:rPr>
              <a:t>dCTP</a:t>
            </a:r>
            <a:r>
              <a:rPr lang="en-US" dirty="0">
                <a:latin typeface="Arial" charset="0"/>
                <a:ea typeface="Calibri" charset="0"/>
                <a:cs typeface="Times New Roman" charset="0"/>
              </a:rPr>
              <a:t> and </a:t>
            </a:r>
            <a:r>
              <a:rPr lang="en-US" dirty="0" err="1">
                <a:latin typeface="Arial" charset="0"/>
                <a:ea typeface="Calibri" charset="0"/>
                <a:cs typeface="Times New Roman" charset="0"/>
              </a:rPr>
              <a:t>dTTP</a:t>
            </a:r>
            <a:r>
              <a:rPr lang="en-US" dirty="0">
                <a:latin typeface="Arial" charset="0"/>
                <a:ea typeface="Calibri" charset="0"/>
                <a:cs typeface="Times New Roman" charset="0"/>
              </a:rPr>
              <a:t> determined in the experiments described in Figure 2A. NT: No treatment control. See Figure 2 for statistic analysis. </a:t>
            </a:r>
            <a:r>
              <a:rPr lang="en-US" b="1" dirty="0">
                <a:latin typeface="Arial" charset="0"/>
                <a:ea typeface="Calibri" charset="0"/>
                <a:cs typeface="Times New Roman" charset="0"/>
              </a:rPr>
              <a:t>(B)</a:t>
            </a:r>
            <a:r>
              <a:rPr lang="en-US" dirty="0">
                <a:latin typeface="Arial" charset="0"/>
                <a:ea typeface="Calibri" charset="0"/>
                <a:cs typeface="Times New Roman" charset="0"/>
              </a:rPr>
              <a:t> SAMHD1 degradation in macrophages treated with Vpx (-) and Vpx (+) VLPs. NT: No treatment control. SAMHD1 was detected by anti-SAMHD1 antibody, and cellular GAPDH protein was used as a loading control. </a:t>
            </a:r>
            <a:endParaRPr lang="en-US" sz="2000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063" y="179658"/>
            <a:ext cx="6013058" cy="503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18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0" y="758101"/>
            <a:ext cx="9181514" cy="35942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87173" y="4718065"/>
            <a:ext cx="10789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Figure </a:t>
            </a:r>
            <a:r>
              <a:rPr lang="en-IN" b="1" dirty="0" smtClean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: Effect of Vpx on ERT activity of HIV-1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BaL.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The viral culture  and ERT assay for HIV-1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BaL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were conducted under the same condition described in Figure 3 for HIV-1 89.6. Early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(A)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and Middle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(B)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RT products were used for the ERT activity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comparision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 The data are the mean of three independent experiments with qPCR or dNTP assay performed in duplicate, and error bars represent the standard error of the mean. *,P&lt;0.05; **,P&lt;0.01; ***,P&lt;0.001</a:t>
            </a:r>
          </a:p>
          <a:p>
            <a:pPr algn="just"/>
            <a:endParaRPr lang="en-US" dirty="0"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698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738BD52F-6903-B44A-A707-18C99BD185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0887" y="2482003"/>
            <a:ext cx="3086100" cy="16002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3039323-0E6B-C643-90AD-23AEDEE7DE3B}"/>
              </a:ext>
            </a:extLst>
          </p:cNvPr>
          <p:cNvSpPr/>
          <p:nvPr/>
        </p:nvSpPr>
        <p:spPr>
          <a:xfrm>
            <a:off x="787173" y="4718065"/>
            <a:ext cx="10789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Figure </a:t>
            </a:r>
            <a:r>
              <a:rPr lang="en-US" b="1" dirty="0" err="1" smtClean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S3</a:t>
            </a:r>
            <a:r>
              <a:rPr lang="en-US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: Stability of SAMHD1 post infection</a:t>
            </a:r>
            <a:r>
              <a:rPr lang="en-US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. SAMHD1 levels were determined by western blot in fresh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macrophages infected with the HIV-1 89.6 viruses collected at day 6 from Vpx (-) VLP treated macrophages and at day 8 from Vpx (+) VLP treated macrophages. GAPDH: Loading control. NT: fresh macrophage without treatment. </a:t>
            </a:r>
            <a:endParaRPr lang="en-US" dirty="0">
              <a:effectLst/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7653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5930</TotalTime>
  <Words>227</Words>
  <Application>Microsoft Office PowerPoint</Application>
  <PresentationFormat>Custom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Kim, Baek</dc:creator>
  <cp:lastModifiedBy>0004777</cp:lastModifiedBy>
  <cp:revision>13</cp:revision>
  <dcterms:created xsi:type="dcterms:W3CDTF">2018-06-01T21:02:24Z</dcterms:created>
  <dcterms:modified xsi:type="dcterms:W3CDTF">2018-10-08T08:47:09Z</dcterms:modified>
</cp:coreProperties>
</file>