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59" r:id="rId4"/>
    <p:sldId id="256" r:id="rId5"/>
    <p:sldId id="258" r:id="rId6"/>
    <p:sldId id="260" r:id="rId7"/>
    <p:sldId id="257" r:id="rId8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4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8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92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64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7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08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3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1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719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90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8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2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D2381-CE9C-426E-8550-A5848E923198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BD84C-97CA-4F7F-9896-7A88F7C4C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77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" y="517306"/>
            <a:ext cx="8314944" cy="491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AMB Express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AA9-LPMO containing a CBM1 domain in </a:t>
            </a:r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Aspergillus nidulans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active on cellulose and cleaves cello-oligosaccharides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Guru Jagadeeswaran, Lawrie Gainey, and Andrew J. Mort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Department of Biochemistry and Molecular Biology, Oklahoma State University, Stillwater, OK 74078, USA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Andrew J. Mort OCRID </a:t>
            </a:r>
            <a:r>
              <a:rPr lang="en-US" dirty="0">
                <a:solidFill>
                  <a:srgbClr val="0000E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0000-0003-0051-2834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andrew.mort@okstate.edu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Guru Jagadeeswaran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guruswa@okstate.edu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Lawrie Gainey OCRID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onsolas" panose="020B0609020204030204" pitchFamily="49" charset="0"/>
              </a:rPr>
              <a:t>0000-0001-7212-1133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lawrie@okstate.edu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13141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611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1648" y="698935"/>
            <a:ext cx="8607552" cy="5916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Table S1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 Amino-acid identities (%) of AN1602 with other LPMOs. Alignments were performed using </a:t>
            </a:r>
            <a:r>
              <a:rPr lang="en-US" sz="1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clustalW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using the catalytic domains of LPMO9s.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Figure S1.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Identification of secreted protein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from </a:t>
            </a: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Pichia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 culture media.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a.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Protein elution profiles of AN1602 expressed in </a:t>
            </a: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P. pastoris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during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gel filtration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b.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Sequence of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identified protein using 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orbitrap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 mass spectrometry. Matched peptides observed in the spectrum are shown in yellow. Oxidized and alkylated residues are highlighted in green.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c.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Predicted O-glycosylation sites (highlighted in green) in AN1602 from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NetOGlyc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server.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Figure S2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. Protein sequence of AN1602.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b.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Modular organization of AN1602 showing signal peptide (SP), catalytic (AA9), linker and CBM1 domains; numbers represent amino acid residues.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Figure S3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MS/MS spectra of oxidized product with m/z 543 that was further fragmented. Masses are labeled based on expected fragmentation from the C4 oxidized product oxidized Glc3.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Figure S4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Structure-guided homology model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Lucida Sans Unicode" panose="020B0602030504020204" pitchFamily="34" charset="0"/>
              </a:rPr>
              <a:t>of AN1602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obtained from a structural overlay on the crystal structure of Ls(AA9)A (purple template, PDB code: 5ACF).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969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600776"/>
              </p:ext>
            </p:extLst>
          </p:nvPr>
        </p:nvGraphicFramePr>
        <p:xfrm>
          <a:off x="755650" y="561658"/>
          <a:ext cx="76327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7100">
                  <a:extLst>
                    <a:ext uri="{9D8B030D-6E8A-4147-A177-3AD203B41FA5}">
                      <a16:colId xmlns="" xmlns:a16="http://schemas.microsoft.com/office/drawing/2014/main" val="3520312131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15097792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90186987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336898708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310230515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3934027980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1786193927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25954719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87112052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368844735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582924900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125729682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Cel61B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TaGH61A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AN1602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Ls_AA9_A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NcLPMO9C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NcLPMO9D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NcLPMO9A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NcLPMO9M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PcGH61D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TtGH61E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NcLPMO9F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5094824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Cel61B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46.7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34.6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33.2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32.5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29.5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29.6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36.2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28.2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29.1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28.5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8097578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TaGH61A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35.6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31.4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39.5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31.1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31.7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40.9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30.8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34.3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31.9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172187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AN1602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51.1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43.8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37.4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38.9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38.8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35.5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38.3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35.9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1127745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Ls(AA9_A)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100.0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43.5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39.2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34.7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35.2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34.7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39.0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36.0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4693396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NcLPMO9C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47.3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48.9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39.6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38.1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43.9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40.5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460573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NcLPMO9D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57.3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39.9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34.5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41.2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40.4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1073227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NcLPMO9A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37.9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37.2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37.6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36.5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2290494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NcLPMO9M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33.5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43.3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38.2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1848771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PcGH61D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43.1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42.6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8491059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TtGH61E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100.0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74.0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4764081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NcLPMO9F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100.0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14678914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43875" y="6505575"/>
            <a:ext cx="784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Table S1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9702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6775" y="6505575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 S1</a:t>
            </a:r>
            <a:endParaRPr lang="en-US" sz="1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8291" t="64602" r="8191" b="15360"/>
          <a:stretch/>
        </p:blipFill>
        <p:spPr>
          <a:xfrm>
            <a:off x="1333197" y="3854327"/>
            <a:ext cx="6639228" cy="11309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02015" y="155673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04850" y="411431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197" y="5320104"/>
            <a:ext cx="6639228" cy="10285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4850" y="557163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5" t="26291" r="14335" b="20118"/>
          <a:stretch/>
        </p:blipFill>
        <p:spPr>
          <a:xfrm>
            <a:off x="2778711" y="115410"/>
            <a:ext cx="3764132" cy="367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69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143875" y="6505575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 S2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303650" y="374332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7412"/>
          <a:stretch/>
        </p:blipFill>
        <p:spPr>
          <a:xfrm>
            <a:off x="1877041" y="1120407"/>
            <a:ext cx="5561455" cy="156564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819399" y="4171950"/>
            <a:ext cx="3220950" cy="456575"/>
            <a:chOff x="2971800" y="2257425"/>
            <a:chExt cx="2968477" cy="456575"/>
          </a:xfrm>
        </p:grpSpPr>
        <p:sp>
          <p:nvSpPr>
            <p:cNvPr id="11" name="Rectangle 10"/>
            <p:cNvSpPr/>
            <p:nvPr/>
          </p:nvSpPr>
          <p:spPr>
            <a:xfrm>
              <a:off x="2990850" y="2514602"/>
              <a:ext cx="361950" cy="13334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352801" y="2476502"/>
              <a:ext cx="1695450" cy="21544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53647" y="2552701"/>
              <a:ext cx="363316" cy="952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23</a:t>
              </a:r>
              <a:endParaRPr lang="en-US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438776" y="2495552"/>
              <a:ext cx="448302" cy="19639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53397" y="2305050"/>
              <a:ext cx="3097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SP</a:t>
              </a:r>
              <a:endParaRPr lang="en-US" sz="1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43350" y="2257425"/>
              <a:ext cx="3978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AA9</a:t>
              </a:r>
              <a:endParaRPr lang="en-US" sz="1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19675" y="2352675"/>
              <a:ext cx="4395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Linker</a:t>
              </a:r>
              <a:endParaRPr lang="en-US" sz="8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19725" y="2305050"/>
              <a:ext cx="4988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CBM1</a:t>
              </a:r>
              <a:endParaRPr lang="en-US" sz="1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71800" y="2476503"/>
              <a:ext cx="4330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1      18</a:t>
              </a:r>
              <a:endParaRPr lang="en-US" sz="8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24224" y="2486026"/>
              <a:ext cx="17570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19                                                                  234</a:t>
              </a:r>
              <a:endParaRPr lang="en-US" sz="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91100" y="2498556"/>
              <a:ext cx="5148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235   318</a:t>
              </a:r>
              <a:endParaRPr lang="en-US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83019" y="2486025"/>
              <a:ext cx="55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319     355</a:t>
              </a:r>
              <a:endParaRPr lang="en-US" sz="8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303650" y="79057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49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6" t="24445" r="16515"/>
          <a:stretch/>
        </p:blipFill>
        <p:spPr>
          <a:xfrm>
            <a:off x="1730510" y="2669455"/>
            <a:ext cx="5108440" cy="24154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59131" y="4408133"/>
            <a:ext cx="536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507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5977849" y="3487487"/>
            <a:ext cx="4610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525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1207484" y="3353454"/>
            <a:ext cx="890625" cy="181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Relative abundance </a:t>
            </a:r>
            <a:endParaRPr lang="en-US" sz="1000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730510" y="1943100"/>
            <a:ext cx="12982" cy="29771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96899" y="3268815"/>
            <a:ext cx="255319" cy="199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B2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5283001" y="4111284"/>
            <a:ext cx="463328" cy="204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B2-H</a:t>
            </a:r>
            <a:r>
              <a:rPr lang="en-US" sz="1200" baseline="-25000" dirty="0" smtClean="0">
                <a:solidFill>
                  <a:srgbClr val="0070C0"/>
                </a:solidFill>
              </a:rPr>
              <a:t>2</a:t>
            </a:r>
            <a:r>
              <a:rPr lang="en-US" sz="1200" dirty="0" smtClean="0">
                <a:solidFill>
                  <a:srgbClr val="0070C0"/>
                </a:solidFill>
              </a:rPr>
              <a:t>O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72475" y="6467475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 S3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97861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343900" y="6486525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 S4</a:t>
            </a:r>
            <a:endParaRPr lang="en-US" sz="1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952749" y="1693209"/>
            <a:ext cx="3236259" cy="3182470"/>
            <a:chOff x="2337816" y="1048512"/>
            <a:chExt cx="5233416" cy="523341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7816" y="1048512"/>
              <a:ext cx="5233416" cy="523341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364992" y="2157255"/>
              <a:ext cx="819669" cy="404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Asn70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55666" y="1952019"/>
              <a:ext cx="713386" cy="404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Ile79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86771" y="1517636"/>
              <a:ext cx="954466" cy="404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Loop L3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1940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3733</TotalTime>
  <Words>375</Words>
  <Application>Microsoft Macintosh PowerPoint</Application>
  <PresentationFormat>On-screen Show (4:3)</PresentationFormat>
  <Paragraphs>141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Windows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guru</dc:creator>
  <cp:lastModifiedBy>Andrew Mort</cp:lastModifiedBy>
  <cp:revision>82</cp:revision>
  <cp:lastPrinted>2018-05-14T21:55:36Z</cp:lastPrinted>
  <dcterms:created xsi:type="dcterms:W3CDTF">2018-04-18T19:42:42Z</dcterms:created>
  <dcterms:modified xsi:type="dcterms:W3CDTF">2018-10-15T18:25:27Z</dcterms:modified>
</cp:coreProperties>
</file>