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7" autoAdjust="0"/>
    <p:restoredTop sz="95025" autoAdjust="0"/>
  </p:normalViewPr>
  <p:slideViewPr>
    <p:cSldViewPr snapToGrid="0">
      <p:cViewPr varScale="1">
        <p:scale>
          <a:sx n="108" d="100"/>
          <a:sy n="108" d="100"/>
        </p:scale>
        <p:origin x="1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'Titrations AI7_159 17Feb 2017'!$B$62</c:f>
              <c:strCache>
                <c:ptCount val="1"/>
                <c:pt idx="0">
                  <c:v>AV SFUB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minus"/>
            <c:errValType val="cust"/>
            <c:noEndCap val="0"/>
            <c:plus>
              <c:numRef>
                <c:f>'Titrations AI7_159 17Feb 2017'!$E$63:$E$66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3.3857544703261286E-2</c:v>
                  </c:pt>
                  <c:pt idx="2">
                    <c:v>8.0208062770106454E-3</c:v>
                  </c:pt>
                  <c:pt idx="3">
                    <c:v>4.2027768598074909E-2</c:v>
                  </c:pt>
                </c:numCache>
              </c:numRef>
            </c:plus>
            <c:minus>
              <c:numRef>
                <c:f>'Titrations AI7_159 17Feb 2017'!$E$63:$E$66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3.3857544703261286E-2</c:v>
                  </c:pt>
                  <c:pt idx="2">
                    <c:v>8.0208062770106454E-3</c:v>
                  </c:pt>
                  <c:pt idx="3">
                    <c:v>4.2027768598074909E-2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0"/>
          </c:errBars>
          <c:xVal>
            <c:numRef>
              <c:f>'Titrations AI7_159 17Feb 2017'!$A$63:$A$66</c:f>
              <c:numCache>
                <c:formatCode>0.000</c:formatCode>
                <c:ptCount val="4"/>
                <c:pt idx="0">
                  <c:v>-4.6051701859880909</c:v>
                </c:pt>
                <c:pt idx="1">
                  <c:v>-5.2983173665480363</c:v>
                </c:pt>
                <c:pt idx="2">
                  <c:v>-5.9914645471079817</c:v>
                </c:pt>
                <c:pt idx="3">
                  <c:v>-6.6846117276679271</c:v>
                </c:pt>
              </c:numCache>
            </c:numRef>
          </c:xVal>
          <c:yVal>
            <c:numRef>
              <c:f>'Titrations AI7_159 17Feb 2017'!$B$63:$B$66</c:f>
              <c:numCache>
                <c:formatCode>0.000</c:formatCode>
                <c:ptCount val="4"/>
                <c:pt idx="0">
                  <c:v>4.0999999999999996</c:v>
                </c:pt>
                <c:pt idx="1">
                  <c:v>3.8666666666666667</c:v>
                </c:pt>
                <c:pt idx="2">
                  <c:v>2.6853333333333329</c:v>
                </c:pt>
                <c:pt idx="3">
                  <c:v>1.6766666666666665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F2-49B2-9835-EF3F485D6347}"/>
            </c:ext>
          </c:extLst>
        </c:ser>
        <c:ser>
          <c:idx val="1"/>
          <c:order val="1"/>
          <c:tx>
            <c:strRef>
              <c:f>'Titrations AI7_159 17Feb 2017'!$C$62</c:f>
              <c:strCache>
                <c:ptCount val="1"/>
                <c:pt idx="0">
                  <c:v>AV HUB</c:v>
                </c:pt>
              </c:strCache>
            </c:strRef>
          </c:tx>
          <c:spPr>
            <a:ln w="47625">
              <a:noFill/>
            </a:ln>
          </c:spPr>
          <c:marker>
            <c:symbol val="triangle"/>
            <c:size val="8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'Titrations AI7_159 17Feb 2017'!$F$51:$F$54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0.11830610015266892</c:v>
                  </c:pt>
                  <c:pt idx="3">
                    <c:v>7.2417769458423334E-2</c:v>
                  </c:pt>
                </c:numCache>
              </c:numRef>
            </c:plus>
            <c:minus>
              <c:numRef>
                <c:f>'Titrations AI7_159 17Feb 2017'!$F$51:$F$54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  <c:pt idx="2">
                    <c:v>0.11830610015266892</c:v>
                  </c:pt>
                  <c:pt idx="3">
                    <c:v>7.2417769458423334E-2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0"/>
          </c:errBars>
          <c:xVal>
            <c:numRef>
              <c:f>'Titrations AI7_159 17Feb 2017'!$A$63:$A$66</c:f>
              <c:numCache>
                <c:formatCode>0.000</c:formatCode>
                <c:ptCount val="4"/>
                <c:pt idx="0">
                  <c:v>-4.6051701859880909</c:v>
                </c:pt>
                <c:pt idx="1">
                  <c:v>-5.2983173665480363</c:v>
                </c:pt>
                <c:pt idx="2">
                  <c:v>-5.9914645471079817</c:v>
                </c:pt>
                <c:pt idx="3">
                  <c:v>-6.6846117276679271</c:v>
                </c:pt>
              </c:numCache>
            </c:numRef>
          </c:xVal>
          <c:yVal>
            <c:numRef>
              <c:f>'Titrations AI7_159 17Feb 2017'!$C$63:$C$66</c:f>
              <c:numCache>
                <c:formatCode>0.000</c:formatCode>
                <c:ptCount val="4"/>
                <c:pt idx="0">
                  <c:v>1.6793333333333333</c:v>
                </c:pt>
                <c:pt idx="1">
                  <c:v>1.4349999999999998</c:v>
                </c:pt>
                <c:pt idx="2">
                  <c:v>1.0333333333333334</c:v>
                </c:pt>
                <c:pt idx="3">
                  <c:v>0.77766666666666673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AF2-49B2-9835-EF3F485D6347}"/>
            </c:ext>
          </c:extLst>
        </c:ser>
        <c:ser>
          <c:idx val="2"/>
          <c:order val="2"/>
          <c:tx>
            <c:strRef>
              <c:f>'Titrations AI7_159 17Feb 2017'!$D$62</c:f>
              <c:strCache>
                <c:ptCount val="1"/>
                <c:pt idx="0">
                  <c:v>AV Peptide 1</c:v>
                </c:pt>
              </c:strCache>
            </c:strRef>
          </c:tx>
          <c:spPr>
            <a:ln w="47625">
              <a:noFill/>
            </a:ln>
          </c:spPr>
          <c:marker>
            <c:symbol val="plus"/>
            <c:size val="12"/>
            <c:spPr>
              <a:noFill/>
              <a:ln w="15875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'Titrations AI7_159 17Feb 2017'!$G$63:$G$66</c:f>
                <c:numCache>
                  <c:formatCode>General</c:formatCode>
                  <c:ptCount val="4"/>
                  <c:pt idx="0">
                    <c:v>3.113411847689489E-2</c:v>
                  </c:pt>
                  <c:pt idx="1">
                    <c:v>2.9297326385411538E-2</c:v>
                  </c:pt>
                  <c:pt idx="2">
                    <c:v>4.6292547996410804E-2</c:v>
                  </c:pt>
                  <c:pt idx="3">
                    <c:v>4.0414518843273836E-3</c:v>
                  </c:pt>
                </c:numCache>
              </c:numRef>
            </c:plus>
            <c:minus>
              <c:numRef>
                <c:f>'Titrations AI7_159 17Feb 2017'!$G$63:$G$66</c:f>
                <c:numCache>
                  <c:formatCode>General</c:formatCode>
                  <c:ptCount val="4"/>
                  <c:pt idx="0">
                    <c:v>3.113411847689489E-2</c:v>
                  </c:pt>
                  <c:pt idx="1">
                    <c:v>2.9297326385411538E-2</c:v>
                  </c:pt>
                  <c:pt idx="2">
                    <c:v>4.6292547996410804E-2</c:v>
                  </c:pt>
                  <c:pt idx="3">
                    <c:v>4.0414518843273836E-3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0"/>
          </c:errBars>
          <c:xVal>
            <c:numRef>
              <c:f>'Titrations AI7_159 17Feb 2017'!$A$63:$A$66</c:f>
              <c:numCache>
                <c:formatCode>0.000</c:formatCode>
                <c:ptCount val="4"/>
                <c:pt idx="0">
                  <c:v>-4.6051701859880909</c:v>
                </c:pt>
                <c:pt idx="1">
                  <c:v>-5.2983173665480363</c:v>
                </c:pt>
                <c:pt idx="2">
                  <c:v>-5.9914645471079817</c:v>
                </c:pt>
                <c:pt idx="3">
                  <c:v>-6.6846117276679271</c:v>
                </c:pt>
              </c:numCache>
            </c:numRef>
          </c:xVal>
          <c:yVal>
            <c:numRef>
              <c:f>'Titrations AI7_159 17Feb 2017'!$D$63:$D$66</c:f>
              <c:numCache>
                <c:formatCode>0.000</c:formatCode>
                <c:ptCount val="4"/>
                <c:pt idx="0">
                  <c:v>1.6233333333333333</c:v>
                </c:pt>
                <c:pt idx="1">
                  <c:v>1.2853333333333332</c:v>
                </c:pt>
                <c:pt idx="2">
                  <c:v>0.95899999999999996</c:v>
                </c:pt>
                <c:pt idx="3">
                  <c:v>0.72233333333333327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AF2-49B2-9835-EF3F485D63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352984"/>
        <c:axId val="2136844696"/>
      </c:scatterChart>
      <c:valAx>
        <c:axId val="2133352984"/>
        <c:scaling>
          <c:orientation val="maxMin"/>
          <c:max val="-4"/>
          <c:min val="-7"/>
        </c:scaling>
        <c:delete val="0"/>
        <c:axPos val="b"/>
        <c:numFmt formatCode="0.000" sourceLinked="1"/>
        <c:majorTickMark val="out"/>
        <c:minorTickMark val="none"/>
        <c:tickLblPos val="nextTo"/>
        <c:crossAx val="2136844696"/>
        <c:crosses val="autoZero"/>
        <c:crossBetween val="midCat"/>
      </c:valAx>
      <c:valAx>
        <c:axId val="2136844696"/>
        <c:scaling>
          <c:orientation val="minMax"/>
        </c:scaling>
        <c:delete val="0"/>
        <c:axPos val="r"/>
        <c:majorGridlines/>
        <c:numFmt formatCode="0.000" sourceLinked="1"/>
        <c:majorTickMark val="out"/>
        <c:minorTickMark val="none"/>
        <c:tickLblPos val="high"/>
        <c:crossAx val="213335298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572962918642709"/>
          <c:y val="5.2075608278796294E-2"/>
          <c:w val="0.69331410300820229"/>
          <c:h val="0.83042132632107668"/>
        </c:manualLayout>
      </c:layout>
      <c:scatterChart>
        <c:scatterStyle val="lineMarker"/>
        <c:varyColors val="0"/>
        <c:ser>
          <c:idx val="0"/>
          <c:order val="0"/>
          <c:tx>
            <c:strRef>
              <c:f>'Titrations AI7_159 17Feb 2017'!$B$80</c:f>
              <c:strCache>
                <c:ptCount val="1"/>
                <c:pt idx="0">
                  <c:v>AV SFUB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'Titrations AI7_159 17Feb 2017'!$A$81:$A$84</c:f>
              <c:numCache>
                <c:formatCode>0.000</c:formatCode>
                <c:ptCount val="4"/>
                <c:pt idx="0">
                  <c:v>-4.6051701859880909</c:v>
                </c:pt>
                <c:pt idx="1">
                  <c:v>-5.2983173665480363</c:v>
                </c:pt>
                <c:pt idx="2">
                  <c:v>-5.9914645471079817</c:v>
                </c:pt>
                <c:pt idx="3">
                  <c:v>-6.6846117276679271</c:v>
                </c:pt>
              </c:numCache>
            </c:numRef>
          </c:xVal>
          <c:yVal>
            <c:numRef>
              <c:f>'Titrations AI7_159 17Feb 2017'!$B$81:$B$84</c:f>
              <c:numCache>
                <c:formatCode>0.000</c:formatCode>
                <c:ptCount val="4"/>
                <c:pt idx="0">
                  <c:v>3.706666666666667</c:v>
                </c:pt>
                <c:pt idx="1">
                  <c:v>2.4283333333333332</c:v>
                </c:pt>
                <c:pt idx="2">
                  <c:v>1.4426666666666665</c:v>
                </c:pt>
                <c:pt idx="3">
                  <c:v>0.81400000000000006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AD4-4D1D-BCA3-E20FC78BD03D}"/>
            </c:ext>
          </c:extLst>
        </c:ser>
        <c:ser>
          <c:idx val="1"/>
          <c:order val="1"/>
          <c:tx>
            <c:strRef>
              <c:f>'Titrations AI7_159 17Feb 2017'!$C$80</c:f>
              <c:strCache>
                <c:ptCount val="1"/>
                <c:pt idx="0">
                  <c:v>AV HUB</c:v>
                </c:pt>
              </c:strCache>
            </c:strRef>
          </c:tx>
          <c:spPr>
            <a:ln w="47625">
              <a:noFill/>
            </a:ln>
          </c:spPr>
          <c:marker>
            <c:symbol val="triangle"/>
            <c:size val="8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'Titrations AI7_159 17Feb 2017'!$A$81:$A$84</c:f>
              <c:numCache>
                <c:formatCode>0.000</c:formatCode>
                <c:ptCount val="4"/>
                <c:pt idx="0">
                  <c:v>-4.6051701859880909</c:v>
                </c:pt>
                <c:pt idx="1">
                  <c:v>-5.2983173665480363</c:v>
                </c:pt>
                <c:pt idx="2">
                  <c:v>-5.9914645471079817</c:v>
                </c:pt>
                <c:pt idx="3">
                  <c:v>-6.6846117276679271</c:v>
                </c:pt>
              </c:numCache>
            </c:numRef>
          </c:xVal>
          <c:yVal>
            <c:numRef>
              <c:f>'Titrations AI7_159 17Feb 2017'!$C$81:$C$84</c:f>
              <c:numCache>
                <c:formatCode>0.000</c:formatCode>
                <c:ptCount val="4"/>
                <c:pt idx="0">
                  <c:v>0.60466666666666657</c:v>
                </c:pt>
                <c:pt idx="1">
                  <c:v>0.4366666666666667</c:v>
                </c:pt>
                <c:pt idx="2">
                  <c:v>0.33533333333333332</c:v>
                </c:pt>
                <c:pt idx="3">
                  <c:v>0.29433333333333334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AD4-4D1D-BCA3-E20FC78BD03D}"/>
            </c:ext>
          </c:extLst>
        </c:ser>
        <c:ser>
          <c:idx val="2"/>
          <c:order val="2"/>
          <c:tx>
            <c:strRef>
              <c:f>'Titrations AI7_159 17Feb 2017'!$D$80</c:f>
              <c:strCache>
                <c:ptCount val="1"/>
                <c:pt idx="0">
                  <c:v>AV Peptide 1</c:v>
                </c:pt>
              </c:strCache>
            </c:strRef>
          </c:tx>
          <c:spPr>
            <a:ln w="47625">
              <a:noFill/>
            </a:ln>
          </c:spPr>
          <c:marker>
            <c:symbol val="plus"/>
            <c:size val="12"/>
            <c:spPr>
              <a:noFill/>
              <a:ln w="15875">
                <a:solidFill>
                  <a:schemeClr val="tx1"/>
                </a:solidFill>
              </a:ln>
            </c:spPr>
          </c:marker>
          <c:xVal>
            <c:numRef>
              <c:f>'Titrations AI7_159 17Feb 2017'!$A$81:$A$84</c:f>
              <c:numCache>
                <c:formatCode>0.000</c:formatCode>
                <c:ptCount val="4"/>
                <c:pt idx="0">
                  <c:v>-4.6051701859880909</c:v>
                </c:pt>
                <c:pt idx="1">
                  <c:v>-5.2983173665480363</c:v>
                </c:pt>
                <c:pt idx="2">
                  <c:v>-5.9914645471079817</c:v>
                </c:pt>
                <c:pt idx="3">
                  <c:v>-6.6846117276679271</c:v>
                </c:pt>
              </c:numCache>
            </c:numRef>
          </c:xVal>
          <c:yVal>
            <c:numRef>
              <c:f>'Titrations AI7_159 17Feb 2017'!$D$81:$D$84</c:f>
              <c:numCache>
                <c:formatCode>0.000</c:formatCode>
                <c:ptCount val="4"/>
                <c:pt idx="0">
                  <c:v>0.66200000000000003</c:v>
                </c:pt>
                <c:pt idx="1">
                  <c:v>0.50700000000000001</c:v>
                </c:pt>
                <c:pt idx="2">
                  <c:v>0.375</c:v>
                </c:pt>
                <c:pt idx="3">
                  <c:v>0.29199999999999998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AD4-4D1D-BCA3-E20FC78BD0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352984"/>
        <c:axId val="2136844696"/>
      </c:scatterChart>
      <c:valAx>
        <c:axId val="2133352984"/>
        <c:scaling>
          <c:orientation val="maxMin"/>
          <c:max val="-4"/>
          <c:min val="-7"/>
        </c:scaling>
        <c:delete val="0"/>
        <c:axPos val="b"/>
        <c:numFmt formatCode="0.000" sourceLinked="1"/>
        <c:majorTickMark val="out"/>
        <c:minorTickMark val="none"/>
        <c:tickLblPos val="nextTo"/>
        <c:crossAx val="2136844696"/>
        <c:crosses val="autoZero"/>
        <c:crossBetween val="midCat"/>
      </c:valAx>
      <c:valAx>
        <c:axId val="2136844696"/>
        <c:scaling>
          <c:orientation val="minMax"/>
          <c:max val="4.5"/>
        </c:scaling>
        <c:delete val="0"/>
        <c:axPos val="r"/>
        <c:majorGridlines/>
        <c:numFmt formatCode="0.000" sourceLinked="1"/>
        <c:majorTickMark val="out"/>
        <c:minorTickMark val="none"/>
        <c:tickLblPos val="high"/>
        <c:crossAx val="2133352984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901FD-2EBA-4458-AA46-AD251199B0D5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3F79-9E6C-4356-85AF-B73A401AD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98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 dirty="0"/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A11B4-6BA2-4F7A-B90C-E15FD56DC90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743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FD9E8-1CB3-4949-A41E-BFA3CCDC0B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A0D1D2-344D-4E4C-98FE-06E23660E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10741-A174-4330-B3EF-8142775E7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ED4C2-4FF5-4FF1-9A0E-80E611F21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4ECD0-CFC5-4598-BC84-8F874CC6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317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C8D3B-D291-4D75-9318-A86D46E84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5A3EE-1A9F-4C75-ACCD-395AF7660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3C1B3-E123-4CD9-9618-ECE1FAF7F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2D9CC-572E-40F2-B6F7-9B0D24A4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325B9-C0A3-4B31-897B-212EC46A4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799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493905-0702-470C-B6CC-5BA6455C7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03DD6F-9209-4787-8942-E101ED5A2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94744-EECE-4761-B60E-4BECB5BFA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1A796-042E-4896-B145-C1207DB1D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54DD1-99B8-4134-9A09-29894B24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64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6925D-2272-400C-9898-403E5F00F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D86A0-2286-49AE-ADA7-AEE56FC1A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ECDD8-F22A-46ED-BBD1-37EAD0537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AE576-7384-4815-849E-F84D45F0F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E068E-BCFC-4798-8227-C97667779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90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E562-E00C-4249-9A6C-4DE4E3871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B1FB4A-139B-49CA-98CD-A639ACD3E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88598-034A-4488-99A2-DF839BA7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E5251-F636-4704-B0F3-5A52CDBA0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42A96-7706-4583-8755-AC5E07406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41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A40AA-856C-4687-AA70-C3A824117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FCDCD-9A58-45E5-94C4-754B46FA2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FFBAD-A52D-4D3B-BB9B-211ABC486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B0BBE-EAED-407A-A0E1-671D84850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388FAE-6D3B-4AF7-ABFB-12FD315EE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8DD8-3043-4FEA-92B2-6974B5537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13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89566-7031-4336-8B4F-DD6BEDF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EFF86-2C7A-42BE-9B5A-1AFBC3656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E3AA41-B284-489B-A5FD-D963A496F5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6292D-BBA4-42D2-AC1E-6D0DB36043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5F2013-D620-435C-8DAF-25E5E85C1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3774EE-8CB0-4F79-BF62-7144F027A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4DF971-65C4-432A-8B40-CB938C58A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03DECE-BC2F-40A3-A4D6-5A8261EB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135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561B4-839C-48FE-A23F-70E5057CB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33FDDF-48C5-4B7D-9699-869A79970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49C812-8148-494F-A51B-AFAD7F191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66319-7801-49B6-BCE4-83EC4F23A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9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6C5EE8-8A49-4665-B1F6-88D7AA4E8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AB1C4-B601-4E8B-95F6-BA124E943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E001C2-C8A7-4E30-AC73-B477874F6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411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BB1CF-741F-4255-9136-E05FF864F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FF661-9896-400F-9370-C030C1252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76A3-A5B4-4F97-A5C0-9E9CEF3FD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BEFCF-4D1F-48D0-92E3-60DB667D5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1E145-7710-4565-9F13-17E377AE2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C0BADF-2990-4A8A-B3CB-85660C3F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179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3A3A-FAC6-495E-89A5-71999EA7A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A4D5B1-5266-49D3-95BA-3043B7C765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BC4E85-4722-4157-AE17-05698E2C7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EC447-A118-44AC-8FF8-E78D93206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35CDE-BA3D-46F0-AB95-C9F0FD0C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88EBC-5BE1-4FFE-B0D9-0526491F5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21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70C413-738C-4516-99C2-1A1AC86DB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696A4-5876-495F-8203-6D4EBDA72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3FD15-4D73-4D03-A47A-47A5190158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6CF07-5D69-4B79-B46A-B4710B69CBA3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9D83C-1839-4D44-A546-D0735F7A5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AE96D-28A6-4B05-8340-E13DC5ECC2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B1378-095F-49A8-8345-BBF91DBC7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88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414F664-B5E8-4313-9B82-B2016EBB5A52}"/>
              </a:ext>
            </a:extLst>
          </p:cNvPr>
          <p:cNvGrpSpPr/>
          <p:nvPr/>
        </p:nvGrpSpPr>
        <p:grpSpPr>
          <a:xfrm>
            <a:off x="2115169" y="854468"/>
            <a:ext cx="6995255" cy="2832756"/>
            <a:chOff x="2115169" y="854468"/>
            <a:chExt cx="6995255" cy="2832756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E6A7C63-F41D-48E8-884D-2DA49B23344C}"/>
                </a:ext>
              </a:extLst>
            </p:cNvPr>
            <p:cNvSpPr txBox="1"/>
            <p:nvPr/>
          </p:nvSpPr>
          <p:spPr>
            <a:xfrm>
              <a:off x="2115169" y="2076973"/>
              <a:ext cx="1847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00000000-0008-0000-0000-000006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34151027"/>
                </p:ext>
              </p:extLst>
            </p:nvPr>
          </p:nvGraphicFramePr>
          <p:xfrm>
            <a:off x="2502324" y="854468"/>
            <a:ext cx="2718932" cy="27076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6" name="Chart 15">
              <a:extLst>
                <a:ext uri="{FF2B5EF4-FFF2-40B4-BE49-F238E27FC236}">
                  <a16:creationId xmlns:a16="http://schemas.microsoft.com/office/drawing/2014/main" id="{00000000-0008-0000-0000-000009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84137523"/>
                </p:ext>
              </p:extLst>
            </p:nvPr>
          </p:nvGraphicFramePr>
          <p:xfrm>
            <a:off x="6425008" y="859257"/>
            <a:ext cx="2685416" cy="27076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1259CF3-93E5-4AD6-9775-E2B0FDA84AE2}"/>
                </a:ext>
              </a:extLst>
            </p:cNvPr>
            <p:cNvSpPr txBox="1"/>
            <p:nvPr/>
          </p:nvSpPr>
          <p:spPr>
            <a:xfrm>
              <a:off x="6196403" y="946089"/>
              <a:ext cx="3433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ii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A0EF3A-A6BD-4793-99F7-9ABA4CBEA608}"/>
                </a:ext>
              </a:extLst>
            </p:cNvPr>
            <p:cNvSpPr txBox="1"/>
            <p:nvPr/>
          </p:nvSpPr>
          <p:spPr>
            <a:xfrm>
              <a:off x="2207579" y="932661"/>
              <a:ext cx="29527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i</a:t>
              </a:r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C70FB8B-40D7-4DFC-BCEA-49BBE40AFD05}"/>
                </a:ext>
              </a:extLst>
            </p:cNvPr>
            <p:cNvSpPr txBox="1"/>
            <p:nvPr/>
          </p:nvSpPr>
          <p:spPr>
            <a:xfrm>
              <a:off x="3652925" y="3446692"/>
              <a:ext cx="68320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Ln dilution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D1B0F22-E8B9-44DA-A0E6-EE53B116866D}"/>
                </a:ext>
              </a:extLst>
            </p:cNvPr>
            <p:cNvSpPr txBox="1"/>
            <p:nvPr/>
          </p:nvSpPr>
          <p:spPr>
            <a:xfrm>
              <a:off x="7577324" y="3456392"/>
              <a:ext cx="68320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Ln dilution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01DFEF2-A307-4185-BE0D-587DA42EABF2}"/>
                </a:ext>
              </a:extLst>
            </p:cNvPr>
            <p:cNvSpPr txBox="1"/>
            <p:nvPr/>
          </p:nvSpPr>
          <p:spPr>
            <a:xfrm rot="16200000">
              <a:off x="1823039" y="1735401"/>
              <a:ext cx="896399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Optical Density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F5D974A-BB26-420C-9B98-56A9C182286E}"/>
                </a:ext>
              </a:extLst>
            </p:cNvPr>
            <p:cNvSpPr txBox="1"/>
            <p:nvPr/>
          </p:nvSpPr>
          <p:spPr>
            <a:xfrm rot="16200000">
              <a:off x="5935180" y="1665786"/>
              <a:ext cx="89639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Optical Density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1E1AA5D6-E870-4C89-9D3A-861C44A664F8}"/>
              </a:ext>
            </a:extLst>
          </p:cNvPr>
          <p:cNvSpPr/>
          <p:nvPr/>
        </p:nvSpPr>
        <p:spPr>
          <a:xfrm>
            <a:off x="1750142" y="157316"/>
            <a:ext cx="7547229" cy="5846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E7F2A0-FCB3-4B6B-AC33-5F6824A0EB65}"/>
              </a:ext>
            </a:extLst>
          </p:cNvPr>
          <p:cNvSpPr txBox="1"/>
          <p:nvPr/>
        </p:nvSpPr>
        <p:spPr>
          <a:xfrm>
            <a:off x="1636296" y="4041761"/>
            <a:ext cx="932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Supplementary Fig. 3.  Example titrations of the IgG reactivity of human serum samples; comparison of whole molecule BfUbb (square), Hubb (triangle) and Peptide 1-QVFIKNRYGWTI (cross). Initial dilution 1/100. Immunology Laboratory test positive for (</a:t>
            </a:r>
            <a:r>
              <a:rPr lang="en-GB" sz="1400" dirty="0" err="1"/>
              <a:t>i</a:t>
            </a:r>
            <a:r>
              <a:rPr lang="en-GB" sz="1400" dirty="0"/>
              <a:t>) anti-dsDNA, -chromatin, -Ro 52, -Ro 60 and –centromere antibody and (ii) anti-cyclic citrullinated peptide antibody. Error bars (SD).</a:t>
            </a:r>
          </a:p>
        </p:txBody>
      </p:sp>
    </p:spTree>
    <p:extLst>
      <p:ext uri="{BB962C8B-B14F-4D97-AF65-F5344CB8AC3E}">
        <p14:creationId xmlns:p14="http://schemas.microsoft.com/office/powerpoint/2010/main" val="2835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87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 Patrick</dc:creator>
  <cp:lastModifiedBy>Sheila Patrick</cp:lastModifiedBy>
  <cp:revision>32</cp:revision>
  <dcterms:created xsi:type="dcterms:W3CDTF">2018-03-28T10:48:50Z</dcterms:created>
  <dcterms:modified xsi:type="dcterms:W3CDTF">2018-07-18T22:25:01Z</dcterms:modified>
</cp:coreProperties>
</file>