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61" r:id="rId2"/>
    <p:sldId id="257" r:id="rId3"/>
    <p:sldId id="262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025" autoAdjust="0"/>
    <p:restoredTop sz="94660"/>
  </p:normalViewPr>
  <p:slideViewPr>
    <p:cSldViewPr snapToGrid="0">
      <p:cViewPr varScale="1">
        <p:scale>
          <a:sx n="105" d="100"/>
          <a:sy n="105" d="100"/>
        </p:scale>
        <p:origin x="120" y="2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image" Target="../media/image1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image" Target="../media/image7.emf"/></Relationships>
</file>

<file path=ppt/drawings/_rels/vmlDrawing5.v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image" Target="../media/image10.emf"/><Relationship Id="rId1" Type="http://schemas.openxmlformats.org/officeDocument/2006/relationships/image" Target="../media/image9.emf"/><Relationship Id="rId4" Type="http://schemas.openxmlformats.org/officeDocument/2006/relationships/image" Target="../media/image12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image" Target="../media/image14.emf"/><Relationship Id="rId1" Type="http://schemas.openxmlformats.org/officeDocument/2006/relationships/image" Target="../media/image13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7FDB98-09F8-4206-9F71-A89A35D8BC5F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965E7B-0E70-4E5A-A09E-A62F2271825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542102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1: On target effects of ASTX660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)Western Blot analysis of cIAP1, cIAP2 and XIAP expression following treatment with 10µM, 1µM, 100nM, 10nM and 1nM ASTX660 for 24h.(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Western Blot analysis of cIAP1, cIAP2, and XIAP expression following 1, 3, 6, 12 and 24 hour treatment with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a clinically-achievable dose of 1</a:t>
            </a:r>
            <a:r>
              <a:rPr lang="el-G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ASTX660. (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C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)Western blot analysis of RIPK1 and caspase-8 following caspase-8 immunoprecipitation in cells treated for 3 hours with 1µM ASTX660 in the presence and absence of 10 ng/ mL TNFα; cells were pretreated with 20µM z-VAD-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fmk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(</a:t>
            </a:r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D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)Cell viability assay of PC3, DU145 and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VCaP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cells treated for 72 hours with 10nM, 100nM, 1μM or 10μM in the presence and absence of 10 ng/ mL TNFα.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15735-585C-46BB-8A2C-973CAFE400A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77577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2: FLIP siRNA sensitises to ASTX660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(A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Annexin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-V/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Propidium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Iodide flow cytometry analysis of PC3 and DU145 cells treated for 24 hours 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10nM SC or FT siRNA followed by 24 hours 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with 1µM ASTX660 in the presence and absence of 10 ng/ mL TNFα .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(B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Cell viability assay of cells treated for 24h with 10nM SC or FT siRNA followed by 72h with 1</a:t>
            </a:r>
            <a:r>
              <a:rPr lang="el-G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ASTX660 alone or in combination with 10ng/mL TNF</a:t>
            </a:r>
            <a:r>
              <a:rPr lang="el-G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α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15735-585C-46BB-8A2C-973CAFE400A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50226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3: 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Quantitative RT-PCR analysis of FLIP(L) and FLIP(S) RNA expression in PC3 and DU145 cells following 24 hours treatment with 1</a:t>
            </a:r>
            <a:r>
              <a:rPr lang="el-G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Entinostat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Values presented as delta-delta (ΔΔ)CT ratio normalized to RPL24 </a:t>
            </a:r>
            <a:r>
              <a:rPr lang="en-US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housekeeking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gene.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15735-585C-46BB-8A2C-973CAFE400A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0342278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Supplementary Figure 4: </a:t>
            </a:r>
            <a:r>
              <a:rPr lang="en-IE" sz="1200" b="1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Entinostat</a:t>
            </a:r>
            <a:r>
              <a:rPr lang="en-IE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sensitises to ASTX660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(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Annexin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-V/PI flow cytometry analysis of PC3, DU145 cells upon 24 hours pre-treatment with 1</a:t>
            </a:r>
            <a:r>
              <a:rPr lang="el-G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Entinostat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followed by 24 hours with ASTX660 +/- TNF</a:t>
            </a:r>
            <a:r>
              <a:rPr lang="el-G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α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 (</a:t>
            </a:r>
            <a:r>
              <a:rPr lang="en-GB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B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)Cell Titre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Glo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cell viability assay following 24 hours pre-treatment with 0, 0.1, 0.5, 1.0 and 2.5</a:t>
            </a:r>
            <a:r>
              <a:rPr lang="el-G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μ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M </a:t>
            </a:r>
            <a:r>
              <a:rPr lang="en-GB" sz="1200" kern="1200" dirty="0" err="1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Entinostat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 followed by 48 hours with ASTX660+TNF</a:t>
            </a:r>
            <a:r>
              <a:rPr lang="el-GR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α</a:t>
            </a:r>
            <a:r>
              <a:rPr lang="en-GB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.</a:t>
            </a:r>
            <a:r>
              <a:rPr lang="en-US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 </a:t>
            </a:r>
            <a:endParaRPr lang="en-GB" sz="1200" kern="1200" dirty="0" smtClean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715735-585C-46BB-8A2C-973CAFE400A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5503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DA4D-F10A-4894-BF46-4AA7D8BC738F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4EFA-7072-4B94-B0C1-2C2F8F578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906714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DA4D-F10A-4894-BF46-4AA7D8BC738F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4EFA-7072-4B94-B0C1-2C2F8F578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85141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DA4D-F10A-4894-BF46-4AA7D8BC738F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4EFA-7072-4B94-B0C1-2C2F8F578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23011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DA4D-F10A-4894-BF46-4AA7D8BC738F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4EFA-7072-4B94-B0C1-2C2F8F578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138715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DA4D-F10A-4894-BF46-4AA7D8BC738F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4EFA-7072-4B94-B0C1-2C2F8F578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86030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DA4D-F10A-4894-BF46-4AA7D8BC738F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4EFA-7072-4B94-B0C1-2C2F8F578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338584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DA4D-F10A-4894-BF46-4AA7D8BC738F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4EFA-7072-4B94-B0C1-2C2F8F578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31011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DA4D-F10A-4894-BF46-4AA7D8BC738F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4EFA-7072-4B94-B0C1-2C2F8F578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07873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DA4D-F10A-4894-BF46-4AA7D8BC738F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4EFA-7072-4B94-B0C1-2C2F8F578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551695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DA4D-F10A-4894-BF46-4AA7D8BC738F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4EFA-7072-4B94-B0C1-2C2F8F578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7308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A5DA4D-F10A-4894-BF46-4AA7D8BC738F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0D4EFA-7072-4B94-B0C1-2C2F8F578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70611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A5DA4D-F10A-4894-BF46-4AA7D8BC738F}" type="datetimeFigureOut">
              <a:rPr lang="en-GB" smtClean="0"/>
              <a:t>19/09/2018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0D4EFA-7072-4B94-B0C1-2C2F8F578C1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704408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e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1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7" Type="http://schemas.openxmlformats.org/officeDocument/2006/relationships/image" Target="../media/image3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6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7" Type="http://schemas.openxmlformats.org/officeDocument/2006/relationships/image" Target="../media/image8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7.emf"/><Relationship Id="rId4" Type="http://schemas.openxmlformats.org/officeDocument/2006/relationships/oleObject" Target="../embeddings/oleObject5.bin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9.bin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10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Relationship Id="rId6" Type="http://schemas.openxmlformats.org/officeDocument/2006/relationships/oleObject" Target="../embeddings/oleObject8.bin"/><Relationship Id="rId11" Type="http://schemas.openxmlformats.org/officeDocument/2006/relationships/image" Target="../media/image12.emf"/><Relationship Id="rId5" Type="http://schemas.openxmlformats.org/officeDocument/2006/relationships/image" Target="../media/image9.emf"/><Relationship Id="rId10" Type="http://schemas.openxmlformats.org/officeDocument/2006/relationships/oleObject" Target="../embeddings/oleObject10.bin"/><Relationship Id="rId4" Type="http://schemas.openxmlformats.org/officeDocument/2006/relationships/oleObject" Target="../embeddings/oleObject7.bin"/><Relationship Id="rId9" Type="http://schemas.openxmlformats.org/officeDocument/2006/relationships/image" Target="../media/image11.e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13.bin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14.emf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oleObject12.bin"/><Relationship Id="rId5" Type="http://schemas.openxmlformats.org/officeDocument/2006/relationships/image" Target="../media/image13.emf"/><Relationship Id="rId4" Type="http://schemas.openxmlformats.org/officeDocument/2006/relationships/oleObject" Target="../embeddings/oleObject11.bin"/><Relationship Id="rId9" Type="http://schemas.openxmlformats.org/officeDocument/2006/relationships/image" Target="../media/image15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1305537" y="263390"/>
            <a:ext cx="2507931" cy="646331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r>
              <a:rPr lang="en-GB" b="1" dirty="0"/>
              <a:t>Supplementary Figure 1</a:t>
            </a:r>
            <a:r>
              <a:rPr lang="en-GB" b="1" dirty="0" smtClean="0"/>
              <a:t> </a:t>
            </a:r>
            <a:endParaRPr lang="en-GB" b="1" dirty="0"/>
          </a:p>
          <a:p>
            <a:endParaRPr lang="en-GB" dirty="0"/>
          </a:p>
        </p:txBody>
      </p:sp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86070913"/>
              </p:ext>
            </p:extLst>
          </p:nvPr>
        </p:nvGraphicFramePr>
        <p:xfrm>
          <a:off x="1998663" y="1216025"/>
          <a:ext cx="3322637" cy="32591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8" name="Prism 5" r:id="rId3" imgW="3488760" imgH="3386520" progId="Prism5.Document">
                  <p:embed/>
                </p:oleObj>
              </mc:Choice>
              <mc:Fallback>
                <p:oleObj name="Prism 5" r:id="rId3" imgW="3488760" imgH="338652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998663" y="1216025"/>
                        <a:ext cx="3322637" cy="325913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" name="Object 5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939277008"/>
              </p:ext>
            </p:extLst>
          </p:nvPr>
        </p:nvGraphicFramePr>
        <p:xfrm>
          <a:off x="6637338" y="1216025"/>
          <a:ext cx="3248025" cy="27273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59" name="Prism 5" r:id="rId5" imgW="3927240" imgH="2917080" progId="Prism5.Document">
                  <p:embed/>
                </p:oleObj>
              </mc:Choice>
              <mc:Fallback>
                <p:oleObj name="Prism 5" r:id="rId5" imgW="3927240" imgH="2917080" progId="Prism5.Document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637338" y="1216025"/>
                        <a:ext cx="3248025" cy="27273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6224588" y="132235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1770063" y="132235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885263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34887" y="52235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Supplementary Figure </a:t>
            </a:r>
            <a:r>
              <a:rPr lang="en-GB" b="1" dirty="0" smtClean="0"/>
              <a:t>2</a:t>
            </a:r>
            <a:endParaRPr lang="en-GB" b="1" dirty="0"/>
          </a:p>
        </p:txBody>
      </p:sp>
      <p:grpSp>
        <p:nvGrpSpPr>
          <p:cNvPr id="138" name="Group 137"/>
          <p:cNvGrpSpPr/>
          <p:nvPr/>
        </p:nvGrpSpPr>
        <p:grpSpPr>
          <a:xfrm>
            <a:off x="2096866" y="669776"/>
            <a:ext cx="2843434" cy="1668545"/>
            <a:chOff x="661766" y="2370055"/>
            <a:chExt cx="2843434" cy="1668545"/>
          </a:xfrm>
        </p:grpSpPr>
        <p:grpSp>
          <p:nvGrpSpPr>
            <p:cNvPr id="98" name="Group 97"/>
            <p:cNvGrpSpPr/>
            <p:nvPr/>
          </p:nvGrpSpPr>
          <p:grpSpPr>
            <a:xfrm>
              <a:off x="2645273" y="3486371"/>
              <a:ext cx="859927" cy="552229"/>
              <a:chOff x="8337124" y="1586222"/>
              <a:chExt cx="859927" cy="490025"/>
            </a:xfrm>
          </p:grpSpPr>
          <p:cxnSp>
            <p:nvCxnSpPr>
              <p:cNvPr id="99" name="Straight Connector 98"/>
              <p:cNvCxnSpPr/>
              <p:nvPr/>
            </p:nvCxnSpPr>
            <p:spPr>
              <a:xfrm flipV="1">
                <a:off x="8363811" y="1586222"/>
                <a:ext cx="0" cy="4900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TextBox 99"/>
              <p:cNvSpPr txBox="1">
                <a:spLocks noChangeArrowheads="1"/>
              </p:cNvSpPr>
              <p:nvPr/>
            </p:nvSpPr>
            <p:spPr bwMode="auto">
              <a:xfrm>
                <a:off x="8337124" y="1595643"/>
                <a:ext cx="707527" cy="2048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IB: RIPK1</a:t>
                </a:r>
                <a:endParaRPr lang="en-GB" sz="900" dirty="0"/>
              </a:p>
            </p:txBody>
          </p:sp>
          <p:sp>
            <p:nvSpPr>
              <p:cNvPr id="101" name="TextBox 100"/>
              <p:cNvSpPr txBox="1">
                <a:spLocks noChangeArrowheads="1"/>
              </p:cNvSpPr>
              <p:nvPr/>
            </p:nvSpPr>
            <p:spPr bwMode="auto">
              <a:xfrm>
                <a:off x="8337124" y="1825549"/>
                <a:ext cx="859927" cy="2048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IB: Caspase-8</a:t>
                </a:r>
                <a:endParaRPr lang="en-GB" sz="900" dirty="0"/>
              </a:p>
            </p:txBody>
          </p:sp>
        </p:grpSp>
        <p:sp>
          <p:nvSpPr>
            <p:cNvPr id="102" name="TextBox 101"/>
            <p:cNvSpPr txBox="1"/>
            <p:nvPr/>
          </p:nvSpPr>
          <p:spPr>
            <a:xfrm>
              <a:off x="1123568" y="2370055"/>
              <a:ext cx="7636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u="sng" dirty="0"/>
                <a:t>PC3</a:t>
              </a:r>
            </a:p>
          </p:txBody>
        </p:sp>
        <p:grpSp>
          <p:nvGrpSpPr>
            <p:cNvPr id="103" name="Group 102"/>
            <p:cNvGrpSpPr/>
            <p:nvPr/>
          </p:nvGrpSpPr>
          <p:grpSpPr>
            <a:xfrm>
              <a:off x="668015" y="2502727"/>
              <a:ext cx="1955531" cy="978918"/>
              <a:chOff x="313484" y="245874"/>
              <a:chExt cx="1955531" cy="978918"/>
            </a:xfrm>
          </p:grpSpPr>
          <p:sp>
            <p:nvSpPr>
              <p:cNvPr id="104" name="TextBox 103"/>
              <p:cNvSpPr txBox="1">
                <a:spLocks noChangeArrowheads="1"/>
              </p:cNvSpPr>
              <p:nvPr/>
            </p:nvSpPr>
            <p:spPr bwMode="auto">
              <a:xfrm rot="16200000">
                <a:off x="151102" y="831578"/>
                <a:ext cx="555596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Lysate</a:t>
                </a:r>
              </a:p>
            </p:txBody>
          </p:sp>
          <p:sp>
            <p:nvSpPr>
              <p:cNvPr id="105" name="TextBox 104"/>
              <p:cNvSpPr txBox="1">
                <a:spLocks noChangeArrowheads="1"/>
              </p:cNvSpPr>
              <p:nvPr/>
            </p:nvSpPr>
            <p:spPr bwMode="auto">
              <a:xfrm rot="16200000">
                <a:off x="155028" y="619917"/>
                <a:ext cx="978918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ASTX+TNF</a:t>
                </a:r>
                <a:r>
                  <a:rPr lang="el-GR" sz="900" b="1" dirty="0"/>
                  <a:t>α</a:t>
                </a:r>
                <a:endParaRPr lang="en-GB" sz="900" dirty="0"/>
              </a:p>
            </p:txBody>
          </p:sp>
          <p:sp>
            <p:nvSpPr>
              <p:cNvPr id="106" name="TextBox 105"/>
              <p:cNvSpPr txBox="1">
                <a:spLocks noChangeArrowheads="1"/>
              </p:cNvSpPr>
              <p:nvPr/>
            </p:nvSpPr>
            <p:spPr bwMode="auto">
              <a:xfrm rot="16200000">
                <a:off x="1086860" y="689401"/>
                <a:ext cx="839950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ASTX660</a:t>
                </a:r>
                <a:endParaRPr lang="en-GB" sz="900" dirty="0"/>
              </a:p>
            </p:txBody>
          </p:sp>
          <p:sp>
            <p:nvSpPr>
              <p:cNvPr id="107" name="TextBox 106"/>
              <p:cNvSpPr txBox="1">
                <a:spLocks noChangeArrowheads="1"/>
              </p:cNvSpPr>
              <p:nvPr/>
            </p:nvSpPr>
            <p:spPr bwMode="auto">
              <a:xfrm rot="16200000">
                <a:off x="1472086" y="643453"/>
                <a:ext cx="931846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ASTX+TNF</a:t>
                </a:r>
                <a:r>
                  <a:rPr lang="el-GR" sz="900" b="1" dirty="0"/>
                  <a:t>α</a:t>
                </a:r>
                <a:endParaRPr lang="en-GB" sz="900" dirty="0"/>
              </a:p>
            </p:txBody>
          </p:sp>
          <p:sp>
            <p:nvSpPr>
              <p:cNvPr id="108" name="TextBox 107"/>
              <p:cNvSpPr txBox="1">
                <a:spLocks noChangeArrowheads="1"/>
              </p:cNvSpPr>
              <p:nvPr/>
            </p:nvSpPr>
            <p:spPr bwMode="auto">
              <a:xfrm rot="16200000">
                <a:off x="370615" y="619917"/>
                <a:ext cx="978918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TL+TNF</a:t>
                </a:r>
                <a:r>
                  <a:rPr lang="el-GR" sz="900" b="1" dirty="0"/>
                  <a:t>α</a:t>
                </a:r>
                <a:endParaRPr lang="en-GB" sz="900" dirty="0"/>
              </a:p>
            </p:txBody>
          </p:sp>
          <p:sp>
            <p:nvSpPr>
              <p:cNvPr id="109" name="TextBox 108"/>
              <p:cNvSpPr txBox="1">
                <a:spLocks noChangeArrowheads="1"/>
              </p:cNvSpPr>
              <p:nvPr/>
            </p:nvSpPr>
            <p:spPr bwMode="auto">
              <a:xfrm rot="16200000">
                <a:off x="586202" y="619917"/>
                <a:ext cx="978918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Con</a:t>
                </a:r>
                <a:endParaRPr lang="en-GB" sz="900" dirty="0"/>
              </a:p>
            </p:txBody>
          </p:sp>
          <p:sp>
            <p:nvSpPr>
              <p:cNvPr id="110" name="TextBox 109"/>
              <p:cNvSpPr txBox="1">
                <a:spLocks noChangeArrowheads="1"/>
              </p:cNvSpPr>
              <p:nvPr/>
            </p:nvSpPr>
            <p:spPr bwMode="auto">
              <a:xfrm rot="16200000">
                <a:off x="1302447" y="689401"/>
                <a:ext cx="839950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TL32711</a:t>
                </a:r>
                <a:endParaRPr lang="en-GB" sz="900" dirty="0"/>
              </a:p>
            </p:txBody>
          </p:sp>
          <p:sp>
            <p:nvSpPr>
              <p:cNvPr id="111" name="TextBox 110"/>
              <p:cNvSpPr txBox="1">
                <a:spLocks noChangeArrowheads="1"/>
              </p:cNvSpPr>
              <p:nvPr/>
            </p:nvSpPr>
            <p:spPr bwMode="auto">
              <a:xfrm rot="16200000">
                <a:off x="1687676" y="643453"/>
                <a:ext cx="931846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TL+TNF</a:t>
                </a:r>
                <a:r>
                  <a:rPr lang="el-GR" sz="900" b="1" dirty="0"/>
                  <a:t>α</a:t>
                </a:r>
                <a:endParaRPr lang="en-GB" sz="900" dirty="0"/>
              </a:p>
            </p:txBody>
          </p:sp>
          <p:sp>
            <p:nvSpPr>
              <p:cNvPr id="112" name="TextBox 111"/>
              <p:cNvSpPr txBox="1">
                <a:spLocks noChangeArrowheads="1"/>
              </p:cNvSpPr>
              <p:nvPr/>
            </p:nvSpPr>
            <p:spPr bwMode="auto">
              <a:xfrm rot="16200000">
                <a:off x="801789" y="619917"/>
                <a:ext cx="978918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TNF</a:t>
                </a:r>
                <a:r>
                  <a:rPr lang="el-GR" sz="900" b="1" dirty="0"/>
                  <a:t>α</a:t>
                </a:r>
                <a:endParaRPr lang="en-GB" sz="900" dirty="0"/>
              </a:p>
            </p:txBody>
          </p:sp>
        </p:grpSp>
        <p:cxnSp>
          <p:nvCxnSpPr>
            <p:cNvPr id="113" name="Straight Connector 112"/>
            <p:cNvCxnSpPr/>
            <p:nvPr/>
          </p:nvCxnSpPr>
          <p:spPr>
            <a:xfrm>
              <a:off x="887008" y="2767220"/>
              <a:ext cx="399656" cy="8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4" name="TextBox 113"/>
            <p:cNvSpPr txBox="1">
              <a:spLocks noChangeArrowheads="1"/>
            </p:cNvSpPr>
            <p:nvPr/>
          </p:nvSpPr>
          <p:spPr bwMode="auto">
            <a:xfrm>
              <a:off x="856106" y="2547392"/>
              <a:ext cx="510151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GB" sz="900" b="1" dirty="0"/>
                <a:t>IP: IgG</a:t>
              </a:r>
              <a:endParaRPr lang="en-GB" sz="900" dirty="0"/>
            </a:p>
          </p:txBody>
        </p:sp>
        <p:cxnSp>
          <p:nvCxnSpPr>
            <p:cNvPr id="115" name="Straight Connector 114"/>
            <p:cNvCxnSpPr/>
            <p:nvPr/>
          </p:nvCxnSpPr>
          <p:spPr>
            <a:xfrm>
              <a:off x="1432749" y="2766397"/>
              <a:ext cx="1140266" cy="8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TextBox 115"/>
            <p:cNvSpPr txBox="1">
              <a:spLocks noChangeArrowheads="1"/>
            </p:cNvSpPr>
            <p:nvPr/>
          </p:nvSpPr>
          <p:spPr bwMode="auto">
            <a:xfrm>
              <a:off x="1658615" y="2547037"/>
              <a:ext cx="64658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GB" sz="900" b="1" dirty="0"/>
                <a:t>IP: Casp8</a:t>
              </a:r>
              <a:endParaRPr lang="en-GB" sz="900" dirty="0"/>
            </a:p>
          </p:txBody>
        </p:sp>
        <p:pic>
          <p:nvPicPr>
            <p:cNvPr id="117" name="Picture 116"/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61766" y="3485429"/>
              <a:ext cx="1987449" cy="541297"/>
            </a:xfrm>
            <a:prstGeom prst="rect">
              <a:avLst/>
            </a:prstGeom>
          </p:spPr>
        </p:pic>
      </p:grpSp>
      <p:grpSp>
        <p:nvGrpSpPr>
          <p:cNvPr id="140" name="Group 139"/>
          <p:cNvGrpSpPr/>
          <p:nvPr/>
        </p:nvGrpSpPr>
        <p:grpSpPr>
          <a:xfrm>
            <a:off x="5263477" y="664259"/>
            <a:ext cx="2825058" cy="1668545"/>
            <a:chOff x="3828376" y="2364538"/>
            <a:chExt cx="2825058" cy="1668545"/>
          </a:xfrm>
        </p:grpSpPr>
        <p:grpSp>
          <p:nvGrpSpPr>
            <p:cNvPr id="118" name="Group 117"/>
            <p:cNvGrpSpPr/>
            <p:nvPr/>
          </p:nvGrpSpPr>
          <p:grpSpPr>
            <a:xfrm>
              <a:off x="5793507" y="3480854"/>
              <a:ext cx="859927" cy="552229"/>
              <a:chOff x="8337124" y="1586222"/>
              <a:chExt cx="859927" cy="490025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 flipV="1">
                <a:off x="8363811" y="1586222"/>
                <a:ext cx="0" cy="490025"/>
              </a:xfrm>
              <a:prstGeom prst="line">
                <a:avLst/>
              </a:prstGeom>
              <a:ln w="19050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>
                <a:spLocks noChangeArrowheads="1"/>
              </p:cNvSpPr>
              <p:nvPr/>
            </p:nvSpPr>
            <p:spPr bwMode="auto">
              <a:xfrm>
                <a:off x="8337124" y="1595643"/>
                <a:ext cx="707527" cy="2048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IB: RIPK1</a:t>
                </a:r>
                <a:endParaRPr lang="en-GB" sz="900" dirty="0"/>
              </a:p>
            </p:txBody>
          </p:sp>
          <p:sp>
            <p:nvSpPr>
              <p:cNvPr id="121" name="TextBox 120"/>
              <p:cNvSpPr txBox="1">
                <a:spLocks noChangeArrowheads="1"/>
              </p:cNvSpPr>
              <p:nvPr/>
            </p:nvSpPr>
            <p:spPr bwMode="auto">
              <a:xfrm>
                <a:off x="8337124" y="1825549"/>
                <a:ext cx="859927" cy="20483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IB: Caspase-8</a:t>
                </a:r>
                <a:endParaRPr lang="en-GB" sz="900" dirty="0"/>
              </a:p>
            </p:txBody>
          </p:sp>
        </p:grpSp>
        <p:sp>
          <p:nvSpPr>
            <p:cNvPr id="122" name="TextBox 121"/>
            <p:cNvSpPr txBox="1"/>
            <p:nvPr/>
          </p:nvSpPr>
          <p:spPr>
            <a:xfrm>
              <a:off x="4271802" y="2364538"/>
              <a:ext cx="763647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100" b="1" u="sng" dirty="0"/>
                <a:t>DU145</a:t>
              </a:r>
            </a:p>
          </p:txBody>
        </p:sp>
        <p:grpSp>
          <p:nvGrpSpPr>
            <p:cNvPr id="123" name="Group 122"/>
            <p:cNvGrpSpPr/>
            <p:nvPr/>
          </p:nvGrpSpPr>
          <p:grpSpPr>
            <a:xfrm>
              <a:off x="3834537" y="2497210"/>
              <a:ext cx="1955531" cy="978918"/>
              <a:chOff x="331772" y="245874"/>
              <a:chExt cx="1955531" cy="978918"/>
            </a:xfrm>
          </p:grpSpPr>
          <p:sp>
            <p:nvSpPr>
              <p:cNvPr id="124" name="TextBox 123"/>
              <p:cNvSpPr txBox="1">
                <a:spLocks noChangeArrowheads="1"/>
              </p:cNvSpPr>
              <p:nvPr/>
            </p:nvSpPr>
            <p:spPr bwMode="auto">
              <a:xfrm rot="16200000">
                <a:off x="169390" y="831578"/>
                <a:ext cx="555596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Lysate</a:t>
                </a:r>
              </a:p>
            </p:txBody>
          </p:sp>
          <p:sp>
            <p:nvSpPr>
              <p:cNvPr id="125" name="TextBox 124"/>
              <p:cNvSpPr txBox="1">
                <a:spLocks noChangeArrowheads="1"/>
              </p:cNvSpPr>
              <p:nvPr/>
            </p:nvSpPr>
            <p:spPr bwMode="auto">
              <a:xfrm rot="16200000">
                <a:off x="173316" y="619917"/>
                <a:ext cx="978918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ASTX+TNF</a:t>
                </a:r>
                <a:r>
                  <a:rPr lang="el-GR" sz="900" b="1" dirty="0"/>
                  <a:t>α</a:t>
                </a:r>
                <a:endParaRPr lang="en-GB" sz="900" dirty="0"/>
              </a:p>
            </p:txBody>
          </p:sp>
          <p:sp>
            <p:nvSpPr>
              <p:cNvPr id="126" name="TextBox 125"/>
              <p:cNvSpPr txBox="1">
                <a:spLocks noChangeArrowheads="1"/>
              </p:cNvSpPr>
              <p:nvPr/>
            </p:nvSpPr>
            <p:spPr bwMode="auto">
              <a:xfrm rot="16200000">
                <a:off x="1105148" y="689401"/>
                <a:ext cx="839950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ASTX660</a:t>
                </a:r>
                <a:endParaRPr lang="en-GB" sz="900" dirty="0"/>
              </a:p>
            </p:txBody>
          </p:sp>
          <p:sp>
            <p:nvSpPr>
              <p:cNvPr id="127" name="TextBox 126"/>
              <p:cNvSpPr txBox="1">
                <a:spLocks noChangeArrowheads="1"/>
              </p:cNvSpPr>
              <p:nvPr/>
            </p:nvSpPr>
            <p:spPr bwMode="auto">
              <a:xfrm rot="16200000">
                <a:off x="1490374" y="643453"/>
                <a:ext cx="931846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ASTX+TNF</a:t>
                </a:r>
                <a:r>
                  <a:rPr lang="el-GR" sz="900" b="1" dirty="0"/>
                  <a:t>α</a:t>
                </a:r>
                <a:endParaRPr lang="en-GB" sz="900" dirty="0"/>
              </a:p>
            </p:txBody>
          </p:sp>
          <p:sp>
            <p:nvSpPr>
              <p:cNvPr id="128" name="TextBox 127"/>
              <p:cNvSpPr txBox="1">
                <a:spLocks noChangeArrowheads="1"/>
              </p:cNvSpPr>
              <p:nvPr/>
            </p:nvSpPr>
            <p:spPr bwMode="auto">
              <a:xfrm rot="16200000">
                <a:off x="388903" y="619917"/>
                <a:ext cx="978918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TL+TNF</a:t>
                </a:r>
                <a:r>
                  <a:rPr lang="el-GR" sz="900" b="1" dirty="0"/>
                  <a:t>α</a:t>
                </a:r>
                <a:endParaRPr lang="en-GB" sz="900" dirty="0"/>
              </a:p>
            </p:txBody>
          </p:sp>
          <p:sp>
            <p:nvSpPr>
              <p:cNvPr id="129" name="TextBox 128"/>
              <p:cNvSpPr txBox="1">
                <a:spLocks noChangeArrowheads="1"/>
              </p:cNvSpPr>
              <p:nvPr/>
            </p:nvSpPr>
            <p:spPr bwMode="auto">
              <a:xfrm rot="16200000">
                <a:off x="604490" y="619917"/>
                <a:ext cx="978918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Con</a:t>
                </a:r>
                <a:endParaRPr lang="en-GB" sz="900" dirty="0"/>
              </a:p>
            </p:txBody>
          </p:sp>
          <p:sp>
            <p:nvSpPr>
              <p:cNvPr id="130" name="TextBox 129"/>
              <p:cNvSpPr txBox="1">
                <a:spLocks noChangeArrowheads="1"/>
              </p:cNvSpPr>
              <p:nvPr/>
            </p:nvSpPr>
            <p:spPr bwMode="auto">
              <a:xfrm rot="16200000">
                <a:off x="1320735" y="689401"/>
                <a:ext cx="839950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TL32711</a:t>
                </a:r>
                <a:endParaRPr lang="en-GB" sz="900" dirty="0"/>
              </a:p>
            </p:txBody>
          </p:sp>
          <p:sp>
            <p:nvSpPr>
              <p:cNvPr id="131" name="TextBox 130"/>
              <p:cNvSpPr txBox="1">
                <a:spLocks noChangeArrowheads="1"/>
              </p:cNvSpPr>
              <p:nvPr/>
            </p:nvSpPr>
            <p:spPr bwMode="auto">
              <a:xfrm rot="16200000">
                <a:off x="1705964" y="643453"/>
                <a:ext cx="931846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TL+TNF</a:t>
                </a:r>
                <a:r>
                  <a:rPr lang="el-GR" sz="900" b="1" dirty="0"/>
                  <a:t>α</a:t>
                </a:r>
                <a:endParaRPr lang="en-GB" sz="900" dirty="0"/>
              </a:p>
            </p:txBody>
          </p:sp>
          <p:sp>
            <p:nvSpPr>
              <p:cNvPr id="132" name="TextBox 131"/>
              <p:cNvSpPr txBox="1">
                <a:spLocks noChangeArrowheads="1"/>
              </p:cNvSpPr>
              <p:nvPr/>
            </p:nvSpPr>
            <p:spPr bwMode="auto">
              <a:xfrm rot="16200000">
                <a:off x="820077" y="619917"/>
                <a:ext cx="978918" cy="230832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square">
                <a:spAutoFit/>
              </a:bodyPr>
              <a:lstStyle>
                <a:lvl1pPr>
                  <a:defRPr>
                    <a:solidFill>
                      <a:schemeClr val="tx1"/>
                    </a:solidFill>
                    <a:latin typeface="Calibri" pitchFamily="34" charset="0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Calibri" pitchFamily="34" charset="0"/>
                  </a:defRPr>
                </a:lvl5pPr>
                <a:lvl6pPr marL="25146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6pPr>
                <a:lvl7pPr marL="29718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7pPr>
                <a:lvl8pPr marL="34290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8pPr>
                <a:lvl9pPr marL="3886200" indent="-228600" fontAlgn="base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Calibri" pitchFamily="34" charset="0"/>
                  </a:defRPr>
                </a:lvl9pPr>
              </a:lstStyle>
              <a:p>
                <a:r>
                  <a:rPr lang="en-GB" sz="900" b="1" dirty="0"/>
                  <a:t>TNF</a:t>
                </a:r>
                <a:r>
                  <a:rPr lang="el-GR" sz="900" b="1" dirty="0"/>
                  <a:t>α</a:t>
                </a:r>
                <a:endParaRPr lang="en-GB" sz="900" dirty="0"/>
              </a:p>
            </p:txBody>
          </p:sp>
        </p:grpSp>
        <p:cxnSp>
          <p:nvCxnSpPr>
            <p:cNvPr id="133" name="Straight Connector 132"/>
            <p:cNvCxnSpPr/>
            <p:nvPr/>
          </p:nvCxnSpPr>
          <p:spPr>
            <a:xfrm>
              <a:off x="4035242" y="2761703"/>
              <a:ext cx="399656" cy="8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4" name="TextBox 133"/>
            <p:cNvSpPr txBox="1">
              <a:spLocks noChangeArrowheads="1"/>
            </p:cNvSpPr>
            <p:nvPr/>
          </p:nvSpPr>
          <p:spPr bwMode="auto">
            <a:xfrm>
              <a:off x="4004340" y="2541875"/>
              <a:ext cx="510151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GB" sz="900" b="1" dirty="0"/>
                <a:t>IP: IgG</a:t>
              </a:r>
              <a:endParaRPr lang="en-GB" sz="900" dirty="0"/>
            </a:p>
          </p:txBody>
        </p:sp>
        <p:cxnSp>
          <p:nvCxnSpPr>
            <p:cNvPr id="135" name="Straight Connector 134"/>
            <p:cNvCxnSpPr/>
            <p:nvPr/>
          </p:nvCxnSpPr>
          <p:spPr>
            <a:xfrm>
              <a:off x="4580983" y="2760880"/>
              <a:ext cx="1140266" cy="823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6" name="TextBox 135"/>
            <p:cNvSpPr txBox="1">
              <a:spLocks noChangeArrowheads="1"/>
            </p:cNvSpPr>
            <p:nvPr/>
          </p:nvSpPr>
          <p:spPr bwMode="auto">
            <a:xfrm>
              <a:off x="4806849" y="2541520"/>
              <a:ext cx="646585" cy="2308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itchFamily="34" charset="0"/>
                </a:defRPr>
              </a:lvl5pPr>
              <a:lvl6pPr marL="25146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6pPr>
              <a:lvl7pPr marL="29718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7pPr>
              <a:lvl8pPr marL="34290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8pPr>
              <a:lvl9pPr marL="3886200" indent="-2286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</a:defRPr>
              </a:lvl9pPr>
            </a:lstStyle>
            <a:p>
              <a:r>
                <a:rPr lang="en-GB" sz="900" b="1" dirty="0"/>
                <a:t>IP: Casp8</a:t>
              </a:r>
              <a:endParaRPr lang="en-GB" sz="900" dirty="0"/>
            </a:p>
          </p:txBody>
        </p:sp>
        <p:pic>
          <p:nvPicPr>
            <p:cNvPr id="139" name="Picture 138"/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3828376" y="3485429"/>
              <a:ext cx="1966149" cy="525266"/>
            </a:xfrm>
            <a:prstGeom prst="rect">
              <a:avLst/>
            </a:prstGeom>
          </p:spPr>
        </p:pic>
      </p:grpSp>
      <p:graphicFrame>
        <p:nvGraphicFramePr>
          <p:cNvPr id="141" name="Object 140"/>
          <p:cNvGraphicFramePr>
            <a:graphicFrameLocks noChangeAspect="1"/>
          </p:cNvGraphicFramePr>
          <p:nvPr>
            <p:extLst/>
          </p:nvPr>
        </p:nvGraphicFramePr>
        <p:xfrm>
          <a:off x="1708349" y="2516551"/>
          <a:ext cx="6219825" cy="20843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44" name="Prism 5" r:id="rId6" imgW="9107640" imgH="3051360" progId="Prism5.Document">
                  <p:embed/>
                </p:oleObj>
              </mc:Choice>
              <mc:Fallback>
                <p:oleObj name="Prism 5" r:id="rId6" imgW="9107640" imgH="3051360" progId="Prism5.Document">
                  <p:embed/>
                  <p:pic>
                    <p:nvPicPr>
                      <p:cNvPr id="141" name="Object 140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1708349" y="2516551"/>
                        <a:ext cx="6219825" cy="20843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42" name="TextBox 141"/>
          <p:cNvSpPr txBox="1"/>
          <p:nvPr/>
        </p:nvSpPr>
        <p:spPr>
          <a:xfrm>
            <a:off x="1587500" y="2486841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  <a:endParaRPr lang="en-GB" dirty="0"/>
          </a:p>
        </p:txBody>
      </p:sp>
      <p:sp>
        <p:nvSpPr>
          <p:cNvPr id="143" name="TextBox 142"/>
          <p:cNvSpPr txBox="1"/>
          <p:nvPr/>
        </p:nvSpPr>
        <p:spPr>
          <a:xfrm>
            <a:off x="1587500" y="526827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4059719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022823" y="239737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Supplementary Figure </a:t>
            </a:r>
            <a:r>
              <a:rPr lang="en-GB" b="1" dirty="0" smtClean="0"/>
              <a:t>3</a:t>
            </a:r>
            <a:endParaRPr lang="en-GB" b="1" dirty="0"/>
          </a:p>
        </p:txBody>
      </p:sp>
      <p:graphicFrame>
        <p:nvGraphicFramePr>
          <p:cNvPr id="77" name="Object 7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4892220"/>
              </p:ext>
            </p:extLst>
          </p:nvPr>
        </p:nvGraphicFramePr>
        <p:xfrm>
          <a:off x="1189368" y="2391818"/>
          <a:ext cx="9113207" cy="232848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6155" name="Prism 5" r:id="rId3" imgW="9882720" imgH="2359080" progId="Prism5.Document">
                  <p:embed/>
                </p:oleObj>
              </mc:Choice>
              <mc:Fallback>
                <p:oleObj name="Prism 5" r:id="rId3" imgW="9882720" imgH="2359080" progId="Prism5.Document">
                  <p:embed/>
                  <p:pic>
                    <p:nvPicPr>
                      <p:cNvPr id="45" name="Object 44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89368" y="2391818"/>
                        <a:ext cx="9113207" cy="2328486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99" name="TextBox 98"/>
          <p:cNvSpPr txBox="1"/>
          <p:nvPr/>
        </p:nvSpPr>
        <p:spPr>
          <a:xfrm>
            <a:off x="2406570" y="2391818"/>
            <a:ext cx="7636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u="sng" dirty="0" smtClean="0"/>
              <a:t>PC3</a:t>
            </a:r>
            <a:endParaRPr lang="en-GB" sz="1100" b="1" u="sng" dirty="0"/>
          </a:p>
        </p:txBody>
      </p:sp>
      <p:sp>
        <p:nvSpPr>
          <p:cNvPr id="100" name="TextBox 99"/>
          <p:cNvSpPr txBox="1"/>
          <p:nvPr/>
        </p:nvSpPr>
        <p:spPr>
          <a:xfrm>
            <a:off x="5536077" y="2391818"/>
            <a:ext cx="7636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u="sng" dirty="0" smtClean="0"/>
              <a:t>DU145</a:t>
            </a:r>
            <a:endParaRPr lang="en-GB" sz="1100" b="1" u="sng" dirty="0"/>
          </a:p>
        </p:txBody>
      </p:sp>
      <p:sp>
        <p:nvSpPr>
          <p:cNvPr id="101" name="TextBox 100"/>
          <p:cNvSpPr txBox="1"/>
          <p:nvPr/>
        </p:nvSpPr>
        <p:spPr>
          <a:xfrm>
            <a:off x="8283760" y="2391818"/>
            <a:ext cx="76364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100" b="1" u="sng" dirty="0" err="1" smtClean="0"/>
              <a:t>VCaP</a:t>
            </a:r>
            <a:endParaRPr lang="en-GB" sz="1100" b="1" u="sng" dirty="0"/>
          </a:p>
        </p:txBody>
      </p:sp>
    </p:spTree>
    <p:extLst>
      <p:ext uri="{BB962C8B-B14F-4D97-AF65-F5344CB8AC3E}">
        <p14:creationId xmlns:p14="http://schemas.microsoft.com/office/powerpoint/2010/main" val="33362447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34887" y="1993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Supplementary Figure 4</a:t>
            </a:r>
          </a:p>
        </p:txBody>
      </p:sp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3035300" y="2586038"/>
          <a:ext cx="6337300" cy="21272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6" name="Prism 5" r:id="rId4" imgW="8141400" imgH="2732400" progId="Prism5.Document">
                  <p:embed/>
                </p:oleObj>
              </mc:Choice>
              <mc:Fallback>
                <p:oleObj name="Prism 5" r:id="rId4" imgW="8141400" imgH="2732400" progId="Prism5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035300" y="2586038"/>
                        <a:ext cx="6337300" cy="21272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/>
          </p:nvPr>
        </p:nvGraphicFramePr>
        <p:xfrm>
          <a:off x="3128963" y="398463"/>
          <a:ext cx="6094412" cy="216535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87" name="Prism 5" r:id="rId6" imgW="9078480" imgH="3101400" progId="Prism5.Document">
                  <p:embed/>
                </p:oleObj>
              </mc:Choice>
              <mc:Fallback>
                <p:oleObj name="Prism 5" r:id="rId6" imgW="9078480" imgH="3101400" progId="Prism5.Document">
                  <p:embed/>
                  <p:pic>
                    <p:nvPicPr>
                      <p:cNvPr id="5" name="Object 4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3128963" y="398463"/>
                        <a:ext cx="6094412" cy="216535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2590800" y="2373868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2590800" y="41385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</a:t>
            </a:r>
          </a:p>
        </p:txBody>
      </p:sp>
    </p:spTree>
    <p:extLst>
      <p:ext uri="{BB962C8B-B14F-4D97-AF65-F5344CB8AC3E}">
        <p14:creationId xmlns:p14="http://schemas.microsoft.com/office/powerpoint/2010/main" val="816478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/>
          <p:cNvGrpSpPr/>
          <p:nvPr/>
        </p:nvGrpSpPr>
        <p:grpSpPr>
          <a:xfrm>
            <a:off x="3200400" y="762000"/>
            <a:ext cx="5264150" cy="3714750"/>
            <a:chOff x="1524000" y="2981432"/>
            <a:chExt cx="5264150" cy="3714750"/>
          </a:xfrm>
        </p:grpSpPr>
        <p:graphicFrame>
          <p:nvGraphicFramePr>
            <p:cNvPr id="6" name="Object 5"/>
            <p:cNvGraphicFramePr>
              <a:graphicFrameLocks noChangeAspect="1"/>
            </p:cNvGraphicFramePr>
            <p:nvPr>
              <p:extLst/>
            </p:nvPr>
          </p:nvGraphicFramePr>
          <p:xfrm>
            <a:off x="1524000" y="3276600"/>
            <a:ext cx="2700079" cy="1764319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2" name="Prism 5" r:id="rId4" imgW="4969800" imgH="2687040" progId="Prism5.Document">
                    <p:embed/>
                  </p:oleObj>
                </mc:Choice>
                <mc:Fallback>
                  <p:oleObj name="Prism 5" r:id="rId4" imgW="4969800" imgH="2687040" progId="Prism5.Document">
                    <p:embed/>
                    <p:pic>
                      <p:nvPicPr>
                        <p:cNvPr id="6" name="Object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5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524000" y="3276600"/>
                          <a:ext cx="2700079" cy="1764319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7" name="Object 6"/>
            <p:cNvGraphicFramePr>
              <a:graphicFrameLocks noChangeAspect="1"/>
            </p:cNvGraphicFramePr>
            <p:nvPr>
              <p:extLst/>
            </p:nvPr>
          </p:nvGraphicFramePr>
          <p:xfrm>
            <a:off x="1600200" y="4948738"/>
            <a:ext cx="2611551" cy="174734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3" name="Prism 5" r:id="rId6" imgW="4969800" imgH="2687040" progId="Prism5.Document">
                    <p:embed/>
                  </p:oleObj>
                </mc:Choice>
                <mc:Fallback>
                  <p:oleObj name="Prism 5" r:id="rId6" imgW="4969800" imgH="2687040" progId="Prism5.Document">
                    <p:embed/>
                    <p:pic>
                      <p:nvPicPr>
                        <p:cNvPr id="7" name="Object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600200" y="4948738"/>
                          <a:ext cx="2611551" cy="1747342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8" name="Object 7"/>
            <p:cNvGraphicFramePr>
              <a:graphicFrameLocks noChangeAspect="1"/>
            </p:cNvGraphicFramePr>
            <p:nvPr>
              <p:extLst/>
            </p:nvPr>
          </p:nvGraphicFramePr>
          <p:xfrm>
            <a:off x="4284663" y="3276707"/>
            <a:ext cx="2486025" cy="1763713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4" name="Prism 5" r:id="rId8" imgW="4988160" imgH="2687040" progId="Prism5.Document">
                    <p:embed/>
                  </p:oleObj>
                </mc:Choice>
                <mc:Fallback>
                  <p:oleObj name="Prism 5" r:id="rId8" imgW="4988160" imgH="2687040" progId="Prism5.Document">
                    <p:embed/>
                    <p:pic>
                      <p:nvPicPr>
                        <p:cNvPr id="8" name="Object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9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663" y="3276707"/>
                          <a:ext cx="2486025" cy="1763713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9" name="Object 8"/>
            <p:cNvGraphicFramePr>
              <a:graphicFrameLocks noChangeAspect="1"/>
            </p:cNvGraphicFramePr>
            <p:nvPr>
              <p:extLst/>
            </p:nvPr>
          </p:nvGraphicFramePr>
          <p:xfrm>
            <a:off x="4284663" y="4948345"/>
            <a:ext cx="2503487" cy="1747837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3145" name="Prism 5" r:id="rId10" imgW="4988160" imgH="2687040" progId="Prism5.Document">
                    <p:embed/>
                  </p:oleObj>
                </mc:Choice>
                <mc:Fallback>
                  <p:oleObj name="Prism 5" r:id="rId10" imgW="4988160" imgH="2687040" progId="Prism5.Document">
                    <p:embed/>
                    <p:pic>
                      <p:nvPicPr>
                        <p:cNvPr id="9" name="Object 8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11"/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4284663" y="4948345"/>
                          <a:ext cx="2503487" cy="1747837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/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10" name="TextBox 9"/>
            <p:cNvSpPr txBox="1"/>
            <p:nvPr/>
          </p:nvSpPr>
          <p:spPr>
            <a:xfrm>
              <a:off x="4648200" y="2981432"/>
              <a:ext cx="11206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u="sng" dirty="0"/>
                <a:t>DU145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2057400" y="2981432"/>
              <a:ext cx="1120654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1600" b="1" u="sng" dirty="0"/>
                <a:t>PC3</a:t>
              </a:r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1524001" y="10180"/>
            <a:ext cx="25079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Supplementary Figure 5</a:t>
            </a:r>
            <a:r>
              <a:rPr lang="en-GB" b="1" dirty="0" smtClean="0"/>
              <a:t> </a:t>
            </a:r>
            <a:endParaRPr lang="en-GB" b="1" dirty="0"/>
          </a:p>
        </p:txBody>
      </p:sp>
    </p:spTree>
    <p:extLst>
      <p:ext uri="{BB962C8B-B14F-4D97-AF65-F5344CB8AC3E}">
        <p14:creationId xmlns:p14="http://schemas.microsoft.com/office/powerpoint/2010/main" val="1839148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1534887" y="52235"/>
            <a:ext cx="24550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Supplementary Figure 6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480188401"/>
              </p:ext>
            </p:extLst>
          </p:nvPr>
        </p:nvGraphicFramePr>
        <p:xfrm>
          <a:off x="3163529" y="600232"/>
          <a:ext cx="5349240" cy="183864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49" name="Prism 5" r:id="rId4" imgW="8955000" imgH="2953440" progId="Prism5.Document">
                  <p:embed/>
                </p:oleObj>
              </mc:Choice>
              <mc:Fallback>
                <p:oleObj name="Prism 5" r:id="rId4" imgW="8955000" imgH="2953440" progId="Prism5.Document">
                  <p:embed/>
                  <p:pic>
                    <p:nvPicPr>
                      <p:cNvPr id="2" name="Object 1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3163529" y="600232"/>
                        <a:ext cx="5349240" cy="183864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/>
          </p:nvPr>
        </p:nvGraphicFramePr>
        <p:xfrm>
          <a:off x="2957934" y="2716460"/>
          <a:ext cx="2742045" cy="210560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0" name="Prism 5" r:id="rId6" imgW="4014000" imgH="3081600" progId="Prism5.Document">
                  <p:embed/>
                </p:oleObj>
              </mc:Choice>
              <mc:Fallback>
                <p:oleObj name="Prism 5" r:id="rId6" imgW="4014000" imgH="3081600" progId="Prism5.Document">
                  <p:embed/>
                  <p:pic>
                    <p:nvPicPr>
                      <p:cNvPr id="3" name="Object 2"/>
                      <p:cNvPicPr/>
                      <p:nvPr/>
                    </p:nvPicPr>
                    <p:blipFill>
                      <a:blip r:embed="rId7"/>
                      <a:stretch>
                        <a:fillRect/>
                      </a:stretch>
                    </p:blipFill>
                    <p:spPr>
                      <a:xfrm>
                        <a:off x="2957934" y="2716460"/>
                        <a:ext cx="2742045" cy="210560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" name="Object 3"/>
          <p:cNvGraphicFramePr>
            <a:graphicFrameLocks noChangeAspect="1"/>
          </p:cNvGraphicFramePr>
          <p:nvPr>
            <p:extLst/>
          </p:nvPr>
        </p:nvGraphicFramePr>
        <p:xfrm>
          <a:off x="5726136" y="2791650"/>
          <a:ext cx="2800350" cy="2030412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151" name="Prism 5" r:id="rId8" imgW="4101120" imgH="2971800" progId="Prism5.Document">
                  <p:embed/>
                </p:oleObj>
              </mc:Choice>
              <mc:Fallback>
                <p:oleObj name="Prism 5" r:id="rId8" imgW="4101120" imgH="2971800" progId="Prism5.Document">
                  <p:embed/>
                  <p:pic>
                    <p:nvPicPr>
                      <p:cNvPr id="4" name="Object 3"/>
                      <p:cNvPicPr/>
                      <p:nvPr/>
                    </p:nvPicPr>
                    <p:blipFill>
                      <a:blip r:embed="rId9"/>
                      <a:stretch>
                        <a:fillRect/>
                      </a:stretch>
                    </p:blipFill>
                    <p:spPr>
                      <a:xfrm>
                        <a:off x="5726136" y="2791650"/>
                        <a:ext cx="2800350" cy="2030412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2729333" y="457564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A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2706329" y="2667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/>
              <a:t>B</a:t>
            </a:r>
          </a:p>
        </p:txBody>
      </p:sp>
    </p:spTree>
    <p:extLst>
      <p:ext uri="{BB962C8B-B14F-4D97-AF65-F5344CB8AC3E}">
        <p14:creationId xmlns:p14="http://schemas.microsoft.com/office/powerpoint/2010/main" val="552708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5673</TotalTime>
  <Words>335</Words>
  <Application>Microsoft Office PowerPoint</Application>
  <PresentationFormat>Widescreen</PresentationFormat>
  <Paragraphs>60</Paragraphs>
  <Slides>6</Slides>
  <Notes>4</Notes>
  <HiddenSlides>0</HiddenSlides>
  <MMClips>0</MMClips>
  <ScaleCrop>false</ScaleCrop>
  <HeadingPairs>
    <vt:vector size="8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2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GraphPad Prism 5 Project</vt:lpstr>
      <vt:lpstr>Prism 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Christopher McCann</dc:creator>
  <cp:lastModifiedBy>Christopher McCann</cp:lastModifiedBy>
  <cp:revision>17</cp:revision>
  <dcterms:created xsi:type="dcterms:W3CDTF">2018-04-20T15:59:47Z</dcterms:created>
  <dcterms:modified xsi:type="dcterms:W3CDTF">2018-09-19T13:19:58Z</dcterms:modified>
</cp:coreProperties>
</file>