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2" d="100"/>
          <a:sy n="32" d="100"/>
        </p:scale>
        <p:origin x="-1997" y="-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4EF4F-846A-43F6-B31F-33EB02B609E2}" type="datetimeFigureOut">
              <a:rPr lang="en-US" smtClean="0"/>
              <a:pPr/>
              <a:t>2/14/2018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86D30-7B0F-41C7-84FE-2E7E0FD602C7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401638" y="1766888"/>
            <a:ext cx="6227762" cy="5391150"/>
            <a:chOff x="253" y="1113"/>
            <a:chExt cx="3923" cy="3396"/>
          </a:xfrm>
        </p:grpSpPr>
        <p:sp>
          <p:nvSpPr>
            <p:cNvPr id="2052" name="AutoShape 4"/>
            <p:cNvSpPr>
              <a:spLocks noChangeAspect="1" noChangeArrowheads="1" noTextEdit="1"/>
            </p:cNvSpPr>
            <p:nvPr/>
          </p:nvSpPr>
          <p:spPr bwMode="auto">
            <a:xfrm>
              <a:off x="253" y="1113"/>
              <a:ext cx="3923" cy="3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54" name="Rectangle 6"/>
            <p:cNvSpPr>
              <a:spLocks noChangeArrowheads="1"/>
            </p:cNvSpPr>
            <p:nvPr/>
          </p:nvSpPr>
          <p:spPr bwMode="auto">
            <a:xfrm>
              <a:off x="1854" y="1170"/>
              <a:ext cx="1238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en-US" sz="7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g__Chryseobacterium</a:t>
              </a: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_denovo22664 (0.001/0/1.146)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852" y="1203"/>
              <a:ext cx="1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47">
                  <a:moveTo>
                    <a:pt x="0" y="4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56" name="Rectangle 8"/>
            <p:cNvSpPr>
              <a:spLocks noChangeArrowheads="1"/>
            </p:cNvSpPr>
            <p:nvPr/>
          </p:nvSpPr>
          <p:spPr bwMode="auto">
            <a:xfrm>
              <a:off x="1918" y="1267"/>
              <a:ext cx="1474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MF156546.1 Chryseobacterium sp_Naphthalene biodegradation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852" y="1254"/>
              <a:ext cx="64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6"/>
                </a:cxn>
                <a:cxn ang="0">
                  <a:pos x="64" y="46"/>
                </a:cxn>
              </a:cxnLst>
              <a:rect l="0" t="0" r="r" b="b"/>
              <a:pathLst>
                <a:path w="64" h="46">
                  <a:moveTo>
                    <a:pt x="0" y="0"/>
                  </a:moveTo>
                  <a:lnTo>
                    <a:pt x="0" y="46"/>
                  </a:lnTo>
                  <a:lnTo>
                    <a:pt x="64" y="46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814" y="1252"/>
              <a:ext cx="38" cy="71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0"/>
                </a:cxn>
                <a:cxn ang="0">
                  <a:pos x="38" y="0"/>
                </a:cxn>
              </a:cxnLst>
              <a:rect l="0" t="0" r="r" b="b"/>
              <a:pathLst>
                <a:path w="38" h="71">
                  <a:moveTo>
                    <a:pt x="0" y="71"/>
                  </a:moveTo>
                  <a:lnTo>
                    <a:pt x="0" y="0"/>
                  </a:lnTo>
                  <a:lnTo>
                    <a:pt x="38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59" name="Rectangle 11"/>
            <p:cNvSpPr>
              <a:spLocks noChangeArrowheads="1"/>
            </p:cNvSpPr>
            <p:nvPr/>
          </p:nvSpPr>
          <p:spPr bwMode="auto">
            <a:xfrm>
              <a:off x="1885" y="1364"/>
              <a:ext cx="1716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EF540483.1 Chryseobacterium sp. (Impact of phytoremediation_oil-shale)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1814" y="1327"/>
              <a:ext cx="69" cy="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1"/>
                </a:cxn>
                <a:cxn ang="0">
                  <a:pos x="69" y="71"/>
                </a:cxn>
              </a:cxnLst>
              <a:rect l="0" t="0" r="r" b="b"/>
              <a:pathLst>
                <a:path w="69" h="71">
                  <a:moveTo>
                    <a:pt x="0" y="0"/>
                  </a:moveTo>
                  <a:lnTo>
                    <a:pt x="0" y="71"/>
                  </a:lnTo>
                  <a:lnTo>
                    <a:pt x="69" y="71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846" y="1325"/>
              <a:ext cx="968" cy="131"/>
            </a:xfrm>
            <a:custGeom>
              <a:avLst/>
              <a:gdLst/>
              <a:ahLst/>
              <a:cxnLst>
                <a:cxn ang="0">
                  <a:pos x="0" y="131"/>
                </a:cxn>
                <a:cxn ang="0">
                  <a:pos x="0" y="0"/>
                </a:cxn>
                <a:cxn ang="0">
                  <a:pos x="968" y="0"/>
                </a:cxn>
              </a:cxnLst>
              <a:rect l="0" t="0" r="r" b="b"/>
              <a:pathLst>
                <a:path w="968" h="131">
                  <a:moveTo>
                    <a:pt x="0" y="131"/>
                  </a:moveTo>
                  <a:lnTo>
                    <a:pt x="0" y="0"/>
                  </a:lnTo>
                  <a:lnTo>
                    <a:pt x="968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62" name="Rectangle 14"/>
            <p:cNvSpPr>
              <a:spLocks noChangeArrowheads="1"/>
            </p:cNvSpPr>
            <p:nvPr/>
          </p:nvSpPr>
          <p:spPr bwMode="auto">
            <a:xfrm>
              <a:off x="1119" y="1461"/>
              <a:ext cx="1074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en-US" sz="7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g__Kaistobacter</a:t>
              </a: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_denovo11915 (0.38/0.001/5)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1117" y="1495"/>
              <a:ext cx="1" cy="9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95">
                  <a:moveTo>
                    <a:pt x="0" y="9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64" name="Rectangle 16"/>
            <p:cNvSpPr>
              <a:spLocks noChangeArrowheads="1"/>
            </p:cNvSpPr>
            <p:nvPr/>
          </p:nvSpPr>
          <p:spPr bwMode="auto">
            <a:xfrm>
              <a:off x="1119" y="1559"/>
              <a:ext cx="1262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KY691756_Uncultured bacterium (Benthic sediments)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117" y="1592"/>
              <a:ext cx="1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47">
                  <a:moveTo>
                    <a:pt x="0" y="4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66" name="Rectangle 18"/>
            <p:cNvSpPr>
              <a:spLocks noChangeArrowheads="1"/>
            </p:cNvSpPr>
            <p:nvPr/>
          </p:nvSpPr>
          <p:spPr bwMode="auto">
            <a:xfrm>
              <a:off x="1119" y="1656"/>
              <a:ext cx="1244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LT720609_Uncultured bacterium (Oil contamination)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1117" y="1643"/>
              <a:ext cx="1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6"/>
                </a:cxn>
                <a:cxn ang="0">
                  <a:pos x="0" y="46"/>
                </a:cxn>
              </a:cxnLst>
              <a:rect l="0" t="0" r="r" b="b"/>
              <a:pathLst>
                <a:path h="46">
                  <a:moveTo>
                    <a:pt x="0" y="0"/>
                  </a:moveTo>
                  <a:lnTo>
                    <a:pt x="0" y="46"/>
                  </a:lnTo>
                  <a:lnTo>
                    <a:pt x="0" y="46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68" name="Line 20"/>
            <p:cNvSpPr>
              <a:spLocks noChangeShapeType="1"/>
            </p:cNvSpPr>
            <p:nvPr/>
          </p:nvSpPr>
          <p:spPr bwMode="auto">
            <a:xfrm>
              <a:off x="1117" y="1594"/>
              <a:ext cx="1" cy="95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846" y="1461"/>
              <a:ext cx="271" cy="1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31"/>
                </a:cxn>
                <a:cxn ang="0">
                  <a:pos x="271" y="131"/>
                </a:cxn>
              </a:cxnLst>
              <a:rect l="0" t="0" r="r" b="b"/>
              <a:pathLst>
                <a:path w="271" h="131">
                  <a:moveTo>
                    <a:pt x="0" y="0"/>
                  </a:moveTo>
                  <a:lnTo>
                    <a:pt x="0" y="131"/>
                  </a:lnTo>
                  <a:lnTo>
                    <a:pt x="271" y="131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701" y="1458"/>
              <a:ext cx="145" cy="211"/>
            </a:xfrm>
            <a:custGeom>
              <a:avLst/>
              <a:gdLst/>
              <a:ahLst/>
              <a:cxnLst>
                <a:cxn ang="0">
                  <a:pos x="0" y="211"/>
                </a:cxn>
                <a:cxn ang="0">
                  <a:pos x="0" y="0"/>
                </a:cxn>
                <a:cxn ang="0">
                  <a:pos x="145" y="0"/>
                </a:cxn>
              </a:cxnLst>
              <a:rect l="0" t="0" r="r" b="b"/>
              <a:pathLst>
                <a:path w="145" h="211">
                  <a:moveTo>
                    <a:pt x="0" y="211"/>
                  </a:moveTo>
                  <a:lnTo>
                    <a:pt x="0" y="0"/>
                  </a:lnTo>
                  <a:lnTo>
                    <a:pt x="145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1" name="Rectangle 23"/>
            <p:cNvSpPr>
              <a:spLocks noChangeArrowheads="1"/>
            </p:cNvSpPr>
            <p:nvPr/>
          </p:nvSpPr>
          <p:spPr bwMode="auto">
            <a:xfrm>
              <a:off x="1279" y="1753"/>
              <a:ext cx="1079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g__Rhodobacter</a:t>
              </a: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_denovo15715 (0.005/0/0.81)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1277" y="1787"/>
              <a:ext cx="1" cy="9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95">
                  <a:moveTo>
                    <a:pt x="0" y="9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3" name="Rectangle 25"/>
            <p:cNvSpPr>
              <a:spLocks noChangeArrowheads="1"/>
            </p:cNvSpPr>
            <p:nvPr/>
          </p:nvSpPr>
          <p:spPr bwMode="auto">
            <a:xfrm>
              <a:off x="1279" y="1850"/>
              <a:ext cx="1572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GU257946_Rhodobacter </a:t>
              </a:r>
              <a:r>
                <a:rPr kumimoji="0" lang="en-US" sz="7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changlensis</a:t>
              </a: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(Petroleum-contaminated soil)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1277" y="1884"/>
              <a:ext cx="1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47">
                  <a:moveTo>
                    <a:pt x="0" y="4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5" name="Rectangle 27"/>
            <p:cNvSpPr>
              <a:spLocks noChangeArrowheads="1"/>
            </p:cNvSpPr>
            <p:nvPr/>
          </p:nvSpPr>
          <p:spPr bwMode="auto">
            <a:xfrm>
              <a:off x="1279" y="1948"/>
              <a:ext cx="1221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KU936030_Uncultured Rhodobacteraceae_Oil fields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1277" y="1935"/>
              <a:ext cx="1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6"/>
                </a:cxn>
                <a:cxn ang="0">
                  <a:pos x="0" y="46"/>
                </a:cxn>
              </a:cxnLst>
              <a:rect l="0" t="0" r="r" b="b"/>
              <a:pathLst>
                <a:path h="46">
                  <a:moveTo>
                    <a:pt x="0" y="0"/>
                  </a:moveTo>
                  <a:lnTo>
                    <a:pt x="0" y="46"/>
                  </a:lnTo>
                  <a:lnTo>
                    <a:pt x="0" y="46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>
              <a:off x="1277" y="1886"/>
              <a:ext cx="1" cy="95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8" name="Freeform 30"/>
            <p:cNvSpPr>
              <a:spLocks/>
            </p:cNvSpPr>
            <p:nvPr/>
          </p:nvSpPr>
          <p:spPr bwMode="auto">
            <a:xfrm>
              <a:off x="701" y="1673"/>
              <a:ext cx="576" cy="2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1"/>
                </a:cxn>
                <a:cxn ang="0">
                  <a:pos x="576" y="211"/>
                </a:cxn>
              </a:cxnLst>
              <a:rect l="0" t="0" r="r" b="b"/>
              <a:pathLst>
                <a:path w="576" h="211">
                  <a:moveTo>
                    <a:pt x="0" y="0"/>
                  </a:moveTo>
                  <a:lnTo>
                    <a:pt x="0" y="211"/>
                  </a:lnTo>
                  <a:lnTo>
                    <a:pt x="576" y="211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616" y="1671"/>
              <a:ext cx="85" cy="263"/>
            </a:xfrm>
            <a:custGeom>
              <a:avLst/>
              <a:gdLst/>
              <a:ahLst/>
              <a:cxnLst>
                <a:cxn ang="0">
                  <a:pos x="0" y="263"/>
                </a:cxn>
                <a:cxn ang="0">
                  <a:pos x="0" y="0"/>
                </a:cxn>
                <a:cxn ang="0">
                  <a:pos x="85" y="0"/>
                </a:cxn>
              </a:cxnLst>
              <a:rect l="0" t="0" r="r" b="b"/>
              <a:pathLst>
                <a:path w="85" h="263">
                  <a:moveTo>
                    <a:pt x="0" y="263"/>
                  </a:moveTo>
                  <a:lnTo>
                    <a:pt x="0" y="0"/>
                  </a:lnTo>
                  <a:lnTo>
                    <a:pt x="85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80" name="Rectangle 32"/>
            <p:cNvSpPr>
              <a:spLocks noChangeArrowheads="1"/>
            </p:cNvSpPr>
            <p:nvPr/>
          </p:nvSpPr>
          <p:spPr bwMode="auto">
            <a:xfrm>
              <a:off x="1141" y="2045"/>
              <a:ext cx="175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MF156540_Xanthobacter polyaromaticivorans_Naphthalene biodegradation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819" y="2079"/>
              <a:ext cx="320" cy="119"/>
            </a:xfrm>
            <a:custGeom>
              <a:avLst/>
              <a:gdLst/>
              <a:ahLst/>
              <a:cxnLst>
                <a:cxn ang="0">
                  <a:pos x="0" y="119"/>
                </a:cxn>
                <a:cxn ang="0">
                  <a:pos x="0" y="0"/>
                </a:cxn>
                <a:cxn ang="0">
                  <a:pos x="320" y="0"/>
                </a:cxn>
              </a:cxnLst>
              <a:rect l="0" t="0" r="r" b="b"/>
              <a:pathLst>
                <a:path w="320" h="119">
                  <a:moveTo>
                    <a:pt x="0" y="119"/>
                  </a:moveTo>
                  <a:lnTo>
                    <a:pt x="0" y="0"/>
                  </a:lnTo>
                  <a:lnTo>
                    <a:pt x="32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82" name="Rectangle 34"/>
            <p:cNvSpPr>
              <a:spLocks noChangeArrowheads="1"/>
            </p:cNvSpPr>
            <p:nvPr/>
          </p:nvSpPr>
          <p:spPr bwMode="auto">
            <a:xfrm>
              <a:off x="1231" y="2142"/>
              <a:ext cx="118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en-US" sz="700" b="1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g__Xanthobacter</a:t>
              </a:r>
              <a:r>
                <a:rPr kumimoji="0" lang="en-US" sz="7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_denovo</a:t>
              </a: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6106 (0.05/0.0002/3.21)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1229" y="2176"/>
              <a:ext cx="1" cy="144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44">
                  <a:moveTo>
                    <a:pt x="0" y="14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84" name="Rectangle 36"/>
            <p:cNvSpPr>
              <a:spLocks noChangeArrowheads="1"/>
            </p:cNvSpPr>
            <p:nvPr/>
          </p:nvSpPr>
          <p:spPr bwMode="auto">
            <a:xfrm>
              <a:off x="1231" y="2239"/>
              <a:ext cx="168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AF050533_Uncultured eubacterium (Hydrocarbon contaminated aquifer)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1229" y="2273"/>
              <a:ext cx="1" cy="95"/>
            </a:xfrm>
            <a:custGeom>
              <a:avLst/>
              <a:gdLst/>
              <a:ahLst/>
              <a:cxnLst>
                <a:cxn ang="0">
                  <a:pos x="0" y="95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95">
                  <a:moveTo>
                    <a:pt x="0" y="9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86" name="Rectangle 38"/>
            <p:cNvSpPr>
              <a:spLocks noChangeArrowheads="1"/>
            </p:cNvSpPr>
            <p:nvPr/>
          </p:nvSpPr>
          <p:spPr bwMode="auto">
            <a:xfrm>
              <a:off x="1231" y="2337"/>
              <a:ext cx="1252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f</a:t>
              </a:r>
              <a:r>
                <a:rPr kumimoji="0" lang="en-US" sz="7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__Acetobacteraceae</a:t>
              </a: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_denovo23721 (0.1/0.0002/2.45)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auto">
            <a:xfrm>
              <a:off x="1229" y="2370"/>
              <a:ext cx="1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47">
                  <a:moveTo>
                    <a:pt x="0" y="4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88" name="Rectangle 40"/>
            <p:cNvSpPr>
              <a:spLocks noChangeArrowheads="1"/>
            </p:cNvSpPr>
            <p:nvPr/>
          </p:nvSpPr>
          <p:spPr bwMode="auto">
            <a:xfrm>
              <a:off x="1231" y="2434"/>
              <a:ext cx="968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KM134592_Uncultured bacterium Water.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89" name="Freeform 41"/>
            <p:cNvSpPr>
              <a:spLocks/>
            </p:cNvSpPr>
            <p:nvPr/>
          </p:nvSpPr>
          <p:spPr bwMode="auto">
            <a:xfrm>
              <a:off x="1229" y="2421"/>
              <a:ext cx="1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7"/>
                </a:cxn>
                <a:cxn ang="0">
                  <a:pos x="0" y="47"/>
                </a:cxn>
              </a:cxnLst>
              <a:rect l="0" t="0" r="r" b="b"/>
              <a:pathLst>
                <a:path h="47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90" name="Line 42"/>
            <p:cNvSpPr>
              <a:spLocks noChangeShapeType="1"/>
            </p:cNvSpPr>
            <p:nvPr/>
          </p:nvSpPr>
          <p:spPr bwMode="auto">
            <a:xfrm>
              <a:off x="1229" y="2324"/>
              <a:ext cx="1" cy="144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91" name="Freeform 43"/>
            <p:cNvSpPr>
              <a:spLocks/>
            </p:cNvSpPr>
            <p:nvPr/>
          </p:nvSpPr>
          <p:spPr bwMode="auto">
            <a:xfrm>
              <a:off x="819" y="2202"/>
              <a:ext cx="410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0"/>
                </a:cxn>
                <a:cxn ang="0">
                  <a:pos x="410" y="120"/>
                </a:cxn>
              </a:cxnLst>
              <a:rect l="0" t="0" r="r" b="b"/>
              <a:pathLst>
                <a:path w="410" h="120">
                  <a:moveTo>
                    <a:pt x="0" y="0"/>
                  </a:moveTo>
                  <a:lnTo>
                    <a:pt x="0" y="120"/>
                  </a:lnTo>
                  <a:lnTo>
                    <a:pt x="410" y="12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616" y="1938"/>
              <a:ext cx="203" cy="2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62"/>
                </a:cxn>
                <a:cxn ang="0">
                  <a:pos x="203" y="262"/>
                </a:cxn>
              </a:cxnLst>
              <a:rect l="0" t="0" r="r" b="b"/>
              <a:pathLst>
                <a:path w="203" h="262">
                  <a:moveTo>
                    <a:pt x="0" y="0"/>
                  </a:moveTo>
                  <a:lnTo>
                    <a:pt x="0" y="262"/>
                  </a:lnTo>
                  <a:lnTo>
                    <a:pt x="203" y="262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auto">
            <a:xfrm>
              <a:off x="497" y="1936"/>
              <a:ext cx="119" cy="433"/>
            </a:xfrm>
            <a:custGeom>
              <a:avLst/>
              <a:gdLst/>
              <a:ahLst/>
              <a:cxnLst>
                <a:cxn ang="0">
                  <a:pos x="0" y="433"/>
                </a:cxn>
                <a:cxn ang="0">
                  <a:pos x="0" y="0"/>
                </a:cxn>
                <a:cxn ang="0">
                  <a:pos x="119" y="0"/>
                </a:cxn>
              </a:cxnLst>
              <a:rect l="0" t="0" r="r" b="b"/>
              <a:pathLst>
                <a:path w="119" h="433">
                  <a:moveTo>
                    <a:pt x="0" y="433"/>
                  </a:moveTo>
                  <a:lnTo>
                    <a:pt x="0" y="0"/>
                  </a:lnTo>
                  <a:lnTo>
                    <a:pt x="119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94" name="Rectangle 46"/>
            <p:cNvSpPr>
              <a:spLocks noChangeArrowheads="1"/>
            </p:cNvSpPr>
            <p:nvPr/>
          </p:nvSpPr>
          <p:spPr bwMode="auto">
            <a:xfrm>
              <a:off x="1463" y="2531"/>
              <a:ext cx="1879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AB243673_Longilinea arvoryzae (Methanogenic propionate-degrading consortia)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1461" y="2565"/>
              <a:ext cx="1" cy="46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46">
                  <a:moveTo>
                    <a:pt x="0" y="4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96" name="Rectangle 48"/>
            <p:cNvSpPr>
              <a:spLocks noChangeArrowheads="1"/>
            </p:cNvSpPr>
            <p:nvPr/>
          </p:nvSpPr>
          <p:spPr bwMode="auto">
            <a:xfrm>
              <a:off x="1463" y="2628"/>
              <a:ext cx="157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KT183423_Longilinea arvoryzae_slugde from mesophilic anaerobic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1461" y="2615"/>
              <a:ext cx="1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7"/>
                </a:cxn>
                <a:cxn ang="0">
                  <a:pos x="0" y="47"/>
                </a:cxn>
              </a:cxnLst>
              <a:rect l="0" t="0" r="r" b="b"/>
              <a:pathLst>
                <a:path h="47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1400" y="2613"/>
              <a:ext cx="61" cy="71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0"/>
                </a:cxn>
                <a:cxn ang="0">
                  <a:pos x="61" y="0"/>
                </a:cxn>
              </a:cxnLst>
              <a:rect l="0" t="0" r="r" b="b"/>
              <a:pathLst>
                <a:path w="61" h="71">
                  <a:moveTo>
                    <a:pt x="0" y="71"/>
                  </a:move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99" name="Rectangle 51"/>
            <p:cNvSpPr>
              <a:spLocks noChangeArrowheads="1"/>
            </p:cNvSpPr>
            <p:nvPr/>
          </p:nvSpPr>
          <p:spPr bwMode="auto">
            <a:xfrm>
              <a:off x="1402" y="2726"/>
              <a:ext cx="1109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g__Longilinea</a:t>
              </a: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_denovo1831(0.25/0.0009//2.41)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00" name="Freeform 52"/>
            <p:cNvSpPr>
              <a:spLocks/>
            </p:cNvSpPr>
            <p:nvPr/>
          </p:nvSpPr>
          <p:spPr bwMode="auto">
            <a:xfrm>
              <a:off x="1400" y="2688"/>
              <a:ext cx="1" cy="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1"/>
                </a:cxn>
                <a:cxn ang="0">
                  <a:pos x="0" y="71"/>
                </a:cxn>
              </a:cxnLst>
              <a:rect l="0" t="0" r="r" b="b"/>
              <a:pathLst>
                <a:path h="71">
                  <a:moveTo>
                    <a:pt x="0" y="0"/>
                  </a:moveTo>
                  <a:lnTo>
                    <a:pt x="0" y="71"/>
                  </a:lnTo>
                  <a:lnTo>
                    <a:pt x="0" y="71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01" name="Freeform 53"/>
            <p:cNvSpPr>
              <a:spLocks/>
            </p:cNvSpPr>
            <p:nvPr/>
          </p:nvSpPr>
          <p:spPr bwMode="auto">
            <a:xfrm>
              <a:off x="1052" y="2686"/>
              <a:ext cx="348" cy="12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0"/>
                </a:cxn>
                <a:cxn ang="0">
                  <a:pos x="348" y="0"/>
                </a:cxn>
              </a:cxnLst>
              <a:rect l="0" t="0" r="r" b="b"/>
              <a:pathLst>
                <a:path w="348" h="120">
                  <a:moveTo>
                    <a:pt x="0" y="120"/>
                  </a:moveTo>
                  <a:lnTo>
                    <a:pt x="0" y="0"/>
                  </a:lnTo>
                  <a:lnTo>
                    <a:pt x="348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02" name="Rectangle 54"/>
            <p:cNvSpPr>
              <a:spLocks noChangeArrowheads="1"/>
            </p:cNvSpPr>
            <p:nvPr/>
          </p:nvSpPr>
          <p:spPr bwMode="auto">
            <a:xfrm>
              <a:off x="1798" y="2823"/>
              <a:ext cx="908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en-US" sz="7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g__T78</a:t>
              </a: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_denovo15061 (0.21/0.002/1.5)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03" name="Freeform 55"/>
            <p:cNvSpPr>
              <a:spLocks/>
            </p:cNvSpPr>
            <p:nvPr/>
          </p:nvSpPr>
          <p:spPr bwMode="auto">
            <a:xfrm>
              <a:off x="1796" y="2857"/>
              <a:ext cx="1" cy="71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71">
                  <a:moveTo>
                    <a:pt x="0" y="7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04" name="Rectangle 56"/>
            <p:cNvSpPr>
              <a:spLocks noChangeArrowheads="1"/>
            </p:cNvSpPr>
            <p:nvPr/>
          </p:nvSpPr>
          <p:spPr bwMode="auto">
            <a:xfrm>
              <a:off x="1859" y="2920"/>
              <a:ext cx="2201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EU522646_Uncultured Chloroflexi (Hydrocarbon degrading methanogenic microbial consortia)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05" name="Freeform 57"/>
            <p:cNvSpPr>
              <a:spLocks/>
            </p:cNvSpPr>
            <p:nvPr/>
          </p:nvSpPr>
          <p:spPr bwMode="auto">
            <a:xfrm>
              <a:off x="1857" y="2954"/>
              <a:ext cx="1" cy="46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46">
                  <a:moveTo>
                    <a:pt x="0" y="4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06" name="Rectangle 58"/>
            <p:cNvSpPr>
              <a:spLocks noChangeArrowheads="1"/>
            </p:cNvSpPr>
            <p:nvPr/>
          </p:nvSpPr>
          <p:spPr bwMode="auto">
            <a:xfrm>
              <a:off x="1859" y="3017"/>
              <a:ext cx="167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LT841560_Uncultured Anaerolineaceae bacterium _Anaerobic digestion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07" name="Freeform 59"/>
            <p:cNvSpPr>
              <a:spLocks/>
            </p:cNvSpPr>
            <p:nvPr/>
          </p:nvSpPr>
          <p:spPr bwMode="auto">
            <a:xfrm>
              <a:off x="1857" y="3005"/>
              <a:ext cx="1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6"/>
                </a:cxn>
                <a:cxn ang="0">
                  <a:pos x="0" y="46"/>
                </a:cxn>
              </a:cxnLst>
              <a:rect l="0" t="0" r="r" b="b"/>
              <a:pathLst>
                <a:path h="46">
                  <a:moveTo>
                    <a:pt x="0" y="0"/>
                  </a:moveTo>
                  <a:lnTo>
                    <a:pt x="0" y="46"/>
                  </a:lnTo>
                  <a:lnTo>
                    <a:pt x="0" y="46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08" name="Freeform 60"/>
            <p:cNvSpPr>
              <a:spLocks/>
            </p:cNvSpPr>
            <p:nvPr/>
          </p:nvSpPr>
          <p:spPr bwMode="auto">
            <a:xfrm>
              <a:off x="1796" y="2932"/>
              <a:ext cx="61" cy="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0"/>
                </a:cxn>
                <a:cxn ang="0">
                  <a:pos x="61" y="70"/>
                </a:cxn>
              </a:cxnLst>
              <a:rect l="0" t="0" r="r" b="b"/>
              <a:pathLst>
                <a:path w="61" h="70">
                  <a:moveTo>
                    <a:pt x="0" y="0"/>
                  </a:moveTo>
                  <a:lnTo>
                    <a:pt x="0" y="70"/>
                  </a:lnTo>
                  <a:lnTo>
                    <a:pt x="61" y="7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09" name="Freeform 61"/>
            <p:cNvSpPr>
              <a:spLocks/>
            </p:cNvSpPr>
            <p:nvPr/>
          </p:nvSpPr>
          <p:spPr bwMode="auto">
            <a:xfrm>
              <a:off x="1052" y="2810"/>
              <a:ext cx="744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0"/>
                </a:cxn>
                <a:cxn ang="0">
                  <a:pos x="744" y="120"/>
                </a:cxn>
              </a:cxnLst>
              <a:rect l="0" t="0" r="r" b="b"/>
              <a:pathLst>
                <a:path w="744" h="120">
                  <a:moveTo>
                    <a:pt x="0" y="0"/>
                  </a:moveTo>
                  <a:lnTo>
                    <a:pt x="0" y="120"/>
                  </a:lnTo>
                  <a:lnTo>
                    <a:pt x="744" y="12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10" name="Freeform 62"/>
            <p:cNvSpPr>
              <a:spLocks/>
            </p:cNvSpPr>
            <p:nvPr/>
          </p:nvSpPr>
          <p:spPr bwMode="auto">
            <a:xfrm>
              <a:off x="497" y="2373"/>
              <a:ext cx="555" cy="4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35"/>
                </a:cxn>
                <a:cxn ang="0">
                  <a:pos x="555" y="435"/>
                </a:cxn>
              </a:cxnLst>
              <a:rect l="0" t="0" r="r" b="b"/>
              <a:pathLst>
                <a:path w="555" h="435">
                  <a:moveTo>
                    <a:pt x="0" y="0"/>
                  </a:moveTo>
                  <a:lnTo>
                    <a:pt x="0" y="435"/>
                  </a:lnTo>
                  <a:lnTo>
                    <a:pt x="555" y="435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11" name="Freeform 63"/>
            <p:cNvSpPr>
              <a:spLocks/>
            </p:cNvSpPr>
            <p:nvPr/>
          </p:nvSpPr>
          <p:spPr bwMode="auto">
            <a:xfrm>
              <a:off x="424" y="2371"/>
              <a:ext cx="73" cy="423"/>
            </a:xfrm>
            <a:custGeom>
              <a:avLst/>
              <a:gdLst/>
              <a:ahLst/>
              <a:cxnLst>
                <a:cxn ang="0">
                  <a:pos x="0" y="423"/>
                </a:cxn>
                <a:cxn ang="0">
                  <a:pos x="0" y="0"/>
                </a:cxn>
                <a:cxn ang="0">
                  <a:pos x="73" y="0"/>
                </a:cxn>
              </a:cxnLst>
              <a:rect l="0" t="0" r="r" b="b"/>
              <a:pathLst>
                <a:path w="73" h="423">
                  <a:moveTo>
                    <a:pt x="0" y="423"/>
                  </a:moveTo>
                  <a:lnTo>
                    <a:pt x="0" y="0"/>
                  </a:lnTo>
                  <a:lnTo>
                    <a:pt x="73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12" name="Rectangle 64"/>
            <p:cNvSpPr>
              <a:spLocks noChangeArrowheads="1"/>
            </p:cNvSpPr>
            <p:nvPr/>
          </p:nvSpPr>
          <p:spPr bwMode="auto">
            <a:xfrm>
              <a:off x="1091" y="3115"/>
              <a:ext cx="1744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AF387803_Mycobacterium sp. (Polycyclic aromatic hydrocarbon degrader)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13" name="Freeform 65"/>
            <p:cNvSpPr>
              <a:spLocks/>
            </p:cNvSpPr>
            <p:nvPr/>
          </p:nvSpPr>
          <p:spPr bwMode="auto">
            <a:xfrm>
              <a:off x="1058" y="3148"/>
              <a:ext cx="31" cy="71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0"/>
                </a:cxn>
                <a:cxn ang="0">
                  <a:pos x="31" y="0"/>
                </a:cxn>
              </a:cxnLst>
              <a:rect l="0" t="0" r="r" b="b"/>
              <a:pathLst>
                <a:path w="31" h="71">
                  <a:moveTo>
                    <a:pt x="0" y="71"/>
                  </a:moveTo>
                  <a:lnTo>
                    <a:pt x="0" y="0"/>
                  </a:lnTo>
                  <a:lnTo>
                    <a:pt x="31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14" name="Rectangle 66"/>
            <p:cNvSpPr>
              <a:spLocks noChangeArrowheads="1"/>
            </p:cNvSpPr>
            <p:nvPr/>
          </p:nvSpPr>
          <p:spPr bwMode="auto">
            <a:xfrm>
              <a:off x="1083" y="3212"/>
              <a:ext cx="1190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g__Mycobacterium</a:t>
              </a: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_denovo21770 (0.2/0.004/1.01)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15" name="Freeform 67"/>
            <p:cNvSpPr>
              <a:spLocks/>
            </p:cNvSpPr>
            <p:nvPr/>
          </p:nvSpPr>
          <p:spPr bwMode="auto">
            <a:xfrm>
              <a:off x="1081" y="3246"/>
              <a:ext cx="1" cy="46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46">
                  <a:moveTo>
                    <a:pt x="0" y="46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16" name="Rectangle 68"/>
            <p:cNvSpPr>
              <a:spLocks noChangeArrowheads="1"/>
            </p:cNvSpPr>
            <p:nvPr/>
          </p:nvSpPr>
          <p:spPr bwMode="auto">
            <a:xfrm>
              <a:off x="1083" y="3309"/>
              <a:ext cx="1280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KX058391_Mycobacterium sp. (Oil-contaminated soil)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17" name="Freeform 69"/>
            <p:cNvSpPr>
              <a:spLocks/>
            </p:cNvSpPr>
            <p:nvPr/>
          </p:nvSpPr>
          <p:spPr bwMode="auto">
            <a:xfrm>
              <a:off x="1081" y="3296"/>
              <a:ext cx="1" cy="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7"/>
                </a:cxn>
                <a:cxn ang="0">
                  <a:pos x="0" y="47"/>
                </a:cxn>
              </a:cxnLst>
              <a:rect l="0" t="0" r="r" b="b"/>
              <a:pathLst>
                <a:path h="47">
                  <a:moveTo>
                    <a:pt x="0" y="0"/>
                  </a:moveTo>
                  <a:lnTo>
                    <a:pt x="0" y="47"/>
                  </a:lnTo>
                  <a:lnTo>
                    <a:pt x="0" y="47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18" name="Freeform 70"/>
            <p:cNvSpPr>
              <a:spLocks/>
            </p:cNvSpPr>
            <p:nvPr/>
          </p:nvSpPr>
          <p:spPr bwMode="auto">
            <a:xfrm>
              <a:off x="1058" y="3223"/>
              <a:ext cx="23" cy="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1"/>
                </a:cxn>
                <a:cxn ang="0">
                  <a:pos x="23" y="71"/>
                </a:cxn>
              </a:cxnLst>
              <a:rect l="0" t="0" r="r" b="b"/>
              <a:pathLst>
                <a:path w="23" h="71">
                  <a:moveTo>
                    <a:pt x="0" y="0"/>
                  </a:moveTo>
                  <a:lnTo>
                    <a:pt x="0" y="71"/>
                  </a:lnTo>
                  <a:lnTo>
                    <a:pt x="23" y="71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19" name="Freeform 71"/>
            <p:cNvSpPr>
              <a:spLocks/>
            </p:cNvSpPr>
            <p:nvPr/>
          </p:nvSpPr>
          <p:spPr bwMode="auto">
            <a:xfrm>
              <a:off x="424" y="2798"/>
              <a:ext cx="634" cy="4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3"/>
                </a:cxn>
                <a:cxn ang="0">
                  <a:pos x="634" y="423"/>
                </a:cxn>
              </a:cxnLst>
              <a:rect l="0" t="0" r="r" b="b"/>
              <a:pathLst>
                <a:path w="634" h="423">
                  <a:moveTo>
                    <a:pt x="0" y="0"/>
                  </a:moveTo>
                  <a:lnTo>
                    <a:pt x="0" y="423"/>
                  </a:lnTo>
                  <a:lnTo>
                    <a:pt x="634" y="423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0" name="Freeform 72"/>
            <p:cNvSpPr>
              <a:spLocks/>
            </p:cNvSpPr>
            <p:nvPr/>
          </p:nvSpPr>
          <p:spPr bwMode="auto">
            <a:xfrm>
              <a:off x="294" y="2796"/>
              <a:ext cx="130" cy="505"/>
            </a:xfrm>
            <a:custGeom>
              <a:avLst/>
              <a:gdLst/>
              <a:ahLst/>
              <a:cxnLst>
                <a:cxn ang="0">
                  <a:pos x="0" y="505"/>
                </a:cxn>
                <a:cxn ang="0">
                  <a:pos x="0" y="0"/>
                </a:cxn>
                <a:cxn ang="0">
                  <a:pos x="130" y="0"/>
                </a:cxn>
              </a:cxnLst>
              <a:rect l="0" t="0" r="r" b="b"/>
              <a:pathLst>
                <a:path w="130" h="505">
                  <a:moveTo>
                    <a:pt x="0" y="505"/>
                  </a:moveTo>
                  <a:lnTo>
                    <a:pt x="0" y="0"/>
                  </a:lnTo>
                  <a:lnTo>
                    <a:pt x="13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1" name="Rectangle 73"/>
            <p:cNvSpPr>
              <a:spLocks noChangeArrowheads="1"/>
            </p:cNvSpPr>
            <p:nvPr/>
          </p:nvSpPr>
          <p:spPr bwMode="auto">
            <a:xfrm>
              <a:off x="1006" y="3406"/>
              <a:ext cx="1388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EU498369_Soehngenia sp (Chloroethene degrading culture)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2" name="Freeform 74"/>
            <p:cNvSpPr>
              <a:spLocks/>
            </p:cNvSpPr>
            <p:nvPr/>
          </p:nvSpPr>
          <p:spPr bwMode="auto">
            <a:xfrm>
              <a:off x="1004" y="3440"/>
              <a:ext cx="1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47">
                  <a:moveTo>
                    <a:pt x="0" y="4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3" name="Rectangle 75"/>
            <p:cNvSpPr>
              <a:spLocks noChangeArrowheads="1"/>
            </p:cNvSpPr>
            <p:nvPr/>
          </p:nvSpPr>
          <p:spPr bwMode="auto">
            <a:xfrm>
              <a:off x="1006" y="3504"/>
              <a:ext cx="1472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MF188185_Soehngenia </a:t>
              </a:r>
              <a:r>
                <a:rPr kumimoji="0" lang="en-US" sz="7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saccharolyticasulfates</a:t>
              </a: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(Sulfate </a:t>
              </a:r>
              <a:r>
                <a:rPr lang="en-US" sz="7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kumimoji="0" lang="en-US" sz="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educer)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4" name="Freeform 76"/>
            <p:cNvSpPr>
              <a:spLocks/>
            </p:cNvSpPr>
            <p:nvPr/>
          </p:nvSpPr>
          <p:spPr bwMode="auto">
            <a:xfrm>
              <a:off x="1004" y="3491"/>
              <a:ext cx="1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6"/>
                </a:cxn>
                <a:cxn ang="0">
                  <a:pos x="0" y="46"/>
                </a:cxn>
              </a:cxnLst>
              <a:rect l="0" t="0" r="r" b="b"/>
              <a:pathLst>
                <a:path h="46">
                  <a:moveTo>
                    <a:pt x="0" y="0"/>
                  </a:moveTo>
                  <a:lnTo>
                    <a:pt x="0" y="46"/>
                  </a:lnTo>
                  <a:lnTo>
                    <a:pt x="0" y="46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5" name="Rectangle 77"/>
            <p:cNvSpPr>
              <a:spLocks noChangeArrowheads="1"/>
            </p:cNvSpPr>
            <p:nvPr/>
          </p:nvSpPr>
          <p:spPr bwMode="auto">
            <a:xfrm>
              <a:off x="1006" y="3601"/>
              <a:ext cx="1401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en-US" sz="7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g__Tissierella_Soehngenia</a:t>
              </a: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_denovo16082 (0.38/0.031/1.01)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6" name="Freeform 78"/>
            <p:cNvSpPr>
              <a:spLocks/>
            </p:cNvSpPr>
            <p:nvPr/>
          </p:nvSpPr>
          <p:spPr bwMode="auto">
            <a:xfrm>
              <a:off x="1004" y="3539"/>
              <a:ext cx="1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</a:cxnLst>
              <a:rect l="0" t="0" r="r" b="b"/>
              <a:pathLst>
                <a:path h="96">
                  <a:moveTo>
                    <a:pt x="0" y="0"/>
                  </a:moveTo>
                  <a:lnTo>
                    <a:pt x="0" y="96"/>
                  </a:lnTo>
                  <a:lnTo>
                    <a:pt x="0" y="96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7" name="Line 79"/>
            <p:cNvSpPr>
              <a:spLocks noChangeShapeType="1"/>
            </p:cNvSpPr>
            <p:nvPr/>
          </p:nvSpPr>
          <p:spPr bwMode="auto">
            <a:xfrm>
              <a:off x="1004" y="3440"/>
              <a:ext cx="1" cy="95"/>
            </a:xfrm>
            <a:prstGeom prst="line">
              <a:avLst/>
            </a:pr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8" name="Freeform 80"/>
            <p:cNvSpPr>
              <a:spLocks/>
            </p:cNvSpPr>
            <p:nvPr/>
          </p:nvSpPr>
          <p:spPr bwMode="auto">
            <a:xfrm>
              <a:off x="616" y="3537"/>
              <a:ext cx="388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0" y="0"/>
                </a:cxn>
                <a:cxn ang="0">
                  <a:pos x="388" y="0"/>
                </a:cxn>
              </a:cxnLst>
              <a:rect l="0" t="0" r="r" b="b"/>
              <a:pathLst>
                <a:path w="388" h="96">
                  <a:moveTo>
                    <a:pt x="0" y="96"/>
                  </a:moveTo>
                  <a:lnTo>
                    <a:pt x="0" y="0"/>
                  </a:lnTo>
                  <a:lnTo>
                    <a:pt x="388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9" name="Rectangle 81"/>
            <p:cNvSpPr>
              <a:spLocks noChangeArrowheads="1"/>
            </p:cNvSpPr>
            <p:nvPr/>
          </p:nvSpPr>
          <p:spPr bwMode="auto">
            <a:xfrm>
              <a:off x="1018" y="3698"/>
              <a:ext cx="228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AB232581_Tepidanaerobacter (Syntrophic long-chain fatty acids degrader_Methanogenic Sludges)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30" name="Freeform 82"/>
            <p:cNvSpPr>
              <a:spLocks/>
            </p:cNvSpPr>
            <p:nvPr/>
          </p:nvSpPr>
          <p:spPr bwMode="auto">
            <a:xfrm>
              <a:off x="616" y="3637"/>
              <a:ext cx="400" cy="9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5"/>
                </a:cxn>
                <a:cxn ang="0">
                  <a:pos x="400" y="95"/>
                </a:cxn>
              </a:cxnLst>
              <a:rect l="0" t="0" r="r" b="b"/>
              <a:pathLst>
                <a:path w="400" h="95">
                  <a:moveTo>
                    <a:pt x="0" y="0"/>
                  </a:moveTo>
                  <a:lnTo>
                    <a:pt x="0" y="95"/>
                  </a:lnTo>
                  <a:lnTo>
                    <a:pt x="400" y="95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31" name="Freeform 83"/>
            <p:cNvSpPr>
              <a:spLocks/>
            </p:cNvSpPr>
            <p:nvPr/>
          </p:nvSpPr>
          <p:spPr bwMode="auto">
            <a:xfrm>
              <a:off x="484" y="3635"/>
              <a:ext cx="132" cy="174"/>
            </a:xfrm>
            <a:custGeom>
              <a:avLst/>
              <a:gdLst/>
              <a:ahLst/>
              <a:cxnLst>
                <a:cxn ang="0">
                  <a:pos x="0" y="174"/>
                </a:cxn>
                <a:cxn ang="0">
                  <a:pos x="0" y="0"/>
                </a:cxn>
                <a:cxn ang="0">
                  <a:pos x="132" y="0"/>
                </a:cxn>
              </a:cxnLst>
              <a:rect l="0" t="0" r="r" b="b"/>
              <a:pathLst>
                <a:path w="132" h="174">
                  <a:moveTo>
                    <a:pt x="0" y="174"/>
                  </a:moveTo>
                  <a:lnTo>
                    <a:pt x="0" y="0"/>
                  </a:lnTo>
                  <a:lnTo>
                    <a:pt x="132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32" name="Rectangle 84"/>
            <p:cNvSpPr>
              <a:spLocks noChangeArrowheads="1"/>
            </p:cNvSpPr>
            <p:nvPr/>
          </p:nvSpPr>
          <p:spPr bwMode="auto">
            <a:xfrm>
              <a:off x="1079" y="3796"/>
              <a:ext cx="1490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kumimoji="0" lang="en-US" sz="7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g__Thermoanaerobacterium</a:t>
              </a: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_denovo13726 (0.35/0.003/1.185)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33" name="Freeform 85"/>
            <p:cNvSpPr>
              <a:spLocks/>
            </p:cNvSpPr>
            <p:nvPr/>
          </p:nvSpPr>
          <p:spPr bwMode="auto">
            <a:xfrm>
              <a:off x="1020" y="3829"/>
              <a:ext cx="57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0" y="0"/>
                </a:cxn>
                <a:cxn ang="0">
                  <a:pos x="57" y="0"/>
                </a:cxn>
              </a:cxnLst>
              <a:rect l="0" t="0" r="r" b="b"/>
              <a:pathLst>
                <a:path w="57" h="47">
                  <a:moveTo>
                    <a:pt x="0" y="47"/>
                  </a:moveTo>
                  <a:lnTo>
                    <a:pt x="0" y="0"/>
                  </a:lnTo>
                  <a:lnTo>
                    <a:pt x="57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34" name="Rectangle 86"/>
            <p:cNvSpPr>
              <a:spLocks noChangeArrowheads="1"/>
            </p:cNvSpPr>
            <p:nvPr/>
          </p:nvSpPr>
          <p:spPr bwMode="auto">
            <a:xfrm>
              <a:off x="1072" y="3893"/>
              <a:ext cx="166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JQ420055_Thermoanaerobacterium sp._sulfate reducing River sediment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35" name="Freeform 87"/>
            <p:cNvSpPr>
              <a:spLocks/>
            </p:cNvSpPr>
            <p:nvPr/>
          </p:nvSpPr>
          <p:spPr bwMode="auto">
            <a:xfrm>
              <a:off x="1020" y="3880"/>
              <a:ext cx="50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6"/>
                </a:cxn>
                <a:cxn ang="0">
                  <a:pos x="50" y="46"/>
                </a:cxn>
              </a:cxnLst>
              <a:rect l="0" t="0" r="r" b="b"/>
              <a:pathLst>
                <a:path w="50" h="46">
                  <a:moveTo>
                    <a:pt x="0" y="0"/>
                  </a:moveTo>
                  <a:lnTo>
                    <a:pt x="0" y="46"/>
                  </a:lnTo>
                  <a:lnTo>
                    <a:pt x="50" y="46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36" name="Freeform 88"/>
            <p:cNvSpPr>
              <a:spLocks/>
            </p:cNvSpPr>
            <p:nvPr/>
          </p:nvSpPr>
          <p:spPr bwMode="auto">
            <a:xfrm>
              <a:off x="648" y="3878"/>
              <a:ext cx="372" cy="107"/>
            </a:xfrm>
            <a:custGeom>
              <a:avLst/>
              <a:gdLst/>
              <a:ahLst/>
              <a:cxnLst>
                <a:cxn ang="0">
                  <a:pos x="0" y="107"/>
                </a:cxn>
                <a:cxn ang="0">
                  <a:pos x="0" y="0"/>
                </a:cxn>
                <a:cxn ang="0">
                  <a:pos x="372" y="0"/>
                </a:cxn>
              </a:cxnLst>
              <a:rect l="0" t="0" r="r" b="b"/>
              <a:pathLst>
                <a:path w="372" h="107">
                  <a:moveTo>
                    <a:pt x="0" y="107"/>
                  </a:moveTo>
                  <a:lnTo>
                    <a:pt x="0" y="0"/>
                  </a:lnTo>
                  <a:lnTo>
                    <a:pt x="372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37" name="Rectangle 89"/>
            <p:cNvSpPr>
              <a:spLocks noChangeArrowheads="1"/>
            </p:cNvSpPr>
            <p:nvPr/>
          </p:nvSpPr>
          <p:spPr bwMode="auto">
            <a:xfrm>
              <a:off x="1919" y="3990"/>
              <a:ext cx="1180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g__Coprothermobacter</a:t>
              </a:r>
              <a:r>
                <a:rPr kumimoji="0" lang="en-US" sz="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_denovo5474 (0.39/0/3.9)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38" name="Freeform 90"/>
            <p:cNvSpPr>
              <a:spLocks/>
            </p:cNvSpPr>
            <p:nvPr/>
          </p:nvSpPr>
          <p:spPr bwMode="auto">
            <a:xfrm>
              <a:off x="1660" y="4024"/>
              <a:ext cx="257" cy="71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0"/>
                </a:cxn>
                <a:cxn ang="0">
                  <a:pos x="257" y="0"/>
                </a:cxn>
              </a:cxnLst>
              <a:rect l="0" t="0" r="r" b="b"/>
              <a:pathLst>
                <a:path w="257" h="71">
                  <a:moveTo>
                    <a:pt x="0" y="71"/>
                  </a:moveTo>
                  <a:lnTo>
                    <a:pt x="0" y="0"/>
                  </a:lnTo>
                  <a:lnTo>
                    <a:pt x="257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39" name="Rectangle 91"/>
            <p:cNvSpPr>
              <a:spLocks noChangeArrowheads="1"/>
            </p:cNvSpPr>
            <p:nvPr/>
          </p:nvSpPr>
          <p:spPr bwMode="auto">
            <a:xfrm>
              <a:off x="1753" y="4087"/>
              <a:ext cx="1136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GU129072_Thermoanaerobacteriaceae (Oil Bed)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40" name="Freeform 92"/>
            <p:cNvSpPr>
              <a:spLocks/>
            </p:cNvSpPr>
            <p:nvPr/>
          </p:nvSpPr>
          <p:spPr bwMode="auto">
            <a:xfrm>
              <a:off x="1732" y="4121"/>
              <a:ext cx="18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0" y="0"/>
                </a:cxn>
                <a:cxn ang="0">
                  <a:pos x="18" y="0"/>
                </a:cxn>
              </a:cxnLst>
              <a:rect l="0" t="0" r="r" b="b"/>
              <a:pathLst>
                <a:path w="18" h="47">
                  <a:moveTo>
                    <a:pt x="0" y="47"/>
                  </a:moveTo>
                  <a:lnTo>
                    <a:pt x="0" y="0"/>
                  </a:lnTo>
                  <a:lnTo>
                    <a:pt x="18" y="0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41" name="Rectangle 93"/>
            <p:cNvSpPr>
              <a:spLocks noChangeArrowheads="1"/>
            </p:cNvSpPr>
            <p:nvPr/>
          </p:nvSpPr>
          <p:spPr bwMode="auto">
            <a:xfrm>
              <a:off x="1821" y="4185"/>
              <a:ext cx="2300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 KU555303_Uncultured Coprothermobacter sp._Methanogenic conversion of crude oil hydrocarbons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42" name="Freeform 94"/>
            <p:cNvSpPr>
              <a:spLocks/>
            </p:cNvSpPr>
            <p:nvPr/>
          </p:nvSpPr>
          <p:spPr bwMode="auto">
            <a:xfrm>
              <a:off x="1732" y="4172"/>
              <a:ext cx="87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6"/>
                </a:cxn>
                <a:cxn ang="0">
                  <a:pos x="87" y="46"/>
                </a:cxn>
              </a:cxnLst>
              <a:rect l="0" t="0" r="r" b="b"/>
              <a:pathLst>
                <a:path w="87" h="46">
                  <a:moveTo>
                    <a:pt x="0" y="0"/>
                  </a:moveTo>
                  <a:lnTo>
                    <a:pt x="0" y="46"/>
                  </a:lnTo>
                  <a:lnTo>
                    <a:pt x="87" y="46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43" name="Freeform 95"/>
            <p:cNvSpPr>
              <a:spLocks/>
            </p:cNvSpPr>
            <p:nvPr/>
          </p:nvSpPr>
          <p:spPr bwMode="auto">
            <a:xfrm>
              <a:off x="1660" y="4099"/>
              <a:ext cx="72" cy="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1"/>
                </a:cxn>
                <a:cxn ang="0">
                  <a:pos x="72" y="71"/>
                </a:cxn>
              </a:cxnLst>
              <a:rect l="0" t="0" r="r" b="b"/>
              <a:pathLst>
                <a:path w="72" h="71">
                  <a:moveTo>
                    <a:pt x="0" y="0"/>
                  </a:moveTo>
                  <a:lnTo>
                    <a:pt x="0" y="71"/>
                  </a:lnTo>
                  <a:lnTo>
                    <a:pt x="72" y="71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44" name="Freeform 96"/>
            <p:cNvSpPr>
              <a:spLocks/>
            </p:cNvSpPr>
            <p:nvPr/>
          </p:nvSpPr>
          <p:spPr bwMode="auto">
            <a:xfrm>
              <a:off x="648" y="3989"/>
              <a:ext cx="1012" cy="1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8"/>
                </a:cxn>
                <a:cxn ang="0">
                  <a:pos x="1012" y="108"/>
                </a:cxn>
              </a:cxnLst>
              <a:rect l="0" t="0" r="r" b="b"/>
              <a:pathLst>
                <a:path w="1012" h="108">
                  <a:moveTo>
                    <a:pt x="0" y="0"/>
                  </a:moveTo>
                  <a:lnTo>
                    <a:pt x="0" y="108"/>
                  </a:lnTo>
                  <a:lnTo>
                    <a:pt x="1012" y="108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45" name="Freeform 97"/>
            <p:cNvSpPr>
              <a:spLocks/>
            </p:cNvSpPr>
            <p:nvPr/>
          </p:nvSpPr>
          <p:spPr bwMode="auto">
            <a:xfrm>
              <a:off x="484" y="3813"/>
              <a:ext cx="164" cy="1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74"/>
                </a:cxn>
                <a:cxn ang="0">
                  <a:pos x="164" y="174"/>
                </a:cxn>
              </a:cxnLst>
              <a:rect l="0" t="0" r="r" b="b"/>
              <a:pathLst>
                <a:path w="164" h="174">
                  <a:moveTo>
                    <a:pt x="0" y="0"/>
                  </a:moveTo>
                  <a:lnTo>
                    <a:pt x="0" y="174"/>
                  </a:lnTo>
                  <a:lnTo>
                    <a:pt x="164" y="174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46" name="Freeform 98"/>
            <p:cNvSpPr>
              <a:spLocks/>
            </p:cNvSpPr>
            <p:nvPr/>
          </p:nvSpPr>
          <p:spPr bwMode="auto">
            <a:xfrm>
              <a:off x="294" y="3305"/>
              <a:ext cx="190" cy="5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06"/>
                </a:cxn>
                <a:cxn ang="0">
                  <a:pos x="190" y="506"/>
                </a:cxn>
              </a:cxnLst>
              <a:rect l="0" t="0" r="r" b="b"/>
              <a:pathLst>
                <a:path w="190" h="506">
                  <a:moveTo>
                    <a:pt x="0" y="0"/>
                  </a:moveTo>
                  <a:lnTo>
                    <a:pt x="0" y="506"/>
                  </a:lnTo>
                  <a:lnTo>
                    <a:pt x="190" y="506"/>
                  </a:lnTo>
                </a:path>
              </a:pathLst>
            </a:custGeom>
            <a:noFill/>
            <a:ln w="4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47" name="Rectangle 99"/>
            <p:cNvSpPr>
              <a:spLocks noChangeArrowheads="1"/>
            </p:cNvSpPr>
            <p:nvPr/>
          </p:nvSpPr>
          <p:spPr bwMode="auto">
            <a:xfrm>
              <a:off x="1665" y="4185"/>
              <a:ext cx="5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78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48" name="Rectangle 100"/>
            <p:cNvSpPr>
              <a:spLocks noChangeArrowheads="1"/>
            </p:cNvSpPr>
            <p:nvPr/>
          </p:nvSpPr>
          <p:spPr bwMode="auto">
            <a:xfrm>
              <a:off x="1569" y="4112"/>
              <a:ext cx="85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49" name="Rectangle 101"/>
            <p:cNvSpPr>
              <a:spLocks noChangeArrowheads="1"/>
            </p:cNvSpPr>
            <p:nvPr/>
          </p:nvSpPr>
          <p:spPr bwMode="auto">
            <a:xfrm>
              <a:off x="1785" y="1181"/>
              <a:ext cx="5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69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0" name="Rectangle 102"/>
            <p:cNvSpPr>
              <a:spLocks noChangeArrowheads="1"/>
            </p:cNvSpPr>
            <p:nvPr/>
          </p:nvSpPr>
          <p:spPr bwMode="auto">
            <a:xfrm>
              <a:off x="1723" y="1254"/>
              <a:ext cx="85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1" name="Rectangle 103"/>
            <p:cNvSpPr>
              <a:spLocks noChangeArrowheads="1"/>
            </p:cNvSpPr>
            <p:nvPr/>
          </p:nvSpPr>
          <p:spPr bwMode="auto">
            <a:xfrm>
              <a:off x="1790" y="3017"/>
              <a:ext cx="5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75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2" name="Rectangle 104"/>
            <p:cNvSpPr>
              <a:spLocks noChangeArrowheads="1"/>
            </p:cNvSpPr>
            <p:nvPr/>
          </p:nvSpPr>
          <p:spPr bwMode="auto">
            <a:xfrm>
              <a:off x="1705" y="2945"/>
              <a:ext cx="85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3" name="Rectangle 105"/>
            <p:cNvSpPr>
              <a:spLocks noChangeArrowheads="1"/>
            </p:cNvSpPr>
            <p:nvPr/>
          </p:nvSpPr>
          <p:spPr bwMode="auto">
            <a:xfrm>
              <a:off x="1394" y="2542"/>
              <a:ext cx="5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74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4" name="Rectangle 106"/>
            <p:cNvSpPr>
              <a:spLocks noChangeArrowheads="1"/>
            </p:cNvSpPr>
            <p:nvPr/>
          </p:nvSpPr>
          <p:spPr bwMode="auto">
            <a:xfrm>
              <a:off x="1333" y="2615"/>
              <a:ext cx="5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99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5" name="Rectangle 107"/>
            <p:cNvSpPr>
              <a:spLocks noChangeArrowheads="1"/>
            </p:cNvSpPr>
            <p:nvPr/>
          </p:nvSpPr>
          <p:spPr bwMode="auto">
            <a:xfrm>
              <a:off x="953" y="3807"/>
              <a:ext cx="5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99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6" name="Rectangle 108"/>
            <p:cNvSpPr>
              <a:spLocks noChangeArrowheads="1"/>
            </p:cNvSpPr>
            <p:nvPr/>
          </p:nvSpPr>
          <p:spPr bwMode="auto">
            <a:xfrm>
              <a:off x="913" y="3466"/>
              <a:ext cx="85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7" name="Rectangle 109"/>
            <p:cNvSpPr>
              <a:spLocks noChangeArrowheads="1"/>
            </p:cNvSpPr>
            <p:nvPr/>
          </p:nvSpPr>
          <p:spPr bwMode="auto">
            <a:xfrm>
              <a:off x="1014" y="3309"/>
              <a:ext cx="5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72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8" name="Rectangle 110"/>
            <p:cNvSpPr>
              <a:spLocks noChangeArrowheads="1"/>
            </p:cNvSpPr>
            <p:nvPr/>
          </p:nvSpPr>
          <p:spPr bwMode="auto">
            <a:xfrm>
              <a:off x="967" y="3236"/>
              <a:ext cx="85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9" name="Rectangle 111"/>
            <p:cNvSpPr>
              <a:spLocks noChangeArrowheads="1"/>
            </p:cNvSpPr>
            <p:nvPr/>
          </p:nvSpPr>
          <p:spPr bwMode="auto">
            <a:xfrm>
              <a:off x="1186" y="1899"/>
              <a:ext cx="85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60" name="Rectangle 112"/>
            <p:cNvSpPr>
              <a:spLocks noChangeArrowheads="1"/>
            </p:cNvSpPr>
            <p:nvPr/>
          </p:nvSpPr>
          <p:spPr bwMode="auto">
            <a:xfrm>
              <a:off x="986" y="2823"/>
              <a:ext cx="5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98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61" name="Rectangle 113"/>
            <p:cNvSpPr>
              <a:spLocks noChangeArrowheads="1"/>
            </p:cNvSpPr>
            <p:nvPr/>
          </p:nvSpPr>
          <p:spPr bwMode="auto">
            <a:xfrm>
              <a:off x="581" y="4002"/>
              <a:ext cx="5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54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62" name="Rectangle 114"/>
            <p:cNvSpPr>
              <a:spLocks noChangeArrowheads="1"/>
            </p:cNvSpPr>
            <p:nvPr/>
          </p:nvSpPr>
          <p:spPr bwMode="auto">
            <a:xfrm>
              <a:off x="549" y="3564"/>
              <a:ext cx="5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63" name="Rectangle 115"/>
            <p:cNvSpPr>
              <a:spLocks noChangeArrowheads="1"/>
            </p:cNvSpPr>
            <p:nvPr/>
          </p:nvSpPr>
          <p:spPr bwMode="auto">
            <a:xfrm>
              <a:off x="417" y="3826"/>
              <a:ext cx="5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87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64" name="Rectangle 116"/>
            <p:cNvSpPr>
              <a:spLocks noChangeArrowheads="1"/>
            </p:cNvSpPr>
            <p:nvPr/>
          </p:nvSpPr>
          <p:spPr bwMode="auto">
            <a:xfrm>
              <a:off x="1138" y="2337"/>
              <a:ext cx="85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100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65" name="Rectangle 117"/>
            <p:cNvSpPr>
              <a:spLocks noChangeArrowheads="1"/>
            </p:cNvSpPr>
            <p:nvPr/>
          </p:nvSpPr>
          <p:spPr bwMode="auto">
            <a:xfrm>
              <a:off x="1050" y="1607"/>
              <a:ext cx="5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99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66" name="Rectangle 118"/>
            <p:cNvSpPr>
              <a:spLocks noChangeArrowheads="1"/>
            </p:cNvSpPr>
            <p:nvPr/>
          </p:nvSpPr>
          <p:spPr bwMode="auto">
            <a:xfrm>
              <a:off x="752" y="2215"/>
              <a:ext cx="5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63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67" name="Rectangle 119"/>
            <p:cNvSpPr>
              <a:spLocks noChangeArrowheads="1"/>
            </p:cNvSpPr>
            <p:nvPr/>
          </p:nvSpPr>
          <p:spPr bwMode="auto">
            <a:xfrm>
              <a:off x="779" y="1387"/>
              <a:ext cx="57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55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68" name="Line 120"/>
            <p:cNvSpPr>
              <a:spLocks noChangeShapeType="1"/>
            </p:cNvSpPr>
            <p:nvPr/>
          </p:nvSpPr>
          <p:spPr bwMode="auto">
            <a:xfrm>
              <a:off x="496" y="4387"/>
              <a:ext cx="158" cy="1"/>
            </a:xfrm>
            <a:prstGeom prst="line">
              <a:avLst/>
            </a:prstGeom>
            <a:noFill/>
            <a:ln w="12" cap="sq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69" name="Line 121"/>
            <p:cNvSpPr>
              <a:spLocks noChangeShapeType="1"/>
            </p:cNvSpPr>
            <p:nvPr/>
          </p:nvSpPr>
          <p:spPr bwMode="auto">
            <a:xfrm>
              <a:off x="496" y="4371"/>
              <a:ext cx="1" cy="33"/>
            </a:xfrm>
            <a:prstGeom prst="line">
              <a:avLst/>
            </a:prstGeom>
            <a:noFill/>
            <a:ln w="12" cap="sq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70" name="Line 122"/>
            <p:cNvSpPr>
              <a:spLocks noChangeShapeType="1"/>
            </p:cNvSpPr>
            <p:nvPr/>
          </p:nvSpPr>
          <p:spPr bwMode="auto">
            <a:xfrm>
              <a:off x="654" y="4371"/>
              <a:ext cx="1" cy="33"/>
            </a:xfrm>
            <a:prstGeom prst="line">
              <a:avLst/>
            </a:prstGeom>
            <a:noFill/>
            <a:ln w="12" cap="sq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71" name="Rectangle 123"/>
            <p:cNvSpPr>
              <a:spLocks noChangeArrowheads="1"/>
            </p:cNvSpPr>
            <p:nvPr/>
          </p:nvSpPr>
          <p:spPr bwMode="auto">
            <a:xfrm>
              <a:off x="504" y="4404"/>
              <a:ext cx="14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Times New Roman" pitchFamily="18" charset="0"/>
                </a:rPr>
                <a:t>0.02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2" name="Rectangle 121"/>
          <p:cNvSpPr/>
          <p:nvPr/>
        </p:nvSpPr>
        <p:spPr>
          <a:xfrm rot="16200000">
            <a:off x="4272225" y="3003850"/>
            <a:ext cx="1404000" cy="252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1200" b="1" i="1" dirty="0" err="1" smtClean="0">
                <a:latin typeface="Times New Roman" pitchFamily="18" charset="0"/>
                <a:cs typeface="Times New Roman" pitchFamily="18" charset="0"/>
              </a:rPr>
              <a:t>Alphaproteobacteria</a:t>
            </a:r>
            <a:endParaRPr lang="en-IN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 rot="5400000">
            <a:off x="4073431" y="3135406"/>
            <a:ext cx="154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rot="5400000">
            <a:off x="5886406" y="6066556"/>
            <a:ext cx="1332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8" name="Rectangle 127"/>
          <p:cNvSpPr/>
          <p:nvPr/>
        </p:nvSpPr>
        <p:spPr>
          <a:xfrm rot="16200000">
            <a:off x="6252316" y="5899117"/>
            <a:ext cx="878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1" dirty="0" err="1" smtClean="0">
                <a:latin typeface="Times New Roman" pitchFamily="18" charset="0"/>
                <a:cs typeface="Times New Roman" pitchFamily="18" charset="0"/>
              </a:rPr>
              <a:t>Firmicutes</a:t>
            </a:r>
            <a:endParaRPr lang="en-IN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9" name="Straight Connector 128"/>
          <p:cNvCxnSpPr/>
          <p:nvPr/>
        </p:nvCxnSpPr>
        <p:spPr>
          <a:xfrm rot="5400000">
            <a:off x="6035219" y="4466206"/>
            <a:ext cx="828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0" name="Rectangle 129"/>
          <p:cNvSpPr/>
          <p:nvPr/>
        </p:nvSpPr>
        <p:spPr>
          <a:xfrm rot="16200000">
            <a:off x="6196611" y="4345867"/>
            <a:ext cx="9124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1" dirty="0" err="1" smtClean="0">
                <a:latin typeface="Times New Roman" pitchFamily="18" charset="0"/>
                <a:cs typeface="Times New Roman" pitchFamily="18" charset="0"/>
              </a:rPr>
              <a:t>Chloroflexi</a:t>
            </a:r>
            <a:endParaRPr lang="en-IN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Rectangle 131"/>
          <p:cNvSpPr/>
          <p:nvPr/>
        </p:nvSpPr>
        <p:spPr>
          <a:xfrm rot="16200000">
            <a:off x="5590619" y="1841715"/>
            <a:ext cx="9829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1" dirty="0" err="1" smtClean="0">
                <a:latin typeface="Times New Roman" pitchFamily="18" charset="0"/>
                <a:cs typeface="Times New Roman" pitchFamily="18" charset="0"/>
              </a:rPr>
              <a:t>Bcateiodetes</a:t>
            </a:r>
            <a:endParaRPr lang="en-IN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3" name="Straight Connector 132"/>
          <p:cNvCxnSpPr/>
          <p:nvPr/>
        </p:nvCxnSpPr>
        <p:spPr>
          <a:xfrm rot="5400000">
            <a:off x="5593381" y="1977406"/>
            <a:ext cx="756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4" name="Rectangle 133"/>
          <p:cNvSpPr/>
          <p:nvPr/>
        </p:nvSpPr>
        <p:spPr>
          <a:xfrm>
            <a:off x="5738783" y="4953000"/>
            <a:ext cx="10440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1" dirty="0" err="1" smtClean="0">
                <a:latin typeface="Times New Roman" pitchFamily="18" charset="0"/>
                <a:cs typeface="Times New Roman" pitchFamily="18" charset="0"/>
              </a:rPr>
              <a:t>Actinobacteria</a:t>
            </a:r>
            <a:endParaRPr lang="en-IN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5" name="Straight Connector 134"/>
          <p:cNvCxnSpPr/>
          <p:nvPr/>
        </p:nvCxnSpPr>
        <p:spPr>
          <a:xfrm rot="5400000">
            <a:off x="5559039" y="5126206"/>
            <a:ext cx="396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261</Words>
  <Application>Microsoft Office PowerPoint</Application>
  <PresentationFormat>A4 Paper (210x297 mm)</PresentationFormat>
  <Paragraphs>59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Ajoy</dc:creator>
  <cp:lastModifiedBy>User</cp:lastModifiedBy>
  <cp:revision>7</cp:revision>
  <dcterms:created xsi:type="dcterms:W3CDTF">2006-08-16T00:00:00Z</dcterms:created>
  <dcterms:modified xsi:type="dcterms:W3CDTF">2018-02-14T07:29:38Z</dcterms:modified>
</cp:coreProperties>
</file>