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0" d="100"/>
          <a:sy n="30" d="100"/>
        </p:scale>
        <p:origin x="-610" y="-9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New_petro_3_Taxonom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chart>
    <c:plotArea>
      <c:layout>
        <c:manualLayout>
          <c:layoutTarget val="inner"/>
          <c:xMode val="edge"/>
          <c:yMode val="edge"/>
          <c:x val="0.13607827848759263"/>
          <c:y val="4.7162103949733448E-2"/>
          <c:w val="0.43860171418782851"/>
          <c:h val="0.8177041204216976"/>
        </c:manualLayout>
      </c:layout>
      <c:barChart>
        <c:barDir val="col"/>
        <c:grouping val="stacked"/>
        <c:ser>
          <c:idx val="0"/>
          <c:order val="0"/>
          <c:tx>
            <c:strRef>
              <c:f>Phyla!$B$21</c:f>
              <c:strCache>
                <c:ptCount val="1"/>
                <c:pt idx="0">
                  <c:v>Chlorobi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Phyla!$C$21:$E$21</c:f>
              <c:numCache>
                <c:formatCode>General</c:formatCode>
                <c:ptCount val="3"/>
                <c:pt idx="0">
                  <c:v>6.5444042839136199E-2</c:v>
                </c:pt>
                <c:pt idx="1">
                  <c:v>2.0824752763907465E-3</c:v>
                </c:pt>
                <c:pt idx="2">
                  <c:v>0.35011255955185594</c:v>
                </c:pt>
              </c:numCache>
            </c:numRef>
          </c:val>
        </c:ser>
        <c:ser>
          <c:idx val="1"/>
          <c:order val="1"/>
          <c:tx>
            <c:strRef>
              <c:f>Phyla!$B$22</c:f>
              <c:strCache>
                <c:ptCount val="1"/>
                <c:pt idx="0">
                  <c:v>OP11</c:v>
                </c:pt>
              </c:strCache>
            </c:strRef>
          </c:tx>
          <c:spPr>
            <a:solidFill>
              <a:srgbClr val="00FFFF"/>
            </a:solidFill>
          </c:spPr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Phyla!$C$22:$E$22</c:f>
              <c:numCache>
                <c:formatCode>General</c:formatCode>
                <c:ptCount val="3"/>
                <c:pt idx="0">
                  <c:v>0.11385927861298696</c:v>
                </c:pt>
                <c:pt idx="1">
                  <c:v>4.6277228364238808E-4</c:v>
                </c:pt>
                <c:pt idx="2">
                  <c:v>0.27158263965237422</c:v>
                </c:pt>
              </c:numCache>
            </c:numRef>
          </c:val>
        </c:ser>
        <c:ser>
          <c:idx val="2"/>
          <c:order val="2"/>
          <c:tx>
            <c:strRef>
              <c:f>Phyla!$B$23</c:f>
              <c:strCache>
                <c:ptCount val="1"/>
                <c:pt idx="0">
                  <c:v>Fibrobacteres</c:v>
                </c:pt>
              </c:strCache>
            </c:strRef>
          </c:tx>
          <c:spPr>
            <a:solidFill>
              <a:srgbClr val="FF00FF"/>
            </a:solidFill>
          </c:spPr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Phyla!$C$23:$E$23</c:f>
              <c:numCache>
                <c:formatCode>General</c:formatCode>
                <c:ptCount val="3"/>
                <c:pt idx="0">
                  <c:v>0.10050335150295917</c:v>
                </c:pt>
                <c:pt idx="1">
                  <c:v>0</c:v>
                </c:pt>
                <c:pt idx="2">
                  <c:v>0.12630228783833305</c:v>
                </c:pt>
              </c:numCache>
            </c:numRef>
          </c:val>
        </c:ser>
        <c:ser>
          <c:idx val="3"/>
          <c:order val="3"/>
          <c:tx>
            <c:strRef>
              <c:f>Phyla!$B$24</c:f>
              <c:strCache>
                <c:ptCount val="1"/>
                <c:pt idx="0">
                  <c:v>SR1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Phyla!$C$24:$E$24</c:f>
              <c:numCache>
                <c:formatCode>General</c:formatCode>
                <c:ptCount val="3"/>
                <c:pt idx="0">
                  <c:v>1.5025417998781272E-2</c:v>
                </c:pt>
                <c:pt idx="1">
                  <c:v>9.0240595310265674E-3</c:v>
                </c:pt>
                <c:pt idx="2">
                  <c:v>0.10012564787183918</c:v>
                </c:pt>
              </c:numCache>
            </c:numRef>
          </c:val>
        </c:ser>
        <c:ser>
          <c:idx val="4"/>
          <c:order val="4"/>
          <c:tx>
            <c:strRef>
              <c:f>Phyla!$B$25</c:f>
              <c:strCache>
                <c:ptCount val="1"/>
                <c:pt idx="0">
                  <c:v>Cyanobacteria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Phyla!$C$25:$E$25</c:f>
              <c:numCache>
                <c:formatCode>General</c:formatCode>
                <c:ptCount val="3"/>
                <c:pt idx="0">
                  <c:v>0.12738215481189014</c:v>
                </c:pt>
                <c:pt idx="1">
                  <c:v>1.4808713076556419E-2</c:v>
                </c:pt>
                <c:pt idx="2">
                  <c:v>5.9988133256548525E-2</c:v>
                </c:pt>
              </c:numCache>
            </c:numRef>
          </c:val>
        </c:ser>
        <c:ser>
          <c:idx val="5"/>
          <c:order val="5"/>
          <c:tx>
            <c:strRef>
              <c:f>Phyla!$B$26</c:f>
              <c:strCache>
                <c:ptCount val="1"/>
                <c:pt idx="0">
                  <c:v>TA06</c:v>
                </c:pt>
              </c:strCache>
            </c:strRef>
          </c:tx>
          <c:spPr>
            <a:solidFill>
              <a:srgbClr val="00FF00"/>
            </a:solidFill>
          </c:spPr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Phyla!$C$26:$E$26</c:f>
              <c:numCache>
                <c:formatCode>General</c:formatCode>
                <c:ptCount val="3"/>
                <c:pt idx="0">
                  <c:v>9.1655049792565751E-2</c:v>
                </c:pt>
                <c:pt idx="1">
                  <c:v>4.1649505527814931E-3</c:v>
                </c:pt>
                <c:pt idx="2">
                  <c:v>5.2571418599375253E-2</c:v>
                </c:pt>
              </c:numCache>
            </c:numRef>
          </c:val>
        </c:ser>
        <c:ser>
          <c:idx val="6"/>
          <c:order val="6"/>
          <c:tx>
            <c:strRef>
              <c:f>Phyla!$B$27</c:f>
              <c:strCache>
                <c:ptCount val="1"/>
                <c:pt idx="0">
                  <c:v>[Thermi]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Phyla!$C$27:$E$27</c:f>
              <c:numCache>
                <c:formatCode>General</c:formatCode>
                <c:ptCount val="3"/>
                <c:pt idx="0">
                  <c:v>2.8882192375435108E-2</c:v>
                </c:pt>
                <c:pt idx="1">
                  <c:v>4.6277228364238815E-3</c:v>
                </c:pt>
                <c:pt idx="2">
                  <c:v>4.7772367938851368E-2</c:v>
                </c:pt>
              </c:numCache>
            </c:numRef>
          </c:val>
        </c:ser>
        <c:ser>
          <c:idx val="7"/>
          <c:order val="7"/>
          <c:tx>
            <c:strRef>
              <c:f>Phyla!$B$28</c:f>
              <c:strCache>
                <c:ptCount val="1"/>
                <c:pt idx="0">
                  <c:v>BRC1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Phyla!$C$28:$E$28</c:f>
              <c:numCache>
                <c:formatCode>General</c:formatCode>
                <c:ptCount val="3"/>
                <c:pt idx="0">
                  <c:v>8.6813526215180677E-3</c:v>
                </c:pt>
                <c:pt idx="1">
                  <c:v>9.2554456728477616E-4</c:v>
                </c:pt>
                <c:pt idx="2">
                  <c:v>3.9483098616128302E-2</c:v>
                </c:pt>
              </c:numCache>
            </c:numRef>
          </c:val>
        </c:ser>
        <c:ser>
          <c:idx val="8"/>
          <c:order val="8"/>
          <c:tx>
            <c:strRef>
              <c:f>Phyla!$B$29</c:f>
              <c:strCache>
                <c:ptCount val="1"/>
                <c:pt idx="0">
                  <c:v>Planctomycetes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Phyla!$C$29:$E$29</c:f>
              <c:numCache>
                <c:formatCode>General</c:formatCode>
                <c:ptCount val="3"/>
                <c:pt idx="0">
                  <c:v>1.1853385310149669E-2</c:v>
                </c:pt>
                <c:pt idx="1">
                  <c:v>9.2554456728477616E-4</c:v>
                </c:pt>
                <c:pt idx="2">
                  <c:v>2.8576165296755843E-2</c:v>
                </c:pt>
              </c:numCache>
            </c:numRef>
          </c:val>
        </c:ser>
        <c:ser>
          <c:idx val="9"/>
          <c:order val="9"/>
          <c:tx>
            <c:strRef>
              <c:f>Phyla!$B$30</c:f>
              <c:strCache>
                <c:ptCount val="1"/>
                <c:pt idx="0">
                  <c:v>WPS-2</c:v>
                </c:pt>
              </c:strCache>
            </c:strRef>
          </c:tx>
          <c:spPr>
            <a:solidFill>
              <a:srgbClr val="FF6600"/>
            </a:solidFill>
          </c:spPr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Phyla!$C$30:$E$30</c:f>
              <c:numCache>
                <c:formatCode>General</c:formatCode>
                <c:ptCount val="3"/>
                <c:pt idx="0">
                  <c:v>5.1253370284731675E-2</c:v>
                </c:pt>
                <c:pt idx="1">
                  <c:v>6.9415842546358218E-3</c:v>
                </c:pt>
                <c:pt idx="2">
                  <c:v>2.2686421304294716E-2</c:v>
                </c:pt>
              </c:numCache>
            </c:numRef>
          </c:val>
        </c:ser>
        <c:ser>
          <c:idx val="10"/>
          <c:order val="10"/>
          <c:tx>
            <c:strRef>
              <c:f>Phyla!$B$31</c:f>
              <c:strCache>
                <c:ptCount val="1"/>
                <c:pt idx="0">
                  <c:v>Armatimonadetes</c:v>
                </c:pt>
              </c:strCache>
            </c:strRef>
          </c:tx>
          <c:spPr>
            <a:solidFill>
              <a:srgbClr val="0000FF"/>
            </a:solidFill>
          </c:spPr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Phyla!$C$31:$E$31</c:f>
              <c:numCache>
                <c:formatCode>General</c:formatCode>
                <c:ptCount val="3"/>
                <c:pt idx="0">
                  <c:v>0.12537876574538595</c:v>
                </c:pt>
                <c:pt idx="1">
                  <c:v>7.6357426800994031E-3</c:v>
                </c:pt>
                <c:pt idx="2">
                  <c:v>1.4833429314346544E-2</c:v>
                </c:pt>
              </c:numCache>
            </c:numRef>
          </c:val>
        </c:ser>
        <c:ser>
          <c:idx val="11"/>
          <c:order val="11"/>
          <c:tx>
            <c:strRef>
              <c:f>Phyla!$B$32</c:f>
              <c:strCache>
                <c:ptCount val="1"/>
                <c:pt idx="0">
                  <c:v>GN02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Phyla!$C$32:$E$32</c:f>
              <c:numCache>
                <c:formatCode>General</c:formatCode>
                <c:ptCount val="3"/>
                <c:pt idx="0">
                  <c:v>9.8499962436454994E-3</c:v>
                </c:pt>
                <c:pt idx="1">
                  <c:v>1.3883168509271644E-3</c:v>
                </c:pt>
                <c:pt idx="2">
                  <c:v>1.1343210652147358E-2</c:v>
                </c:pt>
              </c:numCache>
            </c:numRef>
          </c:val>
        </c:ser>
        <c:ser>
          <c:idx val="12"/>
          <c:order val="12"/>
          <c:tx>
            <c:strRef>
              <c:f>Phyla!$B$33</c:f>
              <c:strCache>
                <c:ptCount val="1"/>
                <c:pt idx="0">
                  <c:v>WS5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Phyla!$C$33:$E$33</c:f>
              <c:numCache>
                <c:formatCode>General</c:formatCode>
                <c:ptCount val="3"/>
                <c:pt idx="0">
                  <c:v>1.6194061620908706E-2</c:v>
                </c:pt>
                <c:pt idx="1">
                  <c:v>6.9415842546358218E-4</c:v>
                </c:pt>
                <c:pt idx="2">
                  <c:v>8.0711306563356188E-3</c:v>
                </c:pt>
              </c:numCache>
            </c:numRef>
          </c:val>
        </c:ser>
        <c:ser>
          <c:idx val="13"/>
          <c:order val="13"/>
          <c:tx>
            <c:strRef>
              <c:f>Phyla!$B$34</c:f>
              <c:strCache>
                <c:ptCount val="1"/>
                <c:pt idx="0">
                  <c:v>Deferribacteres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Phyla!$C$34:$E$34</c:f>
              <c:numCache>
                <c:formatCode>General</c:formatCode>
                <c:ptCount val="3"/>
                <c:pt idx="0">
                  <c:v>2.5042363331302117E-3</c:v>
                </c:pt>
                <c:pt idx="1">
                  <c:v>0.32394059854967167</c:v>
                </c:pt>
                <c:pt idx="2">
                  <c:v>7.8529919899481705E-3</c:v>
                </c:pt>
              </c:numCache>
            </c:numRef>
          </c:val>
        </c:ser>
        <c:ser>
          <c:idx val="14"/>
          <c:order val="14"/>
          <c:tx>
            <c:strRef>
              <c:f>Phyla!$B$35</c:f>
              <c:strCache>
                <c:ptCount val="1"/>
                <c:pt idx="0">
                  <c:v>OP3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Phyla!$C$35:$E$35</c:f>
              <c:numCache>
                <c:formatCode>General</c:formatCode>
                <c:ptCount val="3"/>
                <c:pt idx="0">
                  <c:v>1.4023723465529186E-2</c:v>
                </c:pt>
                <c:pt idx="1">
                  <c:v>0</c:v>
                </c:pt>
                <c:pt idx="2">
                  <c:v>7.416714657173272E-3</c:v>
                </c:pt>
              </c:numCache>
            </c:numRef>
          </c:val>
        </c:ser>
        <c:ser>
          <c:idx val="15"/>
          <c:order val="15"/>
          <c:tx>
            <c:strRef>
              <c:f>Phyla!$B$36</c:f>
              <c:strCache>
                <c:ptCount val="1"/>
                <c:pt idx="0">
                  <c:v>Lentisphaerae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Phyla!$C$36:$E$36</c:f>
              <c:numCache>
                <c:formatCode>General</c:formatCode>
                <c:ptCount val="3"/>
                <c:pt idx="0">
                  <c:v>1.318897802115245E-2</c:v>
                </c:pt>
                <c:pt idx="1">
                  <c:v>4.6277228364238808E-4</c:v>
                </c:pt>
                <c:pt idx="2">
                  <c:v>5.671605326073679E-3</c:v>
                </c:pt>
              </c:numCache>
            </c:numRef>
          </c:val>
        </c:ser>
        <c:ser>
          <c:idx val="16"/>
          <c:order val="16"/>
          <c:tx>
            <c:strRef>
              <c:f>Phyla!$B$37</c:f>
              <c:strCache>
                <c:ptCount val="1"/>
                <c:pt idx="0">
                  <c:v>Aquificae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Phyla!$C$37:$E$37</c:f>
              <c:numCache>
                <c:formatCode>General</c:formatCode>
                <c:ptCount val="3"/>
                <c:pt idx="0">
                  <c:v>8.3474544437673725E-4</c:v>
                </c:pt>
                <c:pt idx="1">
                  <c:v>5.2524654193411048E-2</c:v>
                </c:pt>
                <c:pt idx="2">
                  <c:v>4.3627733277489837E-3</c:v>
                </c:pt>
              </c:numCache>
            </c:numRef>
          </c:val>
        </c:ser>
        <c:ser>
          <c:idx val="17"/>
          <c:order val="17"/>
          <c:tx>
            <c:strRef>
              <c:f>Phyla!$B$38</c:f>
              <c:strCache>
                <c:ptCount val="1"/>
                <c:pt idx="0">
                  <c:v>AC1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Phyla!$C$38:$E$38</c:f>
              <c:numCache>
                <c:formatCode>General</c:formatCode>
                <c:ptCount val="3"/>
                <c:pt idx="0">
                  <c:v>2.6711854220055594E-3</c:v>
                </c:pt>
                <c:pt idx="1">
                  <c:v>7.6357426800994031E-3</c:v>
                </c:pt>
                <c:pt idx="2">
                  <c:v>2.8358026630368395E-3</c:v>
                </c:pt>
              </c:numCache>
            </c:numRef>
          </c:val>
        </c:ser>
        <c:ser>
          <c:idx val="18"/>
          <c:order val="18"/>
          <c:tx>
            <c:strRef>
              <c:f>Phyla!$B$39</c:f>
              <c:strCache>
                <c:ptCount val="1"/>
                <c:pt idx="0">
                  <c:v>NC10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Phyla!$C$39:$E$39</c:f>
              <c:numCache>
                <c:formatCode>General</c:formatCode>
                <c:ptCount val="3"/>
                <c:pt idx="0">
                  <c:v>8.3474544437673725E-4</c:v>
                </c:pt>
                <c:pt idx="1">
                  <c:v>4.6277228364238808E-4</c:v>
                </c:pt>
                <c:pt idx="2">
                  <c:v>2.8358026630368395E-3</c:v>
                </c:pt>
              </c:numCache>
            </c:numRef>
          </c:val>
        </c:ser>
        <c:ser>
          <c:idx val="19"/>
          <c:order val="19"/>
          <c:tx>
            <c:strRef>
              <c:f>Phyla!$B$40</c:f>
              <c:strCache>
                <c:ptCount val="1"/>
                <c:pt idx="0">
                  <c:v>Gemmatimonadetes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Phyla!$C$40:$E$40</c:f>
              <c:numCache>
                <c:formatCode>General</c:formatCode>
                <c:ptCount val="3"/>
                <c:pt idx="0">
                  <c:v>1.8698297954038916E-2</c:v>
                </c:pt>
                <c:pt idx="1">
                  <c:v>3.0080198436755229E-3</c:v>
                </c:pt>
                <c:pt idx="2">
                  <c:v>2.3995253302619411E-3</c:v>
                </c:pt>
              </c:numCache>
            </c:numRef>
          </c:val>
        </c:ser>
        <c:ser>
          <c:idx val="20"/>
          <c:order val="20"/>
          <c:tx>
            <c:strRef>
              <c:f>Phyla!$B$41</c:f>
              <c:strCache>
                <c:ptCount val="1"/>
                <c:pt idx="0">
                  <c:v>Fusobacteria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Phyla!$C$41:$E$41</c:f>
              <c:numCache>
                <c:formatCode>General</c:formatCode>
                <c:ptCount val="3"/>
                <c:pt idx="0">
                  <c:v>2.5042363331302117E-3</c:v>
                </c:pt>
                <c:pt idx="1">
                  <c:v>1.0643762523774927E-2</c:v>
                </c:pt>
                <c:pt idx="2">
                  <c:v>1.7451093310995934E-3</c:v>
                </c:pt>
              </c:numCache>
            </c:numRef>
          </c:val>
        </c:ser>
        <c:ser>
          <c:idx val="21"/>
          <c:order val="21"/>
          <c:tx>
            <c:strRef>
              <c:f>Phyla!$B$42</c:f>
              <c:strCache>
                <c:ptCount val="1"/>
                <c:pt idx="0">
                  <c:v>Dictyoglomi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Phyla!$C$42:$E$42</c:f>
              <c:numCache>
                <c:formatCode>General</c:formatCode>
                <c:ptCount val="3"/>
                <c:pt idx="0">
                  <c:v>2.6711854220055594E-3</c:v>
                </c:pt>
                <c:pt idx="1">
                  <c:v>4.3963366946026868E-3</c:v>
                </c:pt>
                <c:pt idx="2">
                  <c:v>1.3088319983246949E-3</c:v>
                </c:pt>
              </c:numCache>
            </c:numRef>
          </c:val>
        </c:ser>
        <c:ser>
          <c:idx val="22"/>
          <c:order val="22"/>
          <c:tx>
            <c:strRef>
              <c:f>Phyla!$B$43</c:f>
              <c:strCache>
                <c:ptCount val="1"/>
                <c:pt idx="0">
                  <c:v>TPD-58</c:v>
                </c:pt>
              </c:strCache>
            </c:strRef>
          </c:tx>
          <c:cat>
            <c:strRef>
              <c:f>Phyla!$C$20:$E$20</c:f>
              <c:strCache>
                <c:ptCount val="3"/>
                <c:pt idx="0">
                  <c:v>GR1</c:v>
                </c:pt>
                <c:pt idx="1">
                  <c:v>GR3</c:v>
                </c:pt>
                <c:pt idx="2">
                  <c:v>DB2</c:v>
                </c:pt>
              </c:strCache>
            </c:strRef>
          </c:cat>
          <c:val>
            <c:numRef>
              <c:f>Phyla!$C$43:$E$43</c:f>
              <c:numCache>
                <c:formatCode>General</c:formatCode>
                <c:ptCount val="3"/>
                <c:pt idx="0">
                  <c:v>1.1686436221274323E-3</c:v>
                </c:pt>
                <c:pt idx="1">
                  <c:v>7.0110000971821795E-2</c:v>
                </c:pt>
                <c:pt idx="2">
                  <c:v>6.5441599916234747E-4</c:v>
                </c:pt>
              </c:numCache>
            </c:numRef>
          </c:val>
        </c:ser>
        <c:overlap val="100"/>
        <c:axId val="143641216"/>
        <c:axId val="143958400"/>
      </c:barChart>
      <c:catAx>
        <c:axId val="143641216"/>
        <c:scaling>
          <c:orientation val="minMax"/>
        </c:scaling>
        <c:axPos val="b"/>
        <c:tickLblPos val="nextTo"/>
        <c:crossAx val="143958400"/>
        <c:crosses val="autoZero"/>
        <c:auto val="1"/>
        <c:lblAlgn val="ctr"/>
        <c:lblOffset val="100"/>
      </c:catAx>
      <c:valAx>
        <c:axId val="143958400"/>
        <c:scaling>
          <c:orientation val="minMax"/>
          <c:max val="1.2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 Abundance</a:t>
                </a:r>
              </a:p>
            </c:rich>
          </c:tx>
          <c:layout/>
        </c:title>
        <c:numFmt formatCode="General" sourceLinked="1"/>
        <c:tickLblPos val="nextTo"/>
        <c:crossAx val="1436412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746799926754218"/>
          <c:y val="9.60256896740312E-3"/>
          <c:w val="0.41031643363872128"/>
          <c:h val="0.98936979005605397"/>
        </c:manualLayout>
      </c:layout>
    </c:legend>
    <c:plotVisOnly val="1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838200" y="2133600"/>
          <a:ext cx="5078790" cy="2962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Ajoy</dc:creator>
  <cp:lastModifiedBy>User</cp:lastModifiedBy>
  <cp:revision>4</cp:revision>
  <dcterms:created xsi:type="dcterms:W3CDTF">2006-08-16T00:00:00Z</dcterms:created>
  <dcterms:modified xsi:type="dcterms:W3CDTF">2018-02-14T07:28:46Z</dcterms:modified>
</cp:coreProperties>
</file>