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6858000" cy="12192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9B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96" d="100"/>
          <a:sy n="196" d="100"/>
        </p:scale>
        <p:origin x="-36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817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7686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245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414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2030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86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6144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0197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64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5371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67429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F71F9-4EA8-4E5F-A976-7B6D46BD9A50}" type="datetimeFigureOut">
              <a:rPr lang="ru-RU" smtClean="0"/>
              <a:t>13.07.2018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21827-007F-4EE1-A215-CDB9FEBA22C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7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509" y="99014"/>
            <a:ext cx="2119745" cy="12092986"/>
          </a:xfrm>
          <a:prstGeom prst="rect">
            <a:avLst/>
          </a:prstGeom>
        </p:spPr>
      </p:pic>
      <p:pic>
        <p:nvPicPr>
          <p:cNvPr id="11" name="Рисунок 10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408980" y="190758"/>
            <a:ext cx="1620000" cy="11970000"/>
          </a:xfrm>
          <a:prstGeom prst="rect">
            <a:avLst/>
          </a:prstGeom>
        </p:spPr>
      </p:pic>
      <p:grpSp>
        <p:nvGrpSpPr>
          <p:cNvPr id="2" name="Группа 1"/>
          <p:cNvGrpSpPr/>
          <p:nvPr/>
        </p:nvGrpSpPr>
        <p:grpSpPr>
          <a:xfrm>
            <a:off x="4208964" y="3079231"/>
            <a:ext cx="2734843" cy="1437017"/>
            <a:chOff x="4043737" y="343663"/>
            <a:chExt cx="2734843" cy="1437017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05879" y="1132391"/>
              <a:ext cx="2160000" cy="149039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505879" y="754768"/>
              <a:ext cx="2160000" cy="149039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505879" y="396499"/>
              <a:ext cx="2160000" cy="14903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4043737" y="343663"/>
              <a:ext cx="5357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SIT777</a:t>
              </a:r>
              <a:endParaRPr lang="ru-RU" sz="1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51044" y="702949"/>
              <a:ext cx="470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SIT35</a:t>
              </a:r>
              <a:endParaRPr lang="ru-RU" sz="1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55446" y="1076020"/>
              <a:ext cx="5357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SIT262</a:t>
              </a:r>
              <a:endParaRPr lang="ru-RU" sz="1000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5852795" y="420403"/>
              <a:ext cx="162000" cy="867003"/>
            </a:xfrm>
            <a:prstGeom prst="rect">
              <a:avLst/>
            </a:pr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60251" y="1379616"/>
              <a:ext cx="4010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Ural</a:t>
              </a:r>
              <a:endParaRPr lang="ru-RU" sz="1000" dirty="0"/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6051144" y="420239"/>
              <a:ext cx="198000" cy="867003"/>
            </a:xfrm>
            <a:prstGeom prst="rect">
              <a:avLst/>
            </a:prstGeom>
            <a:solidFill>
              <a:schemeClr val="accent6">
                <a:lumMod val="60000"/>
                <a:lumOff val="40000"/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105488" y="794931"/>
              <a:ext cx="50074" cy="108876"/>
            </a:xfrm>
            <a:prstGeom prst="rect">
              <a:avLst/>
            </a:prstGeom>
            <a:solidFill>
              <a:srgbClr val="FFFF00">
                <a:alpha val="4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4864856" y="1176314"/>
              <a:ext cx="97717" cy="101010"/>
            </a:xfrm>
            <a:prstGeom prst="rect">
              <a:avLst/>
            </a:prstGeom>
            <a:solidFill>
              <a:srgbClr val="F69B82">
                <a:alpha val="41961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967139" y="1380570"/>
              <a:ext cx="81144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Euro-Amer. </a:t>
              </a:r>
            </a:p>
            <a:p>
              <a:r>
                <a:rPr lang="en-US" sz="1000" dirty="0"/>
                <a:t>lineage</a:t>
              </a:r>
              <a:endParaRPr lang="ru-RU" sz="1000" dirty="0"/>
            </a:p>
          </p:txBody>
        </p:sp>
        <p:cxnSp>
          <p:nvCxnSpPr>
            <p:cNvPr id="28" name="Прямая со стрелкой 27"/>
            <p:cNvCxnSpPr/>
            <p:nvPr/>
          </p:nvCxnSpPr>
          <p:spPr>
            <a:xfrm flipH="1">
              <a:off x="5881199" y="1308046"/>
              <a:ext cx="52596" cy="1440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 стрелкой 31"/>
            <p:cNvCxnSpPr/>
            <p:nvPr/>
          </p:nvCxnSpPr>
          <p:spPr>
            <a:xfrm>
              <a:off x="6171851" y="1315702"/>
              <a:ext cx="77293" cy="136344"/>
            </a:xfrm>
            <a:prstGeom prst="straightConnector1">
              <a:avLst/>
            </a:prstGeom>
            <a:ln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Прямоугольник 33"/>
          <p:cNvSpPr/>
          <p:nvPr/>
        </p:nvSpPr>
        <p:spPr>
          <a:xfrm>
            <a:off x="2778511" y="209138"/>
            <a:ext cx="46800" cy="720000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2773604" y="1013527"/>
            <a:ext cx="46800" cy="936000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2773604" y="2593812"/>
            <a:ext cx="46800" cy="72000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2632238" y="2760115"/>
            <a:ext cx="64800" cy="6300000"/>
          </a:xfrm>
          <a:prstGeom prst="rect">
            <a:avLst/>
          </a:prstGeom>
          <a:solidFill>
            <a:srgbClr val="F69B82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2773604" y="9070053"/>
            <a:ext cx="46800" cy="144000"/>
          </a:xfrm>
          <a:prstGeom prst="rect">
            <a:avLst/>
          </a:prstGeom>
          <a:solidFill>
            <a:srgbClr val="FFFF0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2631728" y="9216345"/>
            <a:ext cx="64800" cy="2880000"/>
          </a:xfrm>
          <a:prstGeom prst="rect">
            <a:avLst/>
          </a:prstGeom>
          <a:solidFill>
            <a:srgbClr val="F69B82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TextBox 39"/>
          <p:cNvSpPr txBox="1"/>
          <p:nvPr/>
        </p:nvSpPr>
        <p:spPr>
          <a:xfrm>
            <a:off x="3882332" y="2549402"/>
            <a:ext cx="12796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70C0"/>
                </a:solidFill>
              </a:rPr>
              <a:t>Ural prototype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3755366" y="2671563"/>
            <a:ext cx="188838" cy="71124"/>
          </a:xfrm>
          <a:prstGeom prst="rect">
            <a:avLst/>
          </a:prstGeom>
          <a:noFill/>
          <a:ln w="158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2630982" y="1962000"/>
            <a:ext cx="64800" cy="144000"/>
          </a:xfrm>
          <a:prstGeom prst="rect">
            <a:avLst/>
          </a:prstGeom>
          <a:solidFill>
            <a:srgbClr val="F69B82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TextBox 42"/>
          <p:cNvSpPr txBox="1"/>
          <p:nvPr/>
        </p:nvSpPr>
        <p:spPr>
          <a:xfrm>
            <a:off x="929203" y="9979903"/>
            <a:ext cx="7296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Clade C</a:t>
            </a:r>
            <a:endParaRPr lang="ru-RU" sz="1400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1524001" y="9060115"/>
            <a:ext cx="884980" cy="3100643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933267" y="3140172"/>
            <a:ext cx="1478004" cy="4140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300270" y="3743740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Clade B</a:t>
            </a:r>
            <a:endParaRPr lang="ru-RU" sz="1400" dirty="0"/>
          </a:p>
        </p:txBody>
      </p:sp>
      <p:sp>
        <p:nvSpPr>
          <p:cNvPr id="48" name="Овал 47"/>
          <p:cNvSpPr>
            <a:spLocks noChangeAspect="1"/>
          </p:cNvSpPr>
          <p:nvPr/>
        </p:nvSpPr>
        <p:spPr>
          <a:xfrm>
            <a:off x="923560" y="3743740"/>
            <a:ext cx="108000" cy="108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>
            <a:spLocks noChangeAspect="1"/>
          </p:cNvSpPr>
          <p:nvPr/>
        </p:nvSpPr>
        <p:spPr>
          <a:xfrm>
            <a:off x="1525278" y="9954412"/>
            <a:ext cx="108000" cy="108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777709" y="214889"/>
            <a:ext cx="1618824" cy="2448000"/>
          </a:xfrm>
          <a:prstGeom prst="rect">
            <a:avLst/>
          </a:prstGeom>
          <a:solidFill>
            <a:schemeClr val="bg1">
              <a:lumMod val="85000"/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>
            <a:spLocks noChangeAspect="1"/>
          </p:cNvSpPr>
          <p:nvPr/>
        </p:nvSpPr>
        <p:spPr>
          <a:xfrm>
            <a:off x="798307" y="1819128"/>
            <a:ext cx="108000" cy="1080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TextBox 52"/>
          <p:cNvSpPr txBox="1"/>
          <p:nvPr/>
        </p:nvSpPr>
        <p:spPr>
          <a:xfrm>
            <a:off x="205459" y="1839094"/>
            <a:ext cx="7377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Clade A</a:t>
            </a:r>
            <a:endParaRPr lang="ru-RU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4141581" y="132864"/>
            <a:ext cx="276209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Figure S4.</a:t>
            </a:r>
            <a:r>
              <a:rPr lang="en-US" sz="1100" dirty="0"/>
              <a:t> WGS-based </a:t>
            </a:r>
            <a:r>
              <a:rPr lang="en-US" sz="1100" dirty="0" err="1"/>
              <a:t>dendrogram</a:t>
            </a:r>
            <a:r>
              <a:rPr lang="en-US" sz="1100" dirty="0"/>
              <a:t> of the Ural strains with added </a:t>
            </a:r>
            <a:r>
              <a:rPr lang="en-US" sz="1100" dirty="0" err="1"/>
              <a:t>spoligotyping</a:t>
            </a:r>
            <a:r>
              <a:rPr lang="en-US" sz="1100" dirty="0"/>
              <a:t> profiles. </a:t>
            </a:r>
            <a:endParaRPr lang="ru-RU" sz="1100" dirty="0"/>
          </a:p>
          <a:p>
            <a:r>
              <a:rPr lang="en-US" sz="1100" dirty="0"/>
              <a:t>SIT – </a:t>
            </a:r>
            <a:r>
              <a:rPr lang="en-US" sz="1100" dirty="0" err="1"/>
              <a:t>spoligotype</a:t>
            </a:r>
            <a:r>
              <a:rPr lang="en-US" sz="1100" dirty="0"/>
              <a:t> international type according to SITVIT_WEB. </a:t>
            </a:r>
            <a:r>
              <a:rPr lang="en-US" sz="1100" dirty="0" err="1"/>
              <a:t>Spoligotype</a:t>
            </a:r>
            <a:r>
              <a:rPr lang="en-US" sz="1100" dirty="0"/>
              <a:t> signatures specific of the entire Ural family and its specific clades are shown in different colors.</a:t>
            </a:r>
            <a:endParaRPr lang="ru-RU" sz="1100" dirty="0"/>
          </a:p>
        </p:txBody>
      </p:sp>
    </p:spTree>
    <p:extLst>
      <p:ext uri="{BB962C8B-B14F-4D97-AF65-F5344CB8AC3E}">
        <p14:creationId xmlns:p14="http://schemas.microsoft.com/office/powerpoint/2010/main" val="128390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</TotalTime>
  <Words>56</Words>
  <Application>Microsoft Office PowerPoint</Application>
  <PresentationFormat>Широкоэкранный</PresentationFormat>
  <Paragraphs>12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Igor Mokrousov</dc:creator>
  <cp:lastModifiedBy>Igor Mokrousov</cp:lastModifiedBy>
  <cp:revision>13</cp:revision>
  <dcterms:created xsi:type="dcterms:W3CDTF">2017-02-09T16:30:40Z</dcterms:created>
  <dcterms:modified xsi:type="dcterms:W3CDTF">2018-07-13T14:00:58Z</dcterms:modified>
</cp:coreProperties>
</file>