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2" r:id="rId2"/>
    <p:sldId id="317" r:id="rId3"/>
    <p:sldId id="320" r:id="rId4"/>
    <p:sldId id="318" r:id="rId5"/>
    <p:sldId id="321" r:id="rId6"/>
    <p:sldId id="341" r:id="rId7"/>
    <p:sldId id="299" r:id="rId8"/>
    <p:sldId id="347" r:id="rId9"/>
  </p:sldIdLst>
  <p:sldSz cx="6858000" cy="9144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rtners Information Systems" initials="IS" lastIdx="3" clrIdx="0"/>
  <p:cmAuthor id="1" name="Owner" initials="O" lastIdx="2" clrIdx="1"/>
  <p:cmAuthor id="2" name="Bernadette Fernandez" initials="BF" lastIdx="2" clrIdx="2"/>
  <p:cmAuthor id="3" name="WMZ" initials="W" lastIdx="1" clrIdx="3"/>
  <p:cmAuthor id="4" name="Yasuko Nagasaka" initials="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226BE"/>
    <a:srgbClr val="009900"/>
    <a:srgbClr val="339933"/>
    <a:srgbClr val="33CC33"/>
    <a:srgbClr val="9900CC"/>
    <a:srgbClr val="CC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38" autoAdjust="0"/>
    <p:restoredTop sz="94660" autoAdjust="0"/>
  </p:normalViewPr>
  <p:slideViewPr>
    <p:cSldViewPr>
      <p:cViewPr varScale="1">
        <p:scale>
          <a:sx n="91" d="100"/>
          <a:sy n="91" d="100"/>
        </p:scale>
        <p:origin x="1374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F12075F-01AD-4E90-A14D-7DC05920B969}" type="datetimeFigureOut">
              <a:rPr lang="en-US" smtClean="0"/>
              <a:pPr/>
              <a:t>8/13/2018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B73E030-F330-40D3-91A7-0BEC73FD9B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590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fld id="{EF57B98A-8361-439F-9695-B9CED2E6E074}" type="datetimeFigureOut">
              <a:rPr lang="en-US"/>
              <a:pPr/>
              <a:t>8/13/2018</a:t>
            </a:fld>
            <a:endParaRPr lang="en-US"/>
          </a:p>
        </p:txBody>
      </p:sp>
      <p:sp>
        <p:nvSpPr>
          <p:cNvPr id="1054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08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34" charset="0"/>
              </a:defRPr>
            </a:lvl1pPr>
          </a:lstStyle>
          <a:p>
            <a:fld id="{3C172784-0AC3-44B5-AC6D-B37EBEC355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97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62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15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32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5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24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889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ADD8F-5D53-4378-AA38-085AE45A1B9E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98128-99D8-4827-9424-017760FE7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F78FE-DB5D-4BD5-8506-D0657C0933BF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6642F-EDB6-4228-8257-266BA6F9B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17FE5-2C1F-45B0-98FA-9215A876FCE5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7FA50-431C-495D-ADFA-850A87A9E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FFBE5-3C74-4EBD-ABEC-3115D776B3BA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5F13B-287F-45C1-B296-8A2745B35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5A429-6F71-47F2-9BC0-689048D3746E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98D6B-907A-43CD-8F46-DE95EEF67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95A04-980A-478A-A56E-534738CF5D7D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B2728-F239-4D31-9EC2-3CF1BDC62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2D0D7-8A8C-4E60-BAD4-F53F4207608E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7BC51-5721-4E49-9E53-9C153EE22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D7AFF-3BBE-4D3E-9AB1-B1882C1A97C6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724D3-431E-4067-BC32-BD4A1AEBAD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33308-6FFE-4776-A867-82CF4798D2FD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EC375-84DB-4A59-BD95-7531E40D1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60481-E3F8-4EBC-B612-D35EFA983B0A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6D20A-5A4E-4635-B963-BB31D45B80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C0A59-CA4C-4170-A4F7-297D0CEB2C9D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D0965-0EC1-4003-A077-17939E2F0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B08F18-120A-4676-9485-42483BCD0636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D1A6D5-0C17-4EC8-92D1-9E1980999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2900" y="2971800"/>
            <a:ext cx="6172200" cy="1524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Supplemental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tables and figures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029275"/>
              </p:ext>
            </p:extLst>
          </p:nvPr>
        </p:nvGraphicFramePr>
        <p:xfrm>
          <a:off x="304802" y="777313"/>
          <a:ext cx="6248397" cy="7354722"/>
        </p:xfrm>
        <a:graphic>
          <a:graphicData uri="http://schemas.openxmlformats.org/drawingml/2006/table">
            <a:tbl>
              <a:tblPr/>
              <a:tblGrid>
                <a:gridCol w="4650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97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92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4920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920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920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4920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4920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4920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4920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97415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RBC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Plasma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741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nitrite (</a:t>
                      </a:r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nitrate (</a:t>
                      </a:r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RSNO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RNNO (nM)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NO-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heme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nitrite (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nitrate (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RXNO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74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(NO 60 min)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 ±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147 ± 29*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6130 ± 902*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4615 ± 916*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1674 ± 91*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 ± 0.5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153 ± 34*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2679 ± 614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0.047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0.042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0.024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0.310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74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min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 ± 0.2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188.7 ± 4.8*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 ± 216*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1966 ± 217*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286 ± 57*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 ± 0.2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 ± 20*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1482 ± 171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1.000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0.029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0.200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0.029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974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 min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 ± 0.2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67.7 ± 4.2*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965 ± 67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497 ± 47*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132 ± 59*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 ± 0.3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68.9 ± 5.2*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1689 ± 382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0.610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0.010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0.082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0.010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0.792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974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 min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 ± 0.2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65.1 ± 11.3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633 ± 60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255 ± 77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68.0 ± 25.2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2.3± 0.6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55.8 ± 9.1*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532 ± 293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0.486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0.114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0.413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0.111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0.343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0.029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974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 min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 ± 0.1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29.8 ± 2.0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698 ± 100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212 ± 40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59.6 ± 15.6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 ± 0.4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15.7 ± 1.7*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1585 ± 272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0.085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0.548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0.421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0.095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0.191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0.032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974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720 min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 ± 0.2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39.7 ± 11.4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932 ± 159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345 ± 87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51.8 ± 9.5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 ± 0.4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9.8 ± 1.0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1997 ± 574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0.748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0.762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0.247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0.178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0.178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0.352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9741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 min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 ± 0.2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31.2 ± 6.2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792 ± 110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362 ± 51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37.7 ± 3.3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2.5 ± 0.5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10.1 ± 1.3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2331 ± 505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0.623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0.310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0.056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0.556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0.421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45177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2880 min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1.8 ± 0.2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34.6 ± 8.4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1097 ±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156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275 ± 56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47.5 ± 6.3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2.6 ± 0.4</a:t>
                      </a:r>
                    </a:p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5.8 ± 0.7*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2530 ± 433</a:t>
                      </a: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0.762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0.082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0.329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0.762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97415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9741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Air 60 min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 ± 0.3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32.1 ± 8.5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604 ± 128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 ± 55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34.9 ± 3.8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 ± 0.69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 ± 0.9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1555 ± 835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974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3810000" cy="776288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Supplemental Table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0759522"/>
              </p:ext>
            </p:extLst>
          </p:nvPr>
        </p:nvGraphicFramePr>
        <p:xfrm>
          <a:off x="152404" y="766225"/>
          <a:ext cx="6553192" cy="7482182"/>
        </p:xfrm>
        <a:graphic>
          <a:graphicData uri="http://schemas.openxmlformats.org/drawingml/2006/table">
            <a:tbl>
              <a:tblPr/>
              <a:tblGrid>
                <a:gridCol w="4708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19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530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53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530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5304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5304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5304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5304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5304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5304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55304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115153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Heart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Lungs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8427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nitrite (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nitrate (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RSNO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RNNO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NO-heme (nM)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nitrite (</a:t>
                      </a:r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nitrate (</a:t>
                      </a:r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RSNO (nM)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RNNO (nM)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NO-heme (nM)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15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 min</a:t>
                      </a: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(NO 60 min)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3.2 ± 0.7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36.9 ± 4.7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149 ± 64*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36.5 ± 6.8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 ± 27*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 ±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41.1 ± 9.9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277 ± 76*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78.5 ± 24.8*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47.4 ± 14.9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0.164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0.548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0.649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0.032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515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 min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 ± 1.2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76.7 ± 14.8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73.1 ± 6.0*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41.0 ± 7.5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 ± 14.4*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 ± 0.3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65.4 ± 23.8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247 ± 41*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85.8 ± 5.6*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26.5 ± 1.3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0.413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0.110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0.057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1515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 min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 ± 1.1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28.4 ±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3.9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53.3 ± 4.6*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37.1 ± 3.0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54.6 ± 4.1*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 ± 0.4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28.1 ± 3.2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 ± 23*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63.8 ± 7.3*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21.6 ± 2.1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0.762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0.010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0.429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0.017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0.285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0.762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0.009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0.429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1515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 min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6.6 ± 2.4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49.9 ± 30.9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47.7 ± 19.3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44.8 ± 3.8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78.0 ± 20.3*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 ± 1.0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22.8 ± 5.5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 ± 18*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62.1 ± 4.1*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62.8 ± 26.8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0.200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0.286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0.032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0.343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1515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 min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 ± 0.6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43.5 ± 5.4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15.1 ± 3.7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39.1 ± 10.6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47.4 ± 2.6*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 ±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30.6 ± 6.5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85.2 ± 8.0*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46.5 ± 7.1*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14.0 ± 1.6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0.310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0.032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0.032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1515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720 min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 ± 1.1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34.7 ± 7.3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19.4 ± 5.3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40.4 ± 7.0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49.6 ± 5.3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 ± 0.7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44.6 ± 11.7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25.8 ± 6.6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36.2 ± 4.9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37.1 ± 18.3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0.556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0.413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0.730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0.413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0.548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0.402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1515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 min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4.7 ± 0.5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36.3 ± 9.1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17.5 ± 3.8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30.3 ± 2.2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38.6 ± 6.4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 ± 0.4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30.3 ± 4.9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25.7 ± 7.6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32.2 ± 4.4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14.8 ± 2.5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0.421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0.623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0.841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0.421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0.548</a:t>
                      </a: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1515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2880 min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4.8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±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0.9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44.3 ± 16.6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30.0 ± 6.0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40.3 ± 5.0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37.1 ± 4.2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2.2 ± 0.6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26.9 ± 3.5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23.1 ± 7.6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37.2 ± 5.3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15.4 ± 2.0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0.610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0.257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0.792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0.329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0.537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0.762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0.931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0.082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0.662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15153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58" marR="5758" marT="5758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11515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Air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5.2 ± 1.4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73.9 ± 29.0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24.1 ± 6.6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31.4 ± 6.8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38.4 ± 1.6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3.4 ± 0.9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30.8 ± 5.0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20.3 ± 6.6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27.2 ± 3.5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21.9 ± 6.1 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1151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0" y="0"/>
            <a:ext cx="3657600" cy="776288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latin typeface="+mn-lt"/>
              </a:rPr>
              <a:t>Supplemental </a:t>
            </a:r>
            <a:r>
              <a:rPr lang="en-US" sz="2400" b="1" dirty="0">
                <a:latin typeface="+mj-lt"/>
                <a:ea typeface="+mj-ea"/>
                <a:cs typeface="+mj-cs"/>
              </a:rPr>
              <a:t>Table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4495800" cy="776288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latin typeface="+mn-lt"/>
              </a:rPr>
              <a:t>Supplemental </a:t>
            </a:r>
            <a:r>
              <a:rPr lang="en-US" sz="2400" b="1" dirty="0">
                <a:latin typeface="+mj-lt"/>
                <a:ea typeface="+mj-ea"/>
                <a:cs typeface="+mj-cs"/>
              </a:rPr>
              <a:t>Table 3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53212"/>
              </p:ext>
            </p:extLst>
          </p:nvPr>
        </p:nvGraphicFramePr>
        <p:xfrm>
          <a:off x="152402" y="784888"/>
          <a:ext cx="6553196" cy="7441590"/>
        </p:xfrm>
        <a:graphic>
          <a:graphicData uri="http://schemas.openxmlformats.org/drawingml/2006/table">
            <a:tbl>
              <a:tblPr/>
              <a:tblGrid>
                <a:gridCol w="5040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41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86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262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262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2625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2625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2625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2625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2625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2625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526255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85298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Liver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Kidney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439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nitrite (</a:t>
                      </a:r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nitrate (</a:t>
                      </a:r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RSNO (nM)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RNNO (nM)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NO-heme (nM)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nitrite (</a:t>
                      </a:r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nitrate (</a:t>
                      </a:r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RSNO (nM)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RNNO (nM)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NO-heme (nM)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52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 min</a:t>
                      </a: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(NO 60 min)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 ±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49.1 ± 7.9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827 ± 193*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1089 ± 151*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438 ± 155*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 ± 0.5*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87.5 ± 16.9*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478 ± 198*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 ± 60*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 ± 25*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0.024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0.073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0.042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0.042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52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 min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 ± 0.4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62.9 ± 8.3*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869 ± 238*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1230 ± 122*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 ± 14*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 ± 0.7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 ± 11*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 ± 19*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 ± 13*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62.5 ± 6.7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0.029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0.114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0.029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852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 min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 ± 0.3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 ± 2.4*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1100 ± 107*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1216 ± 49*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153 ± 18*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 ± 0.9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61.0 ± 10.8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73.1 ± 12.0*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73.7 ± 8.3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43.4 ± 3.6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0.114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0.019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0.352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0.004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0.247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0.429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852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 min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 ± 0.4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40.4 ± 16.8 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475 ± 120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529 ± 170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 ± 70*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 ± 1.7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 ± 52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41.0 ± 13.3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79.2 ± 2.9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65.4 ± 22.6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0.064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0.064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0.413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852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 min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 ± 0.3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25.2 ± 3.7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290 ± 62*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 ± 31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35.4 ± 6.7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 ± 0.6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42.9 ± 12.0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21.4 ± 10.1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56.3 ± 5.8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35.1 ± 3.1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0.064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0.032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0.095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0.222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852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720 min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 ± 0.4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18.2 ± 3.5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 ± 29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 ± 30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35.3 ± 6.2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 ± 0.9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41.7 ± 12.2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18.1 ± 7.7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86.9 ± 8.4*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42.1 ± 4.8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0.032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852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 min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2.2 ± 0.3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19.3 ± 4.6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 ± 37*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326 ± 45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33.7 ± 2.9*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 ± 0.3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41.4 ± 12.3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23.1 ± 7.3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48.6 ± 8.3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32.4 ± 5.8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0.730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0.730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0.056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0.016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0.730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0.222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852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2880 min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1.8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±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0.3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17.3 ±</a:t>
                      </a: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latin typeface="Calibri"/>
                        </a:rPr>
                        <a:t> 2.4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194 ± 20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191 ± 19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25.3 ± 2.7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4.7 ± 0.8</a:t>
                      </a:r>
                      <a:r>
                        <a:rPr lang="en-US" sz="1200" b="0" i="0" u="none" strike="noStrike" dirty="0" smtClean="0">
                          <a:solidFill>
                            <a:srgbClr val="C00000"/>
                          </a:solidFill>
                          <a:latin typeface="Calibri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47.0 ± 9.7</a:t>
                      </a:r>
                      <a:r>
                        <a:rPr lang="en-US" sz="1200" b="0" i="0" u="none" strike="noStrike" dirty="0" smtClean="0">
                          <a:solidFill>
                            <a:srgbClr val="C00000"/>
                          </a:solidFill>
                          <a:latin typeface="Calibri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C00000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24.0 ± 8.9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71.0 ± 6.4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33.7 ± 6.1 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5758" marR="5758" marT="5758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0.114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0.914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0.537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0.931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0.476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0.931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85298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265" marR="4265" marT="426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8529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Air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 ± 0.5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17.7 ± 2.3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 ± 25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 ± 51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23.8 ± 1.5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4.7 ± 1.3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33.5 ± 7.9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20.1 ± 8.0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56.6 ± 7.9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39.4 ± 7.3 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852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265" marR="4265" marT="4265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4191000" cy="776288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latin typeface="+mn-lt"/>
              </a:rPr>
              <a:t>Supplemental </a:t>
            </a:r>
            <a:r>
              <a:rPr lang="en-US" sz="2400" b="1" dirty="0">
                <a:latin typeface="+mj-lt"/>
                <a:ea typeface="+mj-ea"/>
                <a:cs typeface="+mj-cs"/>
              </a:rPr>
              <a:t>Table 4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382855"/>
              </p:ext>
            </p:extLst>
          </p:nvPr>
        </p:nvGraphicFramePr>
        <p:xfrm>
          <a:off x="764039" y="770163"/>
          <a:ext cx="5329923" cy="7471331"/>
        </p:xfrm>
        <a:graphic>
          <a:graphicData uri="http://schemas.openxmlformats.org/drawingml/2006/table">
            <a:tbl>
              <a:tblPr/>
              <a:tblGrid>
                <a:gridCol w="4315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1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9921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667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667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667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6678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6678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6678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66788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108857">
                <a:tc rowSpan="2"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Urine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8857"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nitrite (</a:t>
                      </a:r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nitrate (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RSNO (nM)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RNNO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NO-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heme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nitrite (</a:t>
                      </a:r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nitrate (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μ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M)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88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 min</a:t>
                      </a: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(NO 60 min)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 ± 0.6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55.4 ± 17.1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 ± 36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67.8 ± 7.6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194 ± 36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0.86 ± 0.12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1873 ± 300*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0.927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0.649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0.421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88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 min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 ± 0.7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59.8 ± 19.9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 ± 65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90.8 ± 6.1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 ± 41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 ± 0.14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1962 ± 954*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0.343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0.413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0.438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0.001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088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 min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 ± 0.7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19.5 ±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1.4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249 ± 27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94.6 ± 6.9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229 ± 41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0.98 ± 0.19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4238 ± 805*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0.019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0.429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0.082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0.537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0.002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088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 min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 ± 1.0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32.9 ± 13.7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169 ± 53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79.3 ± 13.1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 ± 52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0.53 ± 0.16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3063 ± 560*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0.686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0.730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0.833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0.002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088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 min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 ± 0.3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32.0 ± 2.7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257 ± 36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84.7 ± 3.9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225 ± 29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 ± 0.06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3900 ± 1431*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0.730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0.730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0.548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0.548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0.691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0.147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088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720 min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 ± 0.8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27.2 ± 6.2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171 ± 40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86.6 ± 10.2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134 ± 30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0.73 ± 0.13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 ± 23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0.905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0.191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0.151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0.548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0.548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0.127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0.093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088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 min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2.9 ± 0.4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21.7 ± 2.3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 ± 16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 ± 10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 ± 44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 ± 0.06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164 ± 26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0.730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0.064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0.310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0.151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0.841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0.073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0885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2880 min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Mean ± SEM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2.9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±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0.5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26.3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±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6.4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179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±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103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±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9.0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137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±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0.99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± 0.16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90.6 </a:t>
                      </a: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±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12.8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  </a:t>
                      </a:r>
                    </a:p>
                  </a:txBody>
                  <a:tcPr marL="4871" marR="4871" marT="4871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1.000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0.610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0.082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0.428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0.032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0.613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871" marR="4871" marT="4871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08857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10885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Air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 ± 0.6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31.4 ± 2.5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 ± 22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77.5 ± 6.2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187 ± 46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0.55 ± 0.05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87.2 ± 16.7 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1088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443" marR="5443" marT="5443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8975904"/>
              </p:ext>
            </p:extLst>
          </p:nvPr>
        </p:nvGraphicFramePr>
        <p:xfrm>
          <a:off x="228600" y="-57839"/>
          <a:ext cx="5859462" cy="293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15" name="Prism 7" r:id="rId3" imgW="4976355" imgH="2930213" progId="Prism7.Document">
                  <p:embed/>
                </p:oleObj>
              </mc:Choice>
              <mc:Fallback>
                <p:oleObj name="Prism 7" r:id="rId3" imgW="4976355" imgH="293021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" y="-57839"/>
                        <a:ext cx="5859462" cy="293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0" y="76200"/>
            <a:ext cx="9154633" cy="5025121"/>
            <a:chOff x="0" y="76200"/>
            <a:chExt cx="9154633" cy="5025121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0" y="76200"/>
              <a:ext cx="3429000" cy="457200"/>
            </a:xfrm>
            <a:prstGeom prst="rect">
              <a:avLst/>
            </a:prstGeom>
          </p:spPr>
          <p:txBody>
            <a:bodyPr>
              <a:normAutofit fontScale="85000" lnSpcReduction="20000"/>
            </a:bodyPr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en-US" sz="3200" b="1" dirty="0">
                  <a:latin typeface="+mj-lt"/>
                  <a:ea typeface="+mj-ea"/>
                  <a:cs typeface="+mj-cs"/>
                </a:rPr>
                <a:t>Supplemental Figure </a:t>
              </a:r>
              <a:r>
                <a:rPr lang="en-US" sz="3200" b="1" dirty="0" smtClean="0">
                  <a:latin typeface="+mj-lt"/>
                  <a:ea typeface="+mj-ea"/>
                  <a:cs typeface="+mj-cs"/>
                </a:rPr>
                <a:t>1</a:t>
              </a:r>
              <a:endParaRPr lang="en-US" sz="3200" b="1" dirty="0"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059271" y="1566446"/>
              <a:ext cx="4647426" cy="524708"/>
              <a:chOff x="1059271" y="1566446"/>
              <a:chExt cx="4647426" cy="524708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1059271" y="1566446"/>
                <a:ext cx="4647426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>
                        <a:lumMod val="75000"/>
                      </a:schemeClr>
                    </a:solidFill>
                  </a:rPr>
                  <a:t>C</a:t>
                </a:r>
                <a:r>
                  <a:rPr lang="en-US" sz="1600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en-US" sz="1600" b="1" dirty="0" smtClean="0"/>
                  <a:t>1                 2       3  4       5         6    7   8        </a:t>
                </a:r>
                <a:endParaRPr lang="en-US" sz="1600" b="1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590800" y="1752600"/>
                <a:ext cx="1847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sz="1600" b="1" dirty="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76200" y="2971800"/>
              <a:ext cx="9078433" cy="2129521"/>
              <a:chOff x="76200" y="2971800"/>
              <a:chExt cx="9078433" cy="2129521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447800" y="3285439"/>
                <a:ext cx="7706833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b="1" dirty="0" smtClean="0">
                    <a:latin typeface="Arial" pitchFamily="34" charset="0"/>
                    <a:cs typeface="Arial" pitchFamily="34" charset="0"/>
                  </a:rPr>
                  <a:t>	   </a:t>
                </a:r>
                <a:r>
                  <a:rPr lang="en-US" altLang="ja-JP" sz="1400" b="1" dirty="0" smtClean="0">
                    <a:solidFill>
                      <a:schemeClr val="bg1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lang="en-US" altLang="ja-JP" sz="1400" b="1" dirty="0" smtClean="0">
                    <a:latin typeface="Arial" pitchFamily="34" charset="0"/>
                    <a:cs typeface="Arial" pitchFamily="34" charset="0"/>
                  </a:rPr>
                  <a:t>: 0 min (Air 60 min)		</a:t>
                </a:r>
              </a:p>
              <a:p>
                <a:endParaRPr lang="en-US" sz="1400" b="1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1: 0 min (NO </a:t>
                </a:r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60 </a:t>
                </a:r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min)</a:t>
                </a:r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		</a:t>
                </a:r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5: 180 </a:t>
                </a:r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min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2: 10 min 			 </a:t>
                </a:r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6: 720 </a:t>
                </a:r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min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3: 30 </a:t>
                </a:r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min 			 7: 1440 </a:t>
                </a:r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min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4: 60 min 			</a:t>
                </a:r>
                <a:r>
                  <a:rPr lang="en-US" sz="1400" b="1" dirty="0">
                    <a:latin typeface="Arial" pitchFamily="34" charset="0"/>
                    <a:cs typeface="Arial" pitchFamily="34" charset="0"/>
                  </a:rPr>
                  <a:t> 8: 2880 min</a:t>
                </a:r>
                <a:endParaRPr lang="en-US" sz="1400" b="1" dirty="0" smtClean="0">
                  <a:latin typeface="Arial" pitchFamily="34" charset="0"/>
                  <a:cs typeface="Arial" pitchFamily="34" charset="0"/>
                </a:endParaRPr>
              </a:p>
              <a:p>
                <a:endParaRPr lang="en-US" sz="1400" b="1" dirty="0" smtClean="0">
                  <a:latin typeface="Arial" pitchFamily="34" charset="0"/>
                  <a:cs typeface="Arial" pitchFamily="34" charset="0"/>
                </a:endParaRPr>
              </a:p>
              <a:p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6200" y="2971800"/>
                <a:ext cx="770683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b="1" dirty="0" smtClean="0">
                    <a:latin typeface="Arial" pitchFamily="34" charset="0"/>
                    <a:cs typeface="Arial" pitchFamily="34" charset="0"/>
                  </a:rPr>
                  <a:t>Timing of the NO metabolite level measurements :</a:t>
                </a:r>
                <a:endParaRPr 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cxnSp>
        <p:nvCxnSpPr>
          <p:cNvPr id="33" name="Straight Arrow Connector 32"/>
          <p:cNvCxnSpPr/>
          <p:nvPr/>
        </p:nvCxnSpPr>
        <p:spPr>
          <a:xfrm>
            <a:off x="1219200" y="1905000"/>
            <a:ext cx="0" cy="18615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447800" y="1905000"/>
            <a:ext cx="0" cy="18615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514600" y="1905000"/>
            <a:ext cx="0" cy="18615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3048000" y="1947446"/>
            <a:ext cx="0" cy="18615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276600" y="1947446"/>
            <a:ext cx="0" cy="18615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810000" y="1947446"/>
            <a:ext cx="0" cy="18615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419600" y="1947446"/>
            <a:ext cx="0" cy="18615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724400" y="1947446"/>
            <a:ext cx="0" cy="18615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029200" y="1947446"/>
            <a:ext cx="0" cy="18615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260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76200"/>
            <a:ext cx="3429000" cy="4572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Supplemental Figure </a:t>
            </a:r>
            <a:r>
              <a:rPr lang="en-US" sz="3200" b="1" dirty="0" smtClean="0">
                <a:latin typeface="+mj-lt"/>
                <a:ea typeface="+mj-ea"/>
                <a:cs typeface="+mj-cs"/>
              </a:rPr>
              <a:t>2</a:t>
            </a:r>
            <a:endParaRPr lang="en-US" sz="32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53290" name="Group 16"/>
          <p:cNvGrpSpPr>
            <a:grpSpLocks/>
          </p:cNvGrpSpPr>
          <p:nvPr/>
        </p:nvGrpSpPr>
        <p:grpSpPr bwMode="auto">
          <a:xfrm>
            <a:off x="1380331" y="1219200"/>
            <a:ext cx="4169570" cy="4413250"/>
            <a:chOff x="1327905" y="1074738"/>
            <a:chExt cx="4170426" cy="4413250"/>
          </a:xfrm>
        </p:grpSpPr>
        <p:graphicFrame>
          <p:nvGraphicFramePr>
            <p:cNvPr id="53286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2569800"/>
                </p:ext>
              </p:extLst>
            </p:nvPr>
          </p:nvGraphicFramePr>
          <p:xfrm>
            <a:off x="1327905" y="3346451"/>
            <a:ext cx="3783790" cy="2141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416" name="Prism 7" r:id="rId4" imgW="4729302" imgH="2675945" progId="Prism7.Document">
                    <p:embed/>
                  </p:oleObj>
                </mc:Choice>
                <mc:Fallback>
                  <p:oleObj name="Prism 7" r:id="rId4" imgW="4729302" imgH="2675945" progId="Prism7.Document">
                    <p:embed/>
                    <p:pic>
                      <p:nvPicPr>
                        <p:cNvPr id="0" name="Picture 1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7905" y="3346451"/>
                          <a:ext cx="3783790" cy="21415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7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287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91582319"/>
                </p:ext>
              </p:extLst>
            </p:nvPr>
          </p:nvGraphicFramePr>
          <p:xfrm>
            <a:off x="1398564" y="1074738"/>
            <a:ext cx="4099767" cy="2139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417" name="Prism 7" r:id="rId6" imgW="5122570" imgH="2674144" progId="Prism7.Document">
                    <p:embed/>
                  </p:oleObj>
                </mc:Choice>
                <mc:Fallback>
                  <p:oleObj name="Prism 7" r:id="rId6" imgW="5122570" imgH="2674144" progId="Prism7.Document">
                    <p:embed/>
                    <p:pic>
                      <p:nvPicPr>
                        <p:cNvPr id="0" name="Picture 1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8564" y="1074738"/>
                          <a:ext cx="4099767" cy="21399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7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624413"/>
            <a:ext cx="3738391" cy="32665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1" y="4053412"/>
            <a:ext cx="3760339" cy="493818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76200"/>
            <a:ext cx="3429000" cy="4572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Supplemental Figure </a:t>
            </a:r>
            <a:r>
              <a:rPr lang="en-US" sz="3200" b="1" dirty="0" smtClean="0">
                <a:latin typeface="+mj-lt"/>
                <a:ea typeface="+mj-ea"/>
                <a:cs typeface="+mj-cs"/>
              </a:rPr>
              <a:t>3</a:t>
            </a:r>
            <a:endParaRPr lang="en-US" sz="32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04798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10603</TotalTime>
  <Words>2081</Words>
  <Application>Microsoft Office PowerPoint</Application>
  <PresentationFormat>On-screen Show (4:3)</PresentationFormat>
  <Paragraphs>1118</Paragraphs>
  <Slides>8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ＭＳ Ｐゴシック</vt:lpstr>
      <vt:lpstr>Arial</vt:lpstr>
      <vt:lpstr>Calibri</vt:lpstr>
      <vt:lpstr>Office Theme</vt:lpstr>
      <vt:lpstr>Prism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Anusuyadevi A.</cp:lastModifiedBy>
  <cp:revision>1</cp:revision>
  <cp:lastPrinted>2018-05-02T13:06:12Z</cp:lastPrinted>
  <dcterms:modified xsi:type="dcterms:W3CDTF">2018-08-13T04:56:33Z</dcterms:modified>
</cp:coreProperties>
</file>