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2916" y="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CAF6C-0B6A-46B0-A9DD-BD62AB8B6B13}" type="datetimeFigureOut">
              <a:rPr lang="de-DE" smtClean="0"/>
              <a:pPr/>
              <a:t>28.03.2018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B1B12-E6A8-489C-8E28-12C3D2412F6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pieren 47"/>
          <p:cNvGrpSpPr/>
          <p:nvPr/>
        </p:nvGrpSpPr>
        <p:grpSpPr>
          <a:xfrm>
            <a:off x="116632" y="977063"/>
            <a:ext cx="3024336" cy="2989238"/>
            <a:chOff x="755576" y="809094"/>
            <a:chExt cx="3024336" cy="2989238"/>
          </a:xfrm>
        </p:grpSpPr>
        <p:cxnSp>
          <p:nvCxnSpPr>
            <p:cNvPr id="49" name="Gerade Verbindung mit Pfeil 48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mit Pfeil 50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mit Pfeil 51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feld 52"/>
            <p:cNvSpPr txBox="1"/>
            <p:nvPr/>
          </p:nvSpPr>
          <p:spPr>
            <a:xfrm>
              <a:off x="1790323" y="80909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P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2555776" y="2079174"/>
              <a:ext cx="474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18</a:t>
              </a:r>
              <a:r>
                <a:rPr lang="de-DE" dirty="0" smtClean="0">
                  <a:sym typeface="Wingdings 2"/>
                </a:rPr>
                <a:t></a:t>
              </a:r>
              <a:r>
                <a:rPr lang="de-DE" dirty="0" smtClean="0"/>
                <a:t>18</a:t>
              </a:r>
              <a:endParaRPr lang="de-DE" dirty="0"/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0</a:t>
              </a:r>
              <a:r>
                <a:rPr lang="de-DE" dirty="0" smtClean="0">
                  <a:sym typeface="Wingdings 2"/>
                </a:rPr>
                <a:t>60</a:t>
              </a:r>
              <a:endParaRPr lang="de-DE" dirty="0"/>
            </a:p>
          </p:txBody>
        </p:sp>
        <p:sp>
          <p:nvSpPr>
            <p:cNvPr id="57" name="Textfeld 56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30</a:t>
              </a:r>
              <a:r>
                <a:rPr lang="de-DE" dirty="0" smtClean="0">
                  <a:sym typeface="Wingdings 2"/>
                </a:rPr>
                <a:t>30</a:t>
              </a:r>
              <a:endParaRPr lang="de-DE" dirty="0"/>
            </a:p>
          </p:txBody>
        </p:sp>
        <p:sp>
          <p:nvSpPr>
            <p:cNvPr id="58" name="Textfeld 57"/>
            <p:cNvSpPr txBox="1"/>
            <p:nvPr/>
          </p:nvSpPr>
          <p:spPr>
            <a:xfrm rot="18208048">
              <a:off x="662152" y="151239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smtClean="0"/>
                <a:t>Trust</a:t>
              </a:r>
              <a:endParaRPr lang="de-DE" sz="1400" dirty="0"/>
            </a:p>
          </p:txBody>
        </p:sp>
        <p:sp>
          <p:nvSpPr>
            <p:cNvPr id="59" name="Textfeld 58"/>
            <p:cNvSpPr txBox="1"/>
            <p:nvPr/>
          </p:nvSpPr>
          <p:spPr>
            <a:xfrm rot="3364194">
              <a:off x="1708366" y="147523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Trust</a:t>
              </a:r>
              <a:endParaRPr lang="de-DE" sz="1400" dirty="0"/>
            </a:p>
          </p:txBody>
        </p:sp>
      </p:grpSp>
      <p:sp>
        <p:nvSpPr>
          <p:cNvPr id="92" name="Textfeld 91"/>
          <p:cNvSpPr txBox="1"/>
          <p:nvPr/>
        </p:nvSpPr>
        <p:spPr>
          <a:xfrm>
            <a:off x="2132856" y="12846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smtClean="0"/>
              <a:t>Trust</a:t>
            </a:r>
            <a:endParaRPr lang="de-DE" sz="2400" u="sng" dirty="0"/>
          </a:p>
        </p:txBody>
      </p:sp>
      <p:grpSp>
        <p:nvGrpSpPr>
          <p:cNvPr id="95" name="Gruppieren 94"/>
          <p:cNvGrpSpPr/>
          <p:nvPr/>
        </p:nvGrpSpPr>
        <p:grpSpPr>
          <a:xfrm>
            <a:off x="3573016" y="950169"/>
            <a:ext cx="3024336" cy="2989238"/>
            <a:chOff x="755576" y="809094"/>
            <a:chExt cx="3024336" cy="2989238"/>
          </a:xfrm>
        </p:grpSpPr>
        <p:cxnSp>
          <p:nvCxnSpPr>
            <p:cNvPr id="96" name="Gerade Verbindung mit Pfeil 95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mit Pfeil 96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mit Pfeil 97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Gerade Verbindung mit Pfeil 98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feld 99"/>
            <p:cNvSpPr txBox="1"/>
            <p:nvPr/>
          </p:nvSpPr>
          <p:spPr>
            <a:xfrm>
              <a:off x="1790323" y="80909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P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101" name="Textfeld 100"/>
            <p:cNvSpPr txBox="1"/>
            <p:nvPr/>
          </p:nvSpPr>
          <p:spPr>
            <a:xfrm>
              <a:off x="2555776" y="2079174"/>
              <a:ext cx="429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102" name="Textfeld 101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18</a:t>
              </a:r>
              <a:r>
                <a:rPr lang="de-DE" dirty="0" smtClean="0">
                  <a:sym typeface="Wingdings 2"/>
                </a:rPr>
                <a:t></a:t>
              </a:r>
              <a:r>
                <a:rPr lang="de-DE" dirty="0" smtClean="0"/>
                <a:t>18</a:t>
              </a:r>
              <a:endParaRPr lang="de-DE" dirty="0"/>
            </a:p>
          </p:txBody>
        </p:sp>
        <p:sp>
          <p:nvSpPr>
            <p:cNvPr id="103" name="Textfeld 102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0</a:t>
              </a:r>
              <a:r>
                <a:rPr lang="de-DE" dirty="0" smtClean="0">
                  <a:sym typeface="Wingdings 2"/>
                </a:rPr>
                <a:t>60</a:t>
              </a:r>
              <a:endParaRPr lang="de-DE" dirty="0"/>
            </a:p>
          </p:txBody>
        </p:sp>
        <p:sp>
          <p:nvSpPr>
            <p:cNvPr id="104" name="Textfeld 103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42</a:t>
              </a:r>
              <a:r>
                <a:rPr lang="de-DE" dirty="0" smtClean="0">
                  <a:sym typeface="Wingdings 2"/>
                </a:rPr>
                <a:t> 42</a:t>
              </a:r>
              <a:endParaRPr lang="de-DE" dirty="0"/>
            </a:p>
          </p:txBody>
        </p:sp>
        <p:sp>
          <p:nvSpPr>
            <p:cNvPr id="105" name="Textfeld 104"/>
            <p:cNvSpPr txBox="1"/>
            <p:nvPr/>
          </p:nvSpPr>
          <p:spPr>
            <a:xfrm rot="18208048">
              <a:off x="662152" y="151239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smtClean="0"/>
                <a:t>Trust</a:t>
              </a:r>
              <a:endParaRPr lang="de-DE" sz="1400" dirty="0"/>
            </a:p>
          </p:txBody>
        </p:sp>
        <p:sp>
          <p:nvSpPr>
            <p:cNvPr id="106" name="Textfeld 105"/>
            <p:cNvSpPr txBox="1"/>
            <p:nvPr/>
          </p:nvSpPr>
          <p:spPr>
            <a:xfrm rot="3364194">
              <a:off x="1708366" y="147523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Trust</a:t>
              </a:r>
              <a:endParaRPr lang="de-DE" sz="1400" dirty="0"/>
            </a:p>
          </p:txBody>
        </p:sp>
      </p:grpSp>
      <p:grpSp>
        <p:nvGrpSpPr>
          <p:cNvPr id="107" name="Gruppieren 106"/>
          <p:cNvGrpSpPr/>
          <p:nvPr/>
        </p:nvGrpSpPr>
        <p:grpSpPr>
          <a:xfrm>
            <a:off x="116632" y="4441651"/>
            <a:ext cx="3024336" cy="2989238"/>
            <a:chOff x="755576" y="809094"/>
            <a:chExt cx="3024336" cy="2989238"/>
          </a:xfrm>
        </p:grpSpPr>
        <p:cxnSp>
          <p:nvCxnSpPr>
            <p:cNvPr id="108" name="Gerade Verbindung mit Pfeil 107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 Verbindung mit Pfeil 108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rade Verbindung mit Pfeil 109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 Verbindung mit Pfeil 110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feld 111"/>
            <p:cNvSpPr txBox="1"/>
            <p:nvPr/>
          </p:nvSpPr>
          <p:spPr>
            <a:xfrm>
              <a:off x="1790323" y="80909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P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113" name="Textfeld 112"/>
            <p:cNvSpPr txBox="1"/>
            <p:nvPr/>
          </p:nvSpPr>
          <p:spPr>
            <a:xfrm>
              <a:off x="2555776" y="2079174"/>
              <a:ext cx="373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114" name="Textfeld 113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18</a:t>
              </a:r>
              <a:r>
                <a:rPr lang="de-DE" dirty="0" smtClean="0">
                  <a:sym typeface="Wingdings 2"/>
                </a:rPr>
                <a:t></a:t>
              </a:r>
              <a:r>
                <a:rPr lang="de-DE" dirty="0" smtClean="0"/>
                <a:t>18</a:t>
              </a:r>
              <a:endParaRPr lang="de-DE" dirty="0"/>
            </a:p>
          </p:txBody>
        </p:sp>
        <p:sp>
          <p:nvSpPr>
            <p:cNvPr id="115" name="Textfeld 114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0</a:t>
              </a:r>
              <a:r>
                <a:rPr lang="de-DE" dirty="0" smtClean="0">
                  <a:sym typeface="Wingdings 2"/>
                </a:rPr>
                <a:t>60</a:t>
              </a:r>
              <a:endParaRPr lang="de-DE" dirty="0"/>
            </a:p>
          </p:txBody>
        </p:sp>
        <p:sp>
          <p:nvSpPr>
            <p:cNvPr id="116" name="Textfeld 115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36</a:t>
              </a:r>
              <a:r>
                <a:rPr lang="de-DE" dirty="0" smtClean="0">
                  <a:sym typeface="Wingdings 2"/>
                </a:rPr>
                <a:t>36</a:t>
              </a:r>
              <a:endParaRPr lang="de-DE" dirty="0"/>
            </a:p>
          </p:txBody>
        </p:sp>
        <p:sp>
          <p:nvSpPr>
            <p:cNvPr id="117" name="Textfeld 116"/>
            <p:cNvSpPr txBox="1"/>
            <p:nvPr/>
          </p:nvSpPr>
          <p:spPr>
            <a:xfrm rot="18208048">
              <a:off x="662152" y="151239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smtClean="0"/>
                <a:t>Trust</a:t>
              </a:r>
              <a:endParaRPr lang="de-DE" sz="1400" dirty="0"/>
            </a:p>
          </p:txBody>
        </p:sp>
        <p:sp>
          <p:nvSpPr>
            <p:cNvPr id="118" name="Textfeld 117"/>
            <p:cNvSpPr txBox="1"/>
            <p:nvPr/>
          </p:nvSpPr>
          <p:spPr>
            <a:xfrm rot="3364194">
              <a:off x="1708366" y="147523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Trust</a:t>
              </a:r>
              <a:endParaRPr lang="de-DE" sz="1400" dirty="0"/>
            </a:p>
          </p:txBody>
        </p:sp>
      </p:grpSp>
      <p:grpSp>
        <p:nvGrpSpPr>
          <p:cNvPr id="119" name="Gruppieren 118"/>
          <p:cNvGrpSpPr/>
          <p:nvPr/>
        </p:nvGrpSpPr>
        <p:grpSpPr>
          <a:xfrm>
            <a:off x="3599910" y="4440309"/>
            <a:ext cx="3024336" cy="2989238"/>
            <a:chOff x="755576" y="809094"/>
            <a:chExt cx="3024336" cy="2989238"/>
          </a:xfrm>
        </p:grpSpPr>
        <p:cxnSp>
          <p:nvCxnSpPr>
            <p:cNvPr id="120" name="Gerade Verbindung mit Pfeil 119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Gerade Verbindung mit Pfeil 120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Gerade Verbindung mit Pfeil 121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Gerade Verbindung mit Pfeil 122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feld 123"/>
            <p:cNvSpPr txBox="1"/>
            <p:nvPr/>
          </p:nvSpPr>
          <p:spPr>
            <a:xfrm>
              <a:off x="1790323" y="80909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P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125" name="Textfeld 124"/>
            <p:cNvSpPr txBox="1"/>
            <p:nvPr/>
          </p:nvSpPr>
          <p:spPr>
            <a:xfrm>
              <a:off x="2555776" y="2079174"/>
              <a:ext cx="402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126" name="Textfeld 125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18</a:t>
              </a:r>
              <a:r>
                <a:rPr lang="de-DE" dirty="0" smtClean="0">
                  <a:sym typeface="Wingdings 2"/>
                </a:rPr>
                <a:t></a:t>
              </a:r>
              <a:r>
                <a:rPr lang="de-DE" dirty="0" smtClean="0"/>
                <a:t>18</a:t>
              </a:r>
              <a:endParaRPr lang="de-DE" dirty="0"/>
            </a:p>
          </p:txBody>
        </p:sp>
        <p:sp>
          <p:nvSpPr>
            <p:cNvPr id="127" name="Textfeld 126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0</a:t>
              </a:r>
              <a:r>
                <a:rPr lang="de-DE" dirty="0" smtClean="0">
                  <a:sym typeface="Wingdings 2"/>
                </a:rPr>
                <a:t>60</a:t>
              </a:r>
              <a:endParaRPr lang="de-DE" dirty="0"/>
            </a:p>
          </p:txBody>
        </p:sp>
        <p:sp>
          <p:nvSpPr>
            <p:cNvPr id="128" name="Textfeld 127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24</a:t>
              </a:r>
              <a:r>
                <a:rPr lang="de-DE" dirty="0" smtClean="0">
                  <a:sym typeface="Wingdings 2"/>
                </a:rPr>
                <a:t> 24</a:t>
              </a:r>
              <a:endParaRPr lang="de-DE" dirty="0"/>
            </a:p>
          </p:txBody>
        </p:sp>
        <p:sp>
          <p:nvSpPr>
            <p:cNvPr id="129" name="Textfeld 128"/>
            <p:cNvSpPr txBox="1"/>
            <p:nvPr/>
          </p:nvSpPr>
          <p:spPr>
            <a:xfrm rot="18208048">
              <a:off x="662152" y="151239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smtClean="0"/>
                <a:t>Trust</a:t>
              </a:r>
              <a:endParaRPr lang="de-DE" sz="1400" dirty="0"/>
            </a:p>
          </p:txBody>
        </p:sp>
        <p:sp>
          <p:nvSpPr>
            <p:cNvPr id="130" name="Textfeld 129"/>
            <p:cNvSpPr txBox="1"/>
            <p:nvPr/>
          </p:nvSpPr>
          <p:spPr>
            <a:xfrm rot="3364194">
              <a:off x="1708366" y="147523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Trust</a:t>
              </a:r>
              <a:endParaRPr lang="de-DE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16632" y="1136576"/>
            <a:ext cx="3024336" cy="2970912"/>
            <a:chOff x="755576" y="827420"/>
            <a:chExt cx="3024336" cy="2970912"/>
          </a:xfrm>
        </p:grpSpPr>
        <p:cxnSp>
          <p:nvCxnSpPr>
            <p:cNvPr id="5" name="Gerade Verbindung mit Pfeil 4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mit Pfeil 5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mit Pfeil 7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feld 8"/>
            <p:cNvSpPr txBox="1"/>
            <p:nvPr/>
          </p:nvSpPr>
          <p:spPr>
            <a:xfrm>
              <a:off x="1763688" y="827420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2591288" y="207029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18</a:t>
              </a:r>
              <a:r>
                <a:rPr lang="de-DE" dirty="0" smtClean="0">
                  <a:sym typeface="Wingdings 2"/>
                </a:rPr>
                <a:t></a:t>
              </a:r>
              <a:r>
                <a:rPr lang="de-DE" b="1" dirty="0" smtClean="0">
                  <a:solidFill>
                    <a:srgbClr val="C00000"/>
                  </a:solidFill>
                </a:rPr>
                <a:t>18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60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30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30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 rot="18284705">
              <a:off x="1407405" y="2472189"/>
              <a:ext cx="1440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NIP </a:t>
              </a:r>
              <a:r>
                <a:rPr lang="de-DE" sz="1400" dirty="0" err="1" smtClean="0"/>
                <a:t>TrustwIPrthiness</a:t>
              </a:r>
              <a:endParaRPr lang="de-DE" sz="1400" dirty="0"/>
            </a:p>
          </p:txBody>
        </p:sp>
        <p:sp>
          <p:nvSpPr>
            <p:cNvPr id="15" name="Textfeld 14"/>
            <p:cNvSpPr txBox="1"/>
            <p:nvPr/>
          </p:nvSpPr>
          <p:spPr>
            <a:xfrm rot="3364194">
              <a:off x="2475959" y="2662330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Trustworthiness</a:t>
              </a:r>
              <a:endParaRPr lang="de-DE" sz="1400" dirty="0"/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2132856" y="27248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err="1" smtClean="0"/>
              <a:t>Trustworthiness</a:t>
            </a:r>
            <a:endParaRPr lang="de-DE" sz="2400" u="sng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3645024" y="1136576"/>
            <a:ext cx="3024336" cy="2970912"/>
            <a:chOff x="755576" y="827420"/>
            <a:chExt cx="3024336" cy="2970912"/>
          </a:xfrm>
        </p:grpSpPr>
        <p:cxnSp>
          <p:nvCxnSpPr>
            <p:cNvPr id="18" name="Gerade Verbindung mit Pfeil 17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21"/>
            <p:cNvSpPr txBox="1"/>
            <p:nvPr/>
          </p:nvSpPr>
          <p:spPr>
            <a:xfrm>
              <a:off x="1763688" y="82742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2591288" y="207029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18</a:t>
              </a:r>
              <a:r>
                <a:rPr lang="de-DE" dirty="0" smtClean="0">
                  <a:sym typeface="Wingdings 2"/>
                </a:rPr>
                <a:t></a:t>
              </a:r>
              <a:r>
                <a:rPr lang="de-DE" b="1" dirty="0" smtClean="0">
                  <a:solidFill>
                    <a:srgbClr val="C00000"/>
                  </a:solidFill>
                </a:rPr>
                <a:t>18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60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42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42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 rot="18284705">
              <a:off x="1407405" y="2472189"/>
              <a:ext cx="1440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NIP </a:t>
              </a:r>
              <a:r>
                <a:rPr lang="de-DE" sz="1400" dirty="0" err="1" smtClean="0"/>
                <a:t>TrustwIPrthiness</a:t>
              </a:r>
              <a:endParaRPr lang="de-DE" sz="1400" dirty="0"/>
            </a:p>
          </p:txBody>
        </p:sp>
        <p:sp>
          <p:nvSpPr>
            <p:cNvPr id="28" name="Textfeld 27"/>
            <p:cNvSpPr txBox="1"/>
            <p:nvPr/>
          </p:nvSpPr>
          <p:spPr>
            <a:xfrm rot="3364194">
              <a:off x="2475959" y="2662330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Trustworthiness</a:t>
              </a:r>
              <a:endParaRPr lang="de-DE" sz="1400" dirty="0"/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116632" y="5870520"/>
            <a:ext cx="3024336" cy="2970912"/>
            <a:chOff x="755576" y="827420"/>
            <a:chExt cx="3024336" cy="2970912"/>
          </a:xfrm>
        </p:grpSpPr>
        <p:cxnSp>
          <p:nvCxnSpPr>
            <p:cNvPr id="30" name="Gerade Verbindung mit Pfeil 29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mit Pfeil 31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/>
            <p:cNvSpPr txBox="1"/>
            <p:nvPr/>
          </p:nvSpPr>
          <p:spPr>
            <a:xfrm>
              <a:off x="1763688" y="827420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2591288" y="207029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14</a:t>
              </a:r>
              <a:r>
                <a:rPr lang="de-DE" dirty="0" smtClean="0">
                  <a:sym typeface="Wingdings 2"/>
                </a:rPr>
                <a:t></a:t>
              </a:r>
              <a:r>
                <a:rPr lang="de-DE" b="1" dirty="0" smtClean="0">
                  <a:solidFill>
                    <a:srgbClr val="C00000"/>
                  </a:solidFill>
                </a:rPr>
                <a:t>14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60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36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36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 rot="18284705">
              <a:off x="1407405" y="2472189"/>
              <a:ext cx="1440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NIP </a:t>
              </a:r>
              <a:r>
                <a:rPr lang="de-DE" sz="1400" dirty="0" err="1" smtClean="0"/>
                <a:t>TrustwIPrthiness</a:t>
              </a:r>
              <a:endParaRPr lang="de-DE" sz="1400" dirty="0"/>
            </a:p>
          </p:txBody>
        </p:sp>
        <p:sp>
          <p:nvSpPr>
            <p:cNvPr id="40" name="Textfeld 39"/>
            <p:cNvSpPr txBox="1"/>
            <p:nvPr/>
          </p:nvSpPr>
          <p:spPr>
            <a:xfrm rot="3364194">
              <a:off x="2475959" y="2662330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Trustworthiness</a:t>
              </a:r>
              <a:endParaRPr lang="de-DE" sz="1400" dirty="0"/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3717032" y="5843626"/>
            <a:ext cx="3024336" cy="2970912"/>
            <a:chOff x="755576" y="827420"/>
            <a:chExt cx="3024336" cy="2970912"/>
          </a:xfrm>
        </p:grpSpPr>
        <p:cxnSp>
          <p:nvCxnSpPr>
            <p:cNvPr id="42" name="Gerade Verbindung mit Pfeil 41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feld 45"/>
            <p:cNvSpPr txBox="1"/>
            <p:nvPr/>
          </p:nvSpPr>
          <p:spPr>
            <a:xfrm>
              <a:off x="1763688" y="82742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2591288" y="207029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14</a:t>
              </a:r>
              <a:r>
                <a:rPr lang="de-DE" dirty="0" smtClean="0">
                  <a:sym typeface="Wingdings 2"/>
                </a:rPr>
                <a:t></a:t>
              </a:r>
              <a:r>
                <a:rPr lang="de-DE" b="1" dirty="0" smtClean="0">
                  <a:solidFill>
                    <a:srgbClr val="C00000"/>
                  </a:solidFill>
                </a:rPr>
                <a:t>14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60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24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24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Textfeld 50"/>
            <p:cNvSpPr txBox="1"/>
            <p:nvPr/>
          </p:nvSpPr>
          <p:spPr>
            <a:xfrm rot="18284705">
              <a:off x="1407405" y="2472189"/>
              <a:ext cx="1440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NIP </a:t>
              </a:r>
              <a:r>
                <a:rPr lang="de-DE" sz="1400" dirty="0" err="1" smtClean="0"/>
                <a:t>TrustwIPrthiness</a:t>
              </a:r>
              <a:endParaRPr lang="de-DE" sz="1400" dirty="0"/>
            </a:p>
          </p:txBody>
        </p:sp>
        <p:sp>
          <p:nvSpPr>
            <p:cNvPr id="52" name="Textfeld 51"/>
            <p:cNvSpPr txBox="1"/>
            <p:nvPr/>
          </p:nvSpPr>
          <p:spPr>
            <a:xfrm rot="3364194">
              <a:off x="2475959" y="2662330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Trustworthiness</a:t>
              </a:r>
              <a:endParaRPr lang="de-DE" sz="1400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/>
        </p:nvSpPr>
        <p:spPr>
          <a:xfrm>
            <a:off x="2132856" y="27248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smtClean="0"/>
              <a:t>Sharing</a:t>
            </a:r>
            <a:endParaRPr lang="de-DE" sz="2400" u="sng" dirty="0"/>
          </a:p>
        </p:txBody>
      </p:sp>
      <p:grpSp>
        <p:nvGrpSpPr>
          <p:cNvPr id="53" name="Gruppieren 52"/>
          <p:cNvGrpSpPr/>
          <p:nvPr/>
        </p:nvGrpSpPr>
        <p:grpSpPr>
          <a:xfrm>
            <a:off x="476672" y="1459706"/>
            <a:ext cx="2232248" cy="1765102"/>
            <a:chOff x="755576" y="809094"/>
            <a:chExt cx="2232248" cy="1765102"/>
          </a:xfrm>
        </p:grpSpPr>
        <p:cxnSp>
          <p:nvCxnSpPr>
            <p:cNvPr id="54" name="Gerade Verbindung mit Pfeil 53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mit Pfeil 54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feld 55"/>
            <p:cNvSpPr txBox="1"/>
            <p:nvPr/>
          </p:nvSpPr>
          <p:spPr>
            <a:xfrm>
              <a:off x="1790323" y="80909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P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feld 56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30</a:t>
              </a:r>
              <a:r>
                <a:rPr lang="de-DE" dirty="0" smtClean="0">
                  <a:sym typeface="Wingdings 2"/>
                </a:rPr>
                <a:t>0</a:t>
              </a:r>
              <a:endParaRPr lang="de-DE" dirty="0"/>
            </a:p>
          </p:txBody>
        </p:sp>
        <p:sp>
          <p:nvSpPr>
            <p:cNvPr id="58" name="Textfeld 57"/>
            <p:cNvSpPr txBox="1"/>
            <p:nvPr/>
          </p:nvSpPr>
          <p:spPr>
            <a:xfrm rot="18208048">
              <a:off x="662151" y="151239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NIP </a:t>
              </a:r>
              <a:r>
                <a:rPr lang="de-DE" sz="1400" dirty="0" smtClean="0"/>
                <a:t>Sharing</a:t>
              </a:r>
              <a:endParaRPr lang="de-DE" sz="1400" dirty="0"/>
            </a:p>
          </p:txBody>
        </p:sp>
        <p:sp>
          <p:nvSpPr>
            <p:cNvPr id="59" name="Textfeld 58"/>
            <p:cNvSpPr txBox="1"/>
            <p:nvPr/>
          </p:nvSpPr>
          <p:spPr>
            <a:xfrm rot="3364194">
              <a:off x="1708366" y="147523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Sharing</a:t>
              </a:r>
              <a:endParaRPr lang="de-DE" sz="1400" dirty="0"/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219573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15</a:t>
              </a:r>
              <a:r>
                <a:rPr lang="de-DE" dirty="0" smtClean="0">
                  <a:sym typeface="Wingdings 2"/>
                </a:rPr>
                <a:t>15</a:t>
              </a:r>
              <a:endParaRPr lang="de-DE" dirty="0"/>
            </a:p>
          </p:txBody>
        </p:sp>
      </p:grpSp>
      <p:grpSp>
        <p:nvGrpSpPr>
          <p:cNvPr id="61" name="Gruppieren 60"/>
          <p:cNvGrpSpPr/>
          <p:nvPr/>
        </p:nvGrpSpPr>
        <p:grpSpPr>
          <a:xfrm>
            <a:off x="4005064" y="1464949"/>
            <a:ext cx="2232248" cy="1765102"/>
            <a:chOff x="755576" y="809094"/>
            <a:chExt cx="2232248" cy="1765102"/>
          </a:xfrm>
        </p:grpSpPr>
        <p:cxnSp>
          <p:nvCxnSpPr>
            <p:cNvPr id="62" name="Gerade Verbindung mit Pfeil 61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mit Pfeil 62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feld 63"/>
            <p:cNvSpPr txBox="1"/>
            <p:nvPr/>
          </p:nvSpPr>
          <p:spPr>
            <a:xfrm>
              <a:off x="1790323" y="80909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P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30</a:t>
              </a:r>
              <a:r>
                <a:rPr lang="de-DE" dirty="0" smtClean="0">
                  <a:sym typeface="Wingdings 2"/>
                </a:rPr>
                <a:t>0</a:t>
              </a:r>
              <a:endParaRPr lang="de-DE" dirty="0"/>
            </a:p>
          </p:txBody>
        </p:sp>
        <p:sp>
          <p:nvSpPr>
            <p:cNvPr id="66" name="Textfeld 65"/>
            <p:cNvSpPr txBox="1"/>
            <p:nvPr/>
          </p:nvSpPr>
          <p:spPr>
            <a:xfrm rot="18208048">
              <a:off x="662151" y="151239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NIP </a:t>
              </a:r>
              <a:r>
                <a:rPr lang="de-DE" sz="1400" dirty="0" smtClean="0"/>
                <a:t>Sharing</a:t>
              </a:r>
              <a:endParaRPr lang="de-DE" sz="1400" dirty="0"/>
            </a:p>
          </p:txBody>
        </p:sp>
        <p:sp>
          <p:nvSpPr>
            <p:cNvPr id="67" name="Textfeld 66"/>
            <p:cNvSpPr txBox="1"/>
            <p:nvPr/>
          </p:nvSpPr>
          <p:spPr>
            <a:xfrm rot="3364194">
              <a:off x="1708366" y="147523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Sharing</a:t>
              </a:r>
              <a:endParaRPr lang="de-DE" sz="1400" dirty="0"/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219573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21</a:t>
              </a:r>
              <a:r>
                <a:rPr lang="de-DE" dirty="0" smtClean="0">
                  <a:sym typeface="Wingdings 2"/>
                </a:rPr>
                <a:t> 21</a:t>
              </a:r>
              <a:endParaRPr lang="de-DE" dirty="0"/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476672" y="4772074"/>
            <a:ext cx="2232248" cy="1765102"/>
            <a:chOff x="755576" y="809094"/>
            <a:chExt cx="2232248" cy="1765102"/>
          </a:xfrm>
        </p:grpSpPr>
        <p:cxnSp>
          <p:nvCxnSpPr>
            <p:cNvPr id="70" name="Gerade Verbindung mit Pfeil 69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mit Pfeil 70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feld 71"/>
            <p:cNvSpPr txBox="1"/>
            <p:nvPr/>
          </p:nvSpPr>
          <p:spPr>
            <a:xfrm>
              <a:off x="1790323" y="80909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P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30</a:t>
              </a:r>
              <a:r>
                <a:rPr lang="de-DE" dirty="0" smtClean="0">
                  <a:sym typeface="Wingdings 2"/>
                </a:rPr>
                <a:t>0</a:t>
              </a:r>
              <a:endParaRPr lang="de-DE" dirty="0"/>
            </a:p>
          </p:txBody>
        </p:sp>
        <p:sp>
          <p:nvSpPr>
            <p:cNvPr id="74" name="Textfeld 73"/>
            <p:cNvSpPr txBox="1"/>
            <p:nvPr/>
          </p:nvSpPr>
          <p:spPr>
            <a:xfrm rot="18208048">
              <a:off x="662151" y="151239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NIP </a:t>
              </a:r>
              <a:r>
                <a:rPr lang="de-DE" sz="1400" dirty="0" smtClean="0"/>
                <a:t>Sharing</a:t>
              </a:r>
              <a:endParaRPr lang="de-DE" sz="1400" dirty="0"/>
            </a:p>
          </p:txBody>
        </p:sp>
        <p:sp>
          <p:nvSpPr>
            <p:cNvPr id="75" name="Textfeld 74"/>
            <p:cNvSpPr txBox="1"/>
            <p:nvPr/>
          </p:nvSpPr>
          <p:spPr>
            <a:xfrm rot="3364194">
              <a:off x="1708366" y="147523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Sharing</a:t>
              </a:r>
              <a:endParaRPr lang="de-DE" sz="1400" dirty="0"/>
            </a:p>
          </p:txBody>
        </p:sp>
        <p:sp>
          <p:nvSpPr>
            <p:cNvPr id="76" name="Textfeld 75"/>
            <p:cNvSpPr txBox="1"/>
            <p:nvPr/>
          </p:nvSpPr>
          <p:spPr>
            <a:xfrm>
              <a:off x="219573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24</a:t>
              </a:r>
              <a:r>
                <a:rPr lang="de-DE" dirty="0" smtClean="0">
                  <a:sym typeface="Wingdings 2"/>
                </a:rPr>
                <a:t>15</a:t>
              </a:r>
              <a:endParaRPr lang="de-DE" dirty="0"/>
            </a:p>
          </p:txBody>
        </p:sp>
      </p:grpSp>
      <p:grpSp>
        <p:nvGrpSpPr>
          <p:cNvPr id="77" name="Gruppieren 76"/>
          <p:cNvGrpSpPr/>
          <p:nvPr/>
        </p:nvGrpSpPr>
        <p:grpSpPr>
          <a:xfrm>
            <a:off x="4149080" y="4772074"/>
            <a:ext cx="2232248" cy="1765102"/>
            <a:chOff x="755576" y="809094"/>
            <a:chExt cx="2232248" cy="1765102"/>
          </a:xfrm>
        </p:grpSpPr>
        <p:cxnSp>
          <p:nvCxnSpPr>
            <p:cNvPr id="78" name="Gerade Verbindung mit Pfeil 77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 Verbindung mit Pfeil 78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feld 79"/>
            <p:cNvSpPr txBox="1"/>
            <p:nvPr/>
          </p:nvSpPr>
          <p:spPr>
            <a:xfrm>
              <a:off x="1790323" y="80909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P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feld 80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30</a:t>
              </a:r>
              <a:r>
                <a:rPr lang="de-DE" dirty="0" smtClean="0">
                  <a:sym typeface="Wingdings 2"/>
                </a:rPr>
                <a:t>0</a:t>
              </a:r>
              <a:endParaRPr lang="de-DE" dirty="0"/>
            </a:p>
          </p:txBody>
        </p:sp>
        <p:sp>
          <p:nvSpPr>
            <p:cNvPr id="82" name="Textfeld 81"/>
            <p:cNvSpPr txBox="1"/>
            <p:nvPr/>
          </p:nvSpPr>
          <p:spPr>
            <a:xfrm rot="18208048">
              <a:off x="662151" y="151239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NIP </a:t>
              </a:r>
              <a:r>
                <a:rPr lang="de-DE" sz="1400" dirty="0" smtClean="0"/>
                <a:t>Sharing</a:t>
              </a:r>
              <a:endParaRPr lang="de-DE" sz="1400" dirty="0"/>
            </a:p>
          </p:txBody>
        </p:sp>
        <p:sp>
          <p:nvSpPr>
            <p:cNvPr id="83" name="Textfeld 82"/>
            <p:cNvSpPr txBox="1"/>
            <p:nvPr/>
          </p:nvSpPr>
          <p:spPr>
            <a:xfrm rot="3364194">
              <a:off x="1708366" y="147523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Sharing</a:t>
              </a:r>
              <a:endParaRPr lang="de-DE" sz="1400" dirty="0"/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219573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18</a:t>
              </a:r>
              <a:r>
                <a:rPr lang="de-DE" dirty="0" smtClean="0">
                  <a:sym typeface="Wingdings 2"/>
                </a:rPr>
                <a:t>18</a:t>
              </a:r>
              <a:endParaRPr lang="de-DE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/>
        </p:nvSpPr>
        <p:spPr>
          <a:xfrm>
            <a:off x="2132856" y="27248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err="1" smtClean="0"/>
              <a:t>Punishment</a:t>
            </a:r>
            <a:endParaRPr lang="de-DE" sz="2400" u="sng" dirty="0"/>
          </a:p>
        </p:txBody>
      </p:sp>
      <p:grpSp>
        <p:nvGrpSpPr>
          <p:cNvPr id="35" name="Gruppieren 34"/>
          <p:cNvGrpSpPr/>
          <p:nvPr/>
        </p:nvGrpSpPr>
        <p:grpSpPr>
          <a:xfrm>
            <a:off x="116632" y="920552"/>
            <a:ext cx="3024336" cy="2970912"/>
            <a:chOff x="755576" y="827420"/>
            <a:chExt cx="3024336" cy="2970912"/>
          </a:xfrm>
        </p:grpSpPr>
        <p:cxnSp>
          <p:nvCxnSpPr>
            <p:cNvPr id="36" name="Gerade Verbindung mit Pfeil 35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feld 39"/>
            <p:cNvSpPr txBox="1"/>
            <p:nvPr/>
          </p:nvSpPr>
          <p:spPr>
            <a:xfrm>
              <a:off x="1763688" y="827420"/>
              <a:ext cx="388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2591288" y="207029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25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25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48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2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45" name="Textfeld 44"/>
            <p:cNvSpPr txBox="1"/>
            <p:nvPr/>
          </p:nvSpPr>
          <p:spPr>
            <a:xfrm rot="18217326">
              <a:off x="1469503" y="2686467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Punishment</a:t>
              </a:r>
              <a:endParaRPr lang="de-DE" sz="1400" dirty="0"/>
            </a:p>
          </p:txBody>
        </p:sp>
        <p:sp>
          <p:nvSpPr>
            <p:cNvPr id="46" name="Textfeld 45"/>
            <p:cNvSpPr txBox="1"/>
            <p:nvPr/>
          </p:nvSpPr>
          <p:spPr>
            <a:xfrm rot="3364194">
              <a:off x="2475959" y="2662330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Punishment</a:t>
              </a:r>
              <a:endParaRPr lang="de-DE" sz="1400" dirty="0"/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3717032" y="920552"/>
            <a:ext cx="3024336" cy="2970912"/>
            <a:chOff x="755576" y="827420"/>
            <a:chExt cx="3024336" cy="2970912"/>
          </a:xfrm>
        </p:grpSpPr>
        <p:cxnSp>
          <p:nvCxnSpPr>
            <p:cNvPr id="48" name="Gerade Verbindung mit Pfeil 47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mit Pfeil 50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feld 51"/>
            <p:cNvSpPr txBox="1"/>
            <p:nvPr/>
          </p:nvSpPr>
          <p:spPr>
            <a:xfrm>
              <a:off x="1763687" y="827420"/>
              <a:ext cx="388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2591288" y="207029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25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25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40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10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85" name="Textfeld 84"/>
            <p:cNvSpPr txBox="1"/>
            <p:nvPr/>
          </p:nvSpPr>
          <p:spPr>
            <a:xfrm rot="18217326">
              <a:off x="1469503" y="2686467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Punishment</a:t>
              </a:r>
              <a:endParaRPr lang="de-DE" sz="1400" dirty="0"/>
            </a:p>
          </p:txBody>
        </p:sp>
        <p:sp>
          <p:nvSpPr>
            <p:cNvPr id="86" name="Textfeld 85"/>
            <p:cNvSpPr txBox="1"/>
            <p:nvPr/>
          </p:nvSpPr>
          <p:spPr>
            <a:xfrm rot="3364194">
              <a:off x="2475959" y="2662330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Punishment</a:t>
              </a:r>
              <a:endParaRPr lang="de-DE" sz="1400" dirty="0"/>
            </a:p>
          </p:txBody>
        </p:sp>
      </p:grpSp>
      <p:grpSp>
        <p:nvGrpSpPr>
          <p:cNvPr id="87" name="Gruppieren 86"/>
          <p:cNvGrpSpPr/>
          <p:nvPr/>
        </p:nvGrpSpPr>
        <p:grpSpPr>
          <a:xfrm>
            <a:off x="116632" y="5025008"/>
            <a:ext cx="3024336" cy="2970912"/>
            <a:chOff x="755576" y="827420"/>
            <a:chExt cx="3024336" cy="2970912"/>
          </a:xfrm>
        </p:grpSpPr>
        <p:cxnSp>
          <p:nvCxnSpPr>
            <p:cNvPr id="88" name="Gerade Verbindung mit Pfeil 87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mit Pfeil 88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Gerade Verbindung mit Pfeil 89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 Verbindung mit Pfeil 90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feld 91"/>
            <p:cNvSpPr txBox="1"/>
            <p:nvPr/>
          </p:nvSpPr>
          <p:spPr>
            <a:xfrm>
              <a:off x="1763688" y="827420"/>
              <a:ext cx="388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2591288" y="207029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25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25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95" name="Textfeld 94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96" name="Textfeld 95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45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5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97" name="Textfeld 96"/>
            <p:cNvSpPr txBox="1"/>
            <p:nvPr/>
          </p:nvSpPr>
          <p:spPr>
            <a:xfrm rot="18217326">
              <a:off x="1469503" y="2686467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Punishment</a:t>
              </a:r>
              <a:endParaRPr lang="de-DE" sz="1400" dirty="0"/>
            </a:p>
          </p:txBody>
        </p:sp>
        <p:sp>
          <p:nvSpPr>
            <p:cNvPr id="98" name="Textfeld 97"/>
            <p:cNvSpPr txBox="1"/>
            <p:nvPr/>
          </p:nvSpPr>
          <p:spPr>
            <a:xfrm rot="3364194">
              <a:off x="2475959" y="2662330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Punishment</a:t>
              </a:r>
              <a:endParaRPr lang="de-DE" sz="1400" dirty="0"/>
            </a:p>
          </p:txBody>
        </p:sp>
      </p:grpSp>
      <p:grpSp>
        <p:nvGrpSpPr>
          <p:cNvPr id="99" name="Gruppieren 98"/>
          <p:cNvGrpSpPr/>
          <p:nvPr/>
        </p:nvGrpSpPr>
        <p:grpSpPr>
          <a:xfrm>
            <a:off x="3717032" y="5025008"/>
            <a:ext cx="3024336" cy="2970912"/>
            <a:chOff x="755576" y="827420"/>
            <a:chExt cx="3024336" cy="2970912"/>
          </a:xfrm>
        </p:grpSpPr>
        <p:cxnSp>
          <p:nvCxnSpPr>
            <p:cNvPr id="100" name="Gerade Verbindung mit Pfeil 99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Gerade Verbindung mit Pfeil 100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 Verbindung mit Pfeil 101"/>
            <p:cNvCxnSpPr/>
            <p:nvPr/>
          </p:nvCxnSpPr>
          <p:spPr>
            <a:xfrm rot="16200000" flipH="1">
              <a:off x="2519772" y="2528900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Gerade Verbindung mit Pfeil 102"/>
            <p:cNvCxnSpPr/>
            <p:nvPr/>
          </p:nvCxnSpPr>
          <p:spPr>
            <a:xfrm rot="5400000">
              <a:off x="1799712" y="2528880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feld 103"/>
            <p:cNvSpPr txBox="1"/>
            <p:nvPr/>
          </p:nvSpPr>
          <p:spPr>
            <a:xfrm>
              <a:off x="1763688" y="827420"/>
              <a:ext cx="388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IP</a:t>
              </a:r>
              <a:endParaRPr lang="de-DE" dirty="0"/>
            </a:p>
          </p:txBody>
        </p:sp>
        <p:sp>
          <p:nvSpPr>
            <p:cNvPr id="105" name="Textfeld 104"/>
            <p:cNvSpPr txBox="1"/>
            <p:nvPr/>
          </p:nvSpPr>
          <p:spPr>
            <a:xfrm>
              <a:off x="2591288" y="207029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106" name="Textfeld 105"/>
            <p:cNvSpPr txBox="1"/>
            <p:nvPr/>
          </p:nvSpPr>
          <p:spPr>
            <a:xfrm>
              <a:off x="755576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25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25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107" name="Textfeld 106"/>
            <p:cNvSpPr txBox="1"/>
            <p:nvPr/>
          </p:nvSpPr>
          <p:spPr>
            <a:xfrm>
              <a:off x="154766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108" name="Textfeld 107"/>
            <p:cNvSpPr txBox="1"/>
            <p:nvPr/>
          </p:nvSpPr>
          <p:spPr>
            <a:xfrm>
              <a:off x="2987824" y="34290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ym typeface="Wingdings 2"/>
                </a:rPr>
                <a:t>30</a:t>
              </a:r>
              <a:r>
                <a:rPr lang="de-DE" b="1" dirty="0" smtClean="0">
                  <a:solidFill>
                    <a:srgbClr val="C00000"/>
                  </a:solidFill>
                  <a:sym typeface="Wingdings 2"/>
                </a:rPr>
                <a:t>20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109" name="Textfeld 108"/>
            <p:cNvSpPr txBox="1"/>
            <p:nvPr/>
          </p:nvSpPr>
          <p:spPr>
            <a:xfrm rot="18217326">
              <a:off x="1469503" y="2686467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Punishment</a:t>
              </a:r>
              <a:endParaRPr lang="de-DE" sz="1400" dirty="0"/>
            </a:p>
          </p:txBody>
        </p:sp>
        <p:sp>
          <p:nvSpPr>
            <p:cNvPr id="110" name="Textfeld 109"/>
            <p:cNvSpPr txBox="1"/>
            <p:nvPr/>
          </p:nvSpPr>
          <p:spPr>
            <a:xfrm rot="3364194">
              <a:off x="2475959" y="2662330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Punishment</a:t>
              </a:r>
              <a:endParaRPr lang="de-DE" sz="1400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feld 57"/>
          <p:cNvSpPr txBox="1"/>
          <p:nvPr/>
        </p:nvSpPr>
        <p:spPr>
          <a:xfrm rot="16200000">
            <a:off x="1828519" y="5757298"/>
            <a:ext cx="1788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1, 2,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smtClean="0"/>
              <a:t>3 </a:t>
            </a:r>
            <a:r>
              <a:rPr lang="de-DE" dirty="0" smtClean="0">
                <a:sym typeface="Wingdings" pitchFamily="2" charset="2"/>
              </a:rPr>
              <a:t></a:t>
            </a:r>
            <a:endParaRPr lang="de-DE" dirty="0"/>
          </a:p>
        </p:txBody>
      </p:sp>
      <p:sp>
        <p:nvSpPr>
          <p:cNvPr id="59" name="Textfeld 58"/>
          <p:cNvSpPr txBox="1"/>
          <p:nvPr/>
        </p:nvSpPr>
        <p:spPr>
          <a:xfrm rot="16200000">
            <a:off x="2143599" y="5757299"/>
            <a:ext cx="178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4, 5,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smtClean="0"/>
              <a:t>6 </a:t>
            </a:r>
            <a:r>
              <a:rPr lang="de-DE" dirty="0" smtClean="0">
                <a:sym typeface="Wingdings" pitchFamily="2" charset="2"/>
              </a:rPr>
              <a:t></a:t>
            </a:r>
            <a:endParaRPr lang="de-DE" dirty="0"/>
          </a:p>
        </p:txBody>
      </p:sp>
      <p:sp>
        <p:nvSpPr>
          <p:cNvPr id="60" name="Textfeld 59"/>
          <p:cNvSpPr txBox="1"/>
          <p:nvPr/>
        </p:nvSpPr>
        <p:spPr>
          <a:xfrm rot="16200000">
            <a:off x="3123833" y="5757298"/>
            <a:ext cx="1788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1, 2, </a:t>
            </a:r>
            <a:r>
              <a:rPr lang="de-DE" dirty="0" err="1"/>
              <a:t>o</a:t>
            </a:r>
            <a:r>
              <a:rPr lang="de-DE" dirty="0" err="1" smtClean="0"/>
              <a:t>r</a:t>
            </a:r>
            <a:r>
              <a:rPr lang="de-DE" dirty="0" smtClean="0"/>
              <a:t> </a:t>
            </a:r>
            <a:r>
              <a:rPr lang="de-DE" dirty="0" smtClean="0"/>
              <a:t>3 </a:t>
            </a:r>
            <a:r>
              <a:rPr lang="de-DE" dirty="0" smtClean="0">
                <a:sym typeface="Wingdings" pitchFamily="2" charset="2"/>
              </a:rPr>
              <a:t></a:t>
            </a:r>
            <a:endParaRPr lang="de-DE" dirty="0"/>
          </a:p>
        </p:txBody>
      </p:sp>
      <p:sp>
        <p:nvSpPr>
          <p:cNvPr id="62" name="Textfeld 61"/>
          <p:cNvSpPr txBox="1"/>
          <p:nvPr/>
        </p:nvSpPr>
        <p:spPr>
          <a:xfrm rot="16200000">
            <a:off x="3438915" y="5757299"/>
            <a:ext cx="178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4, 5,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smtClean="0"/>
              <a:t>6 </a:t>
            </a:r>
            <a:r>
              <a:rPr lang="de-DE" dirty="0" smtClean="0">
                <a:sym typeface="Wingdings" pitchFamily="2" charset="2"/>
              </a:rPr>
              <a:t>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2132856" y="27248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err="1" smtClean="0"/>
              <a:t>Risk</a:t>
            </a:r>
            <a:endParaRPr lang="de-DE" sz="2400" u="sng" dirty="0"/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9FD"/>
              </a:clrFrom>
              <a:clrTo>
                <a:srgbClr val="F8F9FD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 rot="20872748">
            <a:off x="3778340" y="6826234"/>
            <a:ext cx="720080" cy="66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9FD"/>
              </a:clrFrom>
              <a:clrTo>
                <a:srgbClr val="F8F9FD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 rot="20872748">
            <a:off x="2503596" y="6821439"/>
            <a:ext cx="720080" cy="66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7" name="Gruppieren 3"/>
          <p:cNvGrpSpPr/>
          <p:nvPr/>
        </p:nvGrpSpPr>
        <p:grpSpPr>
          <a:xfrm>
            <a:off x="1340768" y="1470153"/>
            <a:ext cx="3312368" cy="5643087"/>
            <a:chOff x="-180528" y="809094"/>
            <a:chExt cx="3312368" cy="5643087"/>
          </a:xfrm>
        </p:grpSpPr>
        <p:cxnSp>
          <p:nvCxnSpPr>
            <p:cNvPr id="63" name="Gerade Verbindung mit Pfeil 4"/>
            <p:cNvCxnSpPr/>
            <p:nvPr/>
          </p:nvCxnSpPr>
          <p:spPr>
            <a:xfrm rot="16200000" flipH="1">
              <a:off x="1727684" y="1304764"/>
              <a:ext cx="1080120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mit Pfeil 63"/>
            <p:cNvCxnSpPr/>
            <p:nvPr/>
          </p:nvCxnSpPr>
          <p:spPr>
            <a:xfrm rot="5400000">
              <a:off x="1007624" y="1304744"/>
              <a:ext cx="1080000" cy="72000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feld 64"/>
            <p:cNvSpPr txBox="1"/>
            <p:nvPr/>
          </p:nvSpPr>
          <p:spPr>
            <a:xfrm>
              <a:off x="1790323" y="80909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P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-180528" y="2204864"/>
              <a:ext cx="2088232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>
                  <a:sym typeface="Wingdings 2"/>
                </a:rPr>
                <a:t>Decision</a:t>
              </a:r>
              <a:r>
                <a:rPr lang="de-DE" dirty="0" smtClean="0">
                  <a:sym typeface="Wingdings 2"/>
                </a:rPr>
                <a:t> </a:t>
              </a:r>
              <a:r>
                <a:rPr lang="de-DE" dirty="0" smtClean="0">
                  <a:sym typeface="Wingdings 2"/>
                </a:rPr>
                <a:t>1: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52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4</a:t>
              </a:r>
            </a:p>
            <a:p>
              <a:r>
                <a:rPr lang="de-DE" dirty="0" err="1" smtClean="0">
                  <a:sym typeface="Wingdings 2"/>
                </a:rPr>
                <a:t>Decision</a:t>
              </a:r>
              <a:r>
                <a:rPr lang="de-DE" dirty="0" smtClean="0">
                  <a:sym typeface="Wingdings 2"/>
                </a:rPr>
                <a:t> </a:t>
              </a:r>
              <a:r>
                <a:rPr lang="de-DE" dirty="0" smtClean="0">
                  <a:sym typeface="Wingdings 2"/>
                </a:rPr>
                <a:t>2: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62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4</a:t>
              </a:r>
            </a:p>
            <a:p>
              <a:r>
                <a:rPr lang="de-DE" dirty="0" err="1" smtClean="0">
                  <a:sym typeface="Wingdings 2"/>
                </a:rPr>
                <a:t>Decision</a:t>
              </a:r>
              <a:r>
                <a:rPr lang="de-DE" dirty="0" smtClean="0">
                  <a:sym typeface="Wingdings 2"/>
                </a:rPr>
                <a:t> </a:t>
              </a:r>
              <a:r>
                <a:rPr lang="de-DE" dirty="0" smtClean="0">
                  <a:sym typeface="Wingdings 2"/>
                </a:rPr>
                <a:t>3: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37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-11</a:t>
              </a:r>
            </a:p>
            <a:p>
              <a:r>
                <a:rPr lang="de-DE" dirty="0" err="1" smtClean="0">
                  <a:sym typeface="Wingdings 2"/>
                </a:rPr>
                <a:t>Decision</a:t>
              </a:r>
              <a:r>
                <a:rPr lang="de-DE" dirty="0" smtClean="0">
                  <a:sym typeface="Wingdings 2"/>
                </a:rPr>
                <a:t> </a:t>
              </a:r>
              <a:r>
                <a:rPr lang="de-DE" dirty="0" smtClean="0">
                  <a:sym typeface="Wingdings 2"/>
                </a:rPr>
                <a:t>4: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57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-11</a:t>
              </a:r>
            </a:p>
            <a:p>
              <a:r>
                <a:rPr lang="de-DE" dirty="0" err="1" smtClean="0">
                  <a:sym typeface="Wingdings 2"/>
                </a:rPr>
                <a:t>Decision</a:t>
              </a:r>
              <a:r>
                <a:rPr lang="de-DE" dirty="0" smtClean="0">
                  <a:sym typeface="Wingdings 2"/>
                </a:rPr>
                <a:t> </a:t>
              </a:r>
              <a:r>
                <a:rPr lang="de-DE" dirty="0" smtClean="0">
                  <a:sym typeface="Wingdings 2"/>
                </a:rPr>
                <a:t>5: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42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4</a:t>
              </a:r>
            </a:p>
            <a:p>
              <a:r>
                <a:rPr lang="de-DE" dirty="0" err="1" smtClean="0">
                  <a:sym typeface="Wingdings 2"/>
                </a:rPr>
                <a:t>Decision</a:t>
              </a:r>
              <a:r>
                <a:rPr lang="de-DE" dirty="0" smtClean="0">
                  <a:sym typeface="Wingdings 2"/>
                </a:rPr>
                <a:t> </a:t>
              </a:r>
              <a:r>
                <a:rPr lang="de-DE" dirty="0" smtClean="0">
                  <a:sym typeface="Wingdings 2"/>
                </a:rPr>
                <a:t>6: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72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4</a:t>
              </a:r>
            </a:p>
            <a:p>
              <a:r>
                <a:rPr lang="de-DE" dirty="0" err="1" smtClean="0">
                  <a:sym typeface="Wingdings 2"/>
                </a:rPr>
                <a:t>Decision</a:t>
              </a:r>
              <a:r>
                <a:rPr lang="de-DE" dirty="0" smtClean="0">
                  <a:sym typeface="Wingdings 2"/>
                </a:rPr>
                <a:t> </a:t>
              </a:r>
              <a:r>
                <a:rPr lang="de-DE" dirty="0" smtClean="0">
                  <a:sym typeface="Wingdings 2"/>
                </a:rPr>
                <a:t>7: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47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-11</a:t>
              </a:r>
            </a:p>
            <a:p>
              <a:r>
                <a:rPr lang="de-DE" dirty="0" err="1" smtClean="0">
                  <a:sym typeface="Wingdings 2"/>
                </a:rPr>
                <a:t>Decision</a:t>
              </a:r>
              <a:r>
                <a:rPr lang="de-DE" dirty="0" smtClean="0">
                  <a:sym typeface="Wingdings 2"/>
                </a:rPr>
                <a:t> </a:t>
              </a:r>
              <a:r>
                <a:rPr lang="de-DE" dirty="0" smtClean="0">
                  <a:sym typeface="Wingdings 2"/>
                </a:rPr>
                <a:t>8: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67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-11</a:t>
              </a:r>
            </a:p>
            <a:p>
              <a:endParaRPr lang="de-DE" b="1" dirty="0" smtClean="0">
                <a:solidFill>
                  <a:srgbClr val="FF0000"/>
                </a:solidFill>
                <a:sym typeface="Wingdings 2"/>
              </a:endParaRPr>
            </a:p>
            <a:p>
              <a:endParaRPr lang="de-DE" b="1" dirty="0" smtClean="0">
                <a:solidFill>
                  <a:srgbClr val="FF0000"/>
                </a:solidFill>
                <a:sym typeface="Wingdings 2"/>
              </a:endParaRPr>
            </a:p>
            <a:p>
              <a:endParaRPr lang="de-DE" b="1" dirty="0" smtClean="0">
                <a:solidFill>
                  <a:srgbClr val="FF0000"/>
                </a:solidFill>
                <a:sym typeface="Wingdings 2"/>
              </a:endParaRPr>
            </a:p>
            <a:p>
              <a:endParaRPr lang="de-DE" b="1" dirty="0" smtClean="0">
                <a:solidFill>
                  <a:srgbClr val="FF0000"/>
                </a:solidFill>
              </a:endParaRPr>
            </a:p>
            <a:p>
              <a:endParaRPr lang="de-DE" b="1" dirty="0" smtClean="0">
                <a:solidFill>
                  <a:srgbClr val="FF0000"/>
                </a:solidFill>
              </a:endParaRPr>
            </a:p>
            <a:p>
              <a:endParaRPr lang="de-DE" b="1" dirty="0" smtClean="0">
                <a:solidFill>
                  <a:srgbClr val="C00000"/>
                </a:solidFill>
              </a:endParaRPr>
            </a:p>
            <a:p>
              <a:endParaRPr lang="de-DE" b="1" dirty="0">
                <a:solidFill>
                  <a:srgbClr val="C00000"/>
                </a:solidFill>
              </a:endParaRPr>
            </a:p>
          </p:txBody>
        </p:sp>
        <p:sp>
          <p:nvSpPr>
            <p:cNvPr id="67" name="Textfeld 66"/>
            <p:cNvSpPr txBox="1"/>
            <p:nvPr/>
          </p:nvSpPr>
          <p:spPr>
            <a:xfrm rot="18208048">
              <a:off x="662151" y="151239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Risk</a:t>
              </a:r>
              <a:endParaRPr lang="de-DE" sz="1400" dirty="0"/>
            </a:p>
          </p:txBody>
        </p:sp>
        <p:sp>
          <p:nvSpPr>
            <p:cNvPr id="68" name="Textfeld 67"/>
            <p:cNvSpPr txBox="1"/>
            <p:nvPr/>
          </p:nvSpPr>
          <p:spPr>
            <a:xfrm rot="3364194">
              <a:off x="1708366" y="1475234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Risk</a:t>
              </a:r>
              <a:endParaRPr lang="de-DE" sz="1400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2195736" y="2204864"/>
              <a:ext cx="936104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27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23</a:t>
              </a:r>
            </a:p>
            <a:p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27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23</a:t>
              </a:r>
              <a:endParaRPr lang="de-DE" b="1" dirty="0" smtClean="0">
                <a:solidFill>
                  <a:srgbClr val="FF0000"/>
                </a:solidFill>
              </a:endParaRPr>
            </a:p>
            <a:p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12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8</a:t>
              </a:r>
            </a:p>
            <a:p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12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8</a:t>
              </a:r>
            </a:p>
            <a:p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27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23</a:t>
              </a:r>
            </a:p>
            <a:p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27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23</a:t>
              </a:r>
            </a:p>
            <a:p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12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8</a:t>
              </a:r>
            </a:p>
            <a:p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12 </a:t>
              </a:r>
              <a:r>
                <a:rPr lang="de-DE" dirty="0" smtClean="0">
                  <a:solidFill>
                    <a:srgbClr val="FF0000"/>
                  </a:solidFill>
                  <a:sym typeface="Wingdings 2"/>
                </a:rPr>
                <a:t>  </a:t>
              </a:r>
              <a:r>
                <a:rPr lang="de-DE" b="1" dirty="0" smtClean="0">
                  <a:solidFill>
                    <a:srgbClr val="FF0000"/>
                  </a:solidFill>
                  <a:sym typeface="Wingdings 2"/>
                </a:rPr>
                <a:t>8</a:t>
              </a:r>
            </a:p>
            <a:p>
              <a:endParaRPr lang="de-DE" b="1" dirty="0" smtClean="0">
                <a:solidFill>
                  <a:srgbClr val="FF0000"/>
                </a:solidFill>
                <a:sym typeface="Wingdings 2"/>
              </a:endParaRPr>
            </a:p>
            <a:p>
              <a:endParaRPr lang="de-DE" b="1" dirty="0" smtClean="0">
                <a:solidFill>
                  <a:srgbClr val="FF0000"/>
                </a:solidFill>
                <a:sym typeface="Wingdings 2"/>
              </a:endParaRPr>
            </a:p>
            <a:p>
              <a:endParaRPr lang="de-DE" b="1" dirty="0" smtClean="0">
                <a:solidFill>
                  <a:srgbClr val="FF0000"/>
                </a:solidFill>
                <a:sym typeface="Wingdings 2"/>
              </a:endParaRPr>
            </a:p>
            <a:p>
              <a:endParaRPr lang="de-DE" b="1" dirty="0" smtClean="0">
                <a:solidFill>
                  <a:srgbClr val="FF0000"/>
                </a:solidFill>
              </a:endParaRPr>
            </a:p>
            <a:p>
              <a:endParaRPr lang="de-DE" b="1" dirty="0" smtClean="0">
                <a:solidFill>
                  <a:srgbClr val="FF0000"/>
                </a:solidFill>
              </a:endParaRPr>
            </a:p>
            <a:p>
              <a:endParaRPr lang="de-DE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</Words>
  <Application>Microsoft Office PowerPoint</Application>
  <PresentationFormat>A4-Papier (210 x 297 mm)</PresentationFormat>
  <Paragraphs>141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Wingdings 2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von Dawans</dc:creator>
  <cp:lastModifiedBy>von Dawans</cp:lastModifiedBy>
  <cp:revision>50</cp:revision>
  <dcterms:created xsi:type="dcterms:W3CDTF">2011-02-15T09:42:36Z</dcterms:created>
  <dcterms:modified xsi:type="dcterms:W3CDTF">2018-03-28T11:44:15Z</dcterms:modified>
</cp:coreProperties>
</file>