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61" d="100"/>
          <a:sy n="61" d="100"/>
        </p:scale>
        <p:origin x="78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dhb.local\dfsgeneral\CHC13HomeLink\jessicam\Documents\quality\current%20projects\Current%20Issues%20QI%20project\2%20Measure\Baseline%20audi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dhb.local\dfsgeneral\CHC13HomeLink\jessicam\Documents\quality\current%20projects\Current%20Issues%20QI%20project\2%20Measure\Baseline%20audi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dhb.local\dfsgeneral\CHC13HomeLink\jessicam\Documents\quality\current%20projects\Current%20Issues%20QI%20project\2%20Measure\Baseline%20audi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dhb.local\dfsgeneral\CHC13HomeLink\jessicam\Documents\quality\current%20projects\Current%20Issues%20QI%20project\2%20Measure\Baseline%20audit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dhb.local\dfsgeneral\CHC13HomeLink\jessicam\Documents\quality\current%20projects\Current%20Issues%20QI%20project\2%20Measure\Baseline%20audit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NZ" sz="192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NZ" sz="192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Bar graph of types of </a:t>
            </a:r>
            <a:r>
              <a:rPr lang="en-US" sz="1920" b="0" i="0" u="none" strike="noStrike" baseline="0" dirty="0" smtClean="0">
                <a:effectLst/>
              </a:rPr>
              <a:t>current </a:t>
            </a:r>
            <a:r>
              <a:rPr lang="en-NZ" sz="1920" b="0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problem </a:t>
            </a:r>
            <a:r>
              <a:rPr lang="en-NZ" sz="192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documented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NZ" sz="1920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'data for graphs'!$A$1:$M$1</c:f>
              <c:strCache>
                <c:ptCount val="13"/>
                <c:pt idx="0">
                  <c:v>Consultation required</c:v>
                </c:pt>
                <c:pt idx="1">
                  <c:v>Medication/fluids</c:v>
                </c:pt>
                <c:pt idx="2">
                  <c:v>Investigation required</c:v>
                </c:pt>
                <c:pt idx="3">
                  <c:v>Post op</c:v>
                </c:pt>
                <c:pt idx="4">
                  <c:v>Drains, lines, tubes in situ</c:v>
                </c:pt>
                <c:pt idx="5">
                  <c:v>Investigation results to be followed up</c:v>
                </c:pt>
                <c:pt idx="6">
                  <c:v>physiotherapy/OT/SALT</c:v>
                </c:pt>
                <c:pt idx="7">
                  <c:v>Antimicrobials</c:v>
                </c:pt>
                <c:pt idx="8">
                  <c:v>Feeding</c:v>
                </c:pt>
                <c:pt idx="9">
                  <c:v>Consultation to be followed up</c:v>
                </c:pt>
                <c:pt idx="10">
                  <c:v>Oxygen</c:v>
                </c:pt>
                <c:pt idx="11">
                  <c:v>Diagnosis unclear</c:v>
                </c:pt>
                <c:pt idx="12">
                  <c:v>Other </c:v>
                </c:pt>
              </c:strCache>
            </c:strRef>
          </c:cat>
          <c:val>
            <c:numRef>
              <c:f>'data for graphs'!$A$2:$M$2</c:f>
              <c:numCache>
                <c:formatCode>General</c:formatCode>
                <c:ptCount val="13"/>
                <c:pt idx="0">
                  <c:v>35.555555555555557</c:v>
                </c:pt>
                <c:pt idx="1">
                  <c:v>20</c:v>
                </c:pt>
                <c:pt idx="2">
                  <c:v>15.555555555555555</c:v>
                </c:pt>
                <c:pt idx="3">
                  <c:v>15.555555555555555</c:v>
                </c:pt>
                <c:pt idx="4">
                  <c:v>15.555555555555555</c:v>
                </c:pt>
                <c:pt idx="5">
                  <c:v>8.8888888888888893</c:v>
                </c:pt>
                <c:pt idx="6">
                  <c:v>8.8888888888888893</c:v>
                </c:pt>
                <c:pt idx="7">
                  <c:v>8.8888888888888893</c:v>
                </c:pt>
                <c:pt idx="8">
                  <c:v>6.666666666666667</c:v>
                </c:pt>
                <c:pt idx="9">
                  <c:v>6.666666666666667</c:v>
                </c:pt>
                <c:pt idx="10">
                  <c:v>2.2222222222222223</c:v>
                </c:pt>
                <c:pt idx="11">
                  <c:v>2.2222222222222223</c:v>
                </c:pt>
                <c:pt idx="12">
                  <c:v>17.777777777777779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7337352"/>
        <c:axId val="117337744"/>
      </c:barChart>
      <c:catAx>
        <c:axId val="1173373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lang="en-US" sz="1600" b="0" i="0" u="none" strike="noStrike" kern="1200" baseline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0" i="0" u="none" strike="noStrike" kern="1200" baseline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rPr>
                  <a:t>Type of problem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 rtl="0">
                <a:defRPr lang="en-US" sz="1600" b="0" i="0" u="none" strike="noStrike" kern="1200" baseline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7337744"/>
        <c:crosses val="autoZero"/>
        <c:auto val="1"/>
        <c:lblAlgn val="ctr"/>
        <c:lblOffset val="100"/>
        <c:noMultiLvlLbl val="0"/>
      </c:catAx>
      <c:valAx>
        <c:axId val="117337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lang="en-NZ" sz="1600" b="0" i="0" u="none" strike="noStrike" kern="1200" baseline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NZ" sz="1600" b="0" i="0" u="none" strike="noStrike" kern="1200" baseline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rPr>
                  <a:t>Summaries with problem listed (%)</a:t>
                </a:r>
              </a:p>
            </c:rich>
          </c:tx>
          <c:layout>
            <c:manualLayout>
              <c:xMode val="edge"/>
              <c:yMode val="edge"/>
              <c:x val="1.7813078692717511E-2"/>
              <c:y val="8.3199975823515404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lang="en-NZ" sz="1600" b="0" i="0" u="none" strike="noStrike" kern="1200" baseline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NZ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73373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NZ"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Scatterplot of current problems vs age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NZ"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'data for graphs2'!$G$1</c:f>
              <c:strCache>
                <c:ptCount val="1"/>
                <c:pt idx="0">
                  <c:v>Total 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63500">
                <a:solidFill>
                  <a:schemeClr val="accent1"/>
                </a:solidFill>
              </a:ln>
              <a:effectLst/>
            </c:spPr>
          </c:marker>
          <c:xVal>
            <c:numRef>
              <c:f>'data for graphs2'!$D$2:$D$46</c:f>
              <c:numCache>
                <c:formatCode>General</c:formatCode>
                <c:ptCount val="45"/>
                <c:pt idx="0">
                  <c:v>82</c:v>
                </c:pt>
                <c:pt idx="1">
                  <c:v>65</c:v>
                </c:pt>
                <c:pt idx="2">
                  <c:v>47</c:v>
                </c:pt>
                <c:pt idx="3">
                  <c:v>51</c:v>
                </c:pt>
                <c:pt idx="4">
                  <c:v>62</c:v>
                </c:pt>
                <c:pt idx="5">
                  <c:v>56</c:v>
                </c:pt>
                <c:pt idx="6">
                  <c:v>67</c:v>
                </c:pt>
                <c:pt idx="7">
                  <c:v>18</c:v>
                </c:pt>
                <c:pt idx="8">
                  <c:v>75</c:v>
                </c:pt>
                <c:pt idx="9">
                  <c:v>45</c:v>
                </c:pt>
                <c:pt idx="10">
                  <c:v>53</c:v>
                </c:pt>
                <c:pt idx="11">
                  <c:v>66</c:v>
                </c:pt>
                <c:pt idx="12">
                  <c:v>54</c:v>
                </c:pt>
                <c:pt idx="13">
                  <c:v>83</c:v>
                </c:pt>
                <c:pt idx="14">
                  <c:v>72</c:v>
                </c:pt>
                <c:pt idx="15">
                  <c:v>54</c:v>
                </c:pt>
                <c:pt idx="16">
                  <c:v>77</c:v>
                </c:pt>
                <c:pt idx="17">
                  <c:v>26</c:v>
                </c:pt>
                <c:pt idx="18">
                  <c:v>82</c:v>
                </c:pt>
                <c:pt idx="19">
                  <c:v>57</c:v>
                </c:pt>
                <c:pt idx="20">
                  <c:v>54</c:v>
                </c:pt>
                <c:pt idx="21">
                  <c:v>57</c:v>
                </c:pt>
                <c:pt idx="22">
                  <c:v>22</c:v>
                </c:pt>
                <c:pt idx="23">
                  <c:v>50</c:v>
                </c:pt>
                <c:pt idx="24">
                  <c:v>63</c:v>
                </c:pt>
                <c:pt idx="25">
                  <c:v>58</c:v>
                </c:pt>
                <c:pt idx="26">
                  <c:v>56</c:v>
                </c:pt>
                <c:pt idx="27">
                  <c:v>51</c:v>
                </c:pt>
                <c:pt idx="28">
                  <c:v>78</c:v>
                </c:pt>
                <c:pt idx="29">
                  <c:v>79</c:v>
                </c:pt>
                <c:pt idx="30">
                  <c:v>79</c:v>
                </c:pt>
                <c:pt idx="31">
                  <c:v>70</c:v>
                </c:pt>
                <c:pt idx="32">
                  <c:v>76</c:v>
                </c:pt>
                <c:pt idx="33">
                  <c:v>32</c:v>
                </c:pt>
              </c:numCache>
            </c:numRef>
          </c:xVal>
          <c:yVal>
            <c:numRef>
              <c:f>'data for graphs2'!$G$2:$G$46</c:f>
              <c:numCache>
                <c:formatCode>General</c:formatCode>
                <c:ptCount val="45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6</c:v>
                </c:pt>
                <c:pt idx="4">
                  <c:v>0</c:v>
                </c:pt>
                <c:pt idx="5">
                  <c:v>3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2</c:v>
                </c:pt>
                <c:pt idx="11">
                  <c:v>1</c:v>
                </c:pt>
                <c:pt idx="12">
                  <c:v>2</c:v>
                </c:pt>
                <c:pt idx="13">
                  <c:v>1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1</c:v>
                </c:pt>
                <c:pt idx="18">
                  <c:v>2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2</c:v>
                </c:pt>
                <c:pt idx="23">
                  <c:v>5</c:v>
                </c:pt>
                <c:pt idx="24">
                  <c:v>2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3</c:v>
                </c:pt>
                <c:pt idx="29">
                  <c:v>1</c:v>
                </c:pt>
                <c:pt idx="30">
                  <c:v>1</c:v>
                </c:pt>
                <c:pt idx="31">
                  <c:v>3</c:v>
                </c:pt>
                <c:pt idx="32">
                  <c:v>2</c:v>
                </c:pt>
                <c:pt idx="33">
                  <c:v>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954720"/>
        <c:axId val="117032624"/>
      </c:scatterChart>
      <c:valAx>
        <c:axId val="1029547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en-NZ"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NZ"/>
                  <a:t>Age on admission (years)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en-NZ"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NZ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7032624"/>
        <c:crosses val="autoZero"/>
        <c:crossBetween val="midCat"/>
      </c:valAx>
      <c:valAx>
        <c:axId val="117032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NZ"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NZ" dirty="0"/>
                  <a:t>Total number of current problems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NZ"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NZ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9547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 algn="ctr">
        <a:defRPr lang="en-NZ" sz="1600" b="0" i="0" u="none" strike="noStrike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92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192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Scatterplot </a:t>
            </a:r>
            <a:r>
              <a:rPr lang="en-US" sz="1920" b="0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of </a:t>
            </a:r>
            <a:r>
              <a:rPr lang="en-US" sz="1920" b="0" i="0" u="none" strike="noStrike" baseline="0" dirty="0" smtClean="0">
                <a:effectLst/>
              </a:rPr>
              <a:t>current</a:t>
            </a:r>
            <a:r>
              <a:rPr lang="en-US" sz="1920" b="0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 problems </a:t>
            </a:r>
            <a:r>
              <a:rPr lang="en-US" sz="192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vs Apache II score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920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'data for graphs2'!$G$1</c:f>
              <c:strCache>
                <c:ptCount val="1"/>
                <c:pt idx="0">
                  <c:v>Total 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63500">
                <a:solidFill>
                  <a:schemeClr val="accent1"/>
                </a:solidFill>
              </a:ln>
              <a:effectLst/>
            </c:spPr>
          </c:marker>
          <c:xVal>
            <c:numRef>
              <c:f>'data for graphs2'!$F$2:$F$46</c:f>
              <c:numCache>
                <c:formatCode>General</c:formatCode>
                <c:ptCount val="45"/>
                <c:pt idx="0">
                  <c:v>13</c:v>
                </c:pt>
                <c:pt idx="1">
                  <c:v>24</c:v>
                </c:pt>
                <c:pt idx="2">
                  <c:v>10</c:v>
                </c:pt>
                <c:pt idx="3">
                  <c:v>8</c:v>
                </c:pt>
                <c:pt idx="4">
                  <c:v>9</c:v>
                </c:pt>
                <c:pt idx="5">
                  <c:v>19</c:v>
                </c:pt>
                <c:pt idx="6">
                  <c:v>17</c:v>
                </c:pt>
                <c:pt idx="7">
                  <c:v>11</c:v>
                </c:pt>
                <c:pt idx="8">
                  <c:v>23</c:v>
                </c:pt>
                <c:pt idx="9">
                  <c:v>3</c:v>
                </c:pt>
                <c:pt idx="10">
                  <c:v>22</c:v>
                </c:pt>
                <c:pt idx="11">
                  <c:v>17</c:v>
                </c:pt>
                <c:pt idx="12">
                  <c:v>8</c:v>
                </c:pt>
                <c:pt idx="13">
                  <c:v>17</c:v>
                </c:pt>
                <c:pt idx="14">
                  <c:v>21</c:v>
                </c:pt>
                <c:pt idx="15">
                  <c:v>2</c:v>
                </c:pt>
                <c:pt idx="16">
                  <c:v>13</c:v>
                </c:pt>
                <c:pt idx="17">
                  <c:v>14</c:v>
                </c:pt>
                <c:pt idx="18">
                  <c:v>19</c:v>
                </c:pt>
                <c:pt idx="19">
                  <c:v>19</c:v>
                </c:pt>
                <c:pt idx="20">
                  <c:v>13</c:v>
                </c:pt>
                <c:pt idx="21">
                  <c:v>14</c:v>
                </c:pt>
                <c:pt idx="22">
                  <c:v>4</c:v>
                </c:pt>
                <c:pt idx="23">
                  <c:v>15</c:v>
                </c:pt>
                <c:pt idx="24">
                  <c:v>13</c:v>
                </c:pt>
                <c:pt idx="25">
                  <c:v>11</c:v>
                </c:pt>
                <c:pt idx="26">
                  <c:v>4</c:v>
                </c:pt>
                <c:pt idx="27">
                  <c:v>11</c:v>
                </c:pt>
                <c:pt idx="28">
                  <c:v>15</c:v>
                </c:pt>
                <c:pt idx="29">
                  <c:v>28</c:v>
                </c:pt>
                <c:pt idx="30">
                  <c:v>9</c:v>
                </c:pt>
                <c:pt idx="31">
                  <c:v>8</c:v>
                </c:pt>
                <c:pt idx="32">
                  <c:v>11</c:v>
                </c:pt>
                <c:pt idx="33">
                  <c:v>24</c:v>
                </c:pt>
              </c:numCache>
            </c:numRef>
          </c:xVal>
          <c:yVal>
            <c:numRef>
              <c:f>'data for graphs2'!$G$2:$G$46</c:f>
              <c:numCache>
                <c:formatCode>General</c:formatCode>
                <c:ptCount val="45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6</c:v>
                </c:pt>
                <c:pt idx="4">
                  <c:v>0</c:v>
                </c:pt>
                <c:pt idx="5">
                  <c:v>3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2</c:v>
                </c:pt>
                <c:pt idx="11">
                  <c:v>1</c:v>
                </c:pt>
                <c:pt idx="12">
                  <c:v>2</c:v>
                </c:pt>
                <c:pt idx="13">
                  <c:v>1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1</c:v>
                </c:pt>
                <c:pt idx="18">
                  <c:v>2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2</c:v>
                </c:pt>
                <c:pt idx="23">
                  <c:v>5</c:v>
                </c:pt>
                <c:pt idx="24">
                  <c:v>2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3</c:v>
                </c:pt>
                <c:pt idx="29">
                  <c:v>1</c:v>
                </c:pt>
                <c:pt idx="30">
                  <c:v>1</c:v>
                </c:pt>
                <c:pt idx="31">
                  <c:v>3</c:v>
                </c:pt>
                <c:pt idx="32">
                  <c:v>2</c:v>
                </c:pt>
                <c:pt idx="33">
                  <c:v>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9658960"/>
        <c:axId val="119633752"/>
      </c:scatterChart>
      <c:valAx>
        <c:axId val="1196589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lang="en-NZ" sz="1600" b="0" i="0" u="none" strike="noStrike" kern="1200" baseline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NZ" sz="1600" b="0" i="0" u="none" strike="noStrike" kern="1200" baseline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rPr>
                  <a:t>Apache II score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 rtl="0">
                <a:defRPr lang="en-NZ" sz="1600" b="0" i="0" u="none" strike="noStrike" kern="1200" baseline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NZ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633752"/>
        <c:crosses val="autoZero"/>
        <c:crossBetween val="midCat"/>
      </c:valAx>
      <c:valAx>
        <c:axId val="119633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lang="en-NZ" sz="1600" b="0" i="0" u="none" strike="noStrike" kern="1200" baseline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NZ" sz="1800" b="0" i="0" baseline="0" dirty="0" smtClean="0">
                    <a:effectLst/>
                  </a:rPr>
                  <a:t>Total number of current problems</a:t>
                </a:r>
                <a:endParaRPr lang="en-NZ" sz="16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lang="en-NZ" sz="1600" b="0" i="0" u="none" strike="noStrike" kern="1200" baseline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NZ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6589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92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192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Scatterplot of </a:t>
            </a:r>
            <a:r>
              <a:rPr lang="en-US" sz="1920" b="0" i="0" u="none" strike="noStrike" baseline="0" dirty="0" smtClean="0">
                <a:effectLst/>
              </a:rPr>
              <a:t>current </a:t>
            </a:r>
            <a:r>
              <a:rPr lang="en-US" sz="1920" b="0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problems </a:t>
            </a:r>
            <a:r>
              <a:rPr lang="en-US" sz="192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vs ICU length of stay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920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'data for graphs2'!$G$1</c:f>
              <c:strCache>
                <c:ptCount val="1"/>
                <c:pt idx="0">
                  <c:v>Total 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63500">
                <a:solidFill>
                  <a:schemeClr val="accent1"/>
                </a:solidFill>
              </a:ln>
              <a:effectLst/>
            </c:spPr>
          </c:marker>
          <c:xVal>
            <c:numRef>
              <c:f>'data for graphs2'!$E$2:$E$46</c:f>
              <c:numCache>
                <c:formatCode>General</c:formatCode>
                <c:ptCount val="45"/>
                <c:pt idx="0">
                  <c:v>19</c:v>
                </c:pt>
                <c:pt idx="1">
                  <c:v>358</c:v>
                </c:pt>
                <c:pt idx="2">
                  <c:v>23</c:v>
                </c:pt>
                <c:pt idx="3">
                  <c:v>16</c:v>
                </c:pt>
                <c:pt idx="4">
                  <c:v>23</c:v>
                </c:pt>
                <c:pt idx="5">
                  <c:v>99</c:v>
                </c:pt>
                <c:pt idx="6">
                  <c:v>120</c:v>
                </c:pt>
                <c:pt idx="7">
                  <c:v>44</c:v>
                </c:pt>
                <c:pt idx="8">
                  <c:v>214</c:v>
                </c:pt>
                <c:pt idx="9">
                  <c:v>101</c:v>
                </c:pt>
                <c:pt idx="10">
                  <c:v>92</c:v>
                </c:pt>
                <c:pt idx="11">
                  <c:v>22</c:v>
                </c:pt>
                <c:pt idx="12">
                  <c:v>68</c:v>
                </c:pt>
                <c:pt idx="13">
                  <c:v>17</c:v>
                </c:pt>
                <c:pt idx="14">
                  <c:v>20</c:v>
                </c:pt>
                <c:pt idx="15">
                  <c:v>26</c:v>
                </c:pt>
                <c:pt idx="16">
                  <c:v>27</c:v>
                </c:pt>
                <c:pt idx="17">
                  <c:v>119</c:v>
                </c:pt>
                <c:pt idx="18">
                  <c:v>32</c:v>
                </c:pt>
                <c:pt idx="19">
                  <c:v>49</c:v>
                </c:pt>
                <c:pt idx="20">
                  <c:v>21</c:v>
                </c:pt>
                <c:pt idx="21">
                  <c:v>91</c:v>
                </c:pt>
                <c:pt idx="22">
                  <c:v>16</c:v>
                </c:pt>
                <c:pt idx="23">
                  <c:v>132</c:v>
                </c:pt>
                <c:pt idx="24">
                  <c:v>19</c:v>
                </c:pt>
                <c:pt idx="25">
                  <c:v>44</c:v>
                </c:pt>
                <c:pt idx="26">
                  <c:v>14</c:v>
                </c:pt>
                <c:pt idx="27">
                  <c:v>18</c:v>
                </c:pt>
                <c:pt idx="28">
                  <c:v>18</c:v>
                </c:pt>
                <c:pt idx="29">
                  <c:v>21</c:v>
                </c:pt>
                <c:pt idx="30">
                  <c:v>3</c:v>
                </c:pt>
                <c:pt idx="31">
                  <c:v>37</c:v>
                </c:pt>
                <c:pt idx="32">
                  <c:v>19</c:v>
                </c:pt>
                <c:pt idx="33">
                  <c:v>41</c:v>
                </c:pt>
              </c:numCache>
            </c:numRef>
          </c:xVal>
          <c:yVal>
            <c:numRef>
              <c:f>'data for graphs2'!$G$2:$G$46</c:f>
              <c:numCache>
                <c:formatCode>General</c:formatCode>
                <c:ptCount val="45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6</c:v>
                </c:pt>
                <c:pt idx="4">
                  <c:v>0</c:v>
                </c:pt>
                <c:pt idx="5">
                  <c:v>3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2</c:v>
                </c:pt>
                <c:pt idx="11">
                  <c:v>1</c:v>
                </c:pt>
                <c:pt idx="12">
                  <c:v>2</c:v>
                </c:pt>
                <c:pt idx="13">
                  <c:v>1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1</c:v>
                </c:pt>
                <c:pt idx="18">
                  <c:v>2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2</c:v>
                </c:pt>
                <c:pt idx="23">
                  <c:v>5</c:v>
                </c:pt>
                <c:pt idx="24">
                  <c:v>2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3</c:v>
                </c:pt>
                <c:pt idx="29">
                  <c:v>1</c:v>
                </c:pt>
                <c:pt idx="30">
                  <c:v>1</c:v>
                </c:pt>
                <c:pt idx="31">
                  <c:v>3</c:v>
                </c:pt>
                <c:pt idx="32">
                  <c:v>2</c:v>
                </c:pt>
                <c:pt idx="33">
                  <c:v>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9156712"/>
        <c:axId val="119695208"/>
      </c:scatterChart>
      <c:valAx>
        <c:axId val="1191567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lang="en-NZ" sz="1600" b="0" i="0" u="none" strike="noStrike" kern="1200" baseline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NZ" sz="1600" b="0" i="0" u="none" strike="noStrike" kern="1200" baseline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rPr>
                  <a:t>ICU Length of Stay (hours)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 rtl="0">
                <a:defRPr lang="en-NZ" sz="1600" b="0" i="0" u="none" strike="noStrike" kern="1200" baseline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NZ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695208"/>
        <c:crosses val="autoZero"/>
        <c:crossBetween val="midCat"/>
      </c:valAx>
      <c:valAx>
        <c:axId val="119695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lang="en-NZ" sz="1600" b="0" i="0" u="none" strike="noStrike" kern="1200" baseline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NZ" sz="1800" b="0" i="0" baseline="0" dirty="0" smtClean="0">
                    <a:effectLst/>
                  </a:rPr>
                  <a:t>Total number of current problems</a:t>
                </a:r>
                <a:endParaRPr lang="en-NZ" sz="16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lang="en-NZ" sz="1600" b="0" i="0" u="none" strike="noStrike" kern="1200" baseline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NZ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1567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NZ" sz="192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NZ" sz="1920" b="0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Scatterplot </a:t>
            </a:r>
            <a:r>
              <a:rPr lang="en-NZ" sz="192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of </a:t>
            </a:r>
            <a:r>
              <a:rPr lang="en-US" sz="1920" b="0" i="0" u="none" strike="noStrike" baseline="0" dirty="0" smtClean="0">
                <a:effectLst/>
              </a:rPr>
              <a:t>current </a:t>
            </a:r>
            <a:r>
              <a:rPr lang="en-NZ" sz="1920" b="0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problems </a:t>
            </a:r>
            <a:r>
              <a:rPr lang="en-NZ" sz="192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vs date of discharge</a:t>
            </a:r>
          </a:p>
        </c:rich>
      </c:tx>
      <c:layout>
        <c:manualLayout>
          <c:xMode val="edge"/>
          <c:yMode val="edge"/>
          <c:x val="0.20801288940455406"/>
          <c:y val="1.98730727967961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NZ" sz="1920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'problems listed audit'!$D$1</c:f>
              <c:strCache>
                <c:ptCount val="1"/>
                <c:pt idx="0">
                  <c:v>Total 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63500">
                <a:solidFill>
                  <a:schemeClr val="accent1"/>
                </a:solidFill>
              </a:ln>
              <a:effectLst/>
            </c:spPr>
          </c:marker>
          <c:xVal>
            <c:numRef>
              <c:f>'problems listed audit'!$A$2:$A$46</c:f>
              <c:numCache>
                <c:formatCode>m/d/yyyy</c:formatCode>
                <c:ptCount val="45"/>
                <c:pt idx="0">
                  <c:v>42459</c:v>
                </c:pt>
                <c:pt idx="1">
                  <c:v>42458</c:v>
                </c:pt>
                <c:pt idx="2">
                  <c:v>42458</c:v>
                </c:pt>
                <c:pt idx="3">
                  <c:v>42458</c:v>
                </c:pt>
                <c:pt idx="4">
                  <c:v>42451</c:v>
                </c:pt>
                <c:pt idx="5">
                  <c:v>42450</c:v>
                </c:pt>
                <c:pt idx="6">
                  <c:v>42452</c:v>
                </c:pt>
                <c:pt idx="7">
                  <c:v>42450</c:v>
                </c:pt>
                <c:pt idx="8">
                  <c:v>42450</c:v>
                </c:pt>
                <c:pt idx="9">
                  <c:v>42456</c:v>
                </c:pt>
                <c:pt idx="10">
                  <c:v>42452</c:v>
                </c:pt>
                <c:pt idx="11">
                  <c:v>42452</c:v>
                </c:pt>
                <c:pt idx="12">
                  <c:v>42450</c:v>
                </c:pt>
                <c:pt idx="13">
                  <c:v>42459</c:v>
                </c:pt>
                <c:pt idx="14">
                  <c:v>42458</c:v>
                </c:pt>
                <c:pt idx="15">
                  <c:v>42450</c:v>
                </c:pt>
                <c:pt idx="16">
                  <c:v>42450</c:v>
                </c:pt>
                <c:pt idx="17">
                  <c:v>42450</c:v>
                </c:pt>
                <c:pt idx="18">
                  <c:v>42450</c:v>
                </c:pt>
                <c:pt idx="19">
                  <c:v>42450</c:v>
                </c:pt>
                <c:pt idx="20">
                  <c:v>42456</c:v>
                </c:pt>
                <c:pt idx="21">
                  <c:v>42454</c:v>
                </c:pt>
                <c:pt idx="22">
                  <c:v>42450</c:v>
                </c:pt>
                <c:pt idx="23">
                  <c:v>42450</c:v>
                </c:pt>
                <c:pt idx="24">
                  <c:v>42451</c:v>
                </c:pt>
                <c:pt idx="25">
                  <c:v>42450</c:v>
                </c:pt>
                <c:pt idx="26">
                  <c:v>42457</c:v>
                </c:pt>
                <c:pt idx="27">
                  <c:v>42451</c:v>
                </c:pt>
                <c:pt idx="28">
                  <c:v>42455</c:v>
                </c:pt>
                <c:pt idx="29">
                  <c:v>42452</c:v>
                </c:pt>
                <c:pt idx="30">
                  <c:v>42450</c:v>
                </c:pt>
                <c:pt idx="31">
                  <c:v>42458</c:v>
                </c:pt>
                <c:pt idx="32">
                  <c:v>42458</c:v>
                </c:pt>
                <c:pt idx="33">
                  <c:v>42458</c:v>
                </c:pt>
                <c:pt idx="34">
                  <c:v>42451</c:v>
                </c:pt>
                <c:pt idx="35">
                  <c:v>42457</c:v>
                </c:pt>
                <c:pt idx="36">
                  <c:v>42460</c:v>
                </c:pt>
                <c:pt idx="37">
                  <c:v>42453</c:v>
                </c:pt>
                <c:pt idx="38">
                  <c:v>42450</c:v>
                </c:pt>
                <c:pt idx="39">
                  <c:v>42460</c:v>
                </c:pt>
                <c:pt idx="40">
                  <c:v>42459</c:v>
                </c:pt>
                <c:pt idx="41">
                  <c:v>42450</c:v>
                </c:pt>
                <c:pt idx="42">
                  <c:v>42450</c:v>
                </c:pt>
                <c:pt idx="43">
                  <c:v>42458</c:v>
                </c:pt>
                <c:pt idx="44">
                  <c:v>42450</c:v>
                </c:pt>
              </c:numCache>
            </c:numRef>
          </c:xVal>
          <c:yVal>
            <c:numRef>
              <c:f>'problems listed audit'!$D$2:$D$46</c:f>
              <c:numCache>
                <c:formatCode>General</c:formatCode>
                <c:ptCount val="45"/>
                <c:pt idx="0">
                  <c:v>1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3</c:v>
                </c:pt>
                <c:pt idx="9">
                  <c:v>0</c:v>
                </c:pt>
                <c:pt idx="10">
                  <c:v>2</c:v>
                </c:pt>
                <c:pt idx="11">
                  <c:v>2</c:v>
                </c:pt>
                <c:pt idx="12">
                  <c:v>6</c:v>
                </c:pt>
                <c:pt idx="13">
                  <c:v>3</c:v>
                </c:pt>
                <c:pt idx="14">
                  <c:v>0</c:v>
                </c:pt>
                <c:pt idx="15">
                  <c:v>0</c:v>
                </c:pt>
                <c:pt idx="16">
                  <c:v>2</c:v>
                </c:pt>
                <c:pt idx="17">
                  <c:v>5</c:v>
                </c:pt>
                <c:pt idx="18">
                  <c:v>5</c:v>
                </c:pt>
                <c:pt idx="19">
                  <c:v>1</c:v>
                </c:pt>
                <c:pt idx="20">
                  <c:v>0</c:v>
                </c:pt>
                <c:pt idx="21">
                  <c:v>2</c:v>
                </c:pt>
                <c:pt idx="22">
                  <c:v>3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2</c:v>
                </c:pt>
                <c:pt idx="27">
                  <c:v>2</c:v>
                </c:pt>
                <c:pt idx="28">
                  <c:v>0</c:v>
                </c:pt>
                <c:pt idx="29">
                  <c:v>2</c:v>
                </c:pt>
                <c:pt idx="30">
                  <c:v>0</c:v>
                </c:pt>
                <c:pt idx="31">
                  <c:v>1</c:v>
                </c:pt>
                <c:pt idx="32">
                  <c:v>3</c:v>
                </c:pt>
                <c:pt idx="33">
                  <c:v>1</c:v>
                </c:pt>
                <c:pt idx="34">
                  <c:v>1</c:v>
                </c:pt>
                <c:pt idx="35">
                  <c:v>5</c:v>
                </c:pt>
                <c:pt idx="36">
                  <c:v>2</c:v>
                </c:pt>
                <c:pt idx="37">
                  <c:v>1</c:v>
                </c:pt>
                <c:pt idx="38">
                  <c:v>1</c:v>
                </c:pt>
                <c:pt idx="39">
                  <c:v>2</c:v>
                </c:pt>
                <c:pt idx="40">
                  <c:v>4</c:v>
                </c:pt>
                <c:pt idx="41">
                  <c:v>1</c:v>
                </c:pt>
                <c:pt idx="42">
                  <c:v>1</c:v>
                </c:pt>
                <c:pt idx="43">
                  <c:v>3</c:v>
                </c:pt>
                <c:pt idx="44">
                  <c:v>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9920040"/>
        <c:axId val="119900080"/>
      </c:scatterChart>
      <c:valAx>
        <c:axId val="1199200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lang="en-NZ" sz="1600" b="0" i="0" u="none" strike="noStrike" kern="1200" baseline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NZ" sz="1600" b="0" i="0" u="none" strike="noStrike" kern="1200" baseline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rPr>
                  <a:t>Date of Discharge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 rtl="0">
                <a:defRPr lang="en-NZ" sz="1600" b="0" i="0" u="none" strike="noStrike" kern="1200" baseline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d/mm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NZ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900080"/>
        <c:crosses val="autoZero"/>
        <c:crossBetween val="midCat"/>
      </c:valAx>
      <c:valAx>
        <c:axId val="119900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lang="en-NZ" sz="1600" b="0" i="0" u="none" strike="noStrike" kern="1200" baseline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NZ" sz="1800" b="0" i="0" baseline="0" dirty="0" smtClean="0">
                    <a:effectLst/>
                  </a:rPr>
                  <a:t>Total number of current problems</a:t>
                </a:r>
                <a:endParaRPr lang="en-NZ" sz="1600" dirty="0" smtClean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lang="en-NZ" sz="1600" b="0" i="0" u="none" strike="noStrike" kern="1200" baseline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NZ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9200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9DFC-F03B-4B53-8E07-9D32094199A1}" type="datetimeFigureOut">
              <a:rPr lang="en-NZ" smtClean="0"/>
              <a:t>11/12/2017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42112-9236-49BB-A8CC-E82F565719C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38081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9DFC-F03B-4B53-8E07-9D32094199A1}" type="datetimeFigureOut">
              <a:rPr lang="en-NZ" smtClean="0"/>
              <a:t>11/12/2017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42112-9236-49BB-A8CC-E82F565719C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27194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9DFC-F03B-4B53-8E07-9D32094199A1}" type="datetimeFigureOut">
              <a:rPr lang="en-NZ" smtClean="0"/>
              <a:t>11/12/2017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42112-9236-49BB-A8CC-E82F565719C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91271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9DFC-F03B-4B53-8E07-9D32094199A1}" type="datetimeFigureOut">
              <a:rPr lang="en-NZ" smtClean="0"/>
              <a:t>11/12/2017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42112-9236-49BB-A8CC-E82F565719C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9036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9DFC-F03B-4B53-8E07-9D32094199A1}" type="datetimeFigureOut">
              <a:rPr lang="en-NZ" smtClean="0"/>
              <a:t>11/12/2017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42112-9236-49BB-A8CC-E82F565719C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03141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9DFC-F03B-4B53-8E07-9D32094199A1}" type="datetimeFigureOut">
              <a:rPr lang="en-NZ" smtClean="0"/>
              <a:t>11/12/2017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42112-9236-49BB-A8CC-E82F565719C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61380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9DFC-F03B-4B53-8E07-9D32094199A1}" type="datetimeFigureOut">
              <a:rPr lang="en-NZ" smtClean="0"/>
              <a:t>11/12/2017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42112-9236-49BB-A8CC-E82F565719C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8872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9DFC-F03B-4B53-8E07-9D32094199A1}" type="datetimeFigureOut">
              <a:rPr lang="en-NZ" smtClean="0"/>
              <a:t>11/12/2017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42112-9236-49BB-A8CC-E82F565719C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34462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9DFC-F03B-4B53-8E07-9D32094199A1}" type="datetimeFigureOut">
              <a:rPr lang="en-NZ" smtClean="0"/>
              <a:t>11/12/2017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42112-9236-49BB-A8CC-E82F565719C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56320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9DFC-F03B-4B53-8E07-9D32094199A1}" type="datetimeFigureOut">
              <a:rPr lang="en-NZ" smtClean="0"/>
              <a:t>11/12/2017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42112-9236-49BB-A8CC-E82F565719C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55785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9DFC-F03B-4B53-8E07-9D32094199A1}" type="datetimeFigureOut">
              <a:rPr lang="en-NZ" smtClean="0"/>
              <a:t>11/12/2017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42112-9236-49BB-A8CC-E82F565719C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58947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C9DFC-F03B-4B53-8E07-9D32094199A1}" type="datetimeFigureOut">
              <a:rPr lang="en-NZ" smtClean="0"/>
              <a:t>11/12/2017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42112-9236-49BB-A8CC-E82F565719C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8559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2411299"/>
              </p:ext>
            </p:extLst>
          </p:nvPr>
        </p:nvGraphicFramePr>
        <p:xfrm>
          <a:off x="214604" y="149290"/>
          <a:ext cx="11588620" cy="6419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44771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2819961"/>
              </p:ext>
            </p:extLst>
          </p:nvPr>
        </p:nvGraphicFramePr>
        <p:xfrm>
          <a:off x="330200" y="228600"/>
          <a:ext cx="10896600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4434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0085163"/>
              </p:ext>
            </p:extLst>
          </p:nvPr>
        </p:nvGraphicFramePr>
        <p:xfrm>
          <a:off x="466531" y="149291"/>
          <a:ext cx="11383347" cy="62795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51269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2505461"/>
              </p:ext>
            </p:extLst>
          </p:nvPr>
        </p:nvGraphicFramePr>
        <p:xfrm>
          <a:off x="149291" y="214604"/>
          <a:ext cx="11784562" cy="6456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62850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2370358"/>
              </p:ext>
            </p:extLst>
          </p:nvPr>
        </p:nvGraphicFramePr>
        <p:xfrm>
          <a:off x="261256" y="233265"/>
          <a:ext cx="11784563" cy="6410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947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86</Words>
  <Application>Microsoft Office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CDHB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Roberts (Intensive Care)</dc:creator>
  <cp:lastModifiedBy>Jessica Roberts (Intensive Care)</cp:lastModifiedBy>
  <cp:revision>3</cp:revision>
  <dcterms:created xsi:type="dcterms:W3CDTF">2017-12-10T23:36:09Z</dcterms:created>
  <dcterms:modified xsi:type="dcterms:W3CDTF">2017-12-10T23:45:08Z</dcterms:modified>
</cp:coreProperties>
</file>