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0" r:id="rId4"/>
    <p:sldId id="259" r:id="rId5"/>
  </p:sldIdLst>
  <p:sldSz cx="9144000" cy="6858000" type="screen4x3"/>
  <p:notesSz cx="6889750" cy="100218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0" d="100"/>
          <a:sy n="110" d="100"/>
        </p:scale>
        <p:origin x="-1596" y="42"/>
      </p:cViewPr>
      <p:guideLst>
        <p:guide orient="horz" pos="2432"/>
        <p:guide pos="40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uben\Desktop\invaU87%20si%20il13R1%20y2%20pept%20ra1%20y%20d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uben\Desktop\inva%20IL13%20mutantes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Ruben\Desktop\inva%20IL13%20mutant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464636992244553"/>
          <c:y val="0.2088079615048119"/>
          <c:w val="0.66923512685914266"/>
          <c:h val="0.615026975794692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siRNA Control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'C:\Users\Ruben\Desktop\[INVA siIL13R1 y 2 pept RA1 y D1.xlsx]Hoja1'!$B$6:$E$6</c:f>
                <c:numCache>
                  <c:formatCode>General</c:formatCode>
                  <c:ptCount val="4"/>
                  <c:pt idx="0">
                    <c:v>6.3639610306789276</c:v>
                  </c:pt>
                  <c:pt idx="1">
                    <c:v>7.0710678118654755</c:v>
                  </c:pt>
                  <c:pt idx="2">
                    <c:v>5.6568542494923806</c:v>
                  </c:pt>
                  <c:pt idx="3">
                    <c:v>15.556349186104045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Hoja1!$B$2:$E$2</c:f>
              <c:strCache>
                <c:ptCount val="4"/>
                <c:pt idx="0">
                  <c:v>Medium</c:v>
                </c:pt>
                <c:pt idx="1">
                  <c:v>IL-13</c:v>
                </c:pt>
                <c:pt idx="2">
                  <c:v>IL-13 + Rα1 peptide</c:v>
                </c:pt>
                <c:pt idx="3">
                  <c:v>IL-13 + D1 peptide</c:v>
                </c:pt>
              </c:strCache>
            </c:strRef>
          </c:cat>
          <c:val>
            <c:numRef>
              <c:f>Hoja1!$B$5:$E$5</c:f>
              <c:numCache>
                <c:formatCode>General</c:formatCode>
                <c:ptCount val="4"/>
                <c:pt idx="0">
                  <c:v>26.5</c:v>
                </c:pt>
                <c:pt idx="1">
                  <c:v>181.5</c:v>
                </c:pt>
                <c:pt idx="2">
                  <c:v>160.5</c:v>
                </c:pt>
                <c:pt idx="3">
                  <c:v>27.5</c:v>
                </c:pt>
              </c:numCache>
            </c:numRef>
          </c:val>
        </c:ser>
        <c:ser>
          <c:idx val="1"/>
          <c:order val="1"/>
          <c:tx>
            <c:strRef>
              <c:f>Hoja1!$F$1</c:f>
              <c:strCache>
                <c:ptCount val="1"/>
                <c:pt idx="0">
                  <c:v>siRNA IL13Rα1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'C:\Users\Ruben\Desktop\[INVA siIL13R1 y 2 pept RA1 y D1.xlsx]Hoja1'!$F$6:$I$6</c:f>
                <c:numCache>
                  <c:formatCode>General</c:formatCode>
                  <c:ptCount val="4"/>
                  <c:pt idx="0">
                    <c:v>5.6568542494923806</c:v>
                  </c:pt>
                  <c:pt idx="1">
                    <c:v>10.606601717798213</c:v>
                  </c:pt>
                  <c:pt idx="2">
                    <c:v>14.849242404917497</c:v>
                  </c:pt>
                  <c:pt idx="3">
                    <c:v>13.435028842544403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Hoja1!$B$2:$E$2</c:f>
              <c:strCache>
                <c:ptCount val="4"/>
                <c:pt idx="0">
                  <c:v>Medium</c:v>
                </c:pt>
                <c:pt idx="1">
                  <c:v>IL-13</c:v>
                </c:pt>
                <c:pt idx="2">
                  <c:v>IL-13 + Rα1 peptide</c:v>
                </c:pt>
                <c:pt idx="3">
                  <c:v>IL-13 + D1 peptide</c:v>
                </c:pt>
              </c:strCache>
            </c:strRef>
          </c:cat>
          <c:val>
            <c:numRef>
              <c:f>Hoja1!$F$5:$I$5</c:f>
              <c:numCache>
                <c:formatCode>General</c:formatCode>
                <c:ptCount val="4"/>
                <c:pt idx="0">
                  <c:v>16.5</c:v>
                </c:pt>
                <c:pt idx="1">
                  <c:v>172</c:v>
                </c:pt>
                <c:pt idx="2">
                  <c:v>166</c:v>
                </c:pt>
                <c:pt idx="3">
                  <c:v>22.5</c:v>
                </c:pt>
              </c:numCache>
            </c:numRef>
          </c:val>
        </c:ser>
        <c:ser>
          <c:idx val="2"/>
          <c:order val="2"/>
          <c:tx>
            <c:strRef>
              <c:f>Hoja1!$J$1</c:f>
              <c:strCache>
                <c:ptCount val="1"/>
                <c:pt idx="0">
                  <c:v>siRNA IL13Rα2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'C:\Users\Ruben\Desktop\[INVA siIL13R1 y 2 pept RA1 y D1.xlsx]Hoja1'!$J$6:$M$6</c:f>
                <c:numCache>
                  <c:formatCode>General</c:formatCode>
                  <c:ptCount val="4"/>
                  <c:pt idx="0">
                    <c:v>5.6568542494923806</c:v>
                  </c:pt>
                  <c:pt idx="1">
                    <c:v>13.435028842544403</c:v>
                  </c:pt>
                  <c:pt idx="2">
                    <c:v>13.435028842544403</c:v>
                  </c:pt>
                  <c:pt idx="3">
                    <c:v>4.9497474683058327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Hoja1!$B$2:$E$2</c:f>
              <c:strCache>
                <c:ptCount val="4"/>
                <c:pt idx="0">
                  <c:v>Medium</c:v>
                </c:pt>
                <c:pt idx="1">
                  <c:v>IL-13</c:v>
                </c:pt>
                <c:pt idx="2">
                  <c:v>IL-13 + Rα1 peptide</c:v>
                </c:pt>
                <c:pt idx="3">
                  <c:v>IL-13 + D1 peptide</c:v>
                </c:pt>
              </c:strCache>
            </c:strRef>
          </c:cat>
          <c:val>
            <c:numRef>
              <c:f>Hoja1!$J$5:$M$5</c:f>
              <c:numCache>
                <c:formatCode>General</c:formatCode>
                <c:ptCount val="4"/>
                <c:pt idx="0">
                  <c:v>26</c:v>
                </c:pt>
                <c:pt idx="1">
                  <c:v>31.5</c:v>
                </c:pt>
                <c:pt idx="2">
                  <c:v>28.5</c:v>
                </c:pt>
                <c:pt idx="3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144640"/>
        <c:axId val="85327872"/>
      </c:barChart>
      <c:catAx>
        <c:axId val="68144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es-ES"/>
          </a:p>
        </c:txPr>
        <c:crossAx val="85327872"/>
        <c:crosses val="autoZero"/>
        <c:auto val="1"/>
        <c:lblAlgn val="ctr"/>
        <c:lblOffset val="100"/>
        <c:noMultiLvlLbl val="0"/>
      </c:catAx>
      <c:valAx>
        <c:axId val="853278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Invasive cells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s-ES"/>
          </a:p>
        </c:txPr>
        <c:crossAx val="68144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916096730208523"/>
          <c:y val="0.24942403032954213"/>
          <c:w val="0.2211113298337708"/>
          <c:h val="0.22152121609798775"/>
        </c:manualLayout>
      </c:layout>
      <c:overlay val="0"/>
      <c:txPr>
        <a:bodyPr/>
        <a:lstStyle/>
        <a:p>
          <a:pPr>
            <a:defRPr sz="900" b="1"/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56307666912917"/>
          <c:y val="5.1400554097404488E-2"/>
          <c:w val="0.54825292918925539"/>
          <c:h val="0.711398002333041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Medium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Hoja1!$B$6:$E$6</c:f>
                <c:numCache>
                  <c:formatCode>General</c:formatCode>
                  <c:ptCount val="4"/>
                  <c:pt idx="0">
                    <c:v>7.0710678118654755</c:v>
                  </c:pt>
                  <c:pt idx="1">
                    <c:v>20.506096654409877</c:v>
                  </c:pt>
                  <c:pt idx="2">
                    <c:v>7.7781745930520225</c:v>
                  </c:pt>
                  <c:pt idx="3">
                    <c:v>31.11269837220809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Hoja1!$B$2:$E$2</c:f>
              <c:strCache>
                <c:ptCount val="4"/>
                <c:pt idx="0">
                  <c:v>Medium</c:v>
                </c:pt>
                <c:pt idx="1">
                  <c:v>IL-13 wt</c:v>
                </c:pt>
                <c:pt idx="2">
                  <c:v>IL-13 E45Y</c:v>
                </c:pt>
                <c:pt idx="3">
                  <c:v>Il-13 I47A</c:v>
                </c:pt>
              </c:strCache>
            </c:strRef>
          </c:cat>
          <c:val>
            <c:numRef>
              <c:f>Hoja1!$B$5:$E$5</c:f>
              <c:numCache>
                <c:formatCode>General</c:formatCode>
                <c:ptCount val="4"/>
                <c:pt idx="0">
                  <c:v>39</c:v>
                </c:pt>
                <c:pt idx="1">
                  <c:v>130.5</c:v>
                </c:pt>
                <c:pt idx="2">
                  <c:v>146.5</c:v>
                </c:pt>
                <c:pt idx="3">
                  <c:v>123</c:v>
                </c:pt>
              </c:numCache>
            </c:numRef>
          </c:val>
        </c:ser>
        <c:ser>
          <c:idx val="1"/>
          <c:order val="1"/>
          <c:tx>
            <c:strRef>
              <c:f>Hoja1!$F$1</c:f>
              <c:strCache>
                <c:ptCount val="1"/>
                <c:pt idx="0">
                  <c:v>D1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Hoja1!$F$6:$I$6</c:f>
                <c:numCache>
                  <c:formatCode>General</c:formatCode>
                  <c:ptCount val="4"/>
                  <c:pt idx="0">
                    <c:v>7.0710678118654755</c:v>
                  </c:pt>
                  <c:pt idx="1">
                    <c:v>4.2426406871192848</c:v>
                  </c:pt>
                  <c:pt idx="2">
                    <c:v>8.4852813742385695</c:v>
                  </c:pt>
                  <c:pt idx="3">
                    <c:v>3.5355339059327378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Hoja1!$F$5:$I$5</c:f>
              <c:numCache>
                <c:formatCode>General</c:formatCode>
                <c:ptCount val="4"/>
                <c:pt idx="0">
                  <c:v>49</c:v>
                </c:pt>
                <c:pt idx="1">
                  <c:v>58</c:v>
                </c:pt>
                <c:pt idx="2">
                  <c:v>57</c:v>
                </c:pt>
                <c:pt idx="3">
                  <c:v>55.5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81540608"/>
        <c:axId val="98330304"/>
      </c:barChart>
      <c:catAx>
        <c:axId val="815406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es-ES"/>
          </a:p>
        </c:txPr>
        <c:crossAx val="98330304"/>
        <c:crosses val="autoZero"/>
        <c:auto val="1"/>
        <c:lblAlgn val="ctr"/>
        <c:lblOffset val="100"/>
        <c:noMultiLvlLbl val="0"/>
      </c:catAx>
      <c:valAx>
        <c:axId val="98330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Invasive cells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s-ES"/>
          </a:p>
        </c:txPr>
        <c:crossAx val="81540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800207959756659"/>
          <c:y val="2.7485053951589379E-2"/>
          <c:w val="0.23230365406476292"/>
          <c:h val="0.14768081073199182"/>
        </c:manualLayout>
      </c:layout>
      <c:overlay val="0"/>
      <c:txPr>
        <a:bodyPr/>
        <a:lstStyle/>
        <a:p>
          <a:pPr>
            <a:defRPr sz="900" b="1"/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242460077105745"/>
          <c:y val="5.1400554097404488E-2"/>
          <c:w val="0.56765791739384219"/>
          <c:h val="0.711398002333041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Hoja1!$P$1</c:f>
              <c:strCache>
                <c:ptCount val="1"/>
                <c:pt idx="0">
                  <c:v>Medium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Hoja1!$P$6:$S$6</c:f>
                <c:numCache>
                  <c:formatCode>General</c:formatCode>
                  <c:ptCount val="4"/>
                  <c:pt idx="0">
                    <c:v>12.727922061357855</c:v>
                  </c:pt>
                  <c:pt idx="1">
                    <c:v>7.7781745930520225</c:v>
                  </c:pt>
                  <c:pt idx="2">
                    <c:v>19.091883092036785</c:v>
                  </c:pt>
                  <c:pt idx="3">
                    <c:v>11.313708498984761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Hoja1!$B$2:$E$2</c:f>
              <c:strCache>
                <c:ptCount val="4"/>
                <c:pt idx="0">
                  <c:v>Medium</c:v>
                </c:pt>
                <c:pt idx="1">
                  <c:v>IL-13 wt</c:v>
                </c:pt>
                <c:pt idx="2">
                  <c:v>IL-13 E45Y</c:v>
                </c:pt>
                <c:pt idx="3">
                  <c:v>Il-13 I47A</c:v>
                </c:pt>
              </c:strCache>
            </c:strRef>
          </c:cat>
          <c:val>
            <c:numRef>
              <c:f>Hoja1!$P$5:$S$5</c:f>
              <c:numCache>
                <c:formatCode>General</c:formatCode>
                <c:ptCount val="4"/>
                <c:pt idx="0">
                  <c:v>28</c:v>
                </c:pt>
                <c:pt idx="1">
                  <c:v>135.5</c:v>
                </c:pt>
                <c:pt idx="2">
                  <c:v>132.5</c:v>
                </c:pt>
                <c:pt idx="3">
                  <c:v>110</c:v>
                </c:pt>
              </c:numCache>
            </c:numRef>
          </c:val>
        </c:ser>
        <c:ser>
          <c:idx val="1"/>
          <c:order val="1"/>
          <c:tx>
            <c:strRef>
              <c:f>Hoja1!$T$1</c:f>
              <c:strCache>
                <c:ptCount val="1"/>
                <c:pt idx="0">
                  <c:v>D1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Hoja1!$T$5:$W$5</c:f>
              <c:numCache>
                <c:formatCode>General</c:formatCode>
                <c:ptCount val="4"/>
                <c:pt idx="0">
                  <c:v>44</c:v>
                </c:pt>
                <c:pt idx="1">
                  <c:v>37.5</c:v>
                </c:pt>
                <c:pt idx="2">
                  <c:v>45</c:v>
                </c:pt>
                <c:pt idx="3">
                  <c:v>23.5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81541120"/>
        <c:axId val="100534528"/>
      </c:barChart>
      <c:catAx>
        <c:axId val="81541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es-ES"/>
          </a:p>
        </c:txPr>
        <c:crossAx val="100534528"/>
        <c:crosses val="autoZero"/>
        <c:auto val="1"/>
        <c:lblAlgn val="ctr"/>
        <c:lblOffset val="100"/>
        <c:noMultiLvlLbl val="0"/>
      </c:catAx>
      <c:valAx>
        <c:axId val="1005345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Invasive cells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s-ES"/>
          </a:p>
        </c:txPr>
        <c:crossAx val="81541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789997404170627"/>
          <c:y val="4.600357247010789E-2"/>
          <c:w val="0.23025868535038063"/>
          <c:h val="0.14768081073199182"/>
        </c:manualLayout>
      </c:layout>
      <c:overlay val="0"/>
      <c:txPr>
        <a:bodyPr/>
        <a:lstStyle/>
        <a:p>
          <a:pPr>
            <a:defRPr sz="900" b="1"/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0.30311</cdr:x>
      <cdr:y>0.05178</cdr:y>
    </cdr:from>
    <cdr:to>
      <cdr:x>0.46835</cdr:x>
      <cdr:y>0.12817</cdr:y>
    </cdr:to>
    <cdr:sp macro="" textlink="">
      <cdr:nvSpPr>
        <cdr:cNvPr id="2" name="5 CuadroTexto"/>
        <cdr:cNvSpPr txBox="1"/>
      </cdr:nvSpPr>
      <cdr:spPr>
        <a:xfrm xmlns:a="http://schemas.openxmlformats.org/drawingml/2006/main">
          <a:off x="819952" y="142051"/>
          <a:ext cx="446991" cy="2095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**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0.44366</cdr:x>
      <cdr:y>0.01152</cdr:y>
    </cdr:from>
    <cdr:to>
      <cdr:x>0.6089</cdr:x>
      <cdr:y>0.08791</cdr:y>
    </cdr:to>
    <cdr:sp macro="" textlink="">
      <cdr:nvSpPr>
        <cdr:cNvPr id="3" name="5 CuadroTexto"/>
        <cdr:cNvSpPr txBox="1"/>
      </cdr:nvSpPr>
      <cdr:spPr>
        <a:xfrm xmlns:a="http://schemas.openxmlformats.org/drawingml/2006/main">
          <a:off x="1200137" y="31596"/>
          <a:ext cx="446991" cy="2095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**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0.58287</cdr:x>
      <cdr:y>0.14598</cdr:y>
    </cdr:from>
    <cdr:to>
      <cdr:x>0.74811</cdr:x>
      <cdr:y>0.22237</cdr:y>
    </cdr:to>
    <cdr:sp macro="" textlink="">
      <cdr:nvSpPr>
        <cdr:cNvPr id="4" name="5 CuadroTexto"/>
        <cdr:cNvSpPr txBox="1"/>
      </cdr:nvSpPr>
      <cdr:spPr>
        <a:xfrm xmlns:a="http://schemas.openxmlformats.org/drawingml/2006/main">
          <a:off x="1576729" y="400462"/>
          <a:ext cx="446991" cy="2095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**</a:t>
          </a:r>
          <a:endParaRPr lang="en-US" sz="1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27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11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24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0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52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5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53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8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27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9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BB357-7FAC-4C53-9477-69B6F5F5EDB5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3A3E1-1AB8-46EC-B682-05CC00855C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6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10.wdp"/><Relationship Id="rId3" Type="http://schemas.microsoft.com/office/2007/relationships/hdphoto" Target="../media/hdphoto5.wdp"/><Relationship Id="rId7" Type="http://schemas.microsoft.com/office/2007/relationships/hdphoto" Target="../media/hdphoto7.wdp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6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5" Type="http://schemas.microsoft.com/office/2007/relationships/hdphoto" Target="../media/hdphoto11.wdp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microsoft.com/office/2007/relationships/hdphoto" Target="../media/hdphoto8.wdp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microsoft.com/office/2007/relationships/hdphoto" Target="../media/hdphoto12.wdp"/><Relationship Id="rId7" Type="http://schemas.openxmlformats.org/officeDocument/2006/relationships/chart" Target="../charts/chart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6300192" y="833861"/>
            <a:ext cx="1259323" cy="1003968"/>
            <a:chOff x="6660232" y="1140840"/>
            <a:chExt cx="1259323" cy="1208040"/>
          </a:xfrm>
        </p:grpSpPr>
        <p:cxnSp>
          <p:nvCxnSpPr>
            <p:cNvPr id="6" name="5 Conector recto"/>
            <p:cNvCxnSpPr/>
            <p:nvPr/>
          </p:nvCxnSpPr>
          <p:spPr>
            <a:xfrm flipV="1">
              <a:off x="6660232" y="1729643"/>
              <a:ext cx="72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"/>
            <p:cNvCxnSpPr/>
            <p:nvPr/>
          </p:nvCxnSpPr>
          <p:spPr>
            <a:xfrm flipV="1">
              <a:off x="6660232" y="2247145"/>
              <a:ext cx="72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"/>
            <p:cNvCxnSpPr/>
            <p:nvPr/>
          </p:nvCxnSpPr>
          <p:spPr>
            <a:xfrm flipV="1">
              <a:off x="6660232" y="1383050"/>
              <a:ext cx="72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"/>
            <p:cNvCxnSpPr/>
            <p:nvPr/>
          </p:nvCxnSpPr>
          <p:spPr>
            <a:xfrm flipV="1">
              <a:off x="6660232" y="1239034"/>
              <a:ext cx="720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35 CuadroTexto"/>
            <p:cNvSpPr txBox="1"/>
            <p:nvPr/>
          </p:nvSpPr>
          <p:spPr>
            <a:xfrm>
              <a:off x="6695419" y="1140840"/>
              <a:ext cx="12241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150 </a:t>
              </a:r>
              <a:r>
                <a:rPr lang="es-E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6687126" y="1293240"/>
              <a:ext cx="12241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lang="es-E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37 CuadroTexto"/>
            <p:cNvSpPr txBox="1"/>
            <p:nvPr/>
          </p:nvSpPr>
          <p:spPr>
            <a:xfrm>
              <a:off x="6687126" y="1629380"/>
              <a:ext cx="12241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75 </a:t>
              </a:r>
              <a:r>
                <a:rPr lang="es-E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38 CuadroTexto"/>
            <p:cNvSpPr txBox="1"/>
            <p:nvPr/>
          </p:nvSpPr>
          <p:spPr>
            <a:xfrm>
              <a:off x="6687126" y="2133436"/>
              <a:ext cx="12241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 </a:t>
              </a:r>
              <a:r>
                <a:rPr lang="es-E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4" name="63 Conector recto"/>
          <p:cNvCxnSpPr/>
          <p:nvPr/>
        </p:nvCxnSpPr>
        <p:spPr>
          <a:xfrm flipV="1">
            <a:off x="6310118" y="3681344"/>
            <a:ext cx="72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 flipV="1">
            <a:off x="6310118" y="3537328"/>
            <a:ext cx="72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6308008" y="3423502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s-E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66 CuadroTexto"/>
          <p:cNvSpPr txBox="1"/>
          <p:nvPr/>
        </p:nvSpPr>
        <p:spPr>
          <a:xfrm>
            <a:off x="6309656" y="3568086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s-E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67 Conector recto"/>
          <p:cNvCxnSpPr/>
          <p:nvPr/>
        </p:nvCxnSpPr>
        <p:spPr>
          <a:xfrm flipV="1">
            <a:off x="6309446" y="3784214"/>
            <a:ext cx="72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68 CuadroTexto"/>
          <p:cNvSpPr txBox="1"/>
          <p:nvPr/>
        </p:nvSpPr>
        <p:spPr>
          <a:xfrm>
            <a:off x="6336340" y="3683951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s-E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82 Conector recto"/>
          <p:cNvCxnSpPr/>
          <p:nvPr/>
        </p:nvCxnSpPr>
        <p:spPr>
          <a:xfrm flipV="1">
            <a:off x="6308008" y="3894087"/>
            <a:ext cx="72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83 CuadroTexto"/>
          <p:cNvSpPr txBox="1"/>
          <p:nvPr/>
        </p:nvSpPr>
        <p:spPr>
          <a:xfrm>
            <a:off x="6334902" y="3793824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s-E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84 Conector recto"/>
          <p:cNvCxnSpPr/>
          <p:nvPr/>
        </p:nvCxnSpPr>
        <p:spPr>
          <a:xfrm flipV="1">
            <a:off x="6317950" y="4064583"/>
            <a:ext cx="72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CuadroTexto"/>
          <p:cNvSpPr txBox="1"/>
          <p:nvPr/>
        </p:nvSpPr>
        <p:spPr>
          <a:xfrm>
            <a:off x="6344844" y="3964320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s-E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86 Conector recto"/>
          <p:cNvCxnSpPr/>
          <p:nvPr/>
        </p:nvCxnSpPr>
        <p:spPr>
          <a:xfrm flipV="1">
            <a:off x="6314042" y="4292331"/>
            <a:ext cx="72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87 CuadroTexto"/>
          <p:cNvSpPr txBox="1"/>
          <p:nvPr/>
        </p:nvSpPr>
        <p:spPr>
          <a:xfrm>
            <a:off x="6340936" y="4192068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r>
              <a:rPr lang="es-E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3"/>
          <p:cNvPicPr preferRelativeResize="0">
            <a:picLocks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990" y="871713"/>
            <a:ext cx="144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 preferRelativeResize="0">
            <a:picLocks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2" y="872533"/>
            <a:ext cx="144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/>
          <p:nvPr/>
        </p:nvSpPr>
        <p:spPr>
          <a:xfrm>
            <a:off x="2107865" y="80865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proMMP9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108360" y="99448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MMP9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2104659" y="1261615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proMMP2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2102950" y="1527223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MMP2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3237294" y="1758203"/>
            <a:ext cx="4184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0.0          0.0          0.0            1.0         0.9          0.9</a:t>
            </a:r>
          </a:p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1.0          1.0          1.0            1.0         0.8          0.9</a:t>
            </a:r>
          </a:p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1.0          1.2          1.0            1.0         0.8          0.8</a:t>
            </a:r>
          </a:p>
          <a:p>
            <a:r>
              <a:rPr lang="es-E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1.0          1.2          1.1            1.0         0.8          0.8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2331643" y="1753263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proMMP9: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41 CuadroTexto"/>
          <p:cNvSpPr txBox="1"/>
          <p:nvPr/>
        </p:nvSpPr>
        <p:spPr>
          <a:xfrm>
            <a:off x="2339752" y="1891177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MMP9: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2339752" y="2029091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proMMP2: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2339752" y="2167004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MMP2: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76706" y="5661248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IL-13 </a:t>
            </a:r>
            <a:r>
              <a:rPr lang="es-E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stimulates</a:t>
            </a:r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MT1-MMP </a:t>
            </a:r>
            <a:r>
              <a:rPr lang="es-E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</a:t>
            </a:r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U251 </a:t>
            </a:r>
            <a:r>
              <a:rPr lang="es-E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glioblastoma</a:t>
            </a:r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Gelatin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zymography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24h-conditioned media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KM12SM and U251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exposed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IL-13 and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D1peptide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(B) Western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blot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MMP9 and MMP14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lysates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Quantification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bands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prometalloproteinases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active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metalloproteinases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images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referred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non-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medium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3279062" y="931030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>
            <a:off x="3279557" y="1124466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/>
          <p:nvPr/>
        </p:nvCxnSpPr>
        <p:spPr>
          <a:xfrm>
            <a:off x="3275856" y="1396269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/>
          <p:nvPr/>
        </p:nvCxnSpPr>
        <p:spPr>
          <a:xfrm>
            <a:off x="3413396" y="1590920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2483768" y="4462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48 CuadroTexto"/>
          <p:cNvSpPr txBox="1"/>
          <p:nvPr/>
        </p:nvSpPr>
        <p:spPr>
          <a:xfrm>
            <a:off x="2483768" y="263691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Picture 7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347862" y="3537254"/>
            <a:ext cx="1440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" name="Picture 9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096" y="3537254"/>
            <a:ext cx="1440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2" name="Picture 10"/>
          <p:cNvPicPr preferRelativeResize="0">
            <a:picLocks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r="50000" b="25770"/>
          <a:stretch/>
        </p:blipFill>
        <p:spPr bwMode="auto">
          <a:xfrm>
            <a:off x="3347862" y="4175509"/>
            <a:ext cx="1440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3" name="Picture 10"/>
          <p:cNvPicPr preferRelativeResize="0">
            <a:picLocks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52" t="25297" r="1817" b="25770"/>
          <a:stretch/>
        </p:blipFill>
        <p:spPr bwMode="auto">
          <a:xfrm rot="10800000" flipV="1">
            <a:off x="4878095" y="4175509"/>
            <a:ext cx="1440001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4" name="53 CuadroTexto"/>
          <p:cNvSpPr txBox="1"/>
          <p:nvPr/>
        </p:nvSpPr>
        <p:spPr>
          <a:xfrm>
            <a:off x="3753017" y="2885331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KM12SM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55 CuadroTexto"/>
          <p:cNvSpPr txBox="1"/>
          <p:nvPr/>
        </p:nvSpPr>
        <p:spPr>
          <a:xfrm rot="18614120">
            <a:off x="3338905" y="3157028"/>
            <a:ext cx="7138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56 CuadroTexto"/>
          <p:cNvSpPr txBox="1"/>
          <p:nvPr/>
        </p:nvSpPr>
        <p:spPr>
          <a:xfrm rot="18765610">
            <a:off x="3889234" y="3200898"/>
            <a:ext cx="612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57 CuadroTexto"/>
          <p:cNvSpPr txBox="1"/>
          <p:nvPr/>
        </p:nvSpPr>
        <p:spPr>
          <a:xfrm rot="18555962">
            <a:off x="4338796" y="3185940"/>
            <a:ext cx="58923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 + D1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61 Conector recto"/>
          <p:cNvCxnSpPr/>
          <p:nvPr/>
        </p:nvCxnSpPr>
        <p:spPr>
          <a:xfrm>
            <a:off x="3368994" y="3072970"/>
            <a:ext cx="138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2347861" y="3470811"/>
            <a:ext cx="973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proMMP9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70 CuadroTexto"/>
          <p:cNvSpPr txBox="1"/>
          <p:nvPr/>
        </p:nvSpPr>
        <p:spPr>
          <a:xfrm>
            <a:off x="2096833" y="3594301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MMP9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71 Conector recto de flecha"/>
          <p:cNvCxnSpPr/>
          <p:nvPr/>
        </p:nvCxnSpPr>
        <p:spPr>
          <a:xfrm>
            <a:off x="3268030" y="3593185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 de flecha"/>
          <p:cNvCxnSpPr/>
          <p:nvPr/>
        </p:nvCxnSpPr>
        <p:spPr>
          <a:xfrm>
            <a:off x="3275856" y="3708137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73 CuadroTexto"/>
          <p:cNvSpPr txBox="1"/>
          <p:nvPr/>
        </p:nvSpPr>
        <p:spPr>
          <a:xfrm>
            <a:off x="2096833" y="417550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RhoGDI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74 CuadroTexto"/>
          <p:cNvSpPr txBox="1"/>
          <p:nvPr/>
        </p:nvSpPr>
        <p:spPr>
          <a:xfrm>
            <a:off x="3275856" y="4416328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1.0         1.3          0.9             1.0           1.3         0.9</a:t>
            </a:r>
          </a:p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1.0         1.3          1.2             1.0           1.3         1.1</a:t>
            </a:r>
          </a:p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1.0         1.1          1.0             1.0           2.1         1.3</a:t>
            </a:r>
          </a:p>
          <a:p>
            <a:r>
              <a:rPr lang="es-E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75 CuadroTexto"/>
          <p:cNvSpPr txBox="1"/>
          <p:nvPr/>
        </p:nvSpPr>
        <p:spPr>
          <a:xfrm>
            <a:off x="2319919" y="4404604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proMMP9: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76 CuadroTexto"/>
          <p:cNvSpPr txBox="1"/>
          <p:nvPr/>
        </p:nvSpPr>
        <p:spPr>
          <a:xfrm>
            <a:off x="2328028" y="4549976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MMP9: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77 CuadroTexto"/>
          <p:cNvSpPr txBox="1"/>
          <p:nvPr/>
        </p:nvSpPr>
        <p:spPr>
          <a:xfrm>
            <a:off x="2328028" y="4691844"/>
            <a:ext cx="12241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MT1-MMP: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2" y="3856382"/>
            <a:ext cx="1440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 preferRelativeResize="0">
            <a:picLocks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02" b="29684"/>
          <a:stretch/>
        </p:blipFill>
        <p:spPr bwMode="auto">
          <a:xfrm>
            <a:off x="4878096" y="3856382"/>
            <a:ext cx="1440000" cy="2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1" name="80 CuadroTexto"/>
          <p:cNvSpPr txBox="1"/>
          <p:nvPr/>
        </p:nvSpPr>
        <p:spPr>
          <a:xfrm>
            <a:off x="2096833" y="3843118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MT1-MMP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81 Conector recto de flecha"/>
          <p:cNvCxnSpPr/>
          <p:nvPr/>
        </p:nvCxnSpPr>
        <p:spPr>
          <a:xfrm>
            <a:off x="3275856" y="3968916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 de flecha"/>
          <p:cNvCxnSpPr/>
          <p:nvPr/>
        </p:nvCxnSpPr>
        <p:spPr>
          <a:xfrm>
            <a:off x="3275856" y="4291651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CuadroTexto"/>
          <p:cNvSpPr txBox="1"/>
          <p:nvPr/>
        </p:nvSpPr>
        <p:spPr>
          <a:xfrm rot="18614120">
            <a:off x="4898689" y="3153815"/>
            <a:ext cx="7138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88 CuadroTexto"/>
          <p:cNvSpPr txBox="1"/>
          <p:nvPr/>
        </p:nvSpPr>
        <p:spPr>
          <a:xfrm rot="18765610">
            <a:off x="5377974" y="3197685"/>
            <a:ext cx="612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89 CuadroTexto"/>
          <p:cNvSpPr txBox="1"/>
          <p:nvPr/>
        </p:nvSpPr>
        <p:spPr>
          <a:xfrm rot="18555962">
            <a:off x="5827536" y="3182727"/>
            <a:ext cx="58923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 + D1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90 CuadroTexto"/>
          <p:cNvSpPr txBox="1"/>
          <p:nvPr/>
        </p:nvSpPr>
        <p:spPr>
          <a:xfrm>
            <a:off x="5283115" y="288879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91 Conector recto"/>
          <p:cNvCxnSpPr/>
          <p:nvPr/>
        </p:nvCxnSpPr>
        <p:spPr>
          <a:xfrm>
            <a:off x="4899092" y="3076435"/>
            <a:ext cx="138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 de flecha"/>
          <p:cNvCxnSpPr/>
          <p:nvPr/>
        </p:nvCxnSpPr>
        <p:spPr>
          <a:xfrm>
            <a:off x="3275856" y="1644168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93 CuadroTexto"/>
          <p:cNvSpPr txBox="1"/>
          <p:nvPr/>
        </p:nvSpPr>
        <p:spPr>
          <a:xfrm>
            <a:off x="3739571" y="23923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KM12SM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94 CuadroTexto"/>
          <p:cNvSpPr txBox="1"/>
          <p:nvPr/>
        </p:nvSpPr>
        <p:spPr>
          <a:xfrm rot="18614120">
            <a:off x="3325459" y="510933"/>
            <a:ext cx="7138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95 CuadroTexto"/>
          <p:cNvSpPr txBox="1"/>
          <p:nvPr/>
        </p:nvSpPr>
        <p:spPr>
          <a:xfrm rot="18765610">
            <a:off x="3875788" y="554803"/>
            <a:ext cx="612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96 CuadroTexto"/>
          <p:cNvSpPr txBox="1"/>
          <p:nvPr/>
        </p:nvSpPr>
        <p:spPr>
          <a:xfrm rot="18555962">
            <a:off x="4325350" y="539845"/>
            <a:ext cx="58923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 + D1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8" name="97 Conector recto"/>
          <p:cNvCxnSpPr/>
          <p:nvPr/>
        </p:nvCxnSpPr>
        <p:spPr>
          <a:xfrm>
            <a:off x="3355548" y="426875"/>
            <a:ext cx="138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98 CuadroTexto"/>
          <p:cNvSpPr txBox="1"/>
          <p:nvPr/>
        </p:nvSpPr>
        <p:spPr>
          <a:xfrm rot="18614120">
            <a:off x="4885243" y="507720"/>
            <a:ext cx="7138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99 CuadroTexto"/>
          <p:cNvSpPr txBox="1"/>
          <p:nvPr/>
        </p:nvSpPr>
        <p:spPr>
          <a:xfrm rot="18765610">
            <a:off x="5364528" y="551590"/>
            <a:ext cx="612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100 CuadroTexto"/>
          <p:cNvSpPr txBox="1"/>
          <p:nvPr/>
        </p:nvSpPr>
        <p:spPr>
          <a:xfrm rot="18555962">
            <a:off x="5814090" y="536632"/>
            <a:ext cx="58923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 + D1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5269669" y="242701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" name="102 Conector recto"/>
          <p:cNvCxnSpPr/>
          <p:nvPr/>
        </p:nvCxnSpPr>
        <p:spPr>
          <a:xfrm>
            <a:off x="4885646" y="430340"/>
            <a:ext cx="138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8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 preferRelativeResize="0">
            <a:picLocks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893"/>
          <a:stretch/>
        </p:blipFill>
        <p:spPr bwMode="auto">
          <a:xfrm>
            <a:off x="2370723" y="1625468"/>
            <a:ext cx="1082321" cy="1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/>
          <p:cNvPicPr preferRelativeResize="0"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892"/>
          <a:stretch/>
        </p:blipFill>
        <p:spPr bwMode="auto">
          <a:xfrm>
            <a:off x="2370723" y="2214559"/>
            <a:ext cx="1082322" cy="1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/>
          <p:cNvPicPr preferRelativeResize="0">
            <a:picLocks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894" r="-1"/>
          <a:stretch/>
        </p:blipFill>
        <p:spPr bwMode="auto">
          <a:xfrm>
            <a:off x="2370723" y="1915780"/>
            <a:ext cx="1082321" cy="1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1500742" y="1609221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475656" y="2174762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RhoGDI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494096" y="1896061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641267" y="1334862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 rot="18314152">
            <a:off x="2281326" y="115533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 rot="18314152">
            <a:off x="2632855" y="1159501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 rot="18314152">
            <a:off x="2969145" y="1161450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457076" y="90839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U87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20 Conector recto"/>
          <p:cNvCxnSpPr/>
          <p:nvPr/>
        </p:nvCxnSpPr>
        <p:spPr>
          <a:xfrm>
            <a:off x="2409577" y="1124418"/>
            <a:ext cx="10073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1872806" y="436602"/>
            <a:ext cx="42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33925" y="4241625"/>
            <a:ext cx="3481882" cy="1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4" name="Picture 3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33925" y="3949562"/>
            <a:ext cx="3481883" cy="1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24 CuadroTexto"/>
          <p:cNvSpPr txBox="1"/>
          <p:nvPr/>
        </p:nvSpPr>
        <p:spPr>
          <a:xfrm>
            <a:off x="2263470" y="3658133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 rot="18314152">
            <a:off x="2960507" y="3474438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 rot="18314152">
            <a:off x="3216278" y="3478605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 rot="18314152">
            <a:off x="3504310" y="348055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 rot="18314152">
            <a:off x="3752595" y="3474438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 rot="18314152">
            <a:off x="4008366" y="3478605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 rot="18314152">
            <a:off x="4296398" y="348055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 rot="18314152">
            <a:off x="4592970" y="3474438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 rot="18314152">
            <a:off x="4848741" y="3478605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 rot="18314152">
            <a:off x="5136773" y="348055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 rot="18314152">
            <a:off x="5480787" y="3474438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 rot="18314152">
            <a:off x="5736558" y="3478605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36 CuadroTexto"/>
          <p:cNvSpPr txBox="1"/>
          <p:nvPr/>
        </p:nvSpPr>
        <p:spPr>
          <a:xfrm rot="18314152">
            <a:off x="6024590" y="348055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2139771" y="3939319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Phospho-Src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2133125" y="4205040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3088027" y="323308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40 Conector recto"/>
          <p:cNvCxnSpPr/>
          <p:nvPr/>
        </p:nvCxnSpPr>
        <p:spPr>
          <a:xfrm>
            <a:off x="3120049" y="3492541"/>
            <a:ext cx="75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"/>
          <p:cNvCxnSpPr/>
          <p:nvPr/>
        </p:nvCxnSpPr>
        <p:spPr>
          <a:xfrm>
            <a:off x="3940712" y="3492541"/>
            <a:ext cx="75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>
            <a:off x="4840728" y="3492541"/>
            <a:ext cx="75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>
            <a:off x="5740912" y="3492541"/>
            <a:ext cx="75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3866524" y="323308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4725287" y="317060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+ R</a:t>
            </a:r>
            <a:r>
              <a:rPr lang="el-G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peptide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5642341" y="317060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+ D1 </a:t>
            </a:r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peptide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4417064" y="2967083"/>
            <a:ext cx="888654" cy="245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E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10" descr="C:\Users\Ruben\Desktop\Sin título-3.tif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925" y="4474372"/>
            <a:ext cx="3481200" cy="1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1"/>
          <p:cNvPicPr preferRelativeResize="0">
            <a:picLocks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33925" y="4766388"/>
            <a:ext cx="3481200" cy="1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1" name="50 CuadroTexto"/>
          <p:cNvSpPr txBox="1"/>
          <p:nvPr/>
        </p:nvSpPr>
        <p:spPr>
          <a:xfrm>
            <a:off x="2166907" y="4752621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STAT6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51 CuadroTexto"/>
          <p:cNvSpPr txBox="1"/>
          <p:nvPr/>
        </p:nvSpPr>
        <p:spPr>
          <a:xfrm>
            <a:off x="2022891" y="4452995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Phospho-STAT6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2379307" y="1763560"/>
            <a:ext cx="1206175" cy="206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1.0         0.1          1.1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2388079" y="2059609"/>
            <a:ext cx="1236162" cy="206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1.0         1.2          0.2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54 CuadroTexto"/>
          <p:cNvSpPr txBox="1"/>
          <p:nvPr/>
        </p:nvSpPr>
        <p:spPr>
          <a:xfrm>
            <a:off x="3040528" y="4094006"/>
            <a:ext cx="36715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1.0      1.0      0.8       2.4      2.2      0.6      3.0      </a:t>
            </a:r>
            <a:r>
              <a:rPr lang="es-ES_tradnl" sz="7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_tradnl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.6       0.6       0.7      0.6      0.5       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3015323" y="4616931"/>
            <a:ext cx="36715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 1.0      1.0       1.0      2.0      1.1      2.9      2.1      1.0       3.1       1.1      0.9       1.6       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053774"/>
              </p:ext>
            </p:extLst>
          </p:nvPr>
        </p:nvGraphicFramePr>
        <p:xfrm>
          <a:off x="3773878" y="188640"/>
          <a:ext cx="46386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58" name="2 CuadroTexto"/>
          <p:cNvSpPr txBox="1"/>
          <p:nvPr/>
        </p:nvSpPr>
        <p:spPr>
          <a:xfrm>
            <a:off x="5123254" y="636532"/>
            <a:ext cx="409575" cy="23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59" name="3 CuadroTexto"/>
          <p:cNvSpPr txBox="1"/>
          <p:nvPr/>
        </p:nvSpPr>
        <p:spPr>
          <a:xfrm>
            <a:off x="5323279" y="695720"/>
            <a:ext cx="409575" cy="23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60" name="4 CuadroTexto"/>
          <p:cNvSpPr txBox="1"/>
          <p:nvPr/>
        </p:nvSpPr>
        <p:spPr>
          <a:xfrm>
            <a:off x="5494729" y="1825233"/>
            <a:ext cx="560610" cy="23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r>
              <a:rPr lang="en-US" sz="1050" dirty="0">
                <a:solidFill>
                  <a:schemeClr val="dk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en-US" sz="105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5 CuadroTexto"/>
          <p:cNvSpPr txBox="1"/>
          <p:nvPr/>
        </p:nvSpPr>
        <p:spPr>
          <a:xfrm>
            <a:off x="6278128" y="1820949"/>
            <a:ext cx="509165" cy="26211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r>
              <a:rPr lang="en-US" sz="1050" dirty="0">
                <a:solidFill>
                  <a:schemeClr val="dk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en-US" sz="105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6 CuadroTexto"/>
          <p:cNvSpPr txBox="1"/>
          <p:nvPr/>
        </p:nvSpPr>
        <p:spPr>
          <a:xfrm>
            <a:off x="6675829" y="1859049"/>
            <a:ext cx="409575" cy="23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  <a:r>
              <a:rPr lang="en-US" sz="1100" dirty="0">
                <a:solidFill>
                  <a:schemeClr val="dk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</a:p>
        </p:txBody>
      </p:sp>
      <p:sp>
        <p:nvSpPr>
          <p:cNvPr id="63" name="7 CuadroTexto"/>
          <p:cNvSpPr txBox="1"/>
          <p:nvPr/>
        </p:nvSpPr>
        <p:spPr>
          <a:xfrm>
            <a:off x="6856804" y="1941571"/>
            <a:ext cx="400050" cy="23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◊◊</a:t>
            </a:r>
            <a:r>
              <a:rPr lang="en-US" sz="1100" dirty="0">
                <a:solidFill>
                  <a:schemeClr val="dk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63 CuadroTexto"/>
          <p:cNvSpPr txBox="1"/>
          <p:nvPr/>
        </p:nvSpPr>
        <p:spPr>
          <a:xfrm>
            <a:off x="5623291" y="504462"/>
            <a:ext cx="888654" cy="245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E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64 CuadroTexto"/>
          <p:cNvSpPr txBox="1"/>
          <p:nvPr/>
        </p:nvSpPr>
        <p:spPr>
          <a:xfrm>
            <a:off x="2238915" y="2884874"/>
            <a:ext cx="42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65 CuadroTexto"/>
          <p:cNvSpPr txBox="1"/>
          <p:nvPr/>
        </p:nvSpPr>
        <p:spPr>
          <a:xfrm>
            <a:off x="3652320" y="436477"/>
            <a:ext cx="42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66 CuadroTexto"/>
          <p:cNvSpPr txBox="1"/>
          <p:nvPr/>
        </p:nvSpPr>
        <p:spPr>
          <a:xfrm>
            <a:off x="575556" y="5170884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D1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peptide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inhibits both IL13Rα1 and IL13Rα2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 in U87 cells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Glioblastoma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U87 cells were transfected with siRNAs against IL13Rα1, IL13Rα2 or control. 48 h after transfection cells were lysed and the extracts subjected to Western blot to confirm the silencing of expression.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RhoGDI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used as loading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control. B)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transfectants were subjected to invasion assays to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IL-13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presence of Rα1 or D1 peptides.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IL-13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enhances significantly the cell invasion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(***,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&lt; 0.001); such invasion was inhibited 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IL13Rα2-silenced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transfectants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(§§§,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&lt; 0.001) or by the presence of D1 peptides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(◊◊◊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 &lt; 0.001).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transfectants were exposed to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IL-13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presence of the indicated peptides, lysed, and the extracts subjected to Western blots to detect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phospho-Src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phospho-STAT6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same blots were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reincubated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antibodies anti-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anti-STAT6 to detect the total proteins.</a:t>
            </a:r>
          </a:p>
        </p:txBody>
      </p:sp>
    </p:spTree>
    <p:extLst>
      <p:ext uri="{BB962C8B-B14F-4D97-AF65-F5344CB8AC3E}">
        <p14:creationId xmlns:p14="http://schemas.microsoft.com/office/powerpoint/2010/main" val="284158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5591917" y="389404"/>
            <a:ext cx="888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091035" y="399728"/>
            <a:ext cx="888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HT-29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75556" y="5517232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IL-13-mediated cell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invasion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IL13R</a:t>
            </a:r>
            <a:r>
              <a:rPr lang="el-G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2-dependent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HT-29 and U251 cells were subjected to invasion assays through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Matrigel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IL-13 wild type or mutated forms E13Y, I14A,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or without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D1 peptide. Cell invasion promoted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IL-13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(**,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&lt;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0.01)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D1 peptide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◊, p &lt; 0.05; ◊◊, p &lt;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0.01).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The same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exposed to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IL-13 wild type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mutated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or without 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D1 peptide,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lysed, and the extracts subjected to Western blots to detect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phospho-STAT6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same blots were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reincubated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antibodies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anti-STAT6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detect the total proteins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IL-13 mutants failed to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activate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phospho-STAT6 as expected. Still, they were sensible to the effect of D1 peptide.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855324" y="199673"/>
            <a:ext cx="42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128" y="4480994"/>
            <a:ext cx="2016224" cy="2279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1892322" y="4865145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STAT6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748306" y="447812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Phospho-STAT6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615448" y="5111606"/>
            <a:ext cx="888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U251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491356" y="5111606"/>
            <a:ext cx="888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HT-29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 rot="18900895">
            <a:off x="2742615" y="4023097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 rot="18900895">
            <a:off x="3021826" y="4023097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</a:t>
            </a:r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 rot="18900895">
            <a:off x="3321779" y="4023097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</a:t>
            </a:r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+ 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 rot="18900895">
            <a:off x="3618776" y="4023097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E13Y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 rot="18900895">
            <a:off x="3874341" y="3944687"/>
            <a:ext cx="11579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E13Y + 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 rot="18900895">
            <a:off x="4413049" y="3985072"/>
            <a:ext cx="10436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I15Y + 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097" y="4480994"/>
            <a:ext cx="2016224" cy="2279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4" name="23 CuadroTexto"/>
          <p:cNvSpPr txBox="1"/>
          <p:nvPr/>
        </p:nvSpPr>
        <p:spPr>
          <a:xfrm rot="18900895">
            <a:off x="4167462" y="3985072"/>
            <a:ext cx="10436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I15Y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 rot="18900895">
            <a:off x="4835730" y="4012010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 rot="18900895">
            <a:off x="5114941" y="4012010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</a:t>
            </a:r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 rot="18900895">
            <a:off x="5352977" y="4012010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</a:t>
            </a:r>
            <a:r>
              <a:rPr lang="es-E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+ 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 rot="18900895">
            <a:off x="5623079" y="4012010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E13Y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 rot="18900895">
            <a:off x="5878644" y="3933600"/>
            <a:ext cx="11579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E13Y + 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 rot="18900895">
            <a:off x="6417352" y="3973985"/>
            <a:ext cx="10436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I15Y + 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 rot="18900895">
            <a:off x="6171765" y="3973985"/>
            <a:ext cx="10436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IL-13 I15Y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1775444" y="3687995"/>
            <a:ext cx="42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14" b="13374"/>
          <a:stretch/>
        </p:blipFill>
        <p:spPr bwMode="auto">
          <a:xfrm>
            <a:off x="2773586" y="4845307"/>
            <a:ext cx="2021361" cy="2705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4"/>
          <a:stretch/>
        </p:blipFill>
        <p:spPr bwMode="auto">
          <a:xfrm>
            <a:off x="4856705" y="4848589"/>
            <a:ext cx="2018648" cy="2672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5" name="34 CuadroTexto"/>
          <p:cNvSpPr txBox="1"/>
          <p:nvPr/>
        </p:nvSpPr>
        <p:spPr>
          <a:xfrm>
            <a:off x="2835518" y="4680786"/>
            <a:ext cx="1959429" cy="206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0.1      1.0      0.3     0.3      0.0       0.2     0.0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4916827" y="4682872"/>
            <a:ext cx="1959429" cy="206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0.5      1.0      0.4     0.5     0.5      0.5      0.6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4724218"/>
              </p:ext>
            </p:extLst>
          </p:nvPr>
        </p:nvGraphicFramePr>
        <p:xfrm>
          <a:off x="2082340" y="685042"/>
          <a:ext cx="26812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8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7367535"/>
              </p:ext>
            </p:extLst>
          </p:nvPr>
        </p:nvGraphicFramePr>
        <p:xfrm>
          <a:off x="4603203" y="685042"/>
          <a:ext cx="270510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9" name="5 CuadroTexto"/>
          <p:cNvSpPr txBox="1"/>
          <p:nvPr/>
        </p:nvSpPr>
        <p:spPr>
          <a:xfrm>
            <a:off x="2938253" y="969153"/>
            <a:ext cx="446991" cy="20955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**</a:t>
            </a:r>
            <a:endParaRPr lang="en-US" sz="1200" dirty="0"/>
          </a:p>
        </p:txBody>
      </p:sp>
      <p:sp>
        <p:nvSpPr>
          <p:cNvPr id="40" name="5 CuadroTexto"/>
          <p:cNvSpPr txBox="1"/>
          <p:nvPr/>
        </p:nvSpPr>
        <p:spPr>
          <a:xfrm>
            <a:off x="3306249" y="920295"/>
            <a:ext cx="446991" cy="20955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**</a:t>
            </a:r>
            <a:endParaRPr lang="en-US" sz="1200" dirty="0"/>
          </a:p>
        </p:txBody>
      </p:sp>
      <p:sp>
        <p:nvSpPr>
          <p:cNvPr id="41" name="5 CuadroTexto"/>
          <p:cNvSpPr txBox="1"/>
          <p:nvPr/>
        </p:nvSpPr>
        <p:spPr>
          <a:xfrm>
            <a:off x="3677864" y="920295"/>
            <a:ext cx="446991" cy="20955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**</a:t>
            </a:r>
            <a:endParaRPr lang="en-US" sz="1200" dirty="0"/>
          </a:p>
        </p:txBody>
      </p:sp>
      <p:sp>
        <p:nvSpPr>
          <p:cNvPr id="3" name="2 CuadroTexto"/>
          <p:cNvSpPr txBox="1"/>
          <p:nvPr/>
        </p:nvSpPr>
        <p:spPr>
          <a:xfrm>
            <a:off x="6329246" y="2239589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◊◊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5945647" y="199139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◊◊</a:t>
            </a:r>
          </a:p>
        </p:txBody>
      </p:sp>
      <p:sp>
        <p:nvSpPr>
          <p:cNvPr id="44" name="43 CuadroTexto"/>
          <p:cNvSpPr txBox="1"/>
          <p:nvPr/>
        </p:nvSpPr>
        <p:spPr>
          <a:xfrm>
            <a:off x="5562457" y="208592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◊◊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3834265" y="191683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3439500" y="184482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◊◊</a:t>
            </a:r>
          </a:p>
        </p:txBody>
      </p:sp>
      <p:sp>
        <p:nvSpPr>
          <p:cNvPr id="47" name="46 CuadroTexto"/>
          <p:cNvSpPr txBox="1"/>
          <p:nvPr/>
        </p:nvSpPr>
        <p:spPr>
          <a:xfrm>
            <a:off x="3102610" y="1879549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09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/>
          <p:cNvSpPr txBox="1"/>
          <p:nvPr/>
        </p:nvSpPr>
        <p:spPr>
          <a:xfrm>
            <a:off x="4481913" y="1853607"/>
            <a:ext cx="456573" cy="1428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5" name="1 CuadroTexto"/>
          <p:cNvSpPr txBox="1"/>
          <p:nvPr/>
        </p:nvSpPr>
        <p:spPr>
          <a:xfrm>
            <a:off x="4969884" y="2705356"/>
            <a:ext cx="429952" cy="185596"/>
          </a:xfrm>
          <a:prstGeom prst="rect">
            <a:avLst/>
          </a:prstGeom>
          <a:noFill/>
          <a:ln>
            <a:noFill/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Arial"/>
                <a:cs typeface="Arial"/>
              </a:rPr>
              <a:t>◊◊</a:t>
            </a:r>
            <a:endParaRPr lang="en-US" sz="1100" dirty="0"/>
          </a:p>
        </p:txBody>
      </p:sp>
      <p:sp>
        <p:nvSpPr>
          <p:cNvPr id="6" name="3 CuadroTexto"/>
          <p:cNvSpPr txBox="1"/>
          <p:nvPr/>
        </p:nvSpPr>
        <p:spPr>
          <a:xfrm>
            <a:off x="6274085" y="1790591"/>
            <a:ext cx="466725" cy="1905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6539552" y="1950506"/>
            <a:ext cx="333375" cy="2000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</a:p>
        </p:txBody>
      </p:sp>
      <p:sp>
        <p:nvSpPr>
          <p:cNvPr id="8" name="4 CuadroTexto"/>
          <p:cNvSpPr txBox="1"/>
          <p:nvPr/>
        </p:nvSpPr>
        <p:spPr>
          <a:xfrm>
            <a:off x="6744673" y="1950060"/>
            <a:ext cx="333375" cy="2000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</a:p>
        </p:txBody>
      </p:sp>
      <p:sp>
        <p:nvSpPr>
          <p:cNvPr id="9" name="1 CuadroTexto"/>
          <p:cNvSpPr txBox="1"/>
          <p:nvPr/>
        </p:nvSpPr>
        <p:spPr>
          <a:xfrm>
            <a:off x="4719283" y="2705356"/>
            <a:ext cx="429952" cy="185596"/>
          </a:xfrm>
          <a:prstGeom prst="rect">
            <a:avLst/>
          </a:prstGeom>
          <a:noFill/>
          <a:ln>
            <a:noFill/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Arial"/>
                <a:cs typeface="Arial"/>
              </a:rPr>
              <a:t>◊◊</a:t>
            </a:r>
            <a:endParaRPr lang="en-US" sz="1100" dirty="0"/>
          </a:p>
        </p:txBody>
      </p:sp>
      <p:sp>
        <p:nvSpPr>
          <p:cNvPr id="10" name="2 CuadroTexto"/>
          <p:cNvSpPr txBox="1"/>
          <p:nvPr/>
        </p:nvSpPr>
        <p:spPr>
          <a:xfrm>
            <a:off x="2859245" y="1904515"/>
            <a:ext cx="456573" cy="1428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3088967" y="2448442"/>
            <a:ext cx="429952" cy="185596"/>
          </a:xfrm>
          <a:prstGeom prst="rect">
            <a:avLst/>
          </a:prstGeom>
          <a:noFill/>
          <a:ln>
            <a:noFill/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◊◊◊</a:t>
            </a:r>
            <a:endParaRPr lang="en-US" sz="1100" dirty="0"/>
          </a:p>
        </p:txBody>
      </p:sp>
      <p:sp>
        <p:nvSpPr>
          <p:cNvPr id="12" name="1 CuadroTexto"/>
          <p:cNvSpPr txBox="1"/>
          <p:nvPr/>
        </p:nvSpPr>
        <p:spPr>
          <a:xfrm>
            <a:off x="3317897" y="2340809"/>
            <a:ext cx="429952" cy="185596"/>
          </a:xfrm>
          <a:prstGeom prst="rect">
            <a:avLst/>
          </a:prstGeom>
          <a:noFill/>
          <a:ln>
            <a:noFill/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/>
                <a:cs typeface="Arial"/>
              </a:rPr>
              <a:t>◊◊◊</a:t>
            </a:r>
            <a:endParaRPr lang="en-US" sz="11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00"/>
          <a:stretch/>
        </p:blipFill>
        <p:spPr bwMode="auto">
          <a:xfrm>
            <a:off x="1894721" y="1638935"/>
            <a:ext cx="1847850" cy="1868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74"/>
          <a:stretch/>
        </p:blipFill>
        <p:spPr bwMode="auto">
          <a:xfrm>
            <a:off x="3570783" y="1816542"/>
            <a:ext cx="1755775" cy="1690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14"/>
          <a:stretch/>
        </p:blipFill>
        <p:spPr bwMode="auto">
          <a:xfrm>
            <a:off x="5226967" y="1687956"/>
            <a:ext cx="1865313" cy="1819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15 CuadroTexto"/>
          <p:cNvSpPr txBox="1"/>
          <p:nvPr/>
        </p:nvSpPr>
        <p:spPr>
          <a:xfrm rot="18921860">
            <a:off x="1919351" y="3673697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BSA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 rot="18921860">
            <a:off x="2154885" y="3673697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 rot="18921860">
            <a:off x="2390419" y="3673697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 rot="18921860">
            <a:off x="2625953" y="3673697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 + 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 rot="18921860">
            <a:off x="2861488" y="3673697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 + D-D1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 rot="18921860">
            <a:off x="3772698" y="3669468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 rot="18921860">
            <a:off x="4008232" y="3669468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 rot="18921860">
            <a:off x="4243766" y="3669468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 + 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 rot="18921860">
            <a:off x="4479301" y="3669468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 + D-D1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 rot="18921860">
            <a:off x="5529539" y="3674801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 rot="18921860">
            <a:off x="5765073" y="3674801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 rot="18921860">
            <a:off x="6000607" y="3674801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 + 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 rot="18921860">
            <a:off x="6236142" y="3674801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IL13 + D-D1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 rot="18921860">
            <a:off x="5309489" y="3674801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575556" y="517088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S4.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D-D1 enantiomer is functionally </a:t>
            </a:r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equivalent </a:t>
            </a:r>
            <a:r>
              <a:rPr lang="en-US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D1 and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increases mice survival to metastatic cells.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KM12SM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were treated with IL-13 and the D1 peptide or its enantiomer (D-D1) and subjected to cell adhesion assays to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Matrigel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cell invasion assays through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Matrigel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MTT assays. Cell adhesion, invasion and proliferation promoted by IL-13 (**, p &lt; 0.01; ***, p &lt; 0.001) was equally inhibited by both peptides (◊, p &lt; 0.05; ◊◊, p &lt; 0.01; ◊◊◊, p &lt; 0.001). </a:t>
            </a:r>
          </a:p>
        </p:txBody>
      </p:sp>
    </p:spTree>
    <p:extLst>
      <p:ext uri="{BB962C8B-B14F-4D97-AF65-F5344CB8AC3E}">
        <p14:creationId xmlns:p14="http://schemas.microsoft.com/office/powerpoint/2010/main" val="94241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Words>821</Words>
  <Application>Microsoft Office PowerPoint</Application>
  <PresentationFormat>Presentación en pantalla (4:3)</PresentationFormat>
  <Paragraphs>162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Ruben</dc:creator>
  <cp:lastModifiedBy>Ignacio Casal</cp:lastModifiedBy>
  <cp:revision>40</cp:revision>
  <cp:lastPrinted>2018-06-26T15:25:35Z</cp:lastPrinted>
  <dcterms:created xsi:type="dcterms:W3CDTF">2018-06-12T08:19:41Z</dcterms:created>
  <dcterms:modified xsi:type="dcterms:W3CDTF">2018-07-19T08:50:05Z</dcterms:modified>
</cp:coreProperties>
</file>