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49"/>
    <p:restoredTop sz="94590"/>
  </p:normalViewPr>
  <p:slideViewPr>
    <p:cSldViewPr snapToGrid="0" snapToObjects="1">
      <p:cViewPr varScale="1">
        <p:scale>
          <a:sx n="94" d="100"/>
          <a:sy n="94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7EB6D-7E78-B845-90BB-ABDB6624D70F}" type="datetimeFigureOut">
              <a:rPr lang="en-US" smtClean="0"/>
              <a:t>4/4/18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D5D9E-F703-8C42-995D-822399837A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88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12EF0-B5AA-834C-BD96-4A28959CE1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659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58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873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20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6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296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58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638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4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891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267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9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97DD7-DCFB-9E49-BCDF-9C23D50C65B6}" type="datetimeFigureOut">
              <a:rPr lang="en-US" smtClean="0"/>
              <a:t>4/4/18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E1799-6133-BA4B-8FAA-B8A896723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80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45597" y="447907"/>
            <a:ext cx="4301299" cy="460748"/>
          </a:xfr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en-US" sz="1500" b="1" dirty="0">
                <a:latin typeface="Arial" charset="0"/>
                <a:ea typeface="Arial" charset="0"/>
                <a:cs typeface="Arial" charset="0"/>
              </a:rPr>
              <a:t>689 patients with Stage IV NSCLC identified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37573" y="1652559"/>
            <a:ext cx="2517347" cy="1184984"/>
          </a:xfr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defTabSz="457200">
              <a:spcBef>
                <a:spcPct val="20000"/>
              </a:spcBef>
            </a:pPr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ROS1 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gene rearrangements: 36</a:t>
            </a:r>
          </a:p>
          <a:p>
            <a:pPr defTabSz="457200">
              <a:spcBef>
                <a:spcPct val="20000"/>
              </a:spcBef>
            </a:pPr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ALK 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gene rearrangements: 125</a:t>
            </a:r>
          </a:p>
          <a:p>
            <a:pPr defTabSz="457200">
              <a:spcBef>
                <a:spcPct val="20000"/>
              </a:spcBef>
            </a:pPr>
            <a:r>
              <a:rPr lang="en-US" sz="1050" i="1" dirty="0">
                <a:solidFill>
                  <a:schemeClr val="tx1"/>
                </a:solidFill>
                <a:latin typeface="Arial" charset="0"/>
                <a:cs typeface="Arial" charset="0"/>
              </a:rPr>
              <a:t>EGFR </a:t>
            </a:r>
            <a:r>
              <a:rPr lang="en-US" sz="1050" dirty="0">
                <a:solidFill>
                  <a:schemeClr val="tx1"/>
                </a:solidFill>
                <a:latin typeface="Arial" charset="0"/>
                <a:cs typeface="Arial" charset="0"/>
              </a:rPr>
              <a:t>mutations: 234</a:t>
            </a:r>
          </a:p>
          <a:p>
            <a:pPr defTabSz="457200">
              <a:spcBef>
                <a:spcPct val="20000"/>
              </a:spcBef>
            </a:pPr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KRAS 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mutations: 131</a:t>
            </a:r>
          </a:p>
          <a:p>
            <a:pPr defTabSz="457200">
              <a:spcBef>
                <a:spcPct val="20000"/>
              </a:spcBef>
            </a:pPr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BRAF 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mutations: 17</a:t>
            </a:r>
          </a:p>
          <a:p>
            <a:pPr defTabSz="457200">
              <a:spcBef>
                <a:spcPct val="20000"/>
              </a:spcBef>
            </a:pPr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Other driver 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mutations: 146</a:t>
            </a:r>
          </a:p>
        </p:txBody>
      </p:sp>
      <p:cxnSp>
        <p:nvCxnSpPr>
          <p:cNvPr id="8" name="Straight Arrow Connector 7"/>
          <p:cNvCxnSpPr>
            <a:cxnSpLocks/>
            <a:stCxn id="2" idx="2"/>
            <a:endCxn id="3" idx="0"/>
          </p:cNvCxnSpPr>
          <p:nvPr/>
        </p:nvCxnSpPr>
        <p:spPr>
          <a:xfrm>
            <a:off x="6096247" y="908655"/>
            <a:ext cx="0" cy="743904"/>
          </a:xfrm>
          <a:prstGeom prst="straightConnector1">
            <a:avLst/>
          </a:prstGeom>
          <a:ln w="158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/>
            <a:stCxn id="3" idx="2"/>
          </p:cNvCxnSpPr>
          <p:nvPr/>
        </p:nvCxnSpPr>
        <p:spPr>
          <a:xfrm>
            <a:off x="6096247" y="2837543"/>
            <a:ext cx="0" cy="2112887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/>
          </p:cNvCxnSpPr>
          <p:nvPr/>
        </p:nvCxnSpPr>
        <p:spPr>
          <a:xfrm flipV="1">
            <a:off x="6116295" y="4939526"/>
            <a:ext cx="3074186" cy="1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H="1">
            <a:off x="2963569" y="4939524"/>
            <a:ext cx="3152728" cy="0"/>
          </a:xfrm>
          <a:prstGeom prst="line">
            <a:avLst/>
          </a:prstGeom>
          <a:ln w="158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963569" y="4939645"/>
            <a:ext cx="0" cy="864417"/>
          </a:xfrm>
          <a:prstGeom prst="straightConnector1">
            <a:avLst/>
          </a:prstGeom>
          <a:ln w="158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9190481" y="4939645"/>
            <a:ext cx="0" cy="864417"/>
          </a:xfrm>
          <a:prstGeom prst="straightConnector1">
            <a:avLst/>
          </a:prstGeom>
          <a:ln w="158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cxnSpLocks/>
            <a:endCxn id="34" idx="3"/>
          </p:cNvCxnSpPr>
          <p:nvPr/>
        </p:nvCxnSpPr>
        <p:spPr>
          <a:xfrm flipH="1">
            <a:off x="5096250" y="3944248"/>
            <a:ext cx="999997" cy="0"/>
          </a:xfrm>
          <a:prstGeom prst="straightConnector1">
            <a:avLst/>
          </a:prstGeom>
          <a:ln w="158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Subtitle 2"/>
          <p:cNvSpPr txBox="1">
            <a:spLocks/>
          </p:cNvSpPr>
          <p:nvPr/>
        </p:nvSpPr>
        <p:spPr>
          <a:xfrm>
            <a:off x="2992219" y="3230505"/>
            <a:ext cx="2104031" cy="1427485"/>
          </a:xfrm>
          <a:prstGeom prst="rect">
            <a:avLst/>
          </a:prstGeom>
          <a:ln w="158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68580" tIns="34290" rIns="68580" bIns="34290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Excluded</a:t>
            </a:r>
            <a:r>
              <a:rPr lang="en-US" sz="1350" b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ROS1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gene rearrangements: 3</a:t>
            </a:r>
          </a:p>
          <a:p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ALK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gene rearrangements: 10</a:t>
            </a:r>
          </a:p>
          <a:p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EGFR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mutations: 42</a:t>
            </a:r>
          </a:p>
          <a:p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KRAS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mutations: 29</a:t>
            </a:r>
          </a:p>
          <a:p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BRAF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mutations: 1</a:t>
            </a:r>
          </a:p>
          <a:p>
            <a:r>
              <a:rPr lang="en-US" sz="1050" i="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Other driver 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mutations: 25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400240" y="5786443"/>
            <a:ext cx="112665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i="1" dirty="0">
                <a:latin typeface="Arial" charset="0"/>
                <a:ea typeface="Arial" charset="0"/>
                <a:cs typeface="Arial" charset="0"/>
              </a:rPr>
              <a:t>ROS1 </a:t>
            </a:r>
          </a:p>
          <a:p>
            <a:pPr algn="ctr"/>
            <a:r>
              <a:rPr lang="en-US" sz="1350" b="1" dirty="0">
                <a:latin typeface="Arial" charset="0"/>
                <a:ea typeface="Arial" charset="0"/>
                <a:cs typeface="Arial" charset="0"/>
              </a:rPr>
              <a:t>n = 33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180612" y="4950430"/>
            <a:ext cx="0" cy="864417"/>
          </a:xfrm>
          <a:prstGeom prst="straightConnector1">
            <a:avLst/>
          </a:prstGeom>
          <a:ln w="158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590257" y="5786443"/>
            <a:ext cx="11684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i="1" dirty="0">
                <a:latin typeface="Arial" charset="0"/>
                <a:ea typeface="Arial" charset="0"/>
                <a:cs typeface="Arial" charset="0"/>
              </a:rPr>
              <a:t>ALK </a:t>
            </a:r>
          </a:p>
          <a:p>
            <a:pPr algn="ctr"/>
            <a:r>
              <a:rPr lang="en-US" sz="1350" b="1" dirty="0">
                <a:latin typeface="Arial" charset="0"/>
                <a:ea typeface="Arial" charset="0"/>
                <a:cs typeface="Arial" charset="0"/>
              </a:rPr>
              <a:t>n = 115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438390" y="4950430"/>
            <a:ext cx="0" cy="864417"/>
          </a:xfrm>
          <a:prstGeom prst="straightConnector1">
            <a:avLst/>
          </a:prstGeom>
          <a:ln w="158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4842058" y="5786443"/>
            <a:ext cx="119266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i="1" dirty="0">
                <a:latin typeface="Arial" charset="0"/>
                <a:ea typeface="Arial" charset="0"/>
                <a:cs typeface="Arial" charset="0"/>
              </a:rPr>
              <a:t>EGFR</a:t>
            </a:r>
          </a:p>
          <a:p>
            <a:pPr algn="ctr"/>
            <a:r>
              <a:rPr lang="en-US" sz="1350" b="1" dirty="0">
                <a:latin typeface="Arial" charset="0"/>
                <a:ea typeface="Arial" charset="0"/>
                <a:cs typeface="Arial" charset="0"/>
              </a:rPr>
              <a:t>n = 192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752387" y="4933213"/>
            <a:ext cx="0" cy="864417"/>
          </a:xfrm>
          <a:prstGeom prst="straightConnector1">
            <a:avLst/>
          </a:prstGeom>
          <a:ln w="158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112923" y="5786443"/>
            <a:ext cx="124870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i="1" dirty="0">
                <a:latin typeface="Arial" charset="0"/>
                <a:ea typeface="Arial" charset="0"/>
                <a:cs typeface="Arial" charset="0"/>
              </a:rPr>
              <a:t>KRAS</a:t>
            </a:r>
          </a:p>
          <a:p>
            <a:pPr algn="ctr"/>
            <a:r>
              <a:rPr lang="en-US" sz="1350" b="1" dirty="0">
                <a:latin typeface="Arial" charset="0"/>
                <a:ea typeface="Arial" charset="0"/>
                <a:cs typeface="Arial" charset="0"/>
              </a:rPr>
              <a:t>n = 102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8003696" y="4939584"/>
            <a:ext cx="0" cy="864417"/>
          </a:xfrm>
          <a:prstGeom prst="straightConnector1">
            <a:avLst/>
          </a:prstGeom>
          <a:ln w="15875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440367" y="5786443"/>
            <a:ext cx="112665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i="1" dirty="0">
                <a:latin typeface="Arial" charset="0"/>
                <a:ea typeface="Arial" charset="0"/>
                <a:cs typeface="Arial" charset="0"/>
              </a:rPr>
              <a:t>BRAF</a:t>
            </a:r>
          </a:p>
          <a:p>
            <a:pPr algn="ctr"/>
            <a:r>
              <a:rPr lang="en-US" sz="1350" b="1" dirty="0">
                <a:latin typeface="Arial" charset="0"/>
                <a:ea typeface="Arial" charset="0"/>
                <a:cs typeface="Arial" charset="0"/>
              </a:rPr>
              <a:t>n = 16</a:t>
            </a:r>
          </a:p>
        </p:txBody>
      </p:sp>
      <p:sp>
        <p:nvSpPr>
          <p:cNvPr id="28" name="Rectangle 27"/>
          <p:cNvSpPr/>
          <p:nvPr/>
        </p:nvSpPr>
        <p:spPr>
          <a:xfrm>
            <a:off x="8584062" y="5786443"/>
            <a:ext cx="12105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50" b="1" i="1" dirty="0">
                <a:latin typeface="Arial" charset="0"/>
                <a:ea typeface="Arial" charset="0"/>
                <a:cs typeface="Arial" charset="0"/>
              </a:rPr>
              <a:t>Other driver</a:t>
            </a:r>
          </a:p>
          <a:p>
            <a:pPr algn="ctr"/>
            <a:r>
              <a:rPr lang="en-US" sz="1350" b="1" dirty="0">
                <a:latin typeface="Arial" charset="0"/>
                <a:ea typeface="Arial" charset="0"/>
                <a:cs typeface="Arial" charset="0"/>
              </a:rPr>
              <a:t>n = 121</a:t>
            </a:r>
          </a:p>
        </p:txBody>
      </p:sp>
    </p:spTree>
    <p:extLst>
      <p:ext uri="{BB962C8B-B14F-4D97-AF65-F5344CB8AC3E}">
        <p14:creationId xmlns:p14="http://schemas.microsoft.com/office/powerpoint/2010/main" val="1116438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90</Words>
  <Application>Microsoft Macintosh PowerPoint</Application>
  <PresentationFormat>Widescreen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689 patients with Stage IV NSCLC identified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Tejas Patil</dc:creator>
  <cp:lastModifiedBy>Tejas Patil</cp:lastModifiedBy>
  <cp:revision>12</cp:revision>
  <dcterms:created xsi:type="dcterms:W3CDTF">2018-01-09T04:13:33Z</dcterms:created>
  <dcterms:modified xsi:type="dcterms:W3CDTF">2018-04-05T05:23:18Z</dcterms:modified>
</cp:coreProperties>
</file>