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41" r:id="rId2"/>
    <p:sldId id="339" r:id="rId3"/>
    <p:sldId id="297" r:id="rId4"/>
    <p:sldId id="331" r:id="rId5"/>
    <p:sldId id="332" r:id="rId6"/>
    <p:sldId id="333" r:id="rId7"/>
    <p:sldId id="334" r:id="rId8"/>
    <p:sldId id="335" r:id="rId9"/>
    <p:sldId id="336" r:id="rId10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6AF5557-CA0F-449B-A0B7-07B225DC98F4}">
          <p14:sldIdLst>
            <p14:sldId id="341"/>
            <p14:sldId id="339"/>
            <p14:sldId id="297"/>
            <p14:sldId id="331"/>
            <p14:sldId id="332"/>
            <p14:sldId id="333"/>
            <p14:sldId id="334"/>
            <p14:sldId id="335"/>
            <p14:sldId id="336"/>
          </p14:sldIdLst>
        </p14:section>
        <p14:section name="Untitled Section" id="{3438CC89-8CFD-453A-ACFC-EEF6D6C44376}">
          <p14:sldIdLst/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3104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266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912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034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38789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0161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023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0493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290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7021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8661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9135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88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719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E0965E-61C6-45C3-BD4A-4856CFEECA00}" type="datetimeFigureOut">
              <a:rPr lang="en-US" smtClean="0"/>
              <a:t>4/5/2018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8ED91-17ED-4D9A-A806-93A49A0A0E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5677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13" Type="http://schemas.openxmlformats.org/officeDocument/2006/relationships/image" Target="../media/image8.jpg"/><Relationship Id="rId3" Type="http://schemas.openxmlformats.org/officeDocument/2006/relationships/image" Target="../media/image4.jpg"/><Relationship Id="rId7" Type="http://schemas.openxmlformats.org/officeDocument/2006/relationships/oleObject" Target="../embeddings/oleObject1.bin"/><Relationship Id="rId12" Type="http://schemas.openxmlformats.org/officeDocument/2006/relationships/image" Target="../media/image3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tif"/><Relationship Id="rId11" Type="http://schemas.openxmlformats.org/officeDocument/2006/relationships/oleObject" Target="../embeddings/oleObject3.bin"/><Relationship Id="rId5" Type="http://schemas.openxmlformats.org/officeDocument/2006/relationships/image" Target="../media/image6.jpg"/><Relationship Id="rId10" Type="http://schemas.openxmlformats.org/officeDocument/2006/relationships/image" Target="../media/image2.emf"/><Relationship Id="rId4" Type="http://schemas.openxmlformats.org/officeDocument/2006/relationships/image" Target="../media/image5.jpeg"/><Relationship Id="rId9" Type="http://schemas.openxmlformats.org/officeDocument/2006/relationships/oleObject" Target="../embeddings/oleObject2.bin"/><Relationship Id="rId1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xmlns="" id="{CE135521-9CF0-3940-AAEE-36A85A5FA6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duotone>
              <a:prstClr val="black"/>
              <a:schemeClr val="tx1">
                <a:lumMod val="85000"/>
                <a:lumOff val="15000"/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72" t="9606" r="24055" b="1852"/>
          <a:stretch/>
        </p:blipFill>
        <p:spPr>
          <a:xfrm>
            <a:off x="1340390" y="1787564"/>
            <a:ext cx="1724985" cy="215353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55B43B71-7685-274C-8FB2-F1111FD0ED1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36" t="45278" r="38280" b="48255"/>
          <a:stretch/>
        </p:blipFill>
        <p:spPr>
          <a:xfrm>
            <a:off x="1340390" y="3985049"/>
            <a:ext cx="1724985" cy="132246"/>
          </a:xfrm>
          <a:prstGeom prst="rect">
            <a:avLst/>
          </a:prstGeom>
        </p:spPr>
      </p:pic>
      <p:sp>
        <p:nvSpPr>
          <p:cNvPr id="4" name="Text Box 10">
            <a:extLst>
              <a:ext uri="{FF2B5EF4-FFF2-40B4-BE49-F238E27FC236}">
                <a16:creationId xmlns:a16="http://schemas.microsoft.com/office/drawing/2014/main" xmlns="" id="{0866A37E-A5EB-434F-AFE8-E3E6B84E0D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1883" y="1449010"/>
            <a:ext cx="17664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WT            AR-null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xmlns="" id="{BDAE0D61-09CB-6347-9909-32AB305F7F19}"/>
              </a:ext>
            </a:extLst>
          </p:cNvPr>
          <p:cNvCxnSpPr/>
          <p:nvPr/>
        </p:nvCxnSpPr>
        <p:spPr>
          <a:xfrm>
            <a:off x="1421883" y="1749748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D0C92490-5644-1B42-8F33-5A55133A1517}"/>
              </a:ext>
            </a:extLst>
          </p:cNvPr>
          <p:cNvCxnSpPr/>
          <p:nvPr/>
        </p:nvCxnSpPr>
        <p:spPr>
          <a:xfrm>
            <a:off x="2228194" y="1749748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043DA8F-8C04-F24E-A0E5-AE00BA3CD98E}"/>
              </a:ext>
            </a:extLst>
          </p:cNvPr>
          <p:cNvSpPr txBox="1"/>
          <p:nvPr/>
        </p:nvSpPr>
        <p:spPr>
          <a:xfrm>
            <a:off x="933601" y="1572422"/>
            <a:ext cx="484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Arial"/>
                <a:cs typeface="Arial"/>
              </a:rPr>
              <a:t>kDa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xmlns="" id="{C9C4BFBA-36F9-3147-ACC8-EDFFA19FA6FA}"/>
              </a:ext>
            </a:extLst>
          </p:cNvPr>
          <p:cNvCxnSpPr/>
          <p:nvPr/>
        </p:nvCxnSpPr>
        <p:spPr>
          <a:xfrm>
            <a:off x="1243350" y="1892058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xmlns="" id="{2FE35DC3-EFBE-F54E-ADD5-CC0088355CF6}"/>
              </a:ext>
            </a:extLst>
          </p:cNvPr>
          <p:cNvCxnSpPr/>
          <p:nvPr/>
        </p:nvCxnSpPr>
        <p:spPr>
          <a:xfrm>
            <a:off x="1243100" y="1982062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xmlns="" id="{8F8A0DBA-B862-D54A-874C-0D0062213E1A}"/>
              </a:ext>
            </a:extLst>
          </p:cNvPr>
          <p:cNvCxnSpPr/>
          <p:nvPr/>
        </p:nvCxnSpPr>
        <p:spPr>
          <a:xfrm>
            <a:off x="1240601" y="2164467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xmlns="" id="{2B96DA57-FC2D-EF41-81E0-4BF673B82ABE}"/>
              </a:ext>
            </a:extLst>
          </p:cNvPr>
          <p:cNvCxnSpPr/>
          <p:nvPr/>
        </p:nvCxnSpPr>
        <p:spPr>
          <a:xfrm>
            <a:off x="1247938" y="2376592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35BBDD46-B4CF-D246-BE86-D15CB7D0DA34}"/>
              </a:ext>
            </a:extLst>
          </p:cNvPr>
          <p:cNvCxnSpPr/>
          <p:nvPr/>
        </p:nvCxnSpPr>
        <p:spPr>
          <a:xfrm>
            <a:off x="1243834" y="2766022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xmlns="" id="{0277573D-6BDA-BF49-842C-5CD6A6BCBB70}"/>
              </a:ext>
            </a:extLst>
          </p:cNvPr>
          <p:cNvCxnSpPr/>
          <p:nvPr/>
        </p:nvCxnSpPr>
        <p:spPr>
          <a:xfrm>
            <a:off x="1238612" y="3077817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xmlns="" id="{AA33F9CC-188C-E54C-9A22-EE0769E62ADA}"/>
              </a:ext>
            </a:extLst>
          </p:cNvPr>
          <p:cNvCxnSpPr/>
          <p:nvPr/>
        </p:nvCxnSpPr>
        <p:spPr>
          <a:xfrm>
            <a:off x="1225869" y="3579116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32B9376C-D543-734D-954F-39452C69AB11}"/>
              </a:ext>
            </a:extLst>
          </p:cNvPr>
          <p:cNvSpPr txBox="1"/>
          <p:nvPr/>
        </p:nvSpPr>
        <p:spPr>
          <a:xfrm>
            <a:off x="914658" y="1757443"/>
            <a:ext cx="722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250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C845A9F-BE8D-4D4F-ACA4-504D62D99BA2}"/>
              </a:ext>
            </a:extLst>
          </p:cNvPr>
          <p:cNvSpPr txBox="1"/>
          <p:nvPr/>
        </p:nvSpPr>
        <p:spPr>
          <a:xfrm>
            <a:off x="907955" y="1866193"/>
            <a:ext cx="722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150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EE8FC5CB-0ADC-B141-85E9-B07226838288}"/>
              </a:ext>
            </a:extLst>
          </p:cNvPr>
          <p:cNvSpPr txBox="1"/>
          <p:nvPr/>
        </p:nvSpPr>
        <p:spPr>
          <a:xfrm>
            <a:off x="917185" y="2024037"/>
            <a:ext cx="722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100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xmlns="" id="{73874BA9-9D8A-3942-BB70-F26DDD891687}"/>
              </a:ext>
            </a:extLst>
          </p:cNvPr>
          <p:cNvSpPr txBox="1"/>
          <p:nvPr/>
        </p:nvSpPr>
        <p:spPr>
          <a:xfrm>
            <a:off x="985700" y="2268829"/>
            <a:ext cx="3301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75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xmlns="" id="{C83B0A85-0886-6F48-8450-414F2101D573}"/>
              </a:ext>
            </a:extLst>
          </p:cNvPr>
          <p:cNvSpPr txBox="1"/>
          <p:nvPr/>
        </p:nvSpPr>
        <p:spPr>
          <a:xfrm>
            <a:off x="1001948" y="2637934"/>
            <a:ext cx="357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50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78BB8393-AA57-3D46-A0A1-3EF886486A59}"/>
              </a:ext>
            </a:extLst>
          </p:cNvPr>
          <p:cNvSpPr txBox="1"/>
          <p:nvPr/>
        </p:nvSpPr>
        <p:spPr>
          <a:xfrm>
            <a:off x="1009017" y="2949927"/>
            <a:ext cx="35657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37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xmlns="" id="{0BD26CFC-0101-C34A-9555-7C39E69DC240}"/>
              </a:ext>
            </a:extLst>
          </p:cNvPr>
          <p:cNvSpPr txBox="1"/>
          <p:nvPr/>
        </p:nvSpPr>
        <p:spPr>
          <a:xfrm>
            <a:off x="991314" y="3456175"/>
            <a:ext cx="3812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25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8B820C15-0436-0243-8508-89A1872184BB}"/>
              </a:ext>
            </a:extLst>
          </p:cNvPr>
          <p:cNvSpPr txBox="1"/>
          <p:nvPr/>
        </p:nvSpPr>
        <p:spPr>
          <a:xfrm>
            <a:off x="3095683" y="3941095"/>
            <a:ext cx="417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xmlns="" id="{B2546CC7-A990-9649-BE2C-44CC5FACC7D5}"/>
              </a:ext>
            </a:extLst>
          </p:cNvPr>
          <p:cNvCxnSpPr/>
          <p:nvPr/>
        </p:nvCxnSpPr>
        <p:spPr>
          <a:xfrm flipH="1" flipV="1">
            <a:off x="3048044" y="4051746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xmlns="" id="{9ECAB942-6A9C-704B-B0EA-5E0EEB45C51F}"/>
              </a:ext>
            </a:extLst>
          </p:cNvPr>
          <p:cNvSpPr txBox="1"/>
          <p:nvPr/>
        </p:nvSpPr>
        <p:spPr>
          <a:xfrm>
            <a:off x="959125" y="1336155"/>
            <a:ext cx="481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xmlns="" id="{33784CB2-5CF2-CB41-9E42-2CC33FB9910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duotone>
              <a:prstClr val="black"/>
              <a:schemeClr val="accent3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72" t="37005" r="36925" b="19022"/>
          <a:stretch/>
        </p:blipFill>
        <p:spPr>
          <a:xfrm>
            <a:off x="1358808" y="4486285"/>
            <a:ext cx="1724985" cy="214890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C8DFA1CE-FE31-4B4C-A037-9F0F4C0B89CB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628" t="42283" r="40388" b="51053"/>
          <a:stretch/>
        </p:blipFill>
        <p:spPr>
          <a:xfrm>
            <a:off x="1358808" y="6679139"/>
            <a:ext cx="1724985" cy="135597"/>
          </a:xfrm>
          <a:prstGeom prst="rect">
            <a:avLst/>
          </a:prstGeom>
        </p:spPr>
      </p:pic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xmlns="" id="{72DB9518-EE9A-9B4A-BE8E-50B26F6B5AD2}"/>
              </a:ext>
            </a:extLst>
          </p:cNvPr>
          <p:cNvCxnSpPr/>
          <p:nvPr/>
        </p:nvCxnSpPr>
        <p:spPr>
          <a:xfrm>
            <a:off x="1265877" y="4683837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xmlns="" id="{48131299-974F-304C-82F1-4FC2406650AE}"/>
              </a:ext>
            </a:extLst>
          </p:cNvPr>
          <p:cNvCxnSpPr/>
          <p:nvPr/>
        </p:nvCxnSpPr>
        <p:spPr>
          <a:xfrm>
            <a:off x="1257482" y="5138158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xmlns="" id="{8B66FD1B-AF3F-4F40-8507-AFB55518655F}"/>
              </a:ext>
            </a:extLst>
          </p:cNvPr>
          <p:cNvCxnSpPr/>
          <p:nvPr/>
        </p:nvCxnSpPr>
        <p:spPr>
          <a:xfrm>
            <a:off x="1260143" y="5449953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xmlns="" id="{32771761-2AA5-8941-A5F2-64E2DA61E39C}"/>
              </a:ext>
            </a:extLst>
          </p:cNvPr>
          <p:cNvCxnSpPr/>
          <p:nvPr/>
        </p:nvCxnSpPr>
        <p:spPr>
          <a:xfrm>
            <a:off x="1268351" y="5990417"/>
            <a:ext cx="99889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xmlns="" id="{DB4273C0-AAB2-FB4B-9569-2E248ADE474D}"/>
              </a:ext>
            </a:extLst>
          </p:cNvPr>
          <p:cNvSpPr txBox="1"/>
          <p:nvPr/>
        </p:nvSpPr>
        <p:spPr>
          <a:xfrm>
            <a:off x="1020248" y="4558893"/>
            <a:ext cx="415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75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xmlns="" id="{9CA0BB7A-1483-B640-B8BD-9D0A5D4F1B36}"/>
              </a:ext>
            </a:extLst>
          </p:cNvPr>
          <p:cNvSpPr txBox="1"/>
          <p:nvPr/>
        </p:nvSpPr>
        <p:spPr>
          <a:xfrm>
            <a:off x="1015597" y="5004177"/>
            <a:ext cx="7223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50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xmlns="" id="{0ED39F6B-E02B-1A45-9DBD-045C6DD979CF}"/>
              </a:ext>
            </a:extLst>
          </p:cNvPr>
          <p:cNvSpPr txBox="1"/>
          <p:nvPr/>
        </p:nvSpPr>
        <p:spPr>
          <a:xfrm>
            <a:off x="1022664" y="5330941"/>
            <a:ext cx="3741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37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xmlns="" id="{F65A4F5F-29DD-2E44-9EB3-E79DF3139D62}"/>
              </a:ext>
            </a:extLst>
          </p:cNvPr>
          <p:cNvSpPr txBox="1"/>
          <p:nvPr/>
        </p:nvSpPr>
        <p:spPr>
          <a:xfrm>
            <a:off x="1024655" y="5856688"/>
            <a:ext cx="40134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25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xmlns="" id="{7B8F397E-2C83-3A4D-8770-91D0F0298B57}"/>
              </a:ext>
            </a:extLst>
          </p:cNvPr>
          <p:cNvSpPr txBox="1"/>
          <p:nvPr/>
        </p:nvSpPr>
        <p:spPr>
          <a:xfrm>
            <a:off x="965495" y="4277642"/>
            <a:ext cx="484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Arial"/>
                <a:cs typeface="Arial"/>
              </a:rPr>
              <a:t>kDa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xmlns="" id="{4B1DF21A-0CF4-7144-81AB-D3D3A5064DEE}"/>
              </a:ext>
            </a:extLst>
          </p:cNvPr>
          <p:cNvSpPr txBox="1"/>
          <p:nvPr/>
        </p:nvSpPr>
        <p:spPr>
          <a:xfrm>
            <a:off x="3122695" y="6640457"/>
            <a:ext cx="4171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xmlns="" id="{9E6B2710-CAC0-9540-B5EC-6435AE96C5D1}"/>
              </a:ext>
            </a:extLst>
          </p:cNvPr>
          <p:cNvCxnSpPr/>
          <p:nvPr/>
        </p:nvCxnSpPr>
        <p:spPr>
          <a:xfrm flipH="1" flipV="1">
            <a:off x="3095786" y="6763568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xmlns="" id="{F61E4645-3130-EF45-821D-289C49500C48}"/>
              </a:ext>
            </a:extLst>
          </p:cNvPr>
          <p:cNvSpPr txBox="1"/>
          <p:nvPr/>
        </p:nvSpPr>
        <p:spPr>
          <a:xfrm>
            <a:off x="969722" y="4045893"/>
            <a:ext cx="481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45" name="Text Box 10">
            <a:extLst>
              <a:ext uri="{FF2B5EF4-FFF2-40B4-BE49-F238E27FC236}">
                <a16:creationId xmlns:a16="http://schemas.microsoft.com/office/drawing/2014/main" xmlns="" id="{595794CA-E4CC-0949-A878-5508C323E5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5503" y="283141"/>
            <a:ext cx="313817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dirty="0">
                <a:latin typeface="Arial"/>
                <a:cs typeface="Arial"/>
              </a:rPr>
              <a:t>     WT                         AR-null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xmlns="" id="{99E74FC6-AA1C-2044-A31B-8620F2D78856}"/>
              </a:ext>
            </a:extLst>
          </p:cNvPr>
          <p:cNvSpPr txBox="1"/>
          <p:nvPr/>
        </p:nvSpPr>
        <p:spPr>
          <a:xfrm>
            <a:off x="1415205" y="546166"/>
            <a:ext cx="30415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Sham         TAC            </a:t>
            </a:r>
            <a:r>
              <a:rPr lang="en-US" sz="1200" dirty="0" err="1">
                <a:latin typeface="Arial" panose="020B0604020202020204" pitchFamily="34" charset="0"/>
                <a:cs typeface="Arial" panose="020B0604020202020204" pitchFamily="34" charset="0"/>
              </a:rPr>
              <a:t>TAC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          Sham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xmlns="" id="{41AE3611-B0EA-334B-BDBC-0481510F9F6E}"/>
              </a:ext>
            </a:extLst>
          </p:cNvPr>
          <p:cNvSpPr txBox="1"/>
          <p:nvPr/>
        </p:nvSpPr>
        <p:spPr>
          <a:xfrm>
            <a:off x="4508985" y="1072510"/>
            <a:ext cx="49589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AB</a:t>
            </a:r>
          </a:p>
        </p:txBody>
      </p: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xmlns="" id="{F820760C-D878-0F4E-B7B2-3E11E039FA5C}"/>
              </a:ext>
            </a:extLst>
          </p:cNvPr>
          <p:cNvCxnSpPr/>
          <p:nvPr/>
        </p:nvCxnSpPr>
        <p:spPr>
          <a:xfrm flipH="1" flipV="1">
            <a:off x="4464231" y="1201104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>
            <a:extLst>
              <a:ext uri="{FF2B5EF4-FFF2-40B4-BE49-F238E27FC236}">
                <a16:creationId xmlns:a16="http://schemas.microsoft.com/office/drawing/2014/main" xmlns="" id="{68E4F1F3-E0C6-804C-8CAE-8B5AB7100A68}"/>
              </a:ext>
            </a:extLst>
          </p:cNvPr>
          <p:cNvSpPr txBox="1"/>
          <p:nvPr/>
        </p:nvSpPr>
        <p:spPr>
          <a:xfrm>
            <a:off x="4489218" y="894195"/>
            <a:ext cx="6701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ALDH2</a:t>
            </a:r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xmlns="" id="{D87EABFE-A204-BB45-9680-1BBC6C02F9EE}"/>
              </a:ext>
            </a:extLst>
          </p:cNvPr>
          <p:cNvCxnSpPr/>
          <p:nvPr/>
        </p:nvCxnSpPr>
        <p:spPr>
          <a:xfrm flipH="1" flipV="1">
            <a:off x="4444464" y="1006241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>
            <a:extLst>
              <a:ext uri="{FF2B5EF4-FFF2-40B4-BE49-F238E27FC236}">
                <a16:creationId xmlns:a16="http://schemas.microsoft.com/office/drawing/2014/main" xmlns="" id="{F3DDFBE3-1913-0042-AE18-44E7C631073A}"/>
              </a:ext>
            </a:extLst>
          </p:cNvPr>
          <p:cNvSpPr txBox="1"/>
          <p:nvPr/>
        </p:nvSpPr>
        <p:spPr>
          <a:xfrm>
            <a:off x="991314" y="605819"/>
            <a:ext cx="484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latin typeface="Arial"/>
                <a:cs typeface="Arial"/>
              </a:rPr>
              <a:t>kDa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xmlns="" id="{91425F15-4A5B-AF48-AE0A-5BC241FA17BE}"/>
              </a:ext>
            </a:extLst>
          </p:cNvPr>
          <p:cNvSpPr txBox="1"/>
          <p:nvPr/>
        </p:nvSpPr>
        <p:spPr>
          <a:xfrm>
            <a:off x="999627" y="837833"/>
            <a:ext cx="528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55</a:t>
            </a:r>
          </a:p>
        </p:txBody>
      </p: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xmlns="" id="{5D05129B-5AFF-4245-BE92-3BA4789548B0}"/>
              </a:ext>
            </a:extLst>
          </p:cNvPr>
          <p:cNvCxnSpPr/>
          <p:nvPr/>
        </p:nvCxnSpPr>
        <p:spPr>
          <a:xfrm>
            <a:off x="1239089" y="949396"/>
            <a:ext cx="1013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xmlns="" id="{EA6125A3-544B-EF49-88F3-A31AD6C571BF}"/>
              </a:ext>
            </a:extLst>
          </p:cNvPr>
          <p:cNvCxnSpPr/>
          <p:nvPr/>
        </p:nvCxnSpPr>
        <p:spPr>
          <a:xfrm>
            <a:off x="1269276" y="1199088"/>
            <a:ext cx="101301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TextBox 54">
            <a:extLst>
              <a:ext uri="{FF2B5EF4-FFF2-40B4-BE49-F238E27FC236}">
                <a16:creationId xmlns:a16="http://schemas.microsoft.com/office/drawing/2014/main" xmlns="" id="{B9B2B1E0-311A-AF43-8D4C-99B73EADA103}"/>
              </a:ext>
            </a:extLst>
          </p:cNvPr>
          <p:cNvSpPr txBox="1"/>
          <p:nvPr/>
        </p:nvSpPr>
        <p:spPr>
          <a:xfrm>
            <a:off x="1008363" y="1091275"/>
            <a:ext cx="3394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50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xmlns="" id="{F02658A2-3637-DD42-9B23-3D3A4FC3671C}"/>
              </a:ext>
            </a:extLst>
          </p:cNvPr>
          <p:cNvSpPr txBox="1"/>
          <p:nvPr/>
        </p:nvSpPr>
        <p:spPr>
          <a:xfrm>
            <a:off x="946560" y="328503"/>
            <a:ext cx="481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xmlns="" id="{59B0F646-C8E9-A640-B090-9FCF88AA08F3}"/>
              </a:ext>
            </a:extLst>
          </p:cNvPr>
          <p:cNvCxnSpPr/>
          <p:nvPr/>
        </p:nvCxnSpPr>
        <p:spPr>
          <a:xfrm>
            <a:off x="1630267" y="546023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xmlns="" id="{7132FEE3-3D09-184B-BF3F-DEE6319DB078}"/>
              </a:ext>
            </a:extLst>
          </p:cNvPr>
          <p:cNvCxnSpPr/>
          <p:nvPr/>
        </p:nvCxnSpPr>
        <p:spPr>
          <a:xfrm>
            <a:off x="3264352" y="546023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xmlns="" id="{64DB0455-E77D-5344-89FB-8835E8303A6C}"/>
              </a:ext>
            </a:extLst>
          </p:cNvPr>
          <p:cNvCxnSpPr/>
          <p:nvPr/>
        </p:nvCxnSpPr>
        <p:spPr>
          <a:xfrm>
            <a:off x="1348229" y="788742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xmlns="" id="{F06AED12-2BEE-F847-ABF4-C8FB6AF1141A}"/>
              </a:ext>
            </a:extLst>
          </p:cNvPr>
          <p:cNvCxnSpPr/>
          <p:nvPr/>
        </p:nvCxnSpPr>
        <p:spPr>
          <a:xfrm>
            <a:off x="2118064" y="791938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xmlns="" id="{3BF63EB1-DCEB-2B48-A09C-92BF2C9E42C7}"/>
              </a:ext>
            </a:extLst>
          </p:cNvPr>
          <p:cNvCxnSpPr/>
          <p:nvPr/>
        </p:nvCxnSpPr>
        <p:spPr>
          <a:xfrm>
            <a:off x="2898592" y="791938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xmlns="" id="{F8CA5B95-40BD-0848-A15E-79CC15B0BE4F}"/>
              </a:ext>
            </a:extLst>
          </p:cNvPr>
          <p:cNvCxnSpPr/>
          <p:nvPr/>
        </p:nvCxnSpPr>
        <p:spPr>
          <a:xfrm>
            <a:off x="3678168" y="788742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3" name="Object 62">
            <a:extLst>
              <a:ext uri="{FF2B5EF4-FFF2-40B4-BE49-F238E27FC236}">
                <a16:creationId xmlns:a16="http://schemas.microsoft.com/office/drawing/2014/main" xmlns="" id="{C366FCC6-2B52-C64B-85D8-2FC32966532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24129524"/>
              </p:ext>
            </p:extLst>
          </p:nvPr>
        </p:nvGraphicFramePr>
        <p:xfrm>
          <a:off x="6231480" y="371457"/>
          <a:ext cx="2725738" cy="2070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37" name="SPW 14.0 Graph" r:id="rId7" imgW="5667334" imgH="4305110" progId="SigmaPlotGraphicObject.13">
                  <p:embed/>
                </p:oleObj>
              </mc:Choice>
              <mc:Fallback>
                <p:oleObj name="SPW 14.0 Graph" r:id="rId7" imgW="5667334" imgH="4305110" progId="SigmaPlotGraphicObject.13">
                  <p:embed/>
                  <p:pic>
                    <p:nvPicPr>
                      <p:cNvPr id="15" name="Object 14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231480" y="371457"/>
                        <a:ext cx="2725738" cy="2070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4" name="Rectangle 63">
            <a:extLst>
              <a:ext uri="{FF2B5EF4-FFF2-40B4-BE49-F238E27FC236}">
                <a16:creationId xmlns:a16="http://schemas.microsoft.com/office/drawing/2014/main" xmlns="" id="{21FFE922-91AD-B64C-A83B-D6DC1C629219}"/>
              </a:ext>
            </a:extLst>
          </p:cNvPr>
          <p:cNvSpPr/>
          <p:nvPr/>
        </p:nvSpPr>
        <p:spPr>
          <a:xfrm>
            <a:off x="6651022" y="217126"/>
            <a:ext cx="274320" cy="91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xmlns="" id="{8CD980D0-1487-C547-86B8-474FFA6022E7}"/>
              </a:ext>
            </a:extLst>
          </p:cNvPr>
          <p:cNvSpPr txBox="1"/>
          <p:nvPr/>
        </p:nvSpPr>
        <p:spPr>
          <a:xfrm>
            <a:off x="6911277" y="141021"/>
            <a:ext cx="5226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WT</a:t>
            </a:r>
          </a:p>
        </p:txBody>
      </p:sp>
      <p:sp>
        <p:nvSpPr>
          <p:cNvPr id="66" name="Rectangle 65">
            <a:extLst>
              <a:ext uri="{FF2B5EF4-FFF2-40B4-BE49-F238E27FC236}">
                <a16:creationId xmlns:a16="http://schemas.microsoft.com/office/drawing/2014/main" xmlns="" id="{809A5043-1C69-EB47-9ABC-0561C93D0406}"/>
              </a:ext>
            </a:extLst>
          </p:cNvPr>
          <p:cNvSpPr/>
          <p:nvPr/>
        </p:nvSpPr>
        <p:spPr>
          <a:xfrm>
            <a:off x="6651783" y="345856"/>
            <a:ext cx="274320" cy="91440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Text Box 10">
            <a:extLst>
              <a:ext uri="{FF2B5EF4-FFF2-40B4-BE49-F238E27FC236}">
                <a16:creationId xmlns:a16="http://schemas.microsoft.com/office/drawing/2014/main" xmlns="" id="{20FFBDDA-FF77-F844-B894-3EB85CE183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75265" y="2122993"/>
            <a:ext cx="2426679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Arial"/>
                <a:cs typeface="Arial"/>
              </a:rPr>
              <a:t>Sham                    TAC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xmlns="" id="{E0475B2E-ECA6-9741-B5C1-462319228B83}"/>
              </a:ext>
            </a:extLst>
          </p:cNvPr>
          <p:cNvSpPr txBox="1"/>
          <p:nvPr/>
        </p:nvSpPr>
        <p:spPr>
          <a:xfrm>
            <a:off x="6201111" y="48688"/>
            <a:ext cx="481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xmlns="" id="{04CC317A-F0E3-AF40-B85A-8606DC29A38B}"/>
              </a:ext>
            </a:extLst>
          </p:cNvPr>
          <p:cNvSpPr txBox="1"/>
          <p:nvPr/>
        </p:nvSpPr>
        <p:spPr>
          <a:xfrm rot="16200000">
            <a:off x="3424395" y="2929849"/>
            <a:ext cx="51079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       Band Intensity  (Arbitrary units)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xmlns="" id="{FB5BDBDD-820E-C44C-8625-3B066543E85E}"/>
              </a:ext>
            </a:extLst>
          </p:cNvPr>
          <p:cNvSpPr txBox="1"/>
          <p:nvPr/>
        </p:nvSpPr>
        <p:spPr>
          <a:xfrm>
            <a:off x="6911940" y="299802"/>
            <a:ext cx="7612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AR-null</a:t>
            </a:r>
            <a:endParaRPr lang="en-US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 Box 10">
            <a:extLst>
              <a:ext uri="{FF2B5EF4-FFF2-40B4-BE49-F238E27FC236}">
                <a16:creationId xmlns:a16="http://schemas.microsoft.com/office/drawing/2014/main" xmlns="" id="{9AC9B8C2-8D32-DE4A-AA75-5444993CBC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26836" y="4153461"/>
            <a:ext cx="176649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 dirty="0">
                <a:latin typeface="Arial"/>
                <a:cs typeface="Arial"/>
              </a:rPr>
              <a:t> </a:t>
            </a:r>
            <a:r>
              <a:rPr lang="en-US" sz="1200" dirty="0">
                <a:latin typeface="Arial"/>
                <a:cs typeface="Arial"/>
              </a:rPr>
              <a:t>WT            AR-null</a:t>
            </a:r>
          </a:p>
        </p:txBody>
      </p: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xmlns="" id="{1371A419-862B-CC48-A761-46B8D961691F}"/>
              </a:ext>
            </a:extLst>
          </p:cNvPr>
          <p:cNvCxnSpPr/>
          <p:nvPr/>
        </p:nvCxnSpPr>
        <p:spPr>
          <a:xfrm>
            <a:off x="1426836" y="4454199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xmlns="" id="{72629A92-7E74-0644-B5F5-7BBE8A5C14CF}"/>
              </a:ext>
            </a:extLst>
          </p:cNvPr>
          <p:cNvCxnSpPr/>
          <p:nvPr/>
        </p:nvCxnSpPr>
        <p:spPr>
          <a:xfrm>
            <a:off x="2233147" y="4454199"/>
            <a:ext cx="7315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/>
          <p:nvPr/>
        </p:nvCxnSpPr>
        <p:spPr>
          <a:xfrm flipH="1" flipV="1">
            <a:off x="3073633" y="1910675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/>
          <p:nvPr/>
        </p:nvCxnSpPr>
        <p:spPr>
          <a:xfrm flipH="1" flipV="1">
            <a:off x="3087792" y="3608708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 flipH="1" flipV="1">
            <a:off x="3087792" y="2900849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1" name="Object 4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9096285"/>
              </p:ext>
            </p:extLst>
          </p:nvPr>
        </p:nvGraphicFramePr>
        <p:xfrm>
          <a:off x="6206429" y="4719390"/>
          <a:ext cx="2941702" cy="20503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38" name="SPW 12.0 Graph" r:id="rId9" imgW="5721115" imgH="3988226" progId="SigmaPlotGraphicObject.11">
                  <p:embed/>
                </p:oleObj>
              </mc:Choice>
              <mc:Fallback>
                <p:oleObj name="SPW 12.0 Graph" r:id="rId9" imgW="5721115" imgH="3988226" progId="SigmaPlotGraphicObjec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206429" y="4719390"/>
                        <a:ext cx="2941702" cy="205037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1" name="TextBox 80">
            <a:extLst>
              <a:ext uri="{FF2B5EF4-FFF2-40B4-BE49-F238E27FC236}">
                <a16:creationId xmlns:a16="http://schemas.microsoft.com/office/drawing/2014/main" xmlns="" id="{9ECAB942-6A9C-704B-B0EA-5E0EEB45C51F}"/>
              </a:ext>
            </a:extLst>
          </p:cNvPr>
          <p:cNvSpPr txBox="1"/>
          <p:nvPr/>
        </p:nvSpPr>
        <p:spPr>
          <a:xfrm>
            <a:off x="6291976" y="2287027"/>
            <a:ext cx="481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xmlns="" id="{9ECAB942-6A9C-704B-B0EA-5E0EEB45C51F}"/>
              </a:ext>
            </a:extLst>
          </p:cNvPr>
          <p:cNvSpPr txBox="1"/>
          <p:nvPr/>
        </p:nvSpPr>
        <p:spPr>
          <a:xfrm>
            <a:off x="6252053" y="4540293"/>
            <a:ext cx="4810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90" name="Text Box 10">
            <a:extLst>
              <a:ext uri="{FF2B5EF4-FFF2-40B4-BE49-F238E27FC236}">
                <a16:creationId xmlns:a16="http://schemas.microsoft.com/office/drawing/2014/main" xmlns="" id="{20FFBDDA-FF77-F844-B894-3EB85CE183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09380" y="6595295"/>
            <a:ext cx="28794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Arial"/>
                <a:cs typeface="Arial"/>
              </a:rPr>
              <a:t>  TAC             </a:t>
            </a:r>
            <a:r>
              <a:rPr lang="en-US" sz="1200" dirty="0" err="1">
                <a:latin typeface="Arial"/>
                <a:cs typeface="Arial"/>
              </a:rPr>
              <a:t>TAC</a:t>
            </a:r>
            <a:r>
              <a:rPr lang="en-US" sz="1200" dirty="0">
                <a:latin typeface="Arial"/>
                <a:cs typeface="Arial"/>
              </a:rPr>
              <a:t>           </a:t>
            </a:r>
            <a:r>
              <a:rPr lang="en-US" sz="1200" dirty="0" err="1">
                <a:latin typeface="Arial"/>
                <a:cs typeface="Arial"/>
              </a:rPr>
              <a:t>TAC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xmlns="" id="{DA840990-C906-DC4C-812C-DC86EF9C16BF}"/>
              </a:ext>
            </a:extLst>
          </p:cNvPr>
          <p:cNvSpPr txBox="1"/>
          <p:nvPr/>
        </p:nvSpPr>
        <p:spPr>
          <a:xfrm>
            <a:off x="-59032" y="-42679"/>
            <a:ext cx="2157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600" dirty="0" err="1">
                <a:latin typeface="Arial" panose="020B0604020202020204" pitchFamily="34" charset="0"/>
                <a:cs typeface="Arial" panose="020B0604020202020204" pitchFamily="34" charset="0"/>
              </a:rPr>
              <a:t>Fig.I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>
            <a:off x="6975688" y="5039145"/>
            <a:ext cx="3168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>
            <a:extLst>
              <a:ext uri="{FF2B5EF4-FFF2-40B4-BE49-F238E27FC236}">
                <a16:creationId xmlns:a16="http://schemas.microsoft.com/office/drawing/2014/main" xmlns="" id="{7C845A9F-BE8D-4D4F-ACA4-504D62D99BA2}"/>
              </a:ext>
            </a:extLst>
          </p:cNvPr>
          <p:cNvSpPr txBox="1"/>
          <p:nvPr/>
        </p:nvSpPr>
        <p:spPr>
          <a:xfrm>
            <a:off x="6806747" y="4827030"/>
            <a:ext cx="26807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75 </a:t>
            </a:r>
            <a:r>
              <a:rPr lang="en-US" sz="1000" dirty="0" err="1">
                <a:latin typeface="Arial"/>
                <a:cs typeface="Arial"/>
              </a:rPr>
              <a:t>kDa</a:t>
            </a:r>
            <a:r>
              <a:rPr lang="en-US" sz="1000" dirty="0">
                <a:latin typeface="Arial"/>
                <a:cs typeface="Arial"/>
              </a:rPr>
              <a:t>        60kDa                 15kDa </a:t>
            </a:r>
          </a:p>
        </p:txBody>
      </p:sp>
      <p:cxnSp>
        <p:nvCxnSpPr>
          <p:cNvPr id="96" name="Straight Connector 95"/>
          <p:cNvCxnSpPr/>
          <p:nvPr/>
        </p:nvCxnSpPr>
        <p:spPr>
          <a:xfrm>
            <a:off x="7577607" y="5039145"/>
            <a:ext cx="3168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8542002" y="5039145"/>
            <a:ext cx="3168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Arrow Connector 99">
            <a:extLst>
              <a:ext uri="{FF2B5EF4-FFF2-40B4-BE49-F238E27FC236}">
                <a16:creationId xmlns:a16="http://schemas.microsoft.com/office/drawing/2014/main" xmlns="" id="{228C3385-593C-3949-BB90-99F854EF7ACA}"/>
              </a:ext>
            </a:extLst>
          </p:cNvPr>
          <p:cNvCxnSpPr/>
          <p:nvPr/>
        </p:nvCxnSpPr>
        <p:spPr>
          <a:xfrm flipH="1" flipV="1">
            <a:off x="3104000" y="4685238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xmlns="" id="{14E5B08F-D073-744A-968F-3A7CE2BB4F70}"/>
              </a:ext>
            </a:extLst>
          </p:cNvPr>
          <p:cNvCxnSpPr/>
          <p:nvPr/>
        </p:nvCxnSpPr>
        <p:spPr>
          <a:xfrm flipH="1" flipV="1">
            <a:off x="3104004" y="4950141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xmlns="" id="{5B57CB18-1207-054E-85B9-7BA0DC3162A4}"/>
              </a:ext>
            </a:extLst>
          </p:cNvPr>
          <p:cNvCxnSpPr/>
          <p:nvPr/>
        </p:nvCxnSpPr>
        <p:spPr>
          <a:xfrm flipH="1" flipV="1">
            <a:off x="3133184" y="6370394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xmlns="" id="{A0A7087D-0E76-984B-84CE-A4D77BF36DA2}"/>
              </a:ext>
            </a:extLst>
          </p:cNvPr>
          <p:cNvCxnSpPr/>
          <p:nvPr/>
        </p:nvCxnSpPr>
        <p:spPr>
          <a:xfrm flipH="1" flipV="1">
            <a:off x="3084544" y="3257531"/>
            <a:ext cx="100584" cy="4847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4570182"/>
              </p:ext>
            </p:extLst>
          </p:nvPr>
        </p:nvGraphicFramePr>
        <p:xfrm>
          <a:off x="6310744" y="2565009"/>
          <a:ext cx="2580309" cy="17984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7439" name="SPW 14.0 Graph" r:id="rId11" imgW="5721115" imgH="3988226" progId="SigmaPlotGraphicObject.13">
                  <p:embed/>
                </p:oleObj>
              </mc:Choice>
              <mc:Fallback>
                <p:oleObj name="SPW 14.0 Graph" r:id="rId11" imgW="5721115" imgH="3988226" progId="SigmaPlotGraphicObject.1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310744" y="2565009"/>
                        <a:ext cx="2580309" cy="17984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7" name="Text Box 10">
            <a:extLst>
              <a:ext uri="{FF2B5EF4-FFF2-40B4-BE49-F238E27FC236}">
                <a16:creationId xmlns:a16="http://schemas.microsoft.com/office/drawing/2014/main" xmlns="" id="{20FFBDDA-FF77-F844-B894-3EB85CE1836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51022" y="4242653"/>
            <a:ext cx="287946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 dirty="0">
                <a:latin typeface="Arial"/>
                <a:cs typeface="Arial"/>
              </a:rPr>
              <a:t>  TAC      </a:t>
            </a:r>
            <a:r>
              <a:rPr lang="en-US" sz="1200" dirty="0" err="1">
                <a:latin typeface="Arial"/>
                <a:cs typeface="Arial"/>
              </a:rPr>
              <a:t>TAC</a:t>
            </a:r>
            <a:r>
              <a:rPr lang="en-US" sz="1200" dirty="0">
                <a:latin typeface="Arial"/>
                <a:cs typeface="Arial"/>
              </a:rPr>
              <a:t>      </a:t>
            </a:r>
            <a:r>
              <a:rPr lang="en-US" sz="1200" dirty="0" err="1">
                <a:latin typeface="Arial"/>
                <a:cs typeface="Arial"/>
              </a:rPr>
              <a:t>TAC</a:t>
            </a:r>
            <a:r>
              <a:rPr lang="en-US" sz="1200" dirty="0">
                <a:latin typeface="Arial"/>
                <a:cs typeface="Arial"/>
              </a:rPr>
              <a:t>     </a:t>
            </a:r>
            <a:r>
              <a:rPr lang="en-US" sz="1200" dirty="0" err="1">
                <a:latin typeface="Arial"/>
                <a:cs typeface="Arial"/>
              </a:rPr>
              <a:t>TAC</a:t>
            </a:r>
            <a:endParaRPr lang="en-US" sz="1200" dirty="0">
              <a:latin typeface="Arial"/>
              <a:cs typeface="Arial"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>
            <a:off x="6864560" y="2930086"/>
            <a:ext cx="3168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>
            <a:extLst>
              <a:ext uri="{FF2B5EF4-FFF2-40B4-BE49-F238E27FC236}">
                <a16:creationId xmlns:a16="http://schemas.microsoft.com/office/drawing/2014/main" xmlns="" id="{7C845A9F-BE8D-4D4F-ACA4-504D62D99BA2}"/>
              </a:ext>
            </a:extLst>
          </p:cNvPr>
          <p:cNvSpPr txBox="1"/>
          <p:nvPr/>
        </p:nvSpPr>
        <p:spPr>
          <a:xfrm>
            <a:off x="6712593" y="2715129"/>
            <a:ext cx="24355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Arial"/>
                <a:cs typeface="Arial"/>
              </a:rPr>
              <a:t>250 </a:t>
            </a:r>
            <a:r>
              <a:rPr lang="en-US" sz="1000" dirty="0" err="1">
                <a:latin typeface="Arial"/>
                <a:cs typeface="Arial"/>
              </a:rPr>
              <a:t>kDa</a:t>
            </a:r>
            <a:r>
              <a:rPr lang="en-US" sz="1000" dirty="0">
                <a:latin typeface="Arial"/>
                <a:cs typeface="Arial"/>
              </a:rPr>
              <a:t>     40 </a:t>
            </a:r>
            <a:r>
              <a:rPr lang="en-US" sz="1000" dirty="0" err="1">
                <a:latin typeface="Arial"/>
                <a:cs typeface="Arial"/>
              </a:rPr>
              <a:t>kDa</a:t>
            </a:r>
            <a:r>
              <a:rPr lang="en-US" sz="1000" dirty="0">
                <a:latin typeface="Arial"/>
                <a:cs typeface="Arial"/>
              </a:rPr>
              <a:t>    30kDa    25kDa    </a:t>
            </a:r>
          </a:p>
        </p:txBody>
      </p:sp>
      <p:cxnSp>
        <p:nvCxnSpPr>
          <p:cNvPr id="86" name="Straight Connector 85"/>
          <p:cNvCxnSpPr/>
          <p:nvPr/>
        </p:nvCxnSpPr>
        <p:spPr>
          <a:xfrm>
            <a:off x="7434905" y="2921856"/>
            <a:ext cx="3168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7985264" y="2932008"/>
            <a:ext cx="3168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>
            <a:off x="8474374" y="2938933"/>
            <a:ext cx="3168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3" name="Picture 92">
            <a:extLst>
              <a:ext uri="{FF2B5EF4-FFF2-40B4-BE49-F238E27FC236}">
                <a16:creationId xmlns:a16="http://schemas.microsoft.com/office/drawing/2014/main" xmlns="" id="{90D7BB33-2509-5B4E-9708-85B05DFC8612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78" t="30554" r="8577" b="62990"/>
          <a:stretch/>
        </p:blipFill>
        <p:spPr>
          <a:xfrm>
            <a:off x="1358808" y="825619"/>
            <a:ext cx="3097986" cy="293860"/>
          </a:xfrm>
          <a:prstGeom prst="rect">
            <a:avLst/>
          </a:prstGeom>
        </p:spPr>
      </p:pic>
      <p:pic>
        <p:nvPicPr>
          <p:cNvPr id="97" name="Picture 96">
            <a:extLst>
              <a:ext uri="{FF2B5EF4-FFF2-40B4-BE49-F238E27FC236}">
                <a16:creationId xmlns:a16="http://schemas.microsoft.com/office/drawing/2014/main" xmlns="" id="{95D5E710-0AF4-0942-B498-DAD76815D880}"/>
              </a:ext>
            </a:extLst>
          </p:cNvPr>
          <p:cNvPicPr>
            <a:picLocks noChangeAspect="1"/>
          </p:cNvPicPr>
          <p:nvPr/>
        </p:nvPicPr>
        <p:blipFill rotWithShape="1">
          <a:blip r:embed="rId14" cstate="print"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1" t="27093" r="7089" b="66382"/>
          <a:stretch/>
        </p:blipFill>
        <p:spPr>
          <a:xfrm>
            <a:off x="1365337" y="1137094"/>
            <a:ext cx="3108960" cy="114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4651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118" r="8369" b="-1721"/>
          <a:stretch/>
        </p:blipFill>
        <p:spPr>
          <a:xfrm>
            <a:off x="1126506" y="1796144"/>
            <a:ext cx="9813637" cy="324122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145337" y="3110108"/>
            <a:ext cx="1593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Intensity (%)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551214" y="1505341"/>
            <a:ext cx="29309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SNAAAALD</a:t>
            </a:r>
            <a:r>
              <a:rPr lang="en-US" b="1" dirty="0" err="1"/>
              <a:t>k</a:t>
            </a:r>
            <a:r>
              <a:rPr lang="en-US" b="1" dirty="0"/>
              <a:t> </a:t>
            </a:r>
            <a:r>
              <a:rPr lang="en-US" dirty="0"/>
              <a:t>(+156.12)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940143" y="4596493"/>
            <a:ext cx="5959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/>
              <a:t>m/z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1575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600" err="1">
                <a:latin typeface="Arial" panose="020B0604020202020204" pitchFamily="34" charset="0"/>
                <a:cs typeface="Arial" panose="020B0604020202020204" pitchFamily="34" charset="0"/>
              </a:rPr>
              <a:t>Fig</a:t>
            </a:r>
            <a:r>
              <a:rPr lang="en-US" sz="1600">
                <a:latin typeface="Arial" panose="020B0604020202020204" pitchFamily="34" charset="0"/>
                <a:cs typeface="Arial" panose="020B0604020202020204" pitchFamily="34" charset="0"/>
              </a:rPr>
              <a:t>.II</a:t>
            </a:r>
            <a:endParaRPr lang="en-US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450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0" y="0"/>
            <a:ext cx="2539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Table I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852609"/>
              </p:ext>
            </p:extLst>
          </p:nvPr>
        </p:nvGraphicFramePr>
        <p:xfrm>
          <a:off x="190358" y="1681392"/>
          <a:ext cx="11811283" cy="1828800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6453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17496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4707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864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7181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615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3781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1207818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14708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</a:tblGrid>
              <a:tr h="162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                   Baseline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                     4 week TAC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                    8 week TAC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effectLst/>
                          <a:latin typeface="Arial"/>
                          <a:ea typeface="Calibri"/>
                          <a:cs typeface="Arial"/>
                        </a:rPr>
                        <a:t>                 16 week TAC</a:t>
                      </a:r>
                    </a:p>
                  </a:txBody>
                  <a:tcPr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2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b="1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Arial"/>
                          <a:ea typeface="Calibri"/>
                          <a:cs typeface="Arial"/>
                        </a:rPr>
                        <a:t>   WT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r>
                        <a:rPr lang="en-US" sz="1200" b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AR-null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Arial"/>
                          <a:ea typeface="Calibri"/>
                          <a:cs typeface="Arial"/>
                        </a:rPr>
                        <a:t>     WT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Arial"/>
                          <a:ea typeface="Calibri"/>
                          <a:cs typeface="Arial"/>
                        </a:rPr>
                        <a:t>    AR-null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Arial"/>
                          <a:ea typeface="Calibri"/>
                          <a:cs typeface="Arial"/>
                        </a:rPr>
                        <a:t>       WT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Arial"/>
                          <a:ea typeface="Calibri"/>
                          <a:cs typeface="Arial"/>
                        </a:rPr>
                        <a:t>      AR-null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Arial"/>
                          <a:ea typeface="Calibri"/>
                          <a:cs typeface="Arial"/>
                        </a:rPr>
                        <a:t>    WT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0" dirty="0">
                          <a:effectLst/>
                          <a:latin typeface="Arial"/>
                          <a:ea typeface="Calibri"/>
                          <a:cs typeface="Arial"/>
                        </a:rPr>
                        <a:t>   AR-null</a:t>
                      </a: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62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 err="1">
                          <a:effectLst/>
                          <a:latin typeface="Arial"/>
                          <a:ea typeface="Calibri"/>
                          <a:cs typeface="Arial"/>
                        </a:rPr>
                        <a:t>LVIDd</a:t>
                      </a:r>
                      <a:r>
                        <a:rPr lang="en-US" sz="1200" dirty="0">
                          <a:effectLst/>
                          <a:latin typeface="Arial"/>
                          <a:ea typeface="Calibri"/>
                          <a:cs typeface="Arial"/>
                        </a:rPr>
                        <a:t>(mm)</a:t>
                      </a: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3.66±0.04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3.97±0.06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Calibri"/>
                          <a:cs typeface="Arial"/>
                        </a:rPr>
                        <a:t>4.02</a:t>
                      </a: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±0.08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ea typeface="Calibri"/>
                          <a:cs typeface="Arial"/>
                        </a:rPr>
                        <a:t>3.97</a:t>
                      </a: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±0.13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4.31±0.61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4.46±0.16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4.55±0.28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4.61±0.47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62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LVIDs(mm)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2.14±0.06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2.56±0.08</a:t>
                      </a:r>
                      <a:r>
                        <a:rPr lang="en-US" sz="1200" baseline="30000" dirty="0">
                          <a:effectLst/>
                          <a:latin typeface="Arial"/>
                          <a:cs typeface="Arial"/>
                        </a:rPr>
                        <a:t>#</a:t>
                      </a:r>
                      <a:endParaRPr lang="en-US" sz="1200" baseline="300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2.86±0.15*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2.80±0.20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3.29±0.28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3.54±0.24*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3.49±0.42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3.60±0.68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62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Endo EDV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43±1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51±2</a:t>
                      </a:r>
                      <a:r>
                        <a:rPr lang="en-US" sz="1200" baseline="30000" dirty="0">
                          <a:effectLst/>
                          <a:latin typeface="Arial"/>
                          <a:cs typeface="Arial"/>
                        </a:rPr>
                        <a:t>#</a:t>
                      </a:r>
                      <a:endParaRPr lang="en-US" sz="1200" baseline="300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58±2*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54±4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68±7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70±6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76±8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84±21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62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Endo ESV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14±1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19±1</a:t>
                      </a:r>
                      <a:r>
                        <a:rPr lang="en-US" sz="1200" baseline="30000" dirty="0">
                          <a:effectLst/>
                          <a:latin typeface="Arial"/>
                          <a:cs typeface="Arial"/>
                        </a:rPr>
                        <a:t>#</a:t>
                      </a:r>
                      <a:endParaRPr lang="en-US" sz="1200" baseline="300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30±1*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28±3*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43±8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44±7*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49±10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59±24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62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EF(%)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69±1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63±1</a:t>
                      </a:r>
                      <a:r>
                        <a:rPr lang="en-US" sz="1200" baseline="30000" dirty="0">
                          <a:effectLst/>
                          <a:latin typeface="Arial"/>
                          <a:cs typeface="Arial"/>
                        </a:rPr>
                        <a:t>#</a:t>
                      </a:r>
                      <a:endParaRPr lang="en-US" sz="1200" baseline="300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48±3*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48±3*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41±5*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40±5*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42±8*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37±10*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62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Heart rate 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483±5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457±5</a:t>
                      </a:r>
                      <a:r>
                        <a:rPr lang="en-US" sz="1200" baseline="30000" dirty="0">
                          <a:effectLst/>
                          <a:latin typeface="Arial"/>
                          <a:cs typeface="Arial"/>
                        </a:rPr>
                        <a:t>#</a:t>
                      </a:r>
                      <a:endParaRPr lang="en-US" sz="1200" baseline="300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507±9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503±14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543±9*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504±15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571±16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517±24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2142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SV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30±1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32±1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27±1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25±2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25±2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26±2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27±3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24±4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2890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CO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14.42±0.52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14.87±0.66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13.88±0.84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12.87±0.64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13.28±1.11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13.07±0.90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15.67±1.73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  <a:latin typeface="Arial"/>
                          <a:cs typeface="Arial"/>
                        </a:rPr>
                        <a:t>12.28±1.56</a:t>
                      </a:r>
                      <a:endParaRPr lang="en-US" sz="1200" dirty="0">
                        <a:effectLst/>
                        <a:latin typeface="Arial"/>
                        <a:ea typeface="Calibri"/>
                        <a:cs typeface="Arial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896846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ChangeArrowheads="1"/>
          </p:cNvSpPr>
          <p:nvPr/>
        </p:nvSpPr>
        <p:spPr bwMode="auto">
          <a:xfrm>
            <a:off x="8835102" y="14700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/>
            </a: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-22277"/>
            <a:ext cx="253909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Table II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6970419"/>
              </p:ext>
            </p:extLst>
          </p:nvPr>
        </p:nvGraphicFramePr>
        <p:xfrm>
          <a:off x="973123" y="375600"/>
          <a:ext cx="7793373" cy="627351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25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6948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4787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2041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3574"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Sequence</a:t>
                      </a:r>
                      <a:r>
                        <a:rPr lang="en-US" sz="1000" b="1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number</a:t>
                      </a:r>
                      <a:endParaRPr lang="en-US" sz="10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Accession  number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Proteins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Location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014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Q02566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Myosin-6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4962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Q91Z83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Myosin-7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010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P62737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Actin, aortic smooth muscle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7039">
                <a:tc>
                  <a:txBody>
                    <a:bodyPr/>
                    <a:lstStyle/>
                    <a:p>
                      <a:pPr algn="ctr"/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Q03265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ATP synthase subunit alpha, mitochondrial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Mitochondrial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02276">
                <a:tc>
                  <a:txBody>
                    <a:bodyPr/>
                    <a:lstStyle/>
                    <a:p>
                      <a:pPr algn="ctr"/>
                      <a:r>
                        <a:rPr lang="cs-CZ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P68134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Actin, alpha skeletal muscle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ctr"/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Q922U2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II cytoskeletal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7819">
                <a:tc>
                  <a:txBody>
                    <a:bodyPr/>
                    <a:lstStyle/>
                    <a:p>
                      <a:pPr algn="ctr"/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Q61781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 cytoskeletal 14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66254">
                <a:tc>
                  <a:txBody>
                    <a:bodyPr/>
                    <a:lstStyle/>
                    <a:p>
                      <a:pPr algn="ctr"/>
                      <a:r>
                        <a:rPr lang="is-I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8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P60710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Actin, cytoplasmic 1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2756">
                <a:tc>
                  <a:txBody>
                    <a:bodyPr/>
                    <a:lstStyle/>
                    <a:p>
                      <a:pPr algn="ctr"/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9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P50446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II cytoskeletal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Q9JI91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Alpha-actinin-2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ctr"/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P15864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H1.2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ctr"/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12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Q9QWL7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 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Cytoskeletal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30672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13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O55143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Sarcoplasmic/endoplasmic reticulum calcium   ATPase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2554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14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P04104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II cytoskeletal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41069">
                <a:tc>
                  <a:txBody>
                    <a:bodyPr/>
                    <a:lstStyle/>
                    <a:p>
                      <a:pPr algn="ctr"/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15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P43277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H1.3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24443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16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P56480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ATP synthase subunit beta, 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Mitochondrial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41069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Q3TTY5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II cytoskeletal 2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21613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P43274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H1.4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24444">
                <a:tc>
                  <a:txBody>
                    <a:bodyPr/>
                    <a:lstStyle/>
                    <a:p>
                      <a:pPr algn="ctr"/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19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Q9Z331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II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24444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20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Q6IFX2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207818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21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E9Q557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Desmoplakin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83228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22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P20029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78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kDa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glucose-regulated protein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01354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23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Q99KI0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Aconitate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hydratase, mitochondrial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Mitochondrial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243281">
                <a:tc>
                  <a:txBody>
                    <a:bodyPr/>
                    <a:lstStyle/>
                    <a:p>
                      <a:pPr algn="ctr"/>
                      <a:r>
                        <a:rPr lang="cs-CZ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24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Q9Z2K1</a:t>
                      </a: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Keratin,type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I</a:t>
                      </a:r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cytoskeletal 16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352" marR="735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7352" marR="7352" marT="0" marB="0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432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25</a:t>
                      </a:r>
                      <a:endParaRPr lang="ru-RU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O70468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Myosin-binding protein C, cardiac-type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2254809984"/>
                  </a:ext>
                </a:extLst>
              </a:tr>
              <a:tr h="2432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26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Q9DB77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Cytochrome b-c1 complex subunit 2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Mitochondrial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1412189270"/>
                  </a:ext>
                </a:extLst>
              </a:tr>
              <a:tr h="243281">
                <a:tc>
                  <a:txBody>
                    <a:bodyPr/>
                    <a:lstStyle/>
                    <a:p>
                      <a:pPr algn="ctr"/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27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P38647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Stress-70 protein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Mitochondrial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4006458744"/>
                  </a:ext>
                </a:extLst>
              </a:tr>
              <a:tr h="24328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28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Q8BGZ7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II cytoskeletal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Cyotskeletal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27065735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61714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933681"/>
              </p:ext>
            </p:extLst>
          </p:nvPr>
        </p:nvGraphicFramePr>
        <p:xfrm>
          <a:off x="1243933" y="514905"/>
          <a:ext cx="8489659" cy="6056809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6946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2911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28848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34052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27178"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Sequence</a:t>
                      </a:r>
                      <a:r>
                        <a:rPr lang="en-US" sz="1000" b="1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number</a:t>
                      </a:r>
                      <a:endParaRPr lang="en-US" sz="10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Accession  number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Proteins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Location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6560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29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P58771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Tropomyosin alpha-1 chain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515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30</a:t>
                      </a:r>
                      <a:endParaRPr lang="uk-UA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Q3UV17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Keratin, type II cytoskeletal 2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9466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31</a:t>
                      </a:r>
                      <a:endParaRPr lang="ru-RU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Q6IME9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Keratin, type II cytoskeletal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Cytoskeletal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51525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32</a:t>
                      </a:r>
                      <a:endParaRPr lang="uk-UA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Q6IFZ6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Keratin, type II cytoskeletal 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Cytoskeletal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982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33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P01868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Ig gamma-1 chain C region secreted form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3498">
                <a:tc>
                  <a:txBody>
                    <a:bodyPr/>
                    <a:lstStyle/>
                    <a:p>
                      <a:pPr algn="ctr"/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34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P01869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Ig gamma-1 chain C region, membrane-bound form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8521">
                <a:tc>
                  <a:txBody>
                    <a:bodyPr/>
                    <a:lstStyle/>
                    <a:p>
                      <a:pPr algn="ctr"/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35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P16125</a:t>
                      </a: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L-lactate dehydrogenase</a:t>
                      </a:r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B chain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6179" marR="6179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6179" marR="6179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8205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</a:t>
                      </a:r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36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P018762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Isoform 2 of Ig gamma-2B chain C region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16861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P01867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Ig gamma-2B chain C region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07715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38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P63017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Heat shock cognate 71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kDa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protein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</a:t>
                      </a:r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14189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39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P3100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Desmin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0018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Q61414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Keratin, type I cytoskeletal 15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</a:t>
                      </a:r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233543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P08730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Keratin, type I cytoskeletal 13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83497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42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Q02257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Junction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plakoglobin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208521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43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Q8BWT1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3-ketoacyl-CoA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thiolase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mitochondrial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Mitochondrial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16861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44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P01864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Ig gamma-2A chain C region secreted form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83498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P19001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Keratin, type I cytoskeletal 19 OS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91838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46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P07744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Keratin, type II cytoskeletal 4 OS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00609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47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Q8BMS1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Trifunctional enzyme subunit alpha, mitochondrial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Mitochondrial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75962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48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P48962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ADP/ATP translocase 1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83498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49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P16858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Glyceraldehyde-3-phosphate dehydrogenase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91839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50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P01837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C region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83498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51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Q6IFZ9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II cytoskeletal 74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200180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52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de-DE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P09542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Myosin light chain 3 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21686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53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P11679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II cytoskeletal 8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216861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P03987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Isoform 2 of Ig gamma-3 chain C region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261237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55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P03987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gamma-3 chain C region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  <a:tr h="261237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56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de-DE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P04247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Myoglobin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895895071"/>
                  </a:ext>
                </a:extLst>
              </a:tr>
              <a:tr h="261237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   57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P54071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Isocitrate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dehydrogenase [NADP]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Mitochondrial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413682986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340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Table III Continued</a:t>
            </a:r>
          </a:p>
        </p:txBody>
      </p:sp>
    </p:spTree>
    <p:extLst>
      <p:ext uri="{BB962C8B-B14F-4D97-AF65-F5344CB8AC3E}">
        <p14:creationId xmlns:p14="http://schemas.microsoft.com/office/powerpoint/2010/main" val="4862026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340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Table III Continued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313510"/>
              </p:ext>
            </p:extLst>
          </p:nvPr>
        </p:nvGraphicFramePr>
        <p:xfrm>
          <a:off x="1844601" y="492731"/>
          <a:ext cx="8240056" cy="628675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2901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3163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88410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9530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Sequence</a:t>
                      </a:r>
                      <a:r>
                        <a:rPr lang="en-US" sz="1000" b="1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number</a:t>
                      </a:r>
                      <a:endParaRPr lang="en-US" sz="10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Accession  number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 Proteins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Location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00343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58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Q8VED5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II cytoskeletal 79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1649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59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P01872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mu chain C region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1649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60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P01872-2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Isoform 2 of Ig mu chain C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0865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P01635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V-V region K2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58605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P10922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H1.0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3648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63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Q91VR2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ATP synthase subunit gamma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Mitochondrial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00343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P51881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ADP/ATP translocase 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0343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P43276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H1.5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1995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66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de-DE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P01673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V-III region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7530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67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P07310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Creatine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kinase M-type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66953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68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P45952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Medium-chain specific acyl-CoA dehydrogenase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Mitochondrial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4134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69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P01631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V-II region 26-10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83647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70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P01843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lambda-1 chain C region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99858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71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Q9Z2I9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Succinate--CoA ligase [ADP-forming] subunit beta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86647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72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P01942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Hemoglobin subunit alpha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91996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73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P19536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Cytochrome c oxidase subunit 5B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71145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74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P02104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Hemoglobin subunit epsilon-Y2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51649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75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P07356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u="none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Annexin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A2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59889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76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de-DE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P01674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V-III region PC 2154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51649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77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P01647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V-V region HP 124E1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65562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78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P01643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V-V region MOPC 173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83648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79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P01644 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V-V region HP R16.7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91995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80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P01645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V-V region HP 93G7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200343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81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P23927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Alpha-</a:t>
                      </a:r>
                      <a:r>
                        <a:rPr lang="en-US" sz="1000" u="none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crystallin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B chain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83648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82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P01845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lambda-3 chain C region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83648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83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P01844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lambda-2 chain C region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191996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84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A6BLY7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 cytoskeletal 28</a:t>
                      </a:r>
                    </a:p>
                  </a:txBody>
                  <a:tcPr marL="1662" marR="166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62" marR="1662" marT="0" marB="0"/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16695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85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P62806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H4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1836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86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P14106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Complement C1q subcomponent subunit B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  <a:tr h="158605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87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O35129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Prohibitin-2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32"/>
                  </a:ext>
                </a:extLst>
              </a:tr>
              <a:tr h="17530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88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P18525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heavy chain V region 5-84 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33"/>
                  </a:ext>
                </a:extLst>
              </a:tr>
              <a:tr h="17530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89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P06151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L-lactate dehydrogenase A chain 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34"/>
                  </a:ext>
                </a:extLst>
              </a:tr>
              <a:tr h="166952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90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P01639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V-V region MOPC 41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35"/>
                  </a:ext>
                </a:extLst>
              </a:tr>
              <a:tr h="26145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91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Q99JY0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Trifunctional enzyme subunit beta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Mitochondrial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26055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0"/>
            <a:ext cx="340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Table III Continued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8103040"/>
              </p:ext>
            </p:extLst>
          </p:nvPr>
        </p:nvGraphicFramePr>
        <p:xfrm>
          <a:off x="739347" y="509292"/>
          <a:ext cx="11023134" cy="6257298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54975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67882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201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7444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61875"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Sequence</a:t>
                      </a:r>
                      <a:r>
                        <a:rPr lang="en-US" sz="1000" b="1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number</a:t>
                      </a:r>
                      <a:endParaRPr lang="en-US" sz="10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Accession  number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Proteins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Location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94305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92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P62983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Ubiquitin-40S ribosomal protein S27a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1336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93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P50544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Very long-chain specific acyl-CoA dehydrogenase,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8114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94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Q8CAQ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MICOS complex subunit Mic60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1336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95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Q8CAQ8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Isoform 5 of MICOS complex subunit Mic60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76168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96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P01636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V-V region MOPC 149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8114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97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Q921G7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Electron transfer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flavoprotein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-ubiquinone oxidoreductase, 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01336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98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P04117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Fatty acid-binding protein,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8114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99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Q9DCW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Electron transfer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flavoprotein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subunit beta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67780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100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Q64291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Keratin, type I cytoskeletal 12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1335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101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P05064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Fructose-bisphosphate aldolase A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09725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102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Q99LC5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Electron transfer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flavoprotein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subunit alpha, 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8114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</a:t>
                      </a:r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103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P01642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kappa chain V-V region L7 (Fragment)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09725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104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P05202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Aspartate aminotransferase, 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4557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105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P68368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Tubulin alpha-4A chain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76169">
                <a:tc>
                  <a:txBody>
                    <a:bodyPr/>
                    <a:lstStyle/>
                    <a:p>
                      <a:r>
                        <a:rPr lang="is-I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106</a:t>
                      </a:r>
                      <a:endParaRPr lang="is-I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is-I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P68373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Tubulin alpha-1C chain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209725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107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Q9JJZ2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Tubulin alpha-8 chain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84558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</a:t>
                      </a:r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108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P05214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Tubulin alpha-3 chain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84558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109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P05213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Tubulin alpha-1B chain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92946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110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P68369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Tubulin alpha-1A chain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201336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111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P07724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Serum albumin</a:t>
                      </a:r>
                    </a:p>
                  </a:txBody>
                  <a:tcPr marL="2782" marR="2782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2782" marR="2782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92947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112 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Q8VHX6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Isoform 2 of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Filamin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-C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261875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113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Q8VHX6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Filamin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-C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261875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114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P97350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Plakophilin-1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261875">
                <a:tc>
                  <a:txBody>
                    <a:bodyPr/>
                    <a:lstStyle/>
                    <a:p>
                      <a:r>
                        <a:rPr lang="cs-CZ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cs-CZ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115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de-DE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Q60932- 2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Isoform Mt-VDAC1 of Voltage-dependent anion-selective channel protein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261875">
                <a:tc>
                  <a:txBody>
                    <a:bodyPr/>
                    <a:lstStyle/>
                    <a:p>
                      <a:r>
                        <a:rPr lang="cs-CZ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cs-CZ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116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Q60932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Voltage-dependent anion-selective channel protein 1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261875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117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Q9D6R2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Isocitrate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dehydrogenase [NAD] subunit alpha, mitochondrial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261875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118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P98086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Complement C1q subcomponent subunit A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261875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119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Q9D2G2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Isoform 2 of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Dihydrolipoyllysine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-residue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succinyltransferase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component of 2-oxoglutarate dehydrogenase complex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51837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9561603"/>
              </p:ext>
            </p:extLst>
          </p:nvPr>
        </p:nvGraphicFramePr>
        <p:xfrm>
          <a:off x="1410499" y="606829"/>
          <a:ext cx="10125512" cy="602246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190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3035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89963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7646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33887"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Sequence</a:t>
                      </a:r>
                      <a:r>
                        <a:rPr lang="en-US" sz="1000" b="1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number</a:t>
                      </a:r>
                      <a:endParaRPr lang="en-US" sz="10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Accession  number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Proteins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Location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120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Q9D2G2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Dihydrolipoyllysine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-residue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succinyltransferase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component of 2-oxoglutarate dehydrogenase complex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121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de-DE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P63038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60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kDa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heat shock protein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is-I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122 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Q64475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1-B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123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Q6ZWY9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type1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124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Q64525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2-B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125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P10853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type1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126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Q8CGP2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1-P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127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Q8CGP1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1-K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cs-CZ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128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P10854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1-M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129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Q64478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1-H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130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Q64524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2-E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is-I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131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Q9D2U9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3-A</a:t>
                      </a:r>
                    </a:p>
                  </a:txBody>
                  <a:tcPr marL="3510" marR="3510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3510" marR="3510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132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Q8CGP0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3-B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133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P70696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Histone H2B type 1-A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134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Q8CGP2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Isoform 2 of Histone H2B type 1-P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135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O70373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Xin actin-binding repeat-containing protein 1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136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P97447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Isoform 2 of Four and a half LIM domains protein 1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de-DE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137</a:t>
                      </a:r>
                      <a:endParaRPr lang="de-DE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de-DE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P97447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Four and a half LIM domains protein 1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Q8BFR5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Isoform 2 of Elongation factor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,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139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Q8BFR5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Elongation factor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Tu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140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</a:t>
                      </a:r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P06330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Ig heavy chain V region AC38 205.12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141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Q8BKZ9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Pyruvate dehydrogenase protein X component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Mitochondrial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142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P62631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Elongation factor 1-alpha 2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143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P24270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Catalase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144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P10107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Annexin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A1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145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Q9JLF6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Protein-glutamine gamma-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glutamyltransferase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K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146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Q64522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Histone H2A type 2-B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147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P27661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Histone H2AX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148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Q60597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Isoform 2 of 2-oxoglutarate dehydrogenase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149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Q60597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2-oxoglutarate dehydrogenase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Mitochondrial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30"/>
                  </a:ext>
                </a:extLst>
              </a:tr>
              <a:tr h="189357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150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Q60597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Isoform 4 of 2-oxoglutarate dehydrogenase,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Mitochondrial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31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340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Table III Continued</a:t>
            </a:r>
          </a:p>
        </p:txBody>
      </p:sp>
    </p:spTree>
    <p:extLst>
      <p:ext uri="{BB962C8B-B14F-4D97-AF65-F5344CB8AC3E}">
        <p14:creationId xmlns:p14="http://schemas.microsoft.com/office/powerpoint/2010/main" val="2737757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6718971"/>
              </p:ext>
            </p:extLst>
          </p:nvPr>
        </p:nvGraphicFramePr>
        <p:xfrm>
          <a:off x="1445148" y="931025"/>
          <a:ext cx="9771058" cy="506438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6740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5196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1340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17627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187580"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Sequence</a:t>
                      </a:r>
                      <a:r>
                        <a:rPr lang="en-US" sz="1000" b="1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number</a:t>
                      </a:r>
                      <a:endParaRPr lang="en-US" sz="1000" b="1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Accession  number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         Proteins</a:t>
                      </a:r>
                    </a:p>
                  </a:txBody>
                  <a:tcPr marL="7195" marR="7195" marT="0" marB="0"/>
                </a:tc>
                <a:tc>
                  <a:txBody>
                    <a:bodyPr/>
                    <a:lstStyle/>
                    <a:p>
                      <a:r>
                        <a:rPr lang="en-US" sz="1000" b="1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  Location</a:t>
                      </a:r>
                    </a:p>
                  </a:txBody>
                  <a:tcPr marL="7195" marR="7195" marT="0" marB="0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8210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151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Q60597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Isoform 3 of 2-oxoglutarate dehydrogenase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Mitochondrial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2644635307"/>
                  </a:ext>
                </a:extLst>
              </a:tr>
              <a:tr h="7821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152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P47915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60S ribosomal protein L29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3612889279"/>
                  </a:ext>
                </a:extLst>
              </a:tr>
              <a:tr h="78210">
                <a:tc>
                  <a:txBody>
                    <a:bodyPr/>
                    <a:lstStyle/>
                    <a:p>
                      <a:r>
                        <a:rPr lang="hr-HR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153</a:t>
                      </a:r>
                      <a:endParaRPr lang="hr-HR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P84099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60S ribosomal protein L19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44394268"/>
                  </a:ext>
                </a:extLst>
              </a:tr>
              <a:tr h="7821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154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P01728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lambda-2 chain V region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821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155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P01723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lambda-1 chain V region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8532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156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P01727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lambda-1 chain V region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8532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P01726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lambda-1 chain V region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9243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P01729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lambda-2 chain V region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159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Q6P8J7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Creatine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kinase S-type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Mitochondrial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160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Q9CZ13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Cytochrome b-c1 complex subunit 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Mitochondrial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Q9EST1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Gasdermin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-A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162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Q7TNB8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Isoform 2 of Protein strawberry notch homolog 2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163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Q7TNB8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Protein strawberry notch homolog 2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164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P48678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 err="1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Prelamin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-A/C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165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P11499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Heat shock protein HSP 90-beta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166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P07901 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Heat shock protein HSP 90-alpha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Q06185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ATP synthase subunit e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Q9DB20 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ATP synthase subunit O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169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Q0KK59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Protein unc-79 homolog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6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de-DE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170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de-DE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P62827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GTP-binding nuclear protein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7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171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P01638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kappa chain V-V region L6 (Fragment)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8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 172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P01637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kappa chain V-V region T1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19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173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P01750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heavy chain V region 102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0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174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P01753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heavy chain V region 186-1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1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175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P01754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heavy chain V region 1-62-3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2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176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P06328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heavy chain V region VH558 B4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3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P01751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heavy chain V region B1-8/186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4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P01029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Complement C4-B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5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179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P01633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Ig kappa chain V19-17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6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180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O54943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Period circadian protein homolog</a:t>
                      </a:r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2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7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Q64338-1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Isoform</a:t>
                      </a:r>
                      <a:r>
                        <a:rPr lang="en-US" sz="1000" baseline="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1 of Calcium/calmodulin-dependent 3,5’ cyclic nucleotide phosphodiesterase 1C</a:t>
                      </a:r>
                      <a:endParaRPr lang="en-US" sz="1000" dirty="0">
                        <a:effectLst/>
                        <a:latin typeface="Arial" charset="0"/>
                        <a:ea typeface="Arial" charset="0"/>
                        <a:cs typeface="Arial" charset="0"/>
                      </a:endParaRP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8"/>
                  </a:ext>
                </a:extLst>
              </a:tr>
              <a:tr h="99540">
                <a:tc>
                  <a:txBody>
                    <a:bodyPr/>
                    <a:lstStyle/>
                    <a:p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</a:t>
                      </a:r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</a:t>
                      </a:r>
                      <a:r>
                        <a:rPr lang="hr-HR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182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hr-HR" sz="1000" u="none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Q64338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Calcium/calmodulin-dependent 3’,5’ cyclic phosphodiesterase 1C</a:t>
                      </a:r>
                    </a:p>
                  </a:txBody>
                  <a:tcPr marL="1646" marR="1646" marT="0" marB="0"/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effectLst/>
                          <a:latin typeface="Arial" charset="0"/>
                          <a:ea typeface="Arial" charset="0"/>
                          <a:cs typeface="Arial" charset="0"/>
                        </a:rPr>
                        <a:t>    Unknown</a:t>
                      </a:r>
                    </a:p>
                  </a:txBody>
                  <a:tcPr marL="1646" marR="1646" marT="0" marB="0"/>
                </a:tc>
                <a:extLst>
                  <a:ext uri="{0D108BD9-81ED-4DB2-BD59-A6C34878D82A}">
                    <a16:rowId xmlns:a16="http://schemas.microsoft.com/office/drawing/2014/main" xmlns="" val="10029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0" y="0"/>
            <a:ext cx="3404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Supplemental Table III Continued</a:t>
            </a:r>
          </a:p>
        </p:txBody>
      </p:sp>
    </p:spTree>
    <p:extLst>
      <p:ext uri="{BB962C8B-B14F-4D97-AF65-F5344CB8AC3E}">
        <p14:creationId xmlns:p14="http://schemas.microsoft.com/office/powerpoint/2010/main" val="137692497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28751</TotalTime>
  <Words>2381</Words>
  <Application>Microsoft Office PowerPoint</Application>
  <PresentationFormat>Custom</PresentationFormat>
  <Paragraphs>887</Paragraphs>
  <Slides>9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Office Theme</vt:lpstr>
      <vt:lpstr>SPW 14.0 Graph</vt:lpstr>
      <vt:lpstr>SPW 12.0 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203207</cp:lastModifiedBy>
  <cp:revision>772</cp:revision>
  <cp:lastPrinted>2018-03-28T21:23:30Z</cp:lastPrinted>
  <dcterms:created xsi:type="dcterms:W3CDTF">2016-01-06T20:00:53Z</dcterms:created>
  <dcterms:modified xsi:type="dcterms:W3CDTF">2018-04-05T01:39:39Z</dcterms:modified>
</cp:coreProperties>
</file>