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436" r:id="rId2"/>
    <p:sldId id="440" r:id="rId3"/>
    <p:sldId id="403" r:id="rId4"/>
    <p:sldId id="404" r:id="rId5"/>
    <p:sldId id="413" r:id="rId6"/>
    <p:sldId id="414" r:id="rId7"/>
    <p:sldId id="415" r:id="rId8"/>
    <p:sldId id="431" r:id="rId9"/>
    <p:sldId id="429" r:id="rId10"/>
    <p:sldId id="425" r:id="rId11"/>
    <p:sldId id="427" r:id="rId12"/>
    <p:sldId id="426" r:id="rId13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7C80"/>
    <a:srgbClr val="0000FF"/>
    <a:srgbClr val="0066FF"/>
    <a:srgbClr val="008000"/>
    <a:srgbClr val="3366FF"/>
    <a:srgbClr val="FF99FF"/>
    <a:srgbClr val="3275FA"/>
    <a:srgbClr val="6699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28" autoAdjust="0"/>
    <p:restoredTop sz="97105" autoAdjust="0"/>
  </p:normalViewPr>
  <p:slideViewPr>
    <p:cSldViewPr>
      <p:cViewPr>
        <p:scale>
          <a:sx n="90" d="100"/>
          <a:sy n="90" d="100"/>
        </p:scale>
        <p:origin x="-888" y="-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7" d="100"/>
        <a:sy n="7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Sheet2!$C$1</c:f>
              <c:strCache>
                <c:ptCount val="1"/>
                <c:pt idx="0">
                  <c:v>RNA Seq</c:v>
                </c:pt>
              </c:strCache>
            </c:strRef>
          </c:tx>
          <c:spPr>
            <a:solidFill>
              <a:sysClr val="window" lastClr="FFFFFF">
                <a:lumMod val="85000"/>
              </a:sysClr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Sheet2!$B$2:$B$11</c:f>
              <c:strCache>
                <c:ptCount val="10"/>
                <c:pt idx="0">
                  <c:v>BIRC3</c:v>
                </c:pt>
                <c:pt idx="1">
                  <c:v>CD48</c:v>
                </c:pt>
                <c:pt idx="2">
                  <c:v>GPR174</c:v>
                </c:pt>
                <c:pt idx="3">
                  <c:v>ID2</c:v>
                </c:pt>
                <c:pt idx="4">
                  <c:v>LIN52</c:v>
                </c:pt>
                <c:pt idx="5">
                  <c:v>MYCT1</c:v>
                </c:pt>
                <c:pt idx="6">
                  <c:v>OLIG2</c:v>
                </c:pt>
                <c:pt idx="7">
                  <c:v>P2RY13</c:v>
                </c:pt>
                <c:pt idx="8">
                  <c:v>SSBP4</c:v>
                </c:pt>
                <c:pt idx="9">
                  <c:v>THBS1</c:v>
                </c:pt>
              </c:strCache>
            </c:strRef>
          </c:cat>
          <c:val>
            <c:numRef>
              <c:f>Sheet2!$C$2:$C$11</c:f>
              <c:numCache>
                <c:formatCode>General</c:formatCode>
                <c:ptCount val="10"/>
                <c:pt idx="0">
                  <c:v>1.8800000000000001</c:v>
                </c:pt>
                <c:pt idx="1">
                  <c:v>2.94</c:v>
                </c:pt>
                <c:pt idx="2">
                  <c:v>0.26</c:v>
                </c:pt>
                <c:pt idx="3">
                  <c:v>2.9499999999999997</c:v>
                </c:pt>
                <c:pt idx="4">
                  <c:v>0.53</c:v>
                </c:pt>
                <c:pt idx="5">
                  <c:v>0.31000000000000022</c:v>
                </c:pt>
                <c:pt idx="6">
                  <c:v>0.33000000000000035</c:v>
                </c:pt>
                <c:pt idx="7">
                  <c:v>0.55000000000000004</c:v>
                </c:pt>
                <c:pt idx="8">
                  <c:v>1.54</c:v>
                </c:pt>
                <c:pt idx="9">
                  <c:v>6.45</c:v>
                </c:pt>
              </c:numCache>
            </c:numRef>
          </c:val>
        </c:ser>
        <c:ser>
          <c:idx val="1"/>
          <c:order val="1"/>
          <c:tx>
            <c:strRef>
              <c:f>Sheet2!$D$1</c:f>
              <c:strCache>
                <c:ptCount val="1"/>
                <c:pt idx="0">
                  <c:v>qPCR</c:v>
                </c:pt>
              </c:strCache>
            </c:strRef>
          </c:tx>
          <c:spPr>
            <a:solidFill>
              <a:sysClr val="windowText" lastClr="000000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Sheet2!$E$2:$E$11</c:f>
                <c:numCache>
                  <c:formatCode>General</c:formatCode>
                  <c:ptCount val="10"/>
                  <c:pt idx="0">
                    <c:v>0.19000000000000011</c:v>
                  </c:pt>
                  <c:pt idx="1">
                    <c:v>0.4800000000000002</c:v>
                  </c:pt>
                  <c:pt idx="2">
                    <c:v>2.0000000000000018E-2</c:v>
                  </c:pt>
                  <c:pt idx="3">
                    <c:v>0.4</c:v>
                  </c:pt>
                  <c:pt idx="4">
                    <c:v>7.0000000000000034E-2</c:v>
                  </c:pt>
                  <c:pt idx="5">
                    <c:v>6.0000000000000039E-2</c:v>
                  </c:pt>
                  <c:pt idx="6">
                    <c:v>3.000000000000002E-2</c:v>
                  </c:pt>
                  <c:pt idx="7">
                    <c:v>0.1</c:v>
                  </c:pt>
                  <c:pt idx="8">
                    <c:v>0.30000000000000021</c:v>
                  </c:pt>
                  <c:pt idx="9">
                    <c:v>0.9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Sheet2!$B$2:$B$11</c:f>
              <c:strCache>
                <c:ptCount val="10"/>
                <c:pt idx="0">
                  <c:v>BIRC3</c:v>
                </c:pt>
                <c:pt idx="1">
                  <c:v>CD48</c:v>
                </c:pt>
                <c:pt idx="2">
                  <c:v>GPR174</c:v>
                </c:pt>
                <c:pt idx="3">
                  <c:v>ID2</c:v>
                </c:pt>
                <c:pt idx="4">
                  <c:v>LIN52</c:v>
                </c:pt>
                <c:pt idx="5">
                  <c:v>MYCT1</c:v>
                </c:pt>
                <c:pt idx="6">
                  <c:v>OLIG2</c:v>
                </c:pt>
                <c:pt idx="7">
                  <c:v>P2RY13</c:v>
                </c:pt>
                <c:pt idx="8">
                  <c:v>SSBP4</c:v>
                </c:pt>
                <c:pt idx="9">
                  <c:v>THBS1</c:v>
                </c:pt>
              </c:strCache>
            </c:strRef>
          </c:cat>
          <c:val>
            <c:numRef>
              <c:f>Sheet2!$D$2:$D$11</c:f>
              <c:numCache>
                <c:formatCode>General</c:formatCode>
                <c:ptCount val="10"/>
                <c:pt idx="0">
                  <c:v>1.92</c:v>
                </c:pt>
                <c:pt idx="1">
                  <c:v>2.75</c:v>
                </c:pt>
                <c:pt idx="2">
                  <c:v>0.26</c:v>
                </c:pt>
                <c:pt idx="3">
                  <c:v>2.75</c:v>
                </c:pt>
                <c:pt idx="4">
                  <c:v>0.42000000000000021</c:v>
                </c:pt>
                <c:pt idx="5">
                  <c:v>0.4100000000000002</c:v>
                </c:pt>
                <c:pt idx="6">
                  <c:v>0.31000000000000022</c:v>
                </c:pt>
                <c:pt idx="7">
                  <c:v>0.51</c:v>
                </c:pt>
                <c:pt idx="8">
                  <c:v>1.6800000000000008</c:v>
                </c:pt>
                <c:pt idx="9">
                  <c:v>6.64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083840"/>
        <c:axId val="84085376"/>
      </c:barChart>
      <c:catAx>
        <c:axId val="84083840"/>
        <c:scaling>
          <c:orientation val="minMax"/>
        </c:scaling>
        <c:delete val="0"/>
        <c:axPos val="b"/>
        <c:majorTickMark val="out"/>
        <c:minorTickMark val="none"/>
        <c:tickLblPos val="nextTo"/>
        <c:crossAx val="84085376"/>
        <c:crosses val="autoZero"/>
        <c:auto val="1"/>
        <c:lblAlgn val="ctr"/>
        <c:lblOffset val="100"/>
        <c:noMultiLvlLbl val="0"/>
      </c:catAx>
      <c:valAx>
        <c:axId val="84085376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crossAx val="840838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6341399398245963"/>
          <c:y val="0.24389228132197777"/>
          <c:w val="0.25300012803277633"/>
          <c:h val="8.0392669666028996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981241315423806"/>
          <c:y val="3.3154266113831488E-2"/>
          <c:w val="0.79277182287697912"/>
          <c:h val="0.835796546978506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Sheet2!$F$3</c:f>
              <c:strCache>
                <c:ptCount val="1"/>
                <c:pt idx="0">
                  <c:v>RNA Seq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c:spPr>
          <c:invertIfNegative val="0"/>
          <c:cat>
            <c:strRef>
              <c:f>Sheet2!$E$4:$E$8</c:f>
              <c:strCache>
                <c:ptCount val="5"/>
                <c:pt idx="0">
                  <c:v>TGFBRI</c:v>
                </c:pt>
                <c:pt idx="1">
                  <c:v>TGFBRII</c:v>
                </c:pt>
                <c:pt idx="2">
                  <c:v>Smad2</c:v>
                </c:pt>
                <c:pt idx="3">
                  <c:v>Smad3</c:v>
                </c:pt>
                <c:pt idx="4">
                  <c:v>Smad7</c:v>
                </c:pt>
              </c:strCache>
            </c:strRef>
          </c:cat>
          <c:val>
            <c:numRef>
              <c:f>Sheet2!$F$4:$F$8</c:f>
              <c:numCache>
                <c:formatCode>General</c:formatCode>
                <c:ptCount val="5"/>
                <c:pt idx="0">
                  <c:v>0.6</c:v>
                </c:pt>
                <c:pt idx="1">
                  <c:v>0.76</c:v>
                </c:pt>
                <c:pt idx="2">
                  <c:v>0.97</c:v>
                </c:pt>
                <c:pt idx="3">
                  <c:v>0.74</c:v>
                </c:pt>
                <c:pt idx="4">
                  <c:v>2.06</c:v>
                </c:pt>
              </c:numCache>
            </c:numRef>
          </c:val>
        </c:ser>
        <c:ser>
          <c:idx val="1"/>
          <c:order val="1"/>
          <c:tx>
            <c:strRef>
              <c:f>Sheet2!$G$3</c:f>
              <c:strCache>
                <c:ptCount val="1"/>
                <c:pt idx="0">
                  <c:v>qPCR</c:v>
                </c:pt>
              </c:strCache>
            </c:strRef>
          </c:tx>
          <c:spPr>
            <a:solidFill>
              <a:schemeClr val="tx1"/>
            </a:solidFill>
            <a:ln w="952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Sheet2!$I$4:$I$8</c:f>
                <c:numCache>
                  <c:formatCode>General</c:formatCode>
                  <c:ptCount val="5"/>
                  <c:pt idx="0">
                    <c:v>0.1</c:v>
                  </c:pt>
                  <c:pt idx="1">
                    <c:v>0.15</c:v>
                  </c:pt>
                  <c:pt idx="2">
                    <c:v>0.12</c:v>
                  </c:pt>
                  <c:pt idx="3">
                    <c:v>0.1</c:v>
                  </c:pt>
                  <c:pt idx="4">
                    <c:v>0.14000000000000001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Sheet2!$E$4:$E$8</c:f>
              <c:strCache>
                <c:ptCount val="5"/>
                <c:pt idx="0">
                  <c:v>TGFBRI</c:v>
                </c:pt>
                <c:pt idx="1">
                  <c:v>TGFBRII</c:v>
                </c:pt>
                <c:pt idx="2">
                  <c:v>Smad2</c:v>
                </c:pt>
                <c:pt idx="3">
                  <c:v>Smad3</c:v>
                </c:pt>
                <c:pt idx="4">
                  <c:v>Smad7</c:v>
                </c:pt>
              </c:strCache>
            </c:strRef>
          </c:cat>
          <c:val>
            <c:numRef>
              <c:f>Sheet2!$G$4:$G$8</c:f>
              <c:numCache>
                <c:formatCode>General</c:formatCode>
                <c:ptCount val="5"/>
                <c:pt idx="0">
                  <c:v>0.65</c:v>
                </c:pt>
                <c:pt idx="1">
                  <c:v>0.85</c:v>
                </c:pt>
                <c:pt idx="2">
                  <c:v>1.1000000000000001</c:v>
                </c:pt>
                <c:pt idx="3">
                  <c:v>0.8</c:v>
                </c:pt>
                <c:pt idx="4">
                  <c:v>2.2000000000000002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496384"/>
        <c:axId val="90498176"/>
      </c:barChart>
      <c:catAx>
        <c:axId val="90496384"/>
        <c:scaling>
          <c:orientation val="minMax"/>
        </c:scaling>
        <c:delete val="0"/>
        <c:axPos val="b"/>
        <c:majorTickMark val="out"/>
        <c:minorTickMark val="none"/>
        <c:tickLblPos val="nextTo"/>
        <c:crossAx val="90498176"/>
        <c:crosses val="autoZero"/>
        <c:auto val="1"/>
        <c:lblAlgn val="ctr"/>
        <c:lblOffset val="100"/>
        <c:noMultiLvlLbl val="0"/>
      </c:catAx>
      <c:valAx>
        <c:axId val="90498176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crossAx val="904963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078817353713137"/>
          <c:y val="0.24891251945211684"/>
          <c:w val="0.52211749266635776"/>
          <c:h val="7.848451161507392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3DCC7DB1-293F-491C-9518-F70E50DB62F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33B02C43-7E2B-4542-81C4-69810118E3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96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20AD-DBFF-40A6-A2FB-ADF106043108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BB2C-D716-4D79-9D8D-3F3A03C9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20AD-DBFF-40A6-A2FB-ADF106043108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BB2C-D716-4D79-9D8D-3F3A03C9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20AD-DBFF-40A6-A2FB-ADF106043108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BB2C-D716-4D79-9D8D-3F3A03C9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20AD-DBFF-40A6-A2FB-ADF106043108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BB2C-D716-4D79-9D8D-3F3A03C9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20AD-DBFF-40A6-A2FB-ADF106043108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BB2C-D716-4D79-9D8D-3F3A03C9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20AD-DBFF-40A6-A2FB-ADF106043108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BB2C-D716-4D79-9D8D-3F3A03C9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20AD-DBFF-40A6-A2FB-ADF106043108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BB2C-D716-4D79-9D8D-3F3A03C9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20AD-DBFF-40A6-A2FB-ADF106043108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BB2C-D716-4D79-9D8D-3F3A03C9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20AD-DBFF-40A6-A2FB-ADF106043108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BB2C-D716-4D79-9D8D-3F3A03C9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20AD-DBFF-40A6-A2FB-ADF106043108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BB2C-D716-4D79-9D8D-3F3A03C9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320AD-DBFF-40A6-A2FB-ADF106043108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BB2C-D716-4D79-9D8D-3F3A03C9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320AD-DBFF-40A6-A2FB-ADF106043108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8BB2C-D716-4D79-9D8D-3F3A03C9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088406" y="1257104"/>
            <a:ext cx="1209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      -     TGF </a:t>
            </a:r>
            <a:endParaRPr lang="en-US" sz="12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1984178" y="2330080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984178" y="1663330"/>
            <a:ext cx="7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993703" y="1524830"/>
            <a:ext cx="523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28s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1993703" y="2191580"/>
            <a:ext cx="523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</a:t>
            </a:r>
            <a:r>
              <a:rPr lang="en-US" sz="1200" dirty="0" smtClean="0"/>
              <a:t>8s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312759" y="730101"/>
            <a:ext cx="623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(A)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304799" y="4104860"/>
            <a:ext cx="521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(B)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1324621" y="4783280"/>
            <a:ext cx="11372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178 genes up-regulated (&gt;1.5 folds)  by TGF-</a:t>
            </a:r>
            <a:r>
              <a:rPr lang="el-GR" sz="1000" dirty="0" smtClean="0"/>
              <a:t>β</a:t>
            </a:r>
            <a:endParaRPr lang="en-US" sz="1000" dirty="0" smtClean="0"/>
          </a:p>
        </p:txBody>
      </p:sp>
      <p:sp>
        <p:nvSpPr>
          <p:cNvPr id="30" name="Oval 29"/>
          <p:cNvSpPr/>
          <p:nvPr/>
        </p:nvSpPr>
        <p:spPr>
          <a:xfrm>
            <a:off x="1236685" y="4627238"/>
            <a:ext cx="1247636" cy="85015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85389" y="5208770"/>
            <a:ext cx="914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7981 genes</a:t>
            </a:r>
          </a:p>
          <a:p>
            <a:r>
              <a:rPr lang="en-US" sz="1000" dirty="0" smtClean="0"/>
              <a:t>Expressed in eosinophils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296535" y="5672920"/>
            <a:ext cx="1302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199 genes down-regulated by TGF-</a:t>
            </a:r>
            <a:r>
              <a:rPr lang="el-GR" sz="1000" dirty="0" smtClean="0"/>
              <a:t>β</a:t>
            </a:r>
            <a:endParaRPr lang="en-US" sz="1000" dirty="0" smtClean="0"/>
          </a:p>
        </p:txBody>
      </p:sp>
      <p:sp>
        <p:nvSpPr>
          <p:cNvPr id="33" name="Rounded Rectangle 32"/>
          <p:cNvSpPr/>
          <p:nvPr/>
        </p:nvSpPr>
        <p:spPr>
          <a:xfrm>
            <a:off x="585388" y="4562202"/>
            <a:ext cx="1981201" cy="1838598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1242753" y="5506872"/>
            <a:ext cx="1247636" cy="850150"/>
          </a:xfrm>
          <a:prstGeom prst="ellipse">
            <a:avLst/>
          </a:prstGeom>
          <a:noFill/>
          <a:ln w="1270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59" y="1514202"/>
            <a:ext cx="924494" cy="2354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2879679" y="719468"/>
            <a:ext cx="623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(C)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336699" y="236429"/>
            <a:ext cx="48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Figure 1. Expression of TGF-</a:t>
            </a:r>
            <a:r>
              <a:rPr lang="el-GR" sz="1200" b="1" dirty="0" smtClean="0"/>
              <a:t>β</a:t>
            </a:r>
            <a:r>
              <a:rPr lang="en-US" sz="1200" b="1" dirty="0" smtClean="0"/>
              <a:t> target genes by human eosinophils. </a:t>
            </a:r>
            <a:endParaRPr lang="en-US" sz="1200" b="1" dirty="0"/>
          </a:p>
        </p:txBody>
      </p:sp>
      <p:grpSp>
        <p:nvGrpSpPr>
          <p:cNvPr id="41" name="Group 40"/>
          <p:cNvGrpSpPr/>
          <p:nvPr/>
        </p:nvGrpSpPr>
        <p:grpSpPr>
          <a:xfrm>
            <a:off x="3524831" y="694743"/>
            <a:ext cx="699029" cy="5900470"/>
            <a:chOff x="4668041" y="330678"/>
            <a:chExt cx="699029" cy="5900470"/>
          </a:xfrm>
        </p:grpSpPr>
        <p:pic>
          <p:nvPicPr>
            <p:cNvPr id="42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2021" y="381000"/>
              <a:ext cx="601979" cy="5791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3" name="Rectangle 42"/>
            <p:cNvSpPr/>
            <p:nvPr/>
          </p:nvSpPr>
          <p:spPr>
            <a:xfrm>
              <a:off x="5290870" y="330678"/>
              <a:ext cx="76200" cy="5867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668041" y="363748"/>
              <a:ext cx="76200" cy="5867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990811" y="363748"/>
              <a:ext cx="54864" cy="5867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Rectangle 46"/>
          <p:cNvSpPr/>
          <p:nvPr/>
        </p:nvSpPr>
        <p:spPr>
          <a:xfrm>
            <a:off x="2973045" y="1116312"/>
            <a:ext cx="464024" cy="90984"/>
          </a:xfrm>
          <a:prstGeom prst="rect">
            <a:avLst/>
          </a:prstGeom>
          <a:gradFill flip="none" rotWithShape="0">
            <a:gsLst>
              <a:gs pos="100000">
                <a:srgbClr val="00CC00"/>
              </a:gs>
              <a:gs pos="51000">
                <a:srgbClr val="FFFF00"/>
              </a:gs>
              <a:gs pos="1000">
                <a:srgbClr val="FF0000"/>
              </a:gs>
              <a:gs pos="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0800000" scaled="1"/>
            <a:tileRect/>
          </a:gra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2910493" y="1172040"/>
            <a:ext cx="7347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Low      High</a:t>
            </a:r>
            <a:endParaRPr lang="en-US" sz="700" dirty="0"/>
          </a:p>
        </p:txBody>
      </p:sp>
      <p:sp>
        <p:nvSpPr>
          <p:cNvPr id="2" name="TextBox 1"/>
          <p:cNvSpPr txBox="1"/>
          <p:nvPr/>
        </p:nvSpPr>
        <p:spPr>
          <a:xfrm>
            <a:off x="3584821" y="546732"/>
            <a:ext cx="8347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(-)        TGF</a:t>
            </a:r>
            <a:endParaRPr lang="en-US" sz="800" b="1" dirty="0"/>
          </a:p>
        </p:txBody>
      </p:sp>
      <p:graphicFrame>
        <p:nvGraphicFramePr>
          <p:cNvPr id="38" name="Chart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2991747"/>
              </p:ext>
            </p:extLst>
          </p:nvPr>
        </p:nvGraphicFramePr>
        <p:xfrm>
          <a:off x="4710440" y="1385465"/>
          <a:ext cx="3124200" cy="4638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9" name="TextBox 38"/>
          <p:cNvSpPr txBox="1"/>
          <p:nvPr/>
        </p:nvSpPr>
        <p:spPr>
          <a:xfrm rot="16200000">
            <a:off x="3496007" y="3135163"/>
            <a:ext cx="228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Fold changes (TGF-</a:t>
            </a:r>
            <a:r>
              <a:rPr lang="el-GR" sz="1100" dirty="0" smtClean="0"/>
              <a:t>β</a:t>
            </a:r>
            <a:r>
              <a:rPr lang="en-US" sz="1100" dirty="0" smtClean="0"/>
              <a:t>/untreated)</a:t>
            </a:r>
            <a:endParaRPr lang="en-US" sz="1100" dirty="0"/>
          </a:p>
        </p:txBody>
      </p:sp>
      <p:sp>
        <p:nvSpPr>
          <p:cNvPr id="40" name="TextBox 39"/>
          <p:cNvSpPr txBox="1"/>
          <p:nvPr/>
        </p:nvSpPr>
        <p:spPr>
          <a:xfrm>
            <a:off x="4483398" y="719468"/>
            <a:ext cx="623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(D)</a:t>
            </a:r>
            <a:endParaRPr lang="en-US" sz="1400" dirty="0"/>
          </a:p>
        </p:txBody>
      </p:sp>
      <p:graphicFrame>
        <p:nvGraphicFramePr>
          <p:cNvPr id="49" name="Chart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8726241"/>
              </p:ext>
            </p:extLst>
          </p:nvPr>
        </p:nvGraphicFramePr>
        <p:xfrm>
          <a:off x="7162800" y="1339612"/>
          <a:ext cx="1295400" cy="4733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7086600" y="716009"/>
            <a:ext cx="623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(E)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16660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756333"/>
              </p:ext>
            </p:extLst>
          </p:nvPr>
        </p:nvGraphicFramePr>
        <p:xfrm>
          <a:off x="609600" y="304800"/>
          <a:ext cx="7772400" cy="6162138"/>
        </p:xfrm>
        <a:graphic>
          <a:graphicData uri="http://schemas.openxmlformats.org/drawingml/2006/table">
            <a:tbl>
              <a:tblPr/>
              <a:tblGrid>
                <a:gridCol w="2505498"/>
                <a:gridCol w="618702"/>
                <a:gridCol w="4648200"/>
              </a:tblGrid>
              <a:tr h="904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4257" marR="4521" marT="45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4257" marR="4521" marT="45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4257" marR="4521" marT="45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effectLst/>
                          <a:latin typeface="Arial"/>
                        </a:rPr>
                        <a:t>Ingenuity Canonical Pathways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effectLst/>
                          <a:latin typeface="Arial"/>
                        </a:rPr>
                        <a:t>P value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effectLst/>
                          <a:latin typeface="Arial"/>
                        </a:rPr>
                        <a:t>Molecules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6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Molecular Mechanisms of Cancer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0.0000006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PMAIP1,TGFBR1,CASP3,NFKBIE,SMAD7,ITGA5,SMAD5,MAPK13,NFKB1,FAS,PIK3R3,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ARHGEF19,JUN,BBC3,RHOQ,CDKN1A,E2F1,RHOF,HIPK2,PRKD3,BIRC3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iNOS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0.0000007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JUN,MYD88,NFKBIE,HMGA1,MAPK13,NFKB1,IRAK1,IRAK2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TREM1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0.0000032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ICAM1,MYD88,NLRC3,LAT2,ITGA5,CD83,FCGR2B,NFKB1,IRAK1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p53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0.0000035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PIK3R3,PMAIP1,JUN,BBC3,GADD45G,THBS1,E2F1,CDKN1A,HIPK2,FAS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4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IL-8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0.0000093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ICAM1,GNG2,NFKB1,LIMK1,IRAK1,VEGFA,PIK3R3,HMOX1,JUN,RHOQ,RHOF,PRKD3,IRAK2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IL-10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0.0000200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HMOX1,JUN,IL1RL1,NFKBIE,MAPK13,FCGR2B,NFKB1,IL18RAP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Inhibition of Angiogenesis by TSP1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0.0000316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VEGFA,JUN,TGFBR1,CASP3,THBS1,MAPK13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6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Role of Macrophages, Fibroblasts and 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0.0001096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ICAM1,IL1RL1,MYD88,NFKBIE,NFKB1,IL18RAP,IRAK1,VEGFA,PIK3R3,JUN,OSM,PRKD3,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       Endothelial Cells in Rheumatoid Arthritis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TNFSF13B,FCGR3A/FCGR3B,IRAK2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IL-1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0.0001230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JUN,MYD88,NFKBIE,GNG2,MAPK13,NFKB1,IRAK1,IRAK2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Induction of Apoptosis by HIV1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0.0003631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BBC3,CASP3,NFKBIE,NFKB1,BIRC3,FAS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51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Hepatic Fibrosis / Hepatic Stellate Cell Activation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0.0003802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VEGFA,ICAM1,TGFBR1,IL1RL1,KLF6,SMAD7,NFKB1,TNFSF14,TNFSF13B,FAS,IL18RAP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B Cell Activating Factor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0.0004074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JUN,NFKBIE,MAPK13,NFKB1,TNFSF13B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IL-6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0.0005248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VEGFA,PIK3R3,JUN,IL1RL1,NFKBIE,MAPK13,NFKB1,IL18RAP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Hepatic Cholestasis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0.0005370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JUN,MYD88,IL1RL1,NFKBIE,OSM,NFKB1,PRKD3,IL18RAP,IRAK1,IRAK2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p38 MAPK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0.0005495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TGFBR1,IL1RL1,HMGN1,MAPK13,FAS,IL18RAP,IRAK1,IRAK2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CD40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0.0005623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PIK3R3,ICAM1,JUN,NFKBIE,MAPK13,NFKB1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HMGB1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0.0006607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PIK3R3,ICAM1,JUN,RHOQ,OSM,MAPK13,RHOF,NFKB1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RAR Activation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0.0006918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VEGFA,PIK3R3,JUN,RDH11,SMAD7,MAPK13,SMAD5,NR2F6,NFKB1,PRKD3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G</a:t>
                      </a:r>
                      <a:r>
                        <a:rPr lang="el-GR" sz="800" b="0" i="0" u="none" strike="noStrike">
                          <a:effectLst/>
                          <a:latin typeface="Arial"/>
                        </a:rPr>
                        <a:t>α</a:t>
                      </a:r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q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0.0008318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PIK3R3,HMOX1,RGS2,RHOQ,NFKBIE,GNG2,RHOF,NFKB1,PRKD3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Erythropoietin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0.0008511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PIK3R3,JUN,EPOR,NFKBIE,NFKB1,PRKD3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PEDF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0.0009120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PIK3R3,NFKBIE,MAPK13,NFKB1,TCF7,FAS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TNFR1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0.0010471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JUN,CASP3,NFKBIE,NFKB1,BIRC3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LPS-stimulated MAPK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0.0010471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PIK3R3,JUN,NFKBIE,MAPK13,NFKB1,PRKD3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TNFR2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0.0010715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JUN,NFKBIE,NFKB1,BIRC3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Toll-like Receptor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0.0011220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JUN,MYD88,MAPK13,NFKB1,IRAK1,IRAK2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9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Glucocorticoid Receptor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0.0012023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POLR2J2/POLR2J3,PIK3R3,ICAM1,JUN,TGFBR1,YWHAH,ANXA1,NFKBIE,CDKN1A,MAPK13,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NFKB1,ADRB2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4-1BB Signaling in T Lymphocytes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0.0013804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JUN,NFKBIE,MAPK13,NFKB1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Signaling by Rho Family GTPases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0.0014125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PIK3R3,ARHGEF19,JUN,RHOQ,GNG2,RDX,ITGA5,VIM,RHOF,NFKB1,LIMK1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Acute Phase Response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0.0016596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PIK3R3,HMOX1,JUN,MYD88,NFKBIE,OSM,MAPK13,NFKB1,IRAK1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Pancreatic Adenocarcinoma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0.0016596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VEGFA,PIK3R3,HMOX1,TGFBR1,E2F1,CDKN1A,NFKB1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Type I Diabetes Mellitus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0.0019498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CASP3,MYD88,NFKBIE,MAPK13,NFKB1,FAS,IRAK1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TWEAK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0.0019498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CASP3,NFKBIE,NFKB1,BIRC3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IL-17A Signaling in Fibroblasts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0.0021878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JUN,NFKBIE,MAPK13,NFKB1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Dendritic Cell Maturation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0.0022909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PIK3R3,ICAM1,MYD88,NFKBIE,CD83,MAPK13,FCGR2B,NFKB1,FCGR3A/FCGR3B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14-3-3-mediated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0.0028840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PIK3R3,JUN,TUBA1A,YWHAH,TUBB8,VIM,PRKD3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RANK Signaling in Osteoclasts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0.0028840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PIK3R3,JUN,NFKBIE,MAPK13,NFKB1,BIRC3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Production of Nitric Oxide and Reactive 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0.0029512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PIK3R3,LYZ,JUN,RHOQ,NFKBIE,MAPK13,RHOF,NFKB1,PRKD3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          Oxygen Species in Macrophages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April Mediated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0.0029512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JUN,NFKBIE,MAPK13,NFKB1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PTEN Signaling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0.0030200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PIK3R3,TGFBR1,CASP3,YWHAH,CDKN1A,ITGA5,NFKB1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Role of Osteoblasts, Osteoclasts and 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0.0032359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PIK3R3,JUN,IL1RL1,NFKBIE,ITGA5,SMAD5,ACP5,NFKB1,BIRC3,IL18RAP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04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           Chondrocytes in Rheumatoid Arthritis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4257" marR="4521" marT="4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90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54257" marR="4521" marT="452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54257" marR="4521" marT="452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54257" marR="4521" marT="452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3874" y="171450"/>
            <a:ext cx="52101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Table 3S. Top signaling pathways regulating individual TGF-</a:t>
            </a:r>
            <a:r>
              <a:rPr lang="el-GR" sz="1100" b="1" dirty="0" smtClean="0"/>
              <a:t>β</a:t>
            </a:r>
            <a:r>
              <a:rPr lang="en-US" sz="1100" b="1" dirty="0" smtClean="0"/>
              <a:t> target genes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652623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939603"/>
              </p:ext>
            </p:extLst>
          </p:nvPr>
        </p:nvGraphicFramePr>
        <p:xfrm>
          <a:off x="447675" y="381000"/>
          <a:ext cx="7772399" cy="6318254"/>
        </p:xfrm>
        <a:graphic>
          <a:graphicData uri="http://schemas.openxmlformats.org/drawingml/2006/table">
            <a:tbl>
              <a:tblPr/>
              <a:tblGrid>
                <a:gridCol w="2411332"/>
                <a:gridCol w="646193"/>
                <a:gridCol w="4419600"/>
                <a:gridCol w="295274"/>
              </a:tblGrid>
              <a:tr h="918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5105" marR="4592" marT="4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5105" marR="4592" marT="4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5105" marR="4592" marT="4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4592" marR="4592" marT="4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effectLst/>
                          <a:latin typeface="Arial"/>
                        </a:rPr>
                        <a:t>Ingenuity Canonical Pathways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effectLst/>
                          <a:latin typeface="Arial"/>
                        </a:rPr>
                        <a:t>P value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effectLst/>
                          <a:latin typeface="Arial"/>
                        </a:rPr>
                        <a:t>Molecules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G-Protein Coupled Receptor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0.0033884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PIK3R3,P2RY13,RGS2,P2RY14,DUSP6,NFKBIE,ADORA2B,NFKB1,PTGER4,ADRB2,OPRL1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Death Receptor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0.0034674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CASP3,NFKBIE,NFKB1,BIRC3,FAS,LIMK1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Role of Pattern Recognition Receptors in 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0.0041687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PIK3R3,MYD88,OSM,NFKB1,PRKD3,RIPK2,C3AR1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          Recognition of Bacteria and Viruses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Tec Kinase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0.0041687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PIK3R3,RHOQ,GNG2,ITGA5,RHOF,NFKB1,PRKD3,FAS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Breast Cancer Regulation by Stathmin1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0.0042658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PIK3R3,ARHGEF19,TUBA1A,TUBB8,E2F1,CDKN1A,GNG2,PRKD3,LIMK1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Colorectal Cancer Metastasis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0.0052481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VEGFA,PIK3R3,JUN,TGFBR1,RHOQ,CASP3,GNG2,RHOF,NFKB1,PTGER4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JAK/Stat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0.0056234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PIK3R3,JUN,CDKN1A,CISH,NFKB1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effectLst/>
                          <a:latin typeface="Arial"/>
                        </a:rPr>
                        <a:t>Tumoricidal</a:t>
                      </a:r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 Function of Hepatic Natural 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0.0061660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ICAM1,CASP3,FAS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4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                                              Killer Cells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NF-</a:t>
                      </a:r>
                      <a:r>
                        <a:rPr lang="el-GR" sz="800" b="0" i="0" u="none" strike="noStrike">
                          <a:effectLst/>
                          <a:latin typeface="Arial"/>
                        </a:rPr>
                        <a:t>κ</a:t>
                      </a:r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B Activation by Viruses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0.0063096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PIK3R3,NFKBIE,ITGA5,NFKB1,PRKD3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CCR5 Signaling in Macrophages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0.0063096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JUN,GNG2,MAPK13,PRKD3,FAS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STAT3 Pathway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0.0063096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TGFBR1,PIM1,CDKN1A,CISH,MAPK13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IL-12 Signaling and Production in Macrophages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0.0067608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PIK3R3,LYZ,JUN,MYD88,MAPK13,NFKB1,PRKD3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IL-17A Signaling in Gastric Cells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0.0069183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JUN,MAPK13,NFKB1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Role of NFAT in Regulation of the Immune 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0.0074131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PIK3R3,JUN,NFKBIE,GNG2,FCGR2B,NFKB1,FCGR3A/FCGR3B,CABIN1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                                                   Response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HGF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0.0074131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PIK3R3,JUN,ETS2,CDKN1A,ITGA5,PRKD3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BMP signaling pathway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0.0075858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JUN,SMAD7,MAPK13,SMAD5,NFKB1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Aryl Hydrocarbon Receptor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0.0087096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JUN,E2F1,CDKN1A,NFKB1,ALDH6A1,AHR,FAS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CD27 Signaling in Lymphocytes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0.0091201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JUN,CASP3,NFKBIE,NFKB1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UVB-Induced MAPK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0.0097724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PIK3R3,JUN,MAPK13,PRKD3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ILK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0.0104713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VEGFA,PIK3R3,JUN,RHOQ,CASP3,VIM,RHOF,NFKB1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Ceramide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0.0107152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PIK3R3,JUN,S1PR2,CERK,NFKB1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Role of p14/p19ARF in Tumor Suppression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0.0117490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PIK3R3,E2F1,UBTF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Prostate Cancer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0.0117490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PIK3R3,NFKBIE,E2F1,CDKN1A,NFKB1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ErbB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0.0117490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PIK3R3,JUN,MAPK13,PRKD3,AREG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Lymphotoxin </a:t>
                      </a:r>
                      <a:r>
                        <a:rPr lang="el-GR" sz="800" b="0" i="0" u="none" strike="noStrike">
                          <a:effectLst/>
                          <a:latin typeface="Arial"/>
                        </a:rPr>
                        <a:t>β </a:t>
                      </a:r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Receptor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0.0117490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PIK3R3,CASP3,NFKB1,TNFSF14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Role of IL-17A in Arthritis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0.0117490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PIK3R3,NFKBIE,MAPK13,NFKB1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Bladder Cancer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0.0123027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VEGFA,DAPK1,THBS1,E2F1,CDKN1A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TGF-</a:t>
                      </a:r>
                      <a:r>
                        <a:rPr lang="el-GR" sz="800" b="0" i="0" u="none" strike="noStrike">
                          <a:effectLst/>
                          <a:latin typeface="Arial"/>
                        </a:rPr>
                        <a:t>β </a:t>
                      </a:r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0.0123027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JUN,TGFBR1,SMAD7,MAPK13,SMAD5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effectLst/>
                          <a:latin typeface="Arial"/>
                        </a:rPr>
                        <a:t>Myc</a:t>
                      </a:r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 Mediated Apoptosis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0.0134896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PIK3R3,CASP3,YWHAH,FAS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Apoptosis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0.0134896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CASP3,NFKBIE,NFKB1,BIRC3,FAS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ATM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0.0141254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JUN,GADD45G,CDKN1A,MAPK13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Germ Cell-Sertoli Cell Junction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0.0154882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PIK3R3,TGFBR1,RHOQ,TUBA1A,TUBB8,RHOF,LIMK1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Chronic Myeloid Leukemia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0.0162181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PIK3R3,TGFBR1,E2F1,CDKN1A,NFKB1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LXR/RXR Activation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0.0162181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LYZ,IL1RL1,FASN,NFKB1,CYP51A1,IL18RAP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PI3K/AKT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0.0162181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PIK3R3,YWHAH,NFKBIE,CDKN1A,ITGA5,NFKB1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IL-9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0.0162181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PIK3R3,CISH,NFKB1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PPAR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0.0169824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JUN,IL1RL1,NFKBIE,NFKB1,IL18RAP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Phospholipase C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0.0173780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ARHGEF19,HMOX1,RHOQ,GNG2,ITGA5,FCGR2B,RHOF,NFKB1,PRKD3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Hypoxia Signaling in the Cardiovascular System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0.0194984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VEGFA,JUN,NFKBIE,LDHA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NF-</a:t>
                      </a:r>
                      <a:r>
                        <a:rPr lang="el-GR" sz="800" b="0" i="0" u="none" strike="noStrike" dirty="0">
                          <a:effectLst/>
                          <a:latin typeface="Arial"/>
                        </a:rPr>
                        <a:t>κ</a:t>
                      </a:r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B Signaling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0.0204174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PIK3R3,TGFBR1,MYD88,NFKBIE,NFKB1,TNFSF13B,IRAK1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Fc</a:t>
                      </a:r>
                      <a:r>
                        <a:rPr lang="el-GR" sz="800" b="0" i="0" u="none" strike="noStrike">
                          <a:effectLst/>
                          <a:latin typeface="Arial"/>
                        </a:rPr>
                        <a:t>γ </a:t>
                      </a:r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Receptor-mediated Phagocytosis in 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0.0204174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PIK3R3,HMOX1,FYB,PRKD3,FCGR3A/FCGR3B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                 Macrophages and Monocytes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6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IL-17A Signaling in Airway Cells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0.0204174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PIK3R3,NFKBIE,MAPK13,NFKB1</a:t>
                      </a:r>
                    </a:p>
                  </a:txBody>
                  <a:tcPr marL="55105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92" marR="4592" marT="4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12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55105" marR="4592" marT="45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55105" marR="4592" marT="45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55105" marR="4592" marT="45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4592" marR="4592" marT="4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1950" y="238125"/>
            <a:ext cx="5810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Table 3S. Top signaling pathways regulating individual TGF-</a:t>
            </a:r>
            <a:r>
              <a:rPr lang="el-GR" sz="1100" b="1" dirty="0" smtClean="0"/>
              <a:t>β</a:t>
            </a:r>
            <a:r>
              <a:rPr lang="en-US" sz="1100" b="1" dirty="0" smtClean="0"/>
              <a:t> target genes </a:t>
            </a:r>
            <a:r>
              <a:rPr lang="en-US" sz="1100" dirty="0" smtClean="0"/>
              <a:t>(continued…)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177510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357313"/>
              </p:ext>
            </p:extLst>
          </p:nvPr>
        </p:nvGraphicFramePr>
        <p:xfrm>
          <a:off x="685800" y="304800"/>
          <a:ext cx="7467600" cy="6338168"/>
        </p:xfrm>
        <a:graphic>
          <a:graphicData uri="http://schemas.openxmlformats.org/drawingml/2006/table">
            <a:tbl>
              <a:tblPr/>
              <a:tblGrid>
                <a:gridCol w="2433224"/>
                <a:gridCol w="614776"/>
                <a:gridCol w="4419600"/>
              </a:tblGrid>
              <a:tr h="934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6061" marR="4672" marT="4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6061" marR="4672" marT="4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6061" marR="4672" marT="46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4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effectLst/>
                          <a:latin typeface="Arial"/>
                        </a:rPr>
                        <a:t>Ingenuity Canonical Pathways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effectLst/>
                          <a:latin typeface="Arial"/>
                        </a:rPr>
                        <a:t>P value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effectLst/>
                          <a:latin typeface="Arial"/>
                        </a:rPr>
                        <a:t>Molecules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RhoGDI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0.0239883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ARHGEF19,RHOQ,GNG2,RDX,ITGA5,RHOF,LIMK1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Granulocyte Adhesion and Diapedesis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0.0239883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ICAM1,IL1RL1,RDX,ITGA5,HRH4,CCL4L1/CCL4L2,IL18RAP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HIF1</a:t>
                      </a:r>
                      <a:r>
                        <a:rPr lang="el-GR" sz="800" b="0" i="0" u="none" strike="noStrike">
                          <a:effectLst/>
                          <a:latin typeface="Arial"/>
                        </a:rPr>
                        <a:t>α </a:t>
                      </a:r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0.0251189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VEGFA,PIK3R3,JUN,MAPK13,LDHA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Role of PKR in Interferon Induction and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0.0251189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CASP3,NFKBIE,NFKB1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                                 Antiviral Response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B Cell Receptor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0.0257040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PIK3R3,JUN,DAPP1,NFKBIE,MAPK13,FCGR2B,NFKB1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Glycogen Degradation II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0.0257040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PYGL,PGM2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Parkinson's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0.0257040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CASP3,MAPK13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LPS/IL-1 Mediated Inhibition of RXR Function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0.0263027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JUN,MYD88,IL1RL1,SULT1A3/SULT1A4,ALAS1,ALDH6A1,IL18RAP,IRAK1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cAMP-mediated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0.0263027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P2RY13,RGS2,P2RY14,DUSP6,ADORA2B,PTGER4,ADRB2,OPRL1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IL-17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0.0275423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PIK3R3,JUN,MAPK13,NFKB1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PPAR</a:t>
                      </a:r>
                      <a:r>
                        <a:rPr lang="el-GR" sz="800" b="0" i="0" u="none" strike="noStrike">
                          <a:effectLst/>
                          <a:latin typeface="Arial"/>
                        </a:rPr>
                        <a:t>α/</a:t>
                      </a:r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RXR</a:t>
                      </a:r>
                      <a:r>
                        <a:rPr lang="el-GR" sz="800" b="0" i="0" u="none" strike="noStrike">
                          <a:effectLst/>
                          <a:latin typeface="Arial"/>
                        </a:rPr>
                        <a:t>α </a:t>
                      </a:r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Activation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0.0275423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JUN,TGFBR1,IL1RL1,FASN,NFKBIE,NFKB1,IL18RAP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Rac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0.0275423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PIK3R3,JUN,ITGA5,NFKB1,LIMK1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Relaxin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0.0281838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VEGFA,PIK3R3,JUN,NFKBIE,GNG2,NFKB1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Renal Cell Carcinoma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0.0288403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VEGFA,PIK3R3,JUN,FH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UVC-Induced MAPK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0.0288403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JUN,MAPK13,PRKD3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Small Cell Lung Cancer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0.0301995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PIK3R3,NFKBIE,E2F1,NFKB1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Pyridoxal 5'-phosphate Salvage Pathway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0.0301995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DAPK1,PIM1,LIMK1,IRAK1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16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Xenobiotic Metabolism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0.0301995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PIK3R3,UGT2B28,HMOX1,SULT1A3/SULT1A4,MAPK13,NFKB1,PRKD3,ALDH6A1,AHR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Cardiac Hypertrophy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0.0316228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PIK3R3,JUN,TGFBR1,RHOQ,GNG2,MAPK13,RHOF,ADRB2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MIF Regulation of Innate Immunity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0.0323594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JUN,NFKBIE,NFKB1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Melanoma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0.0323594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PIK3R3,E2F1,CDKN1A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Glycogen Degradation III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0.0323594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PYGL,PGM2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D-myo-inositol-5-phosphate Metabolism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0.0323594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NUDT5,TMEM55A,PTPRJ,ACP5,NUDT4,PTPN22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Prolactin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0.0323594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PIK3R3,JUN,TCF7,PRKD3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HER-2 Signaling in Breast Cancer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0.0323594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PIK3R3,CDKN1A,PRKD3,AREG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Role of Tissue Factor in Cancer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0.0331131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VEGFA,PIK3R3,CASP3,MAPK13,LIMK1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3-phosphoinositide Degradation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0.0331131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NUDT5,TMEM55A,PTPRJ,ACP5,NUDT4,PTPN22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Sphingosine-1-phosphate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0.0338844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PIK3R3,S1PR2,RHOQ,CASP3,RHOF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G</a:t>
                      </a:r>
                      <a:r>
                        <a:rPr lang="el-GR" sz="800" b="0" i="0" u="none" strike="noStrike">
                          <a:effectLst/>
                          <a:latin typeface="Arial"/>
                        </a:rPr>
                        <a:t>α</a:t>
                      </a:r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s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0.0338844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RGS2,GNG2,ADORA2B,PTGER4,ADRB2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Androgen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0.0346737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POLR2J2/POLR2J3,JUN,GNG2,NFKB1,PRKD3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GADD45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0.0354813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GADD45G,CDKN1A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Role of Oct4 in Mammalian Embryonic Stem 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0.0363078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PHB,ETS2,NR2F6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                                           Cell Pluripotency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fMLP Signaling in Neutrophils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0.0363078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PIK3R3,NFKBIE,GNG2,NFKB1,PRKD3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VDR/RXR Activation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0.0363078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IL1RL1,CDKN1A,HES1,PRKD3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Thrombin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0.0380189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PIK3R3,RHOQ,GNG2,MAPK13,RHOF,NFKB1,PRKD3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Hereditary Breast Cancer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0.0389045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POLR2J2/POLR2J3,PIK3R3,GADD45G,E2F1,CDKN1A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NAD Phosphorylation and Dephosphorylation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0.0389045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ACP6,ACP5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Regulation of IL-2 Expression in Activated and 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0.0398107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JUN,TGFBR1,NFKBIE,NFKB1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                                   Anergic T Lymphocytes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Renin-Angiotensin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0.0398107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PIK3R3,JUN,MAPK13,NFKB1,PRKD3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CXCR4 Signaling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0.0426580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PIK3R3,JUN,RHOQ,GNG2,RHOF,PRKD3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Cell Cycle: G2/M DNA Damage Checkpoint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0.0426580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YWHAH,CDKN1A,HIPK2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                                                   Regulation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CCR3 Signaling in Eosinophils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0.0446684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PIK3R3,GNG2,MAPK13,PRKD3,LIMK1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21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6061" marR="4672" marT="46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6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56061" marR="4672" marT="467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56061" marR="4672" marT="467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56061" marR="4672" marT="467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90549" y="171450"/>
            <a:ext cx="63436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Table 3S. Top signaling pathways regulating individual TGF-</a:t>
            </a:r>
            <a:r>
              <a:rPr lang="el-GR" sz="1100" b="1" dirty="0" smtClean="0"/>
              <a:t>β</a:t>
            </a:r>
            <a:r>
              <a:rPr lang="en-US" sz="1100" b="1" dirty="0" smtClean="0"/>
              <a:t> target genes </a:t>
            </a:r>
            <a:r>
              <a:rPr lang="en-US" sz="1100" dirty="0" smtClean="0"/>
              <a:t>(continued…)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036919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Rounded Rectangle 227"/>
          <p:cNvSpPr/>
          <p:nvPr/>
        </p:nvSpPr>
        <p:spPr>
          <a:xfrm>
            <a:off x="1098550" y="4533900"/>
            <a:ext cx="6858000" cy="120650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8" name="AutoShape 3"/>
          <p:cNvCxnSpPr>
            <a:cxnSpLocks noChangeShapeType="1"/>
          </p:cNvCxnSpPr>
          <p:nvPr/>
        </p:nvCxnSpPr>
        <p:spPr bwMode="auto">
          <a:xfrm flipV="1">
            <a:off x="2446884" y="2449992"/>
            <a:ext cx="3095119" cy="2358382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361" name="AutoShape 3"/>
          <p:cNvCxnSpPr>
            <a:cxnSpLocks noChangeShapeType="1"/>
          </p:cNvCxnSpPr>
          <p:nvPr/>
        </p:nvCxnSpPr>
        <p:spPr bwMode="auto">
          <a:xfrm flipH="1">
            <a:off x="4648200" y="3048000"/>
            <a:ext cx="2286000" cy="27813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 type="triangle" w="med" len="med"/>
          </a:ln>
        </p:spPr>
      </p:cxnSp>
      <p:sp>
        <p:nvSpPr>
          <p:cNvPr id="162" name="Rounded Rectangle 161"/>
          <p:cNvSpPr/>
          <p:nvPr/>
        </p:nvSpPr>
        <p:spPr>
          <a:xfrm>
            <a:off x="1092200" y="1752600"/>
            <a:ext cx="6858000" cy="381000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0" name="AutoShape 3"/>
          <p:cNvCxnSpPr>
            <a:cxnSpLocks noChangeShapeType="1"/>
          </p:cNvCxnSpPr>
          <p:nvPr/>
        </p:nvCxnSpPr>
        <p:spPr bwMode="auto">
          <a:xfrm>
            <a:off x="6497732" y="2421428"/>
            <a:ext cx="274320" cy="9144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63" name="AutoShape 3"/>
          <p:cNvCxnSpPr>
            <a:cxnSpLocks noChangeShapeType="1"/>
          </p:cNvCxnSpPr>
          <p:nvPr/>
        </p:nvCxnSpPr>
        <p:spPr bwMode="auto">
          <a:xfrm flipV="1">
            <a:off x="4572000" y="5029200"/>
            <a:ext cx="228600" cy="60960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84" name="AutoShape 3"/>
          <p:cNvCxnSpPr>
            <a:cxnSpLocks noChangeShapeType="1"/>
          </p:cNvCxnSpPr>
          <p:nvPr/>
        </p:nvCxnSpPr>
        <p:spPr bwMode="auto">
          <a:xfrm>
            <a:off x="3240148" y="2626428"/>
            <a:ext cx="457200" cy="45720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37" name="Straight Connector 236"/>
          <p:cNvCxnSpPr/>
          <p:nvPr/>
        </p:nvCxnSpPr>
        <p:spPr>
          <a:xfrm flipV="1">
            <a:off x="4724400" y="5570340"/>
            <a:ext cx="1206500" cy="4572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AutoShape 3"/>
          <p:cNvCxnSpPr>
            <a:cxnSpLocks noChangeShapeType="1"/>
          </p:cNvCxnSpPr>
          <p:nvPr/>
        </p:nvCxnSpPr>
        <p:spPr bwMode="auto">
          <a:xfrm flipH="1">
            <a:off x="4267200" y="920750"/>
            <a:ext cx="165100" cy="73152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759" name="AutoShape 3"/>
          <p:cNvCxnSpPr>
            <a:cxnSpLocks noChangeShapeType="1"/>
          </p:cNvCxnSpPr>
          <p:nvPr/>
        </p:nvCxnSpPr>
        <p:spPr bwMode="auto">
          <a:xfrm flipH="1">
            <a:off x="3454924" y="2855440"/>
            <a:ext cx="196738" cy="661385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24" name="Straight Connector 523"/>
          <p:cNvCxnSpPr/>
          <p:nvPr/>
        </p:nvCxnSpPr>
        <p:spPr>
          <a:xfrm flipV="1">
            <a:off x="6019800" y="2514600"/>
            <a:ext cx="304800" cy="3048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AutoShape 3"/>
          <p:cNvCxnSpPr>
            <a:cxnSpLocks noChangeShapeType="1"/>
          </p:cNvCxnSpPr>
          <p:nvPr/>
        </p:nvCxnSpPr>
        <p:spPr bwMode="auto">
          <a:xfrm>
            <a:off x="2357253" y="3713538"/>
            <a:ext cx="1827397" cy="2214817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312" name="AutoShape 3"/>
          <p:cNvCxnSpPr>
            <a:cxnSpLocks noChangeShapeType="1"/>
          </p:cNvCxnSpPr>
          <p:nvPr/>
        </p:nvCxnSpPr>
        <p:spPr bwMode="auto">
          <a:xfrm>
            <a:off x="3340100" y="3663950"/>
            <a:ext cx="79912" cy="281048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16" name="AutoShape 3"/>
          <p:cNvCxnSpPr>
            <a:cxnSpLocks noChangeShapeType="1"/>
          </p:cNvCxnSpPr>
          <p:nvPr/>
        </p:nvCxnSpPr>
        <p:spPr bwMode="auto">
          <a:xfrm>
            <a:off x="3606800" y="3700254"/>
            <a:ext cx="527050" cy="243096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10" name="AutoShape 3"/>
          <p:cNvCxnSpPr>
            <a:cxnSpLocks noChangeShapeType="1"/>
          </p:cNvCxnSpPr>
          <p:nvPr/>
        </p:nvCxnSpPr>
        <p:spPr bwMode="auto">
          <a:xfrm>
            <a:off x="3800354" y="4120326"/>
            <a:ext cx="2362200" cy="99060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68" name="Straight Connector 467"/>
          <p:cNvCxnSpPr/>
          <p:nvPr/>
        </p:nvCxnSpPr>
        <p:spPr>
          <a:xfrm flipH="1">
            <a:off x="5365752" y="5591320"/>
            <a:ext cx="596898" cy="63168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AutoShape 3"/>
          <p:cNvCxnSpPr>
            <a:cxnSpLocks noChangeShapeType="1"/>
            <a:stCxn id="410" idx="2"/>
          </p:cNvCxnSpPr>
          <p:nvPr/>
        </p:nvCxnSpPr>
        <p:spPr bwMode="auto">
          <a:xfrm>
            <a:off x="4010231" y="3302000"/>
            <a:ext cx="2377869" cy="163195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70" name="AutoShape 3"/>
          <p:cNvCxnSpPr>
            <a:cxnSpLocks noChangeShapeType="1"/>
          </p:cNvCxnSpPr>
          <p:nvPr/>
        </p:nvCxnSpPr>
        <p:spPr bwMode="auto">
          <a:xfrm>
            <a:off x="2247900" y="2749550"/>
            <a:ext cx="1981200" cy="31242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470" name="AutoShape 3"/>
          <p:cNvCxnSpPr>
            <a:cxnSpLocks noChangeShapeType="1"/>
          </p:cNvCxnSpPr>
          <p:nvPr/>
        </p:nvCxnSpPr>
        <p:spPr bwMode="auto">
          <a:xfrm flipV="1">
            <a:off x="4730750" y="5238750"/>
            <a:ext cx="1676400" cy="6858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216" name="Straight Connector 215"/>
          <p:cNvCxnSpPr>
            <a:stCxn id="69" idx="2"/>
            <a:endCxn id="71" idx="1"/>
          </p:cNvCxnSpPr>
          <p:nvPr/>
        </p:nvCxnSpPr>
        <p:spPr>
          <a:xfrm>
            <a:off x="2271325" y="5695150"/>
            <a:ext cx="1224038" cy="52083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AutoShape 3"/>
          <p:cNvCxnSpPr>
            <a:cxnSpLocks noChangeShapeType="1"/>
          </p:cNvCxnSpPr>
          <p:nvPr/>
        </p:nvCxnSpPr>
        <p:spPr bwMode="auto">
          <a:xfrm>
            <a:off x="5569052" y="3897082"/>
            <a:ext cx="952398" cy="979718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64" name="AutoShape 3"/>
          <p:cNvCxnSpPr>
            <a:cxnSpLocks noChangeShapeType="1"/>
          </p:cNvCxnSpPr>
          <p:nvPr/>
        </p:nvCxnSpPr>
        <p:spPr bwMode="auto">
          <a:xfrm flipH="1" flipV="1">
            <a:off x="4743450" y="6115050"/>
            <a:ext cx="182880" cy="9144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55" name="AutoShape 3"/>
          <p:cNvCxnSpPr>
            <a:cxnSpLocks noChangeShapeType="1"/>
          </p:cNvCxnSpPr>
          <p:nvPr/>
        </p:nvCxnSpPr>
        <p:spPr bwMode="auto">
          <a:xfrm flipV="1">
            <a:off x="4857750" y="3886200"/>
            <a:ext cx="365760" cy="13716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51" name="AutoShape 3"/>
          <p:cNvCxnSpPr>
            <a:cxnSpLocks noChangeShapeType="1"/>
          </p:cNvCxnSpPr>
          <p:nvPr/>
        </p:nvCxnSpPr>
        <p:spPr bwMode="auto">
          <a:xfrm>
            <a:off x="4813300" y="4152900"/>
            <a:ext cx="1463040" cy="82296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70" name="AutoShape 3"/>
          <p:cNvCxnSpPr>
            <a:cxnSpLocks noChangeShapeType="1"/>
          </p:cNvCxnSpPr>
          <p:nvPr/>
        </p:nvCxnSpPr>
        <p:spPr bwMode="auto">
          <a:xfrm flipH="1">
            <a:off x="3774869" y="984250"/>
            <a:ext cx="457200" cy="36576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18" name="Straight Connector 217"/>
          <p:cNvCxnSpPr/>
          <p:nvPr/>
        </p:nvCxnSpPr>
        <p:spPr>
          <a:xfrm>
            <a:off x="2374900" y="5676900"/>
            <a:ext cx="1752600" cy="381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>
          <a:xfrm flipH="1" flipV="1">
            <a:off x="5629069" y="2252990"/>
            <a:ext cx="225632" cy="64261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AutoShape 3"/>
          <p:cNvCxnSpPr>
            <a:cxnSpLocks noChangeShapeType="1"/>
          </p:cNvCxnSpPr>
          <p:nvPr/>
        </p:nvCxnSpPr>
        <p:spPr bwMode="auto">
          <a:xfrm>
            <a:off x="4533900" y="927100"/>
            <a:ext cx="1905000" cy="32639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513" name="AutoShape 3"/>
          <p:cNvCxnSpPr>
            <a:cxnSpLocks noChangeShapeType="1"/>
            <a:stCxn id="554" idx="5"/>
          </p:cNvCxnSpPr>
          <p:nvPr/>
        </p:nvCxnSpPr>
        <p:spPr bwMode="auto">
          <a:xfrm>
            <a:off x="4917795" y="1899418"/>
            <a:ext cx="949605" cy="1453382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 type="triangle" w="med" len="med"/>
          </a:ln>
        </p:spPr>
      </p:cxnSp>
      <p:cxnSp>
        <p:nvCxnSpPr>
          <p:cNvPr id="298" name="Straight Connector 297"/>
          <p:cNvCxnSpPr>
            <a:endCxn id="92" idx="2"/>
          </p:cNvCxnSpPr>
          <p:nvPr/>
        </p:nvCxnSpPr>
        <p:spPr>
          <a:xfrm>
            <a:off x="4540250" y="2381250"/>
            <a:ext cx="1327150" cy="10287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AutoShape 3"/>
          <p:cNvCxnSpPr>
            <a:cxnSpLocks noChangeShapeType="1"/>
          </p:cNvCxnSpPr>
          <p:nvPr/>
        </p:nvCxnSpPr>
        <p:spPr bwMode="auto">
          <a:xfrm flipH="1">
            <a:off x="4191000" y="2362200"/>
            <a:ext cx="1219200" cy="76200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90" name="AutoShape 3"/>
          <p:cNvCxnSpPr>
            <a:cxnSpLocks noChangeShapeType="1"/>
          </p:cNvCxnSpPr>
          <p:nvPr/>
        </p:nvCxnSpPr>
        <p:spPr bwMode="auto">
          <a:xfrm flipV="1">
            <a:off x="5037492" y="1782803"/>
            <a:ext cx="1032081" cy="118619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346" name="AutoShape 3"/>
          <p:cNvCxnSpPr>
            <a:cxnSpLocks noChangeShapeType="1"/>
          </p:cNvCxnSpPr>
          <p:nvPr/>
        </p:nvCxnSpPr>
        <p:spPr bwMode="auto">
          <a:xfrm>
            <a:off x="5638800" y="1600200"/>
            <a:ext cx="598170" cy="162783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 type="triangle" w="med" len="med"/>
          </a:ln>
        </p:spPr>
      </p:cxnSp>
      <p:cxnSp>
        <p:nvCxnSpPr>
          <p:cNvPr id="352" name="AutoShape 3"/>
          <p:cNvCxnSpPr>
            <a:cxnSpLocks noChangeShapeType="1"/>
            <a:stCxn id="107" idx="5"/>
          </p:cNvCxnSpPr>
          <p:nvPr/>
        </p:nvCxnSpPr>
        <p:spPr bwMode="auto">
          <a:xfrm>
            <a:off x="5706735" y="1606082"/>
            <a:ext cx="903617" cy="2572218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508" name="AutoShape 4"/>
          <p:cNvCxnSpPr>
            <a:cxnSpLocks noChangeShapeType="1"/>
          </p:cNvCxnSpPr>
          <p:nvPr/>
        </p:nvCxnSpPr>
        <p:spPr bwMode="auto">
          <a:xfrm>
            <a:off x="3235960" y="2167410"/>
            <a:ext cx="91440" cy="82296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44" name="AutoShape 3"/>
          <p:cNvCxnSpPr>
            <a:cxnSpLocks noChangeShapeType="1"/>
          </p:cNvCxnSpPr>
          <p:nvPr/>
        </p:nvCxnSpPr>
        <p:spPr bwMode="auto">
          <a:xfrm flipV="1">
            <a:off x="4572000" y="1676400"/>
            <a:ext cx="914400" cy="38862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435" name="AutoShape 3"/>
          <p:cNvCxnSpPr>
            <a:cxnSpLocks noChangeShapeType="1"/>
          </p:cNvCxnSpPr>
          <p:nvPr/>
        </p:nvCxnSpPr>
        <p:spPr bwMode="auto">
          <a:xfrm>
            <a:off x="4391316" y="4165600"/>
            <a:ext cx="76200" cy="150876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58" name="AutoShape 3"/>
          <p:cNvCxnSpPr>
            <a:cxnSpLocks noChangeShapeType="1"/>
          </p:cNvCxnSpPr>
          <p:nvPr/>
        </p:nvCxnSpPr>
        <p:spPr bwMode="auto">
          <a:xfrm>
            <a:off x="2546350" y="5157848"/>
            <a:ext cx="3733800" cy="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72" name="AutoShape 3"/>
          <p:cNvCxnSpPr>
            <a:cxnSpLocks noChangeShapeType="1"/>
          </p:cNvCxnSpPr>
          <p:nvPr/>
        </p:nvCxnSpPr>
        <p:spPr bwMode="auto">
          <a:xfrm flipH="1" flipV="1">
            <a:off x="3660569" y="1645086"/>
            <a:ext cx="702228" cy="4032298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300" name="AutoShape 3"/>
          <p:cNvCxnSpPr>
            <a:cxnSpLocks noChangeShapeType="1"/>
          </p:cNvCxnSpPr>
          <p:nvPr/>
        </p:nvCxnSpPr>
        <p:spPr bwMode="auto">
          <a:xfrm flipH="1">
            <a:off x="2514600" y="2895600"/>
            <a:ext cx="3276600" cy="213360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25" name="AutoShape 3"/>
          <p:cNvCxnSpPr>
            <a:cxnSpLocks noChangeShapeType="1"/>
          </p:cNvCxnSpPr>
          <p:nvPr/>
        </p:nvCxnSpPr>
        <p:spPr bwMode="auto">
          <a:xfrm flipV="1">
            <a:off x="2514188" y="3524305"/>
            <a:ext cx="1735563" cy="1284069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284" name="AutoShape 3"/>
          <p:cNvCxnSpPr>
            <a:cxnSpLocks noChangeShapeType="1"/>
          </p:cNvCxnSpPr>
          <p:nvPr/>
        </p:nvCxnSpPr>
        <p:spPr bwMode="auto">
          <a:xfrm flipH="1" flipV="1">
            <a:off x="2286000" y="1676400"/>
            <a:ext cx="1140032" cy="339599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 type="triangle" w="med" len="med"/>
          </a:ln>
        </p:spPr>
      </p:cxnSp>
      <p:cxnSp>
        <p:nvCxnSpPr>
          <p:cNvPr id="172" name="AutoShape 3"/>
          <p:cNvCxnSpPr>
            <a:cxnSpLocks noChangeShapeType="1"/>
          </p:cNvCxnSpPr>
          <p:nvPr/>
        </p:nvCxnSpPr>
        <p:spPr bwMode="auto">
          <a:xfrm>
            <a:off x="4552950" y="889000"/>
            <a:ext cx="2254250" cy="15240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504" name="AutoShape 3"/>
          <p:cNvCxnSpPr>
            <a:cxnSpLocks noChangeShapeType="1"/>
          </p:cNvCxnSpPr>
          <p:nvPr/>
        </p:nvCxnSpPr>
        <p:spPr bwMode="auto">
          <a:xfrm flipH="1">
            <a:off x="2470150" y="1847850"/>
            <a:ext cx="4343400" cy="31242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493" name="AutoShape 3"/>
          <p:cNvCxnSpPr>
            <a:cxnSpLocks noChangeShapeType="1"/>
          </p:cNvCxnSpPr>
          <p:nvPr/>
        </p:nvCxnSpPr>
        <p:spPr bwMode="auto">
          <a:xfrm flipH="1">
            <a:off x="2489636" y="3164624"/>
            <a:ext cx="2282652" cy="432313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90" name="AutoShape 3"/>
          <p:cNvCxnSpPr>
            <a:cxnSpLocks noChangeShapeType="1"/>
          </p:cNvCxnSpPr>
          <p:nvPr/>
        </p:nvCxnSpPr>
        <p:spPr bwMode="auto">
          <a:xfrm>
            <a:off x="3086100" y="1647534"/>
            <a:ext cx="1" cy="82296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467" name="AutoShape 3"/>
          <p:cNvCxnSpPr>
            <a:cxnSpLocks noChangeShapeType="1"/>
          </p:cNvCxnSpPr>
          <p:nvPr/>
        </p:nvCxnSpPr>
        <p:spPr bwMode="auto">
          <a:xfrm flipH="1" flipV="1">
            <a:off x="3175000" y="1701800"/>
            <a:ext cx="1097280" cy="402336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254" name="Straight Connector 253"/>
          <p:cNvCxnSpPr/>
          <p:nvPr/>
        </p:nvCxnSpPr>
        <p:spPr>
          <a:xfrm flipV="1">
            <a:off x="3124200" y="2438400"/>
            <a:ext cx="914400" cy="15240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AutoShape 3"/>
          <p:cNvCxnSpPr>
            <a:cxnSpLocks noChangeShapeType="1"/>
          </p:cNvCxnSpPr>
          <p:nvPr/>
        </p:nvCxnSpPr>
        <p:spPr bwMode="auto">
          <a:xfrm>
            <a:off x="3113560" y="2755076"/>
            <a:ext cx="0" cy="18288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00" name="AutoShape 3"/>
          <p:cNvCxnSpPr>
            <a:cxnSpLocks noChangeShapeType="1"/>
          </p:cNvCxnSpPr>
          <p:nvPr/>
        </p:nvCxnSpPr>
        <p:spPr bwMode="auto">
          <a:xfrm>
            <a:off x="2971800" y="1686046"/>
            <a:ext cx="0" cy="128016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511" name="AutoShape 3"/>
          <p:cNvCxnSpPr>
            <a:cxnSpLocks noChangeShapeType="1"/>
          </p:cNvCxnSpPr>
          <p:nvPr/>
        </p:nvCxnSpPr>
        <p:spPr bwMode="auto">
          <a:xfrm flipH="1">
            <a:off x="2239060" y="2133600"/>
            <a:ext cx="762000" cy="27432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176" name="AutoShape 3"/>
          <p:cNvCxnSpPr>
            <a:cxnSpLocks noChangeShapeType="1"/>
          </p:cNvCxnSpPr>
          <p:nvPr/>
        </p:nvCxnSpPr>
        <p:spPr bwMode="auto">
          <a:xfrm>
            <a:off x="4514850" y="908050"/>
            <a:ext cx="0" cy="48768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304" name="AutoShape 3"/>
          <p:cNvCxnSpPr>
            <a:cxnSpLocks noChangeShapeType="1"/>
          </p:cNvCxnSpPr>
          <p:nvPr/>
        </p:nvCxnSpPr>
        <p:spPr bwMode="auto">
          <a:xfrm flipH="1" flipV="1">
            <a:off x="3968750" y="2774950"/>
            <a:ext cx="2377440" cy="146304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348" name="AutoShape 3"/>
          <p:cNvCxnSpPr>
            <a:cxnSpLocks noChangeShapeType="1"/>
          </p:cNvCxnSpPr>
          <p:nvPr/>
        </p:nvCxnSpPr>
        <p:spPr bwMode="auto">
          <a:xfrm flipV="1">
            <a:off x="4584291" y="1676400"/>
            <a:ext cx="749709" cy="2305964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440" name="AutoShape 3"/>
          <p:cNvCxnSpPr>
            <a:cxnSpLocks noChangeShapeType="1"/>
          </p:cNvCxnSpPr>
          <p:nvPr/>
        </p:nvCxnSpPr>
        <p:spPr bwMode="auto">
          <a:xfrm flipH="1" flipV="1">
            <a:off x="3815526" y="2847272"/>
            <a:ext cx="2585274" cy="2029528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390" name="AutoShape 3"/>
          <p:cNvCxnSpPr>
            <a:cxnSpLocks noChangeShapeType="1"/>
          </p:cNvCxnSpPr>
          <p:nvPr/>
        </p:nvCxnSpPr>
        <p:spPr bwMode="auto">
          <a:xfrm>
            <a:off x="4073234" y="3276600"/>
            <a:ext cx="346366" cy="251460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48" name="AutoShape 3"/>
          <p:cNvCxnSpPr>
            <a:cxnSpLocks noChangeShapeType="1"/>
            <a:stCxn id="153" idx="2"/>
          </p:cNvCxnSpPr>
          <p:nvPr/>
        </p:nvCxnSpPr>
        <p:spPr bwMode="auto">
          <a:xfrm>
            <a:off x="3456791" y="3781568"/>
            <a:ext cx="2715279" cy="1262822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 type="triangle" w="med" len="med"/>
          </a:ln>
        </p:spPr>
      </p:cxnSp>
      <p:cxnSp>
        <p:nvCxnSpPr>
          <p:cNvPr id="419" name="AutoShape 3"/>
          <p:cNvCxnSpPr>
            <a:cxnSpLocks noChangeShapeType="1"/>
          </p:cNvCxnSpPr>
          <p:nvPr/>
        </p:nvCxnSpPr>
        <p:spPr bwMode="auto">
          <a:xfrm flipH="1">
            <a:off x="4724400" y="3505200"/>
            <a:ext cx="2133600" cy="236220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02" name="AutoShape 3"/>
          <p:cNvCxnSpPr>
            <a:cxnSpLocks noChangeShapeType="1"/>
          </p:cNvCxnSpPr>
          <p:nvPr/>
        </p:nvCxnSpPr>
        <p:spPr bwMode="auto">
          <a:xfrm flipV="1">
            <a:off x="4746831" y="1905000"/>
            <a:ext cx="2187369" cy="35560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 type="triangle" w="med" len="med"/>
          </a:ln>
        </p:spPr>
      </p:cxnSp>
      <p:cxnSp>
        <p:nvCxnSpPr>
          <p:cNvPr id="535" name="AutoShape 3"/>
          <p:cNvCxnSpPr>
            <a:cxnSpLocks noChangeShapeType="1"/>
          </p:cNvCxnSpPr>
          <p:nvPr/>
        </p:nvCxnSpPr>
        <p:spPr bwMode="auto">
          <a:xfrm flipH="1">
            <a:off x="4591050" y="3035300"/>
            <a:ext cx="1889760" cy="27432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sp>
        <p:nvSpPr>
          <p:cNvPr id="11" name="Oval 10"/>
          <p:cNvSpPr/>
          <p:nvPr/>
        </p:nvSpPr>
        <p:spPr>
          <a:xfrm>
            <a:off x="3352800" y="1386796"/>
            <a:ext cx="533400" cy="2286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358738" y="137160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CTGF</a:t>
            </a:r>
            <a:endParaRPr lang="en-US" sz="1100" dirty="0"/>
          </a:p>
        </p:txBody>
      </p:sp>
      <p:sp>
        <p:nvSpPr>
          <p:cNvPr id="23" name="Oval 22"/>
          <p:cNvSpPr/>
          <p:nvPr/>
        </p:nvSpPr>
        <p:spPr>
          <a:xfrm>
            <a:off x="1911350" y="1402090"/>
            <a:ext cx="666750" cy="2286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645978" y="1633186"/>
            <a:ext cx="533400" cy="2286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930318" y="1521770"/>
            <a:ext cx="533400" cy="2286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5943188" y="150495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CD69</a:t>
            </a:r>
            <a:endParaRPr lang="en-US" sz="1100" dirty="0"/>
          </a:p>
        </p:txBody>
      </p:sp>
      <p:sp>
        <p:nvSpPr>
          <p:cNvPr id="56" name="Oval 55"/>
          <p:cNvSpPr/>
          <p:nvPr/>
        </p:nvSpPr>
        <p:spPr>
          <a:xfrm>
            <a:off x="4254500" y="5878864"/>
            <a:ext cx="467016" cy="2286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4210050" y="586740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JUN</a:t>
            </a:r>
            <a:endParaRPr lang="en-US" sz="1100" dirty="0"/>
          </a:p>
        </p:txBody>
      </p:sp>
      <p:sp>
        <p:nvSpPr>
          <p:cNvPr id="59" name="Oval 58"/>
          <p:cNvSpPr/>
          <p:nvPr/>
        </p:nvSpPr>
        <p:spPr>
          <a:xfrm>
            <a:off x="3429000" y="5445760"/>
            <a:ext cx="445324" cy="2286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3426987" y="5434199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MYB</a:t>
            </a:r>
            <a:endParaRPr lang="en-US" sz="1100" dirty="0"/>
          </a:p>
        </p:txBody>
      </p:sp>
      <p:sp>
        <p:nvSpPr>
          <p:cNvPr id="62" name="Oval 61"/>
          <p:cNvSpPr/>
          <p:nvPr/>
        </p:nvSpPr>
        <p:spPr>
          <a:xfrm>
            <a:off x="5805718" y="5951210"/>
            <a:ext cx="533400" cy="2286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5781966" y="5924138"/>
            <a:ext cx="6808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Smad7</a:t>
            </a:r>
            <a:endParaRPr lang="en-US" sz="1100" dirty="0"/>
          </a:p>
        </p:txBody>
      </p:sp>
      <p:sp>
        <p:nvSpPr>
          <p:cNvPr id="65" name="Oval 64"/>
          <p:cNvSpPr/>
          <p:nvPr/>
        </p:nvSpPr>
        <p:spPr>
          <a:xfrm>
            <a:off x="1953570" y="4949146"/>
            <a:ext cx="533400" cy="2286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1978970" y="493395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NFkB</a:t>
            </a:r>
            <a:endParaRPr lang="en-US" sz="1100" dirty="0"/>
          </a:p>
        </p:txBody>
      </p:sp>
      <p:sp>
        <p:nvSpPr>
          <p:cNvPr id="68" name="Oval 67"/>
          <p:cNvSpPr/>
          <p:nvPr/>
        </p:nvSpPr>
        <p:spPr>
          <a:xfrm>
            <a:off x="1969494" y="5462236"/>
            <a:ext cx="533400" cy="2286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1969494" y="543354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NFkB1</a:t>
            </a:r>
            <a:endParaRPr lang="en-US" sz="1100" dirty="0"/>
          </a:p>
        </p:txBody>
      </p:sp>
      <p:sp>
        <p:nvSpPr>
          <p:cNvPr id="71" name="Oval 70"/>
          <p:cNvSpPr/>
          <p:nvPr/>
        </p:nvSpPr>
        <p:spPr>
          <a:xfrm>
            <a:off x="3417248" y="6182504"/>
            <a:ext cx="533400" cy="2286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3482187" y="6170743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LYZ</a:t>
            </a:r>
            <a:endParaRPr lang="en-US" sz="1100" dirty="0"/>
          </a:p>
        </p:txBody>
      </p:sp>
      <p:sp>
        <p:nvSpPr>
          <p:cNvPr id="74" name="Oval 73"/>
          <p:cNvSpPr/>
          <p:nvPr/>
        </p:nvSpPr>
        <p:spPr>
          <a:xfrm>
            <a:off x="1911592" y="2473034"/>
            <a:ext cx="533400" cy="2286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1900540" y="2457838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TRAF6</a:t>
            </a:r>
            <a:endParaRPr lang="en-US" sz="1100" dirty="0"/>
          </a:p>
        </p:txBody>
      </p:sp>
      <p:sp>
        <p:nvSpPr>
          <p:cNvPr id="77" name="Oval 76"/>
          <p:cNvSpPr/>
          <p:nvPr/>
        </p:nvSpPr>
        <p:spPr>
          <a:xfrm>
            <a:off x="2743200" y="2496786"/>
            <a:ext cx="533400" cy="2286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000"/>
          </a:p>
        </p:txBody>
      </p:sp>
      <p:sp>
        <p:nvSpPr>
          <p:cNvPr id="80" name="Oval 79"/>
          <p:cNvSpPr/>
          <p:nvPr/>
        </p:nvSpPr>
        <p:spPr>
          <a:xfrm>
            <a:off x="3505200" y="2595744"/>
            <a:ext cx="434442" cy="228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3493324" y="2575604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HPK1</a:t>
            </a:r>
            <a:endParaRPr lang="en-US" sz="1100" dirty="0"/>
          </a:p>
        </p:txBody>
      </p:sp>
      <p:sp>
        <p:nvSpPr>
          <p:cNvPr id="83" name="Oval 82"/>
          <p:cNvSpPr/>
          <p:nvPr/>
        </p:nvSpPr>
        <p:spPr>
          <a:xfrm>
            <a:off x="3969574" y="2263992"/>
            <a:ext cx="533400" cy="228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84" name="TextBox 83"/>
          <p:cNvSpPr txBox="1"/>
          <p:nvPr/>
        </p:nvSpPr>
        <p:spPr>
          <a:xfrm>
            <a:off x="3932710" y="2237502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Smurf1</a:t>
            </a:r>
            <a:endParaRPr lang="en-US" sz="1100" dirty="0"/>
          </a:p>
        </p:txBody>
      </p:sp>
      <p:sp>
        <p:nvSpPr>
          <p:cNvPr id="86" name="Oval 85"/>
          <p:cNvSpPr/>
          <p:nvPr/>
        </p:nvSpPr>
        <p:spPr>
          <a:xfrm>
            <a:off x="4519794" y="2269399"/>
            <a:ext cx="533400" cy="228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87" name="TextBox 86"/>
          <p:cNvSpPr txBox="1"/>
          <p:nvPr/>
        </p:nvSpPr>
        <p:spPr>
          <a:xfrm>
            <a:off x="4497036" y="2239078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Smurf2</a:t>
            </a:r>
            <a:endParaRPr lang="en-US" sz="1100" dirty="0"/>
          </a:p>
        </p:txBody>
      </p:sp>
      <p:sp>
        <p:nvSpPr>
          <p:cNvPr id="107" name="Oval 106"/>
          <p:cNvSpPr/>
          <p:nvPr/>
        </p:nvSpPr>
        <p:spPr>
          <a:xfrm>
            <a:off x="5251450" y="1410960"/>
            <a:ext cx="533400" cy="2286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/>
          <p:cNvSpPr txBox="1"/>
          <p:nvPr/>
        </p:nvSpPr>
        <p:spPr>
          <a:xfrm>
            <a:off x="5232400" y="139700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VEGFA</a:t>
            </a:r>
            <a:endParaRPr lang="en-US" sz="1100" dirty="0"/>
          </a:p>
        </p:txBody>
      </p:sp>
      <p:sp>
        <p:nvSpPr>
          <p:cNvPr id="110" name="Oval 109"/>
          <p:cNvSpPr/>
          <p:nvPr/>
        </p:nvSpPr>
        <p:spPr>
          <a:xfrm>
            <a:off x="4247254" y="3927709"/>
            <a:ext cx="566046" cy="2286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4187952" y="3912513"/>
            <a:ext cx="7545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MAPK13</a:t>
            </a:r>
            <a:endParaRPr lang="en-US" sz="1100" dirty="0"/>
          </a:p>
        </p:txBody>
      </p:sp>
      <p:sp>
        <p:nvSpPr>
          <p:cNvPr id="116" name="Oval 115"/>
          <p:cNvSpPr/>
          <p:nvPr/>
        </p:nvSpPr>
        <p:spPr>
          <a:xfrm>
            <a:off x="4593352" y="4769940"/>
            <a:ext cx="353298" cy="2286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4571588" y="474980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ID2</a:t>
            </a:r>
            <a:endParaRPr lang="en-US" sz="1100" dirty="0"/>
          </a:p>
        </p:txBody>
      </p:sp>
      <p:sp>
        <p:nvSpPr>
          <p:cNvPr id="119" name="Oval 118"/>
          <p:cNvSpPr/>
          <p:nvPr/>
        </p:nvSpPr>
        <p:spPr>
          <a:xfrm>
            <a:off x="6324600" y="4968196"/>
            <a:ext cx="533400" cy="2286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6718596" y="5606179"/>
            <a:ext cx="533400" cy="2286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/>
          <p:cNvSpPr txBox="1"/>
          <p:nvPr/>
        </p:nvSpPr>
        <p:spPr>
          <a:xfrm>
            <a:off x="6760162" y="5590983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IER3</a:t>
            </a:r>
            <a:endParaRPr lang="en-US" sz="1100" dirty="0"/>
          </a:p>
        </p:txBody>
      </p:sp>
      <p:sp>
        <p:nvSpPr>
          <p:cNvPr id="128" name="Oval 127"/>
          <p:cNvSpPr/>
          <p:nvPr/>
        </p:nvSpPr>
        <p:spPr>
          <a:xfrm>
            <a:off x="3200400" y="4855374"/>
            <a:ext cx="609600" cy="2286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3200400" y="4840178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NFkBIE</a:t>
            </a:r>
            <a:endParaRPr lang="en-US" sz="1100" dirty="0"/>
          </a:p>
        </p:txBody>
      </p:sp>
      <p:sp>
        <p:nvSpPr>
          <p:cNvPr id="143" name="Oval 142"/>
          <p:cNvSpPr/>
          <p:nvPr/>
        </p:nvSpPr>
        <p:spPr>
          <a:xfrm>
            <a:off x="4928836" y="6203150"/>
            <a:ext cx="443264" cy="228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TextBox 143"/>
          <p:cNvSpPr txBox="1"/>
          <p:nvPr/>
        </p:nvSpPr>
        <p:spPr>
          <a:xfrm>
            <a:off x="4950116" y="618999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TCF</a:t>
            </a:r>
            <a:endParaRPr lang="en-US" sz="1100" dirty="0"/>
          </a:p>
        </p:txBody>
      </p:sp>
      <p:sp>
        <p:nvSpPr>
          <p:cNvPr id="149" name="Oval 148"/>
          <p:cNvSpPr/>
          <p:nvPr/>
        </p:nvSpPr>
        <p:spPr>
          <a:xfrm>
            <a:off x="1955800" y="3487386"/>
            <a:ext cx="495736" cy="2286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/>
          <p:cNvSpPr txBox="1"/>
          <p:nvPr/>
        </p:nvSpPr>
        <p:spPr>
          <a:xfrm>
            <a:off x="1960914" y="3464628"/>
            <a:ext cx="667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TAK1</a:t>
            </a:r>
            <a:endParaRPr lang="en-US" sz="1100" dirty="0"/>
          </a:p>
        </p:txBody>
      </p:sp>
      <p:sp>
        <p:nvSpPr>
          <p:cNvPr id="152" name="Oval 151"/>
          <p:cNvSpPr/>
          <p:nvPr/>
        </p:nvSpPr>
        <p:spPr>
          <a:xfrm>
            <a:off x="3071748" y="3535154"/>
            <a:ext cx="533397" cy="228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/>
          <p:cNvSpPr txBox="1"/>
          <p:nvPr/>
        </p:nvSpPr>
        <p:spPr>
          <a:xfrm>
            <a:off x="3079502" y="3519958"/>
            <a:ext cx="7545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MKK4</a:t>
            </a:r>
            <a:endParaRPr lang="en-US" sz="1100" dirty="0"/>
          </a:p>
        </p:txBody>
      </p:sp>
      <p:sp>
        <p:nvSpPr>
          <p:cNvPr id="158" name="Oval 157"/>
          <p:cNvSpPr/>
          <p:nvPr/>
        </p:nvSpPr>
        <p:spPr>
          <a:xfrm>
            <a:off x="5206346" y="3698172"/>
            <a:ext cx="533400" cy="228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/>
          <p:cNvSpPr txBox="1"/>
          <p:nvPr/>
        </p:nvSpPr>
        <p:spPr>
          <a:xfrm>
            <a:off x="5176656" y="3680358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ERK1/2</a:t>
            </a:r>
            <a:endParaRPr lang="en-US" sz="1100" dirty="0"/>
          </a:p>
        </p:txBody>
      </p:sp>
      <p:cxnSp>
        <p:nvCxnSpPr>
          <p:cNvPr id="168" name="AutoShape 3"/>
          <p:cNvCxnSpPr>
            <a:cxnSpLocks noChangeShapeType="1"/>
          </p:cNvCxnSpPr>
          <p:nvPr/>
        </p:nvCxnSpPr>
        <p:spPr bwMode="auto">
          <a:xfrm flipH="1">
            <a:off x="2412661" y="1920902"/>
            <a:ext cx="2235539" cy="551214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85" name="AutoShape 3"/>
          <p:cNvCxnSpPr>
            <a:cxnSpLocks noChangeShapeType="1"/>
          </p:cNvCxnSpPr>
          <p:nvPr/>
        </p:nvCxnSpPr>
        <p:spPr bwMode="auto">
          <a:xfrm flipH="1" flipV="1">
            <a:off x="2538352" y="5594448"/>
            <a:ext cx="3176648" cy="425352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87" name="AutoShape 3"/>
          <p:cNvCxnSpPr>
            <a:cxnSpLocks noChangeShapeType="1"/>
          </p:cNvCxnSpPr>
          <p:nvPr/>
        </p:nvCxnSpPr>
        <p:spPr bwMode="auto">
          <a:xfrm flipH="1">
            <a:off x="3757491" y="1966899"/>
            <a:ext cx="369185" cy="58420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90" name="AutoShape 3"/>
          <p:cNvCxnSpPr>
            <a:cxnSpLocks noChangeShapeType="1"/>
          </p:cNvCxnSpPr>
          <p:nvPr/>
        </p:nvCxnSpPr>
        <p:spPr bwMode="auto">
          <a:xfrm>
            <a:off x="3663695" y="2823690"/>
            <a:ext cx="682831" cy="297180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92" name="AutoShape 3"/>
          <p:cNvCxnSpPr>
            <a:cxnSpLocks noChangeShapeType="1"/>
          </p:cNvCxnSpPr>
          <p:nvPr/>
        </p:nvCxnSpPr>
        <p:spPr bwMode="auto">
          <a:xfrm>
            <a:off x="7010400" y="1939290"/>
            <a:ext cx="0" cy="41148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20" name="AutoShape 3"/>
          <p:cNvCxnSpPr>
            <a:cxnSpLocks noChangeShapeType="1"/>
          </p:cNvCxnSpPr>
          <p:nvPr/>
        </p:nvCxnSpPr>
        <p:spPr bwMode="auto">
          <a:xfrm flipH="1" flipV="1">
            <a:off x="3817184" y="5683882"/>
            <a:ext cx="279802" cy="223278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23" name="AutoShape 4"/>
          <p:cNvCxnSpPr>
            <a:cxnSpLocks noChangeShapeType="1"/>
          </p:cNvCxnSpPr>
          <p:nvPr/>
        </p:nvCxnSpPr>
        <p:spPr bwMode="auto">
          <a:xfrm>
            <a:off x="2225968" y="5226874"/>
            <a:ext cx="2967" cy="18209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229" name="AutoShape 4"/>
          <p:cNvCxnSpPr>
            <a:cxnSpLocks noChangeShapeType="1"/>
          </p:cNvCxnSpPr>
          <p:nvPr/>
        </p:nvCxnSpPr>
        <p:spPr bwMode="auto">
          <a:xfrm flipV="1">
            <a:off x="2547004" y="4999921"/>
            <a:ext cx="598718" cy="9144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239" name="AutoShape 3"/>
          <p:cNvCxnSpPr>
            <a:cxnSpLocks noChangeShapeType="1"/>
          </p:cNvCxnSpPr>
          <p:nvPr/>
        </p:nvCxnSpPr>
        <p:spPr bwMode="auto">
          <a:xfrm flipH="1">
            <a:off x="4591051" y="3962400"/>
            <a:ext cx="819149" cy="172720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41" name="AutoShape 4"/>
          <p:cNvCxnSpPr>
            <a:cxnSpLocks noChangeShapeType="1"/>
          </p:cNvCxnSpPr>
          <p:nvPr/>
        </p:nvCxnSpPr>
        <p:spPr bwMode="auto">
          <a:xfrm flipH="1">
            <a:off x="5943600" y="3575050"/>
            <a:ext cx="274320" cy="1748202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245" name="AutoShape 3"/>
          <p:cNvCxnSpPr>
            <a:cxnSpLocks noChangeShapeType="1"/>
          </p:cNvCxnSpPr>
          <p:nvPr/>
        </p:nvCxnSpPr>
        <p:spPr bwMode="auto">
          <a:xfrm flipH="1">
            <a:off x="6792899" y="3549650"/>
            <a:ext cx="274320" cy="64008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47" name="AutoShape 3"/>
          <p:cNvCxnSpPr>
            <a:cxnSpLocks noChangeShapeType="1"/>
          </p:cNvCxnSpPr>
          <p:nvPr/>
        </p:nvCxnSpPr>
        <p:spPr bwMode="auto">
          <a:xfrm>
            <a:off x="6624698" y="4504690"/>
            <a:ext cx="0" cy="36576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67" name="AutoShape 3"/>
          <p:cNvCxnSpPr>
            <a:cxnSpLocks noChangeShapeType="1"/>
          </p:cNvCxnSpPr>
          <p:nvPr/>
        </p:nvCxnSpPr>
        <p:spPr bwMode="auto">
          <a:xfrm>
            <a:off x="2209800" y="2743200"/>
            <a:ext cx="0" cy="68580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74" name="Oval 273"/>
          <p:cNvSpPr/>
          <p:nvPr/>
        </p:nvSpPr>
        <p:spPr>
          <a:xfrm>
            <a:off x="2762250" y="2986996"/>
            <a:ext cx="666750" cy="2286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TextBox 274"/>
          <p:cNvSpPr txBox="1"/>
          <p:nvPr/>
        </p:nvSpPr>
        <p:spPr>
          <a:xfrm>
            <a:off x="2774950" y="2971800"/>
            <a:ext cx="7545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IRAK1/2</a:t>
            </a:r>
            <a:endParaRPr lang="en-US" sz="1100" dirty="0"/>
          </a:p>
        </p:txBody>
      </p:sp>
      <p:cxnSp>
        <p:nvCxnSpPr>
          <p:cNvPr id="276" name="AutoShape 3"/>
          <p:cNvCxnSpPr>
            <a:cxnSpLocks noChangeShapeType="1"/>
          </p:cNvCxnSpPr>
          <p:nvPr/>
        </p:nvCxnSpPr>
        <p:spPr bwMode="auto">
          <a:xfrm flipH="1" flipV="1">
            <a:off x="2455220" y="2690752"/>
            <a:ext cx="365760" cy="27432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86" name="AutoShape 3"/>
          <p:cNvCxnSpPr>
            <a:cxnSpLocks noChangeShapeType="1"/>
          </p:cNvCxnSpPr>
          <p:nvPr/>
        </p:nvCxnSpPr>
        <p:spPr bwMode="auto">
          <a:xfrm flipH="1">
            <a:off x="5638800" y="1828800"/>
            <a:ext cx="457200" cy="18288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319" name="AutoShape 3"/>
          <p:cNvCxnSpPr>
            <a:cxnSpLocks noChangeShapeType="1"/>
          </p:cNvCxnSpPr>
          <p:nvPr/>
        </p:nvCxnSpPr>
        <p:spPr bwMode="auto">
          <a:xfrm flipH="1" flipV="1">
            <a:off x="6661150" y="5245100"/>
            <a:ext cx="196850" cy="31496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22" name="AutoShape 3"/>
          <p:cNvCxnSpPr>
            <a:cxnSpLocks noChangeShapeType="1"/>
          </p:cNvCxnSpPr>
          <p:nvPr/>
        </p:nvCxnSpPr>
        <p:spPr bwMode="auto">
          <a:xfrm flipH="1">
            <a:off x="5486400" y="2343150"/>
            <a:ext cx="139700" cy="127635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37" name="Oval 336"/>
          <p:cNvSpPr/>
          <p:nvPr/>
        </p:nvSpPr>
        <p:spPr>
          <a:xfrm>
            <a:off x="4769330" y="2963656"/>
            <a:ext cx="381000" cy="2286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cxnSp>
        <p:nvCxnSpPr>
          <p:cNvPr id="366" name="AutoShape 3"/>
          <p:cNvCxnSpPr>
            <a:cxnSpLocks noChangeShapeType="1"/>
          </p:cNvCxnSpPr>
          <p:nvPr/>
        </p:nvCxnSpPr>
        <p:spPr bwMode="auto">
          <a:xfrm flipH="1">
            <a:off x="2311727" y="3211282"/>
            <a:ext cx="682831" cy="167640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77" name="AutoShape 4"/>
          <p:cNvCxnSpPr>
            <a:cxnSpLocks noChangeShapeType="1"/>
          </p:cNvCxnSpPr>
          <p:nvPr/>
        </p:nvCxnSpPr>
        <p:spPr bwMode="auto">
          <a:xfrm flipV="1">
            <a:off x="2476500" y="2611086"/>
            <a:ext cx="228600" cy="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382" name="Oval 381"/>
          <p:cNvSpPr/>
          <p:nvPr/>
        </p:nvSpPr>
        <p:spPr>
          <a:xfrm>
            <a:off x="3733800" y="3063196"/>
            <a:ext cx="457200" cy="2286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0" name="TextBox 399"/>
          <p:cNvSpPr txBox="1"/>
          <p:nvPr/>
        </p:nvSpPr>
        <p:spPr>
          <a:xfrm>
            <a:off x="2711450" y="248285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MYD88</a:t>
            </a:r>
            <a:endParaRPr lang="en-US" sz="1100" dirty="0"/>
          </a:p>
        </p:txBody>
      </p:sp>
      <p:sp>
        <p:nvSpPr>
          <p:cNvPr id="404" name="TextBox 403"/>
          <p:cNvSpPr txBox="1"/>
          <p:nvPr/>
        </p:nvSpPr>
        <p:spPr>
          <a:xfrm>
            <a:off x="6629400" y="161290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CD244</a:t>
            </a:r>
            <a:endParaRPr lang="en-US" sz="1100" dirty="0"/>
          </a:p>
        </p:txBody>
      </p:sp>
      <p:sp>
        <p:nvSpPr>
          <p:cNvPr id="406" name="Oval 405"/>
          <p:cNvSpPr/>
          <p:nvPr/>
        </p:nvSpPr>
        <p:spPr>
          <a:xfrm>
            <a:off x="6334828" y="2819400"/>
            <a:ext cx="397820" cy="2286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TextBox 407"/>
          <p:cNvSpPr txBox="1"/>
          <p:nvPr/>
        </p:nvSpPr>
        <p:spPr>
          <a:xfrm>
            <a:off x="6299200" y="280035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KLF6</a:t>
            </a:r>
            <a:endParaRPr lang="en-US" sz="1100" dirty="0"/>
          </a:p>
        </p:txBody>
      </p:sp>
      <p:sp>
        <p:nvSpPr>
          <p:cNvPr id="409" name="TextBox 408"/>
          <p:cNvSpPr txBox="1"/>
          <p:nvPr/>
        </p:nvSpPr>
        <p:spPr>
          <a:xfrm>
            <a:off x="4759514" y="294514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FYB</a:t>
            </a:r>
            <a:endParaRPr lang="en-US" sz="1100" dirty="0"/>
          </a:p>
        </p:txBody>
      </p:sp>
      <p:sp>
        <p:nvSpPr>
          <p:cNvPr id="410" name="TextBox 409"/>
          <p:cNvSpPr txBox="1"/>
          <p:nvPr/>
        </p:nvSpPr>
        <p:spPr>
          <a:xfrm>
            <a:off x="3708400" y="304039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PIK3K</a:t>
            </a:r>
            <a:endParaRPr lang="en-US" sz="1100" dirty="0"/>
          </a:p>
        </p:txBody>
      </p:sp>
      <p:sp>
        <p:nvSpPr>
          <p:cNvPr id="411" name="TextBox 410"/>
          <p:cNvSpPr txBox="1"/>
          <p:nvPr/>
        </p:nvSpPr>
        <p:spPr>
          <a:xfrm>
            <a:off x="6318250" y="494665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CASP3</a:t>
            </a:r>
            <a:endParaRPr lang="en-US" sz="1100" dirty="0"/>
          </a:p>
        </p:txBody>
      </p:sp>
      <p:sp>
        <p:nvSpPr>
          <p:cNvPr id="412" name="TextBox 411"/>
          <p:cNvSpPr txBox="1"/>
          <p:nvPr/>
        </p:nvSpPr>
        <p:spPr>
          <a:xfrm>
            <a:off x="1924874" y="1389390"/>
            <a:ext cx="76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TNFSF14</a:t>
            </a:r>
            <a:endParaRPr lang="en-US" sz="1100" dirty="0"/>
          </a:p>
        </p:txBody>
      </p:sp>
      <p:cxnSp>
        <p:nvCxnSpPr>
          <p:cNvPr id="425" name="AutoShape 3"/>
          <p:cNvCxnSpPr>
            <a:cxnSpLocks noChangeShapeType="1"/>
            <a:stCxn id="63" idx="0"/>
          </p:cNvCxnSpPr>
          <p:nvPr/>
        </p:nvCxnSpPr>
        <p:spPr bwMode="auto">
          <a:xfrm flipV="1">
            <a:off x="6122394" y="5257800"/>
            <a:ext cx="430806" cy="666338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28" name="AutoShape 3"/>
          <p:cNvCxnSpPr>
            <a:cxnSpLocks noChangeShapeType="1"/>
          </p:cNvCxnSpPr>
          <p:nvPr/>
        </p:nvCxnSpPr>
        <p:spPr bwMode="auto">
          <a:xfrm>
            <a:off x="4785360" y="6019800"/>
            <a:ext cx="929640" cy="7620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32" name="AutoShape 3"/>
          <p:cNvCxnSpPr>
            <a:cxnSpLocks noChangeShapeType="1"/>
          </p:cNvCxnSpPr>
          <p:nvPr/>
        </p:nvCxnSpPr>
        <p:spPr bwMode="auto">
          <a:xfrm flipH="1" flipV="1">
            <a:off x="2482850" y="5187950"/>
            <a:ext cx="1676400" cy="816605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81" name="AutoShape 3"/>
          <p:cNvCxnSpPr>
            <a:cxnSpLocks noChangeShapeType="1"/>
          </p:cNvCxnSpPr>
          <p:nvPr/>
        </p:nvCxnSpPr>
        <p:spPr bwMode="auto">
          <a:xfrm flipH="1">
            <a:off x="2524828" y="5204528"/>
            <a:ext cx="3749040" cy="30480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16" name="AutoShape 3"/>
          <p:cNvCxnSpPr>
            <a:cxnSpLocks noChangeShapeType="1"/>
          </p:cNvCxnSpPr>
          <p:nvPr/>
        </p:nvCxnSpPr>
        <p:spPr bwMode="auto">
          <a:xfrm>
            <a:off x="2854858" y="2191574"/>
            <a:ext cx="0" cy="27432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521" name="Oval 520"/>
          <p:cNvSpPr/>
          <p:nvPr/>
        </p:nvSpPr>
        <p:spPr>
          <a:xfrm>
            <a:off x="6172200" y="2362200"/>
            <a:ext cx="381000" cy="161246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TextBox 521"/>
          <p:cNvSpPr txBox="1"/>
          <p:nvPr/>
        </p:nvSpPr>
        <p:spPr>
          <a:xfrm>
            <a:off x="6159500" y="2305050"/>
            <a:ext cx="527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SOS</a:t>
            </a:r>
            <a:endParaRPr lang="en-US" sz="1100" dirty="0"/>
          </a:p>
        </p:txBody>
      </p:sp>
      <p:cxnSp>
        <p:nvCxnSpPr>
          <p:cNvPr id="527" name="AutoShape 3"/>
          <p:cNvCxnSpPr>
            <a:cxnSpLocks noChangeShapeType="1"/>
          </p:cNvCxnSpPr>
          <p:nvPr/>
        </p:nvCxnSpPr>
        <p:spPr bwMode="auto">
          <a:xfrm>
            <a:off x="6400800" y="2555172"/>
            <a:ext cx="76201" cy="246414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549" name="Oval 548"/>
          <p:cNvSpPr/>
          <p:nvPr/>
        </p:nvSpPr>
        <p:spPr>
          <a:xfrm>
            <a:off x="4064000" y="1704296"/>
            <a:ext cx="450850" cy="228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TextBox 550"/>
          <p:cNvSpPr txBox="1"/>
          <p:nvPr/>
        </p:nvSpPr>
        <p:spPr>
          <a:xfrm>
            <a:off x="4013200" y="168275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TGFRII</a:t>
            </a:r>
            <a:endParaRPr lang="en-US" sz="1100" dirty="0"/>
          </a:p>
        </p:txBody>
      </p:sp>
      <p:sp>
        <p:nvSpPr>
          <p:cNvPr id="554" name="Oval 553"/>
          <p:cNvSpPr/>
          <p:nvPr/>
        </p:nvSpPr>
        <p:spPr>
          <a:xfrm>
            <a:off x="4527550" y="1704296"/>
            <a:ext cx="457200" cy="2286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TextBox 554"/>
          <p:cNvSpPr txBox="1"/>
          <p:nvPr/>
        </p:nvSpPr>
        <p:spPr>
          <a:xfrm>
            <a:off x="4489450" y="168275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TGFRI</a:t>
            </a:r>
            <a:endParaRPr lang="en-US" sz="1100" dirty="0"/>
          </a:p>
        </p:txBody>
      </p:sp>
      <p:sp>
        <p:nvSpPr>
          <p:cNvPr id="101" name="Oval 100"/>
          <p:cNvSpPr/>
          <p:nvPr/>
        </p:nvSpPr>
        <p:spPr>
          <a:xfrm>
            <a:off x="5410200" y="2176084"/>
            <a:ext cx="445324" cy="2286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TextBox 582"/>
          <p:cNvSpPr txBox="1"/>
          <p:nvPr/>
        </p:nvSpPr>
        <p:spPr>
          <a:xfrm>
            <a:off x="5397088" y="2154538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LAT2</a:t>
            </a:r>
            <a:endParaRPr lang="en-US" sz="1100" dirty="0"/>
          </a:p>
        </p:txBody>
      </p:sp>
      <p:sp>
        <p:nvSpPr>
          <p:cNvPr id="584" name="TextBox 583"/>
          <p:cNvSpPr txBox="1"/>
          <p:nvPr/>
        </p:nvSpPr>
        <p:spPr>
          <a:xfrm>
            <a:off x="1066800" y="838200"/>
            <a:ext cx="91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Extracellular space</a:t>
            </a:r>
            <a:endParaRPr lang="en-US" sz="1100" dirty="0"/>
          </a:p>
        </p:txBody>
      </p:sp>
      <p:sp>
        <p:nvSpPr>
          <p:cNvPr id="585" name="TextBox 584"/>
          <p:cNvSpPr txBox="1"/>
          <p:nvPr/>
        </p:nvSpPr>
        <p:spPr>
          <a:xfrm>
            <a:off x="1066800" y="2209800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Cytoplasm</a:t>
            </a:r>
            <a:endParaRPr lang="en-US" sz="1100" dirty="0"/>
          </a:p>
        </p:txBody>
      </p:sp>
      <p:sp>
        <p:nvSpPr>
          <p:cNvPr id="586" name="TextBox 585"/>
          <p:cNvSpPr txBox="1"/>
          <p:nvPr/>
        </p:nvSpPr>
        <p:spPr>
          <a:xfrm>
            <a:off x="1068448" y="4800600"/>
            <a:ext cx="7095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Nucleus</a:t>
            </a:r>
            <a:endParaRPr lang="en-US" sz="1100" dirty="0"/>
          </a:p>
        </p:txBody>
      </p:sp>
      <p:sp>
        <p:nvSpPr>
          <p:cNvPr id="604" name="Rectangle 603"/>
          <p:cNvSpPr/>
          <p:nvPr/>
        </p:nvSpPr>
        <p:spPr>
          <a:xfrm>
            <a:off x="990600" y="685800"/>
            <a:ext cx="7086600" cy="58674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Oval 612"/>
          <p:cNvSpPr/>
          <p:nvPr/>
        </p:nvSpPr>
        <p:spPr>
          <a:xfrm>
            <a:off x="6354460" y="4219720"/>
            <a:ext cx="533400" cy="2286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TextBox 613"/>
          <p:cNvSpPr txBox="1"/>
          <p:nvPr/>
        </p:nvSpPr>
        <p:spPr>
          <a:xfrm>
            <a:off x="6337300" y="420370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CASP3</a:t>
            </a:r>
            <a:endParaRPr lang="en-US" sz="1100" dirty="0"/>
          </a:p>
        </p:txBody>
      </p:sp>
      <p:sp>
        <p:nvSpPr>
          <p:cNvPr id="710" name="Oval 709"/>
          <p:cNvSpPr/>
          <p:nvPr/>
        </p:nvSpPr>
        <p:spPr>
          <a:xfrm>
            <a:off x="5592460" y="5370306"/>
            <a:ext cx="609600" cy="228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711" name="TextBox 710"/>
          <p:cNvSpPr txBox="1"/>
          <p:nvPr/>
        </p:nvSpPr>
        <p:spPr>
          <a:xfrm>
            <a:off x="5549900" y="5348760"/>
            <a:ext cx="76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Smad2/3</a:t>
            </a:r>
            <a:endParaRPr lang="en-US" sz="1100" dirty="0"/>
          </a:p>
        </p:txBody>
      </p:sp>
      <p:sp>
        <p:nvSpPr>
          <p:cNvPr id="758" name="TextBox 757"/>
          <p:cNvSpPr txBox="1"/>
          <p:nvPr/>
        </p:nvSpPr>
        <p:spPr>
          <a:xfrm>
            <a:off x="908050" y="349250"/>
            <a:ext cx="571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Figure 2. Analysis of pathways responsible for the expression of TGF-</a:t>
            </a:r>
            <a:r>
              <a:rPr lang="el-GR" sz="1200" b="1" dirty="0" smtClean="0"/>
              <a:t>β</a:t>
            </a:r>
            <a:r>
              <a:rPr lang="en-US" sz="1200" b="1" dirty="0" smtClean="0"/>
              <a:t> target genes</a:t>
            </a:r>
            <a:endParaRPr lang="en-US" sz="1200" b="1" dirty="0"/>
          </a:p>
        </p:txBody>
      </p:sp>
      <p:cxnSp>
        <p:nvCxnSpPr>
          <p:cNvPr id="232" name="AutoShape 3"/>
          <p:cNvCxnSpPr>
            <a:cxnSpLocks noChangeShapeType="1"/>
          </p:cNvCxnSpPr>
          <p:nvPr/>
        </p:nvCxnSpPr>
        <p:spPr bwMode="auto">
          <a:xfrm>
            <a:off x="3549650" y="4191000"/>
            <a:ext cx="731520" cy="164592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22" name="Oval 221"/>
          <p:cNvSpPr/>
          <p:nvPr/>
        </p:nvSpPr>
        <p:spPr>
          <a:xfrm>
            <a:off x="2755900" y="1462996"/>
            <a:ext cx="533400" cy="2286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TextBox 223"/>
          <p:cNvSpPr txBox="1"/>
          <p:nvPr/>
        </p:nvSpPr>
        <p:spPr>
          <a:xfrm>
            <a:off x="2762250" y="1441450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IL1RL1</a:t>
            </a:r>
            <a:endParaRPr lang="en-US" sz="1100" dirty="0"/>
          </a:p>
        </p:txBody>
      </p:sp>
      <p:sp>
        <p:nvSpPr>
          <p:cNvPr id="226" name="Oval 225"/>
          <p:cNvSpPr/>
          <p:nvPr/>
        </p:nvSpPr>
        <p:spPr>
          <a:xfrm>
            <a:off x="2736850" y="1913846"/>
            <a:ext cx="622300" cy="2286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TextBox 226"/>
          <p:cNvSpPr txBox="1"/>
          <p:nvPr/>
        </p:nvSpPr>
        <p:spPr>
          <a:xfrm>
            <a:off x="2743200" y="189865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IL18RAP</a:t>
            </a:r>
            <a:endParaRPr lang="en-US" sz="1100" dirty="0"/>
          </a:p>
        </p:txBody>
      </p:sp>
      <p:sp>
        <p:nvSpPr>
          <p:cNvPr id="219" name="Rounded Rectangle 218"/>
          <p:cNvSpPr/>
          <p:nvPr/>
        </p:nvSpPr>
        <p:spPr>
          <a:xfrm>
            <a:off x="4220690" y="774870"/>
            <a:ext cx="533400" cy="2286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TextBox 220"/>
          <p:cNvSpPr txBox="1"/>
          <p:nvPr/>
        </p:nvSpPr>
        <p:spPr>
          <a:xfrm>
            <a:off x="4189764" y="730662"/>
            <a:ext cx="667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TGF-</a:t>
            </a:r>
            <a:r>
              <a:rPr lang="el-GR" sz="1400" b="1" dirty="0" smtClean="0"/>
              <a:t>β</a:t>
            </a:r>
            <a:endParaRPr lang="en-US" sz="1400" b="1" dirty="0"/>
          </a:p>
        </p:txBody>
      </p:sp>
      <p:cxnSp>
        <p:nvCxnSpPr>
          <p:cNvPr id="255" name="AutoShape 3"/>
          <p:cNvCxnSpPr>
            <a:cxnSpLocks noChangeShapeType="1"/>
          </p:cNvCxnSpPr>
          <p:nvPr/>
        </p:nvCxnSpPr>
        <p:spPr bwMode="auto">
          <a:xfrm>
            <a:off x="7004050" y="3111500"/>
            <a:ext cx="0" cy="13716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56" name="AutoShape 3"/>
          <p:cNvCxnSpPr>
            <a:cxnSpLocks noChangeShapeType="1"/>
          </p:cNvCxnSpPr>
          <p:nvPr/>
        </p:nvCxnSpPr>
        <p:spPr bwMode="auto">
          <a:xfrm>
            <a:off x="7016750" y="2667000"/>
            <a:ext cx="0" cy="13716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95" name="Oval 194"/>
          <p:cNvSpPr/>
          <p:nvPr/>
        </p:nvSpPr>
        <p:spPr>
          <a:xfrm>
            <a:off x="7283450" y="1758950"/>
            <a:ext cx="393700" cy="2286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/>
          <p:cNvSpPr txBox="1"/>
          <p:nvPr/>
        </p:nvSpPr>
        <p:spPr>
          <a:xfrm>
            <a:off x="7296150" y="1739900"/>
            <a:ext cx="45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FAS</a:t>
            </a:r>
            <a:endParaRPr lang="en-US" sz="1100" dirty="0"/>
          </a:p>
        </p:txBody>
      </p:sp>
      <p:cxnSp>
        <p:nvCxnSpPr>
          <p:cNvPr id="197" name="AutoShape 3"/>
          <p:cNvCxnSpPr>
            <a:cxnSpLocks noChangeShapeType="1"/>
          </p:cNvCxnSpPr>
          <p:nvPr/>
        </p:nvCxnSpPr>
        <p:spPr bwMode="auto">
          <a:xfrm flipV="1">
            <a:off x="4705350" y="2057400"/>
            <a:ext cx="2686050" cy="36449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202" name="AutoShape 3"/>
          <p:cNvCxnSpPr>
            <a:cxnSpLocks noChangeShapeType="1"/>
          </p:cNvCxnSpPr>
          <p:nvPr/>
        </p:nvCxnSpPr>
        <p:spPr bwMode="auto">
          <a:xfrm flipH="1">
            <a:off x="6699250" y="2057400"/>
            <a:ext cx="844550" cy="20955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sp>
        <p:nvSpPr>
          <p:cNvPr id="44" name="Oval 43"/>
          <p:cNvSpPr/>
          <p:nvPr/>
        </p:nvSpPr>
        <p:spPr>
          <a:xfrm>
            <a:off x="6807200" y="2414841"/>
            <a:ext cx="416628" cy="228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6813138" y="2386945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RAS</a:t>
            </a:r>
            <a:endParaRPr lang="en-US" sz="1100" dirty="0"/>
          </a:p>
        </p:txBody>
      </p:sp>
      <p:sp>
        <p:nvSpPr>
          <p:cNvPr id="92" name="Oval 91"/>
          <p:cNvSpPr/>
          <p:nvPr/>
        </p:nvSpPr>
        <p:spPr>
          <a:xfrm>
            <a:off x="5867400" y="3295650"/>
            <a:ext cx="642182" cy="228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/>
          <p:cNvSpPr txBox="1"/>
          <p:nvPr/>
        </p:nvSpPr>
        <p:spPr>
          <a:xfrm>
            <a:off x="5833997" y="3276600"/>
            <a:ext cx="7319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Smad2/3</a:t>
            </a:r>
            <a:endParaRPr lang="en-US" sz="1100" dirty="0"/>
          </a:p>
        </p:txBody>
      </p:sp>
      <p:sp>
        <p:nvSpPr>
          <p:cNvPr id="47" name="Oval 46"/>
          <p:cNvSpPr/>
          <p:nvPr/>
        </p:nvSpPr>
        <p:spPr>
          <a:xfrm>
            <a:off x="6813550" y="2839637"/>
            <a:ext cx="457200" cy="228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6767622" y="2818091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C-</a:t>
            </a:r>
            <a:r>
              <a:rPr lang="en-US" sz="1100" dirty="0" err="1" smtClean="0"/>
              <a:t>Raf</a:t>
            </a:r>
            <a:endParaRPr lang="en-US" sz="1100" dirty="0"/>
          </a:p>
        </p:txBody>
      </p:sp>
      <p:sp>
        <p:nvSpPr>
          <p:cNvPr id="50" name="Oval 49"/>
          <p:cNvSpPr/>
          <p:nvPr/>
        </p:nvSpPr>
        <p:spPr>
          <a:xfrm>
            <a:off x="6740805" y="3279096"/>
            <a:ext cx="609600" cy="228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51" name="TextBox 50"/>
          <p:cNvSpPr txBox="1"/>
          <p:nvPr/>
        </p:nvSpPr>
        <p:spPr>
          <a:xfrm>
            <a:off x="6715405" y="3257550"/>
            <a:ext cx="8006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 MEK1/2</a:t>
            </a:r>
            <a:endParaRPr lang="en-US" sz="1100" dirty="0"/>
          </a:p>
        </p:txBody>
      </p:sp>
      <p:cxnSp>
        <p:nvCxnSpPr>
          <p:cNvPr id="207" name="AutoShape 3"/>
          <p:cNvCxnSpPr>
            <a:cxnSpLocks noChangeShapeType="1"/>
          </p:cNvCxnSpPr>
          <p:nvPr/>
        </p:nvCxnSpPr>
        <p:spPr bwMode="auto">
          <a:xfrm flipV="1">
            <a:off x="2597150" y="2000250"/>
            <a:ext cx="4724400" cy="30353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209" name="AutoShape 3"/>
          <p:cNvCxnSpPr>
            <a:cxnSpLocks noChangeShapeType="1"/>
          </p:cNvCxnSpPr>
          <p:nvPr/>
        </p:nvCxnSpPr>
        <p:spPr bwMode="auto">
          <a:xfrm flipV="1">
            <a:off x="4191000" y="1905000"/>
            <a:ext cx="3048000" cy="12700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 type="triangle" w="med" len="med"/>
          </a:ln>
        </p:spPr>
      </p:cxnSp>
      <p:sp>
        <p:nvSpPr>
          <p:cNvPr id="104" name="Oval 103"/>
          <p:cNvSpPr/>
          <p:nvPr/>
        </p:nvSpPr>
        <p:spPr>
          <a:xfrm>
            <a:off x="5715000" y="2741140"/>
            <a:ext cx="386938" cy="228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/>
          <p:cNvSpPr txBox="1"/>
          <p:nvPr/>
        </p:nvSpPr>
        <p:spPr>
          <a:xfrm>
            <a:off x="5664200" y="2720006"/>
            <a:ext cx="5313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GRB2</a:t>
            </a:r>
            <a:endParaRPr lang="en-US" sz="1100" dirty="0"/>
          </a:p>
        </p:txBody>
      </p:sp>
      <p:cxnSp>
        <p:nvCxnSpPr>
          <p:cNvPr id="193" name="AutoShape 4"/>
          <p:cNvCxnSpPr>
            <a:cxnSpLocks noChangeShapeType="1"/>
          </p:cNvCxnSpPr>
          <p:nvPr/>
        </p:nvCxnSpPr>
        <p:spPr bwMode="auto">
          <a:xfrm flipH="1">
            <a:off x="2420951" y="3223547"/>
            <a:ext cx="2357002" cy="1704384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 type="triangle" w="med" len="med"/>
            <a:tailEnd type="triangle" w="med" len="med"/>
          </a:ln>
        </p:spPr>
      </p:cxnSp>
      <p:sp>
        <p:nvSpPr>
          <p:cNvPr id="131" name="Oval 130"/>
          <p:cNvSpPr/>
          <p:nvPr/>
        </p:nvSpPr>
        <p:spPr>
          <a:xfrm>
            <a:off x="4298950" y="3265136"/>
            <a:ext cx="431800" cy="2286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/>
          <p:cNvSpPr txBox="1"/>
          <p:nvPr/>
        </p:nvSpPr>
        <p:spPr>
          <a:xfrm>
            <a:off x="4297376" y="3257185"/>
            <a:ext cx="603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PLK3</a:t>
            </a:r>
            <a:endParaRPr lang="en-US" sz="1100" dirty="0"/>
          </a:p>
        </p:txBody>
      </p:sp>
      <p:sp>
        <p:nvSpPr>
          <p:cNvPr id="308" name="Oval 307"/>
          <p:cNvSpPr/>
          <p:nvPr/>
        </p:nvSpPr>
        <p:spPr>
          <a:xfrm>
            <a:off x="3195946" y="3977596"/>
            <a:ext cx="666750" cy="228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TextBox 308"/>
          <p:cNvSpPr txBox="1"/>
          <p:nvPr/>
        </p:nvSpPr>
        <p:spPr>
          <a:xfrm>
            <a:off x="3228527" y="3960478"/>
            <a:ext cx="7545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JNK1/2</a:t>
            </a:r>
            <a:endParaRPr lang="en-US" sz="1100" dirty="0"/>
          </a:p>
        </p:txBody>
      </p:sp>
      <p:cxnSp>
        <p:nvCxnSpPr>
          <p:cNvPr id="203" name="AutoShape 3"/>
          <p:cNvCxnSpPr>
            <a:cxnSpLocks noChangeShapeType="1"/>
          </p:cNvCxnSpPr>
          <p:nvPr/>
        </p:nvCxnSpPr>
        <p:spPr bwMode="auto">
          <a:xfrm>
            <a:off x="7105625" y="3593735"/>
            <a:ext cx="0" cy="1958374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08" name="AutoShape 3"/>
          <p:cNvCxnSpPr>
            <a:cxnSpLocks noChangeShapeType="1"/>
          </p:cNvCxnSpPr>
          <p:nvPr/>
        </p:nvCxnSpPr>
        <p:spPr bwMode="auto">
          <a:xfrm>
            <a:off x="6203043" y="5537312"/>
            <a:ext cx="442935" cy="137048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10" name="AutoShape 3"/>
          <p:cNvCxnSpPr>
            <a:cxnSpLocks noChangeShapeType="1"/>
          </p:cNvCxnSpPr>
          <p:nvPr/>
        </p:nvCxnSpPr>
        <p:spPr bwMode="auto">
          <a:xfrm flipH="1">
            <a:off x="3821099" y="2501110"/>
            <a:ext cx="1740630" cy="3653982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 type="triangle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43075" y="65901"/>
            <a:ext cx="3657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Table 1. Genes upregulated by TGF-</a:t>
            </a:r>
            <a:r>
              <a:rPr lang="el-GR" sz="1100" b="1" dirty="0" smtClean="0"/>
              <a:t>β</a:t>
            </a:r>
            <a:r>
              <a:rPr lang="en-US" sz="1100" b="1" dirty="0" smtClean="0"/>
              <a:t> in Eos</a:t>
            </a:r>
            <a:endParaRPr lang="en-US" sz="11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325482"/>
              </p:ext>
            </p:extLst>
          </p:nvPr>
        </p:nvGraphicFramePr>
        <p:xfrm>
          <a:off x="1829172" y="193309"/>
          <a:ext cx="4562103" cy="6688441"/>
        </p:xfrm>
        <a:graphic>
          <a:graphicData uri="http://schemas.openxmlformats.org/drawingml/2006/table">
            <a:tbl>
              <a:tblPr/>
              <a:tblGrid>
                <a:gridCol w="764282"/>
                <a:gridCol w="320810"/>
                <a:gridCol w="103791"/>
                <a:gridCol w="773717"/>
                <a:gridCol w="332605"/>
                <a:gridCol w="94355"/>
                <a:gridCol w="757206"/>
                <a:gridCol w="349116"/>
                <a:gridCol w="94355"/>
                <a:gridCol w="594442"/>
                <a:gridCol w="377424"/>
              </a:tblGrid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8493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8493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8493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8493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Genes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Folds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Genes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Folds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Genes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Folds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Genes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Folds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ABCA2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GRASP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NLRC3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TMBIM1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ABHD15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GRN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NR2F6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TMEM120B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ACOT7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GZF1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NTMT1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TMEM8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ACP5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HES1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NXT1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TNFSF14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AGPAT2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HES6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1.69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ODC1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TNK2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ANXA2R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HMGA1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OPRL1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TRIM36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ARHGEF19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HMGN1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ORC1L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TRIM8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ARID5A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HMOX1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2.09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OSM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TRIOBP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ARRDC2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HOMER3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P2RY8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TSPAN14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ASCL2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ICAM1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PIEZO1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TTF2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BBC3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PIM1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TUBB8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BCL9L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IER2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PLEC1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UAP1L1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BCOR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IER3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PLK3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UBA5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BLMH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IRAK1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1.69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POLR2J3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UBR7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C20orf112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IRAK2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PPIF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UBTF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C9orf142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IRF5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PRKD3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VDAC1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1.59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CABIN1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ITGA5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1.99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PTPRCAP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VEGFA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CARD9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JDP2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QPCT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VIM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CCDC85B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JHDM1D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RASSF7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VKORC1L1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CD151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RD3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WIZ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CD69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KCTD11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RDX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XXYLT1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CD83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KCTD15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RFX1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YWHAH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CDCA4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KCTD5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RFX2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ZBTB4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CDKN1A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KDM2B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RGCC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ZC3H12A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CERK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KLF10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RGS3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ZFP36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CIB1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LAT2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RHOF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ZNF124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CISH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LDHA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RP11-395P17.3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ZNF219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DKFZp761E198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LIMK1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S1PR2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ZNF469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DNAJA2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LMO7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SAMD1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DNMT1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LOC100128071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SCAMP4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EFEMP2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LOC100287078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SDCBP2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EGFL7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LOC100287351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SERINC2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EIF2C1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LOC100287578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SLC18A2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ELMSAN1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LPPR2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SLC1A4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LRIG1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SLC1A5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ENO3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LTC4S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SLC7A5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EPOR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LYL1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SMAD7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ETS2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MAPK13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SNAI3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FAM43A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2.39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MARCH3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SNRNP25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FAM65A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MICAL1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SPAG1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FAM78A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MICALL1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SRXN1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FASN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MKI67IP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SSBP4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FBXL14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MOB2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ST6GALNAC6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FCGR3A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MUM1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STAMBPL1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FHOD1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MXRA7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STARD10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FLJ14213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NAPRT1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STK39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FMNL3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NFAM1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TBC1D2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GADD45G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NFKB1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TBC1D9B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GATSL3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NFKBIE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TCF7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GPR153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NKD1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TIAM2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53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23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890299" y="57798"/>
            <a:ext cx="3733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Table 2. Genes </a:t>
            </a:r>
            <a:r>
              <a:rPr lang="en-US" sz="1100" b="1" dirty="0" err="1" smtClean="0"/>
              <a:t>downregulated</a:t>
            </a:r>
            <a:r>
              <a:rPr lang="en-US" sz="1100" b="1" dirty="0" smtClean="0"/>
              <a:t> by TGF-</a:t>
            </a:r>
            <a:r>
              <a:rPr lang="el-GR" sz="1100" b="1" dirty="0" smtClean="0"/>
              <a:t>β</a:t>
            </a:r>
            <a:r>
              <a:rPr lang="en-US" sz="1100" b="1" dirty="0" smtClean="0"/>
              <a:t> </a:t>
            </a:r>
            <a:r>
              <a:rPr lang="en-US" sz="1100" b="1" dirty="0" err="1" smtClean="0"/>
              <a:t>inEos</a:t>
            </a:r>
            <a:r>
              <a:rPr lang="en-US" sz="1100" b="1" dirty="0" smtClean="0"/>
              <a:t> </a:t>
            </a:r>
            <a:endParaRPr lang="en-US" sz="1100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149817"/>
              </p:ext>
            </p:extLst>
          </p:nvPr>
        </p:nvGraphicFramePr>
        <p:xfrm>
          <a:off x="1971465" y="176150"/>
          <a:ext cx="4353135" cy="6688441"/>
        </p:xfrm>
        <a:graphic>
          <a:graphicData uri="http://schemas.openxmlformats.org/drawingml/2006/table">
            <a:tbl>
              <a:tblPr/>
              <a:tblGrid>
                <a:gridCol w="563970"/>
                <a:gridCol w="415424"/>
                <a:gridCol w="83084"/>
                <a:gridCol w="574040"/>
                <a:gridCol w="385211"/>
                <a:gridCol w="83084"/>
                <a:gridCol w="805670"/>
                <a:gridCol w="362551"/>
                <a:gridCol w="90637"/>
                <a:gridCol w="596700"/>
                <a:gridCol w="392764"/>
              </a:tblGrid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8493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8493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8493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8493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Genes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Folds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Genes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Folds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Genes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Folds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Genes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Folds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ACAT2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DDX21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LGALS12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PSTPIP2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ACP6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DUSP6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LILRB2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PTGER4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ADAM19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E2F1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LIN52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PTPN22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ADORA2B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ECHDC3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LIPA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1.69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PTPRE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ADRB2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EEPD1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LOC100286999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PTPRJ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1.79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AHR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EHD4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LOC100287172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PXMP4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AJAP1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EMR3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LOC100287759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PYGL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ALAS1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EVI2B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LOC100287887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RABEPK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ALDH6A1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FAM101B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LOC100288921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RDH11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AMICA1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FAM110A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LRRC33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RGS2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ANKRD37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FAM117A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LYSMD4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RHOQ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ANKRD55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FAM127B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LYZ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RIPK2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ANXA1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FAM65B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MARCH1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RPAP3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1.59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AP4B1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FAM98A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MCART1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SFMBT2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AREG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FAS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MCCC1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SGPP1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ARL4C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FBN1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MEGF9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1.69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SIGMAR1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ARL6IP6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FCGR2B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METTL7A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SIRPD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1.89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ARRDC4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FH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MICU1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SLAMF6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ASMTL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FLVCR1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MPHOSPH6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SLC20A1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ATP10D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FOPNL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MPZL3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SLC39A3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BIRC3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FRMD4B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MRPS6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SMAD5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BOLA2B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FRRS1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MSTO1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SMN1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C12orf65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MT1X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1.59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SNRPF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C3AR1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GALC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MTHFD2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SORD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C4orf33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GAS7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C7orf25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GNG2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MYCT1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SPTB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C9orf40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GOLGA8N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MYD88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STK17B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CA5BP1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GPR174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NAMPT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SUCNR1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CACNG6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GPR65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NIACR2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SULT1A3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CACNG8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HAS1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NIN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1.59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TBC1D8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CACUL1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HAUS8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TCP11L1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CASP3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HELB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NUCB2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TFDP2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CBLB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HILPDA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NUDT4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TGFBR1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CCDC146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HIPK2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NUDT5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THBS1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6.45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CCL4L1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HLX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OLIG1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TKTL1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CD200R1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HLX-AS1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OLIG2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TMEM2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CD244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HRASLS5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OXER1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TMEM55A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CD48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HRH4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P2RY13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TMEM60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CD84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IDO1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P2RY14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TNFSF13B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CENPBD1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IKZF2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PAPSS1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TRIM5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CLC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IL18RAP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PDZD11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1.69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TRPC6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2.74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CLEC12A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IL1RL1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PECI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TSEN34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CNPY4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IL34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PGM2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TUBA1A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CREG1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IL5RA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UBASH3B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CSAR2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IMPACT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PHTF2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UGT2B28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CXorf21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INPP1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PIK3R3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XK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CXorf65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INTS7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PM20D2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YEATS4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1.69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CYP51A1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IPCEF1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PMAIP1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ZNF524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1.92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DAPK1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KIAA1024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PRDM1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1.60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ZSCAN16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11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DAPP1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2.01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KLF6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2.08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PRIMPOL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2.07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8493" marR="4277" marT="42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277" marR="4277" marT="427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33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493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77" marR="4277" marT="4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34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542419"/>
              </p:ext>
            </p:extLst>
          </p:nvPr>
        </p:nvGraphicFramePr>
        <p:xfrm>
          <a:off x="152400" y="457200"/>
          <a:ext cx="8686805" cy="5403762"/>
        </p:xfrm>
        <a:graphic>
          <a:graphicData uri="http://schemas.openxmlformats.org/drawingml/2006/table">
            <a:tbl>
              <a:tblPr/>
              <a:tblGrid>
                <a:gridCol w="1548761"/>
                <a:gridCol w="636990"/>
                <a:gridCol w="599521"/>
                <a:gridCol w="599521"/>
                <a:gridCol w="599521"/>
                <a:gridCol w="599521"/>
                <a:gridCol w="599521"/>
                <a:gridCol w="599521"/>
                <a:gridCol w="599521"/>
                <a:gridCol w="599521"/>
                <a:gridCol w="1704886"/>
              </a:tblGrid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Cancer (44)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ADAM19, AGPAT2, ARRDC2, ARRDC4, ASCL2, BCL9L, CD151, CIB1, CREG1, DNAJA2, DNMT1, ECHDC3, EGFL7, FAM110A, FAM65B,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FCGR2B, FRRS1, GALC, HMGN1, IKZF2,  IL34, IMPACT, ITGA5, LGALS12, LRIG1, NKD1, NOV, OLIG1, PHB, PIK3R3, POLR2J3, RPAP3,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SERINC2, SMN1, SNRPF, SULT1A3, THBS1, TMEM2, TNK2, TUBA1A, TUBB8, UBASH3B,  VDAC1, WIZ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Carbohydrate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metabolism (34)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ADORA2B, ADRB2, ALDH6A1, AREG, BLMH, CASP3, CCL4L1, CYP51A1, EMR3, EVI2B, FAS, GNG2, GPR65, GPR153, GPR174, HOMER3, HRH4,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ICAM1, INTS7, OPRL1, OSM, P2RY13, P2RY14, PTGER4, PYGL, S1PR2, SORD, SUCNR1, TMBIM1, TSEN34, VEGFA, VIM, YWHAH, ZNF124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Cardiovascular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disease (20)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ACP5, ARID5A, ARL4C, CABIN1, CNPY4, MARCH3, MRPS6, MT1X, NUDT4, NUDT5, PSTPIP2, PTPN22, PTPRJ, RGS2, RGS3, SLC18A2, SRXN1, STARD10,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TRPC6, XK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813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cycle (29)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AHR, ARHGEF19, ATP10D, BOLA2B, CDCA4, E2F1, FAM101B, FAM98A, FHOD1, HAUS8, HELB, HMGA1, IER2, IER3, KCTD5, MICALL1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NIN, NLRC3, NXT1,ODC1, PAPSS1, PDZD11, SIGMAR1, SP4, SPAG1, STAMBPL1, STK39, TBC1D8, TMEM55A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 death and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survival (77)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ADORA2B, ADRB2, ALDH6A1, AREG, ASMTL, BLMH, BIR3, C9orf40, CASP3, CCL4L1, CD84, CD200R1, CYP51A1, DUSP6, EEPD1, EFEMP2,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EHD4, EMR3, ENC1, ENO3, ETS2, FAM127B, FAM65A, FAM78A, FAS, FBN1, FCGR3A, FH, GAS7, GNG2, HAS1, HIPK2, HMOX1, ICAM1, IDO1,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IL18RAP, IL1RL1, IL5RA, INPP1, IRAK1, IRAK2, IRF5, KLF10, LAT2, LDHA, LILRB2, LIPA, LMO7, LYZ, METTL7A, MSTO1, MXRA7, MYB, MYD88, MTHFD2,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PM20D2, PMAIP1, PRDM1, PRKD3, PTPRE, PXMP4, QPCT,  RFX1, RFX2, SLC39A3, TGFBR1, TIAM2, TNFSF13B, TNFSF14, TTF2, UBA5, VEGFA, VIM,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YWHAH, ZBTB4, ZC3H12A, ZNF124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Cell-To-Cell signaling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ACP6,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UBR7,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CD151, CIB1, CREG1, FAM117A, FCGR2B, ITGA5, LRIG1, MCCC1, NOV, PIK3R3, RDH11, THBS1, TNK2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interaction (15)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Cellular assembly and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ACP6, ANXA1, ARHGEF19, ARL6IP6, ATP10D, BOLA2B, C12orf65,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UBR7,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C7orf25, C9orf50, C9orf142, CCDC85B, DAPK1, FAM101B,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Organization (44)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FAM117A, FAM98A, FMNL3, GADD45G, GZF1, HAUS8, HRASLS5, KCTD5, LIMK1, MCCC1, MICALL1, NFAM1, NIN, NLRC3, NXT1, PAPSS1,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PTPRCAP, RABEPK, RASSF7, RD3, RDH11, RDX, RHOF, RHOQ, SFMBT2, SPAG1, STAMBPL1, TCP11L1, TMEM55A, ZSCAN16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1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Cellular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compromise (12)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ANXA1, DAPK1, DAPP1, GADD45G, LIMK1, NFAM1, PTPRCAP, RABEPK, RASSF7, RDX, RHOF, RHOQ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1" u="none" strike="noStrike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Cellular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development (93)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ACOT7, AMICA1, ANKRD37, ANKRD55, BIR3, BLMH, C3AR1, CD84, CD200R1, CD83, CISH, CLC, CYP51A1, DUSP6, EFEMP2, EHD4, EMR3, ENC1, ENO3,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EPOR, ETS2, FAS, FBN1, FCGR3A, FH, FLVCR1, GRASP, HAS1, HIPK2, HMOX1, IDO1, IER2, IL18RAP, IL1RL1, IL5RA, INPP1, IPCEF1,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IRAK1, IRAK2, IRF5, KCTD11, KCTD15, KLF10, LAT2, LDHA, LILRB2, LIPA, LMO7, LYL1, LYZ, MAPK13, MARCH1, MEGF9, METTL7A, MTHFD2, MYB,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MYD88, NAMPT, NFKB1, NKD1, NUCB2, OLIG1, OLIG2, PGM2, PIM1, PMAIP1, PRDM1, PRKD3, PTPRE, QPCT, RFX1, RFX2, SGPP1, SIRPD,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SNRNP25, ST6GALNAC6, TGFBR1, TIAM2, TKTL1, TNFSF13B, TNFSF14, TRIM36, TRIM5, TRIOBP, TSPAN14, TTF2, UBA5, UGT2B28, ZBTB4, ZC3H12A,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ZFP36, ZNF219, ZNF524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Cellular function and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ACOT7, ACP6, AJAP1, AMICA1, ANKRD37, ANKRD55, ANXA1, AP4B1, ARHGEF19, ATP10D, BBC3, BLMH, BOLA2B, C14orf142,  C3AR1,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Maintenance (94)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CACNG6, CACNG8, CARD9, CBLB, CD244, CD48, CD69, CD84, CD200R1, CERK, CLC, CYP51A1, DAPK1, DAPP1, DUSP6, EFEMP2, EHD4, EMR3, ENO3,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FAM101B, FAM117A, FAM98A, FAS, FBN1, FYB, GADD45G, GRASP, GRN, HAUS8, HIPK2, IDO1, INPP1, KCTD15, KCTD5, KLF10,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LAT2, LIMK1, LTC4S, MCCC1, MICALL1, MPHOSPH6, MYB, NFAM1, NFKBIE, NLRC3, NXT1, PAPSS1, PLK3, PTPRCAP, QPCT, RABEPK, RASSF7,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RDH11, RDX, RHOF, RHOQ, RIPK2, SDCBP2, SIRPD, SLAMF6, SLC1A4, SLC7A5, SNAI3, SPAG1, SSBP4, STAMBPL1, STK17B, TBC1D2, TBC1D9B, TGFBR1, 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TIAM2, TMEM55A, TRIM5, TRIM8, TSPAN14, TTF2, UAP1L1, ZBTB4, ZNF524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85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41" marR="6741" marT="674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" y="171450"/>
            <a:ext cx="579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Table 3. Expression of TGF-</a:t>
            </a:r>
            <a:r>
              <a:rPr lang="el-GR" sz="1100" b="1" dirty="0" smtClean="0"/>
              <a:t>β</a:t>
            </a:r>
            <a:r>
              <a:rPr lang="en-US" sz="1100" b="1" dirty="0" smtClean="0"/>
              <a:t> target genes categorized by biological function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536181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37947"/>
              </p:ext>
            </p:extLst>
          </p:nvPr>
        </p:nvGraphicFramePr>
        <p:xfrm>
          <a:off x="152400" y="533400"/>
          <a:ext cx="8153400" cy="5159680"/>
        </p:xfrm>
        <a:graphic>
          <a:graphicData uri="http://schemas.openxmlformats.org/drawingml/2006/table">
            <a:tbl>
              <a:tblPr/>
              <a:tblGrid>
                <a:gridCol w="1575930"/>
                <a:gridCol w="648166"/>
                <a:gridCol w="610038"/>
                <a:gridCol w="610038"/>
                <a:gridCol w="610038"/>
                <a:gridCol w="610038"/>
                <a:gridCol w="610038"/>
                <a:gridCol w="610038"/>
                <a:gridCol w="610038"/>
                <a:gridCol w="610038"/>
                <a:gridCol w="1049000"/>
              </a:tblGrid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Cellular growth and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AHR, BIR3, CDCA4, E2F1, ECHDC3, ENC1, ETS2, FCGR3A, FH, FHOD1, FLVCR1, GAS7, HAS1, HELB, HMGA1, HMOX1, IER2, IER3, IL18RAP,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Proliferation (62)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IL1RL1, IL5RA, IPCEF1, IRAK1, IRAK2, KCTD11, IRF5, LDHA, LILRB2, LIPA, LMO7, LYZ, MEGF9, METTL7A, MTHFD2, MYD88, NAMPT, NKD1, NUCB2,ODC1, 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OLIG1, OLIG2, PDZD11, PGM2, PMAIP1, PRKD3, PTPRE, RFX1, RFX2, SGPP1, SIGMAR1, SNRNP25, SP4, ST6GALNAC6, STK39, 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TBC1D8, TKTL1, TNFSF13B, TNFSF14, UBA5, UGT2B28, ZC3H12A, ZNF219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Cellular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movement (15)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BCL9L, EVI2B, ECHDC3, FAM110A, FAM65B, FRRS1, GALC, IKZF2, IL34, IMPACT, NKD1, OLIG1, SERINC2, TMEM2, UBASH3B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Developmental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disorder (10)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CCDC146, FBXL14, FRMD4B, MUM1, MYCT1, PPIF, SAMD1, SCAMP4, SLC7A5, TMEM60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Digestive system 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ACAT2, ALAS1, BCOR, DDX21, FASN, HES1, HES6, HLX, ID2, JDP2, JUN, KDM2B, KLF6, LIN52, NR2F6, ORC1L, SLC20A1, TFDP2, UBTF, VKORC1L1, YEATS4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development and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function (21)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Embryonic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development (21)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ACAT2, ALAS1, BCOR, DDX21, FASN, HES1, HES6, HLX, ID2, JDP2, JUN, KDM2B, KLF6, LIN52, NR2F6, ORC1L, SLC20A1, TFDP2, UBTF, VKORC1L1, YEATS4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Endocrine system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disorders (14)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ASMTL, C9orf40, EEPD1, FAM127B, FAM65A, FAM78A, MSTO1, MXRA7, NAPRT1, P2RY8, PHTF2, PM20D2, PXMP4, SLC39A3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expression (29)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AJAP1, ASMTL, C3AR1, C9orf40, CACUL1, CACNG6, CACNG8, CARD9, EEPD1, FAM127B, FAM65A, FAM78A, MPHOSPH6, MSTO1, MXRA7, NAPRT1,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P2RY8, PHTF2, PM20D2, PXMP4, SDCBP2, SLAMF6, SLC1A4, SLC39A3, SNAI3, SSBP4, TBC1D2, TBC1D9B, UAP1L1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1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Hair and skin development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MPZL3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function (1)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Hematological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disease (20)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ACP5, ARID5A, ARL4C, CABIN1, CNPY4, MARCH3, MRPS6, MT1X, NUDT4, NUDT5, PSTPIP2, PTPN22, PTPRJ, RGS2, RGS3, SLC18A2, SRXN1, STARD10, 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TRPC6, XK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Hematological system 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ACOT7, AMICA1, ANKRD37, ANKRD55, AP4B1, BBC3, C3AR1, CARD9, CBLB, CD48, CD69, CD244, CD83, CERK, CISH, CLC, EMR3, EPOR, FYB, GRASP, GRN, 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development and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function (21)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KCTD15, LTC4S, LYL1, MAPK13, MARCH1, NFKB1, NFKBIE, PIM1, PLK3, RIPK2, SIRPD, SLC7A5, STK17B, TRIM36, TRIOBP, 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TRIM5, TRIM8, TSPAN14, ZFP36, ZNF524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1" u="none" strike="noStrike">
                          <a:solidFill>
                            <a:srgbClr val="E26B0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Hematopoiesis (11)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CD83, CISH, EPOR, LYL1, MAPK13, MARCH1, NFKB1, PIM1, TRIM36, TRIOBP, ZFP36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Hepatic system development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ACAT2, ALAS1, BCOR, DDX21, FASN, HES1, HES6, HLX, ID2, JDP2, JUN, KDM2B, KLF6, LIN52, NR2F6, ORC1, SLC20A1, TFDP2, UBTF, VKORC1L1, YEATS4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function (21)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Hereditary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disorder (20)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ACP5, ARID5A, ARL4C, CABIN1, CNPY4, MARCH3, MRPS6, MT1X, NUDT4, NUDT5, PSTPIP2, PTPN22, PTPRJ, RGS2, RGS3, SLC18A2, SRXN1, STARD10, 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TRPC6, XK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Molecular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transport (21)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BLMH, CYP51A1, EMR3, FAS, GPR65, GPR153, GPR174, HOMER3, HRH4, INTS7, OPRL1, OSM, P2RY13, P2RY14, PTGER4, PYGL, S1PR2, SORD, SUCNR1, 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TMBIM1, TSEN34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1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2" marR="7072" marT="70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5725" y="257175"/>
            <a:ext cx="6781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Table 3. Expression of TGF-</a:t>
            </a:r>
            <a:r>
              <a:rPr lang="el-GR" sz="1100" b="1" dirty="0" smtClean="0"/>
              <a:t>β</a:t>
            </a:r>
            <a:r>
              <a:rPr lang="en-US" sz="1100" b="1" dirty="0" smtClean="0"/>
              <a:t> target genes categorized by biological function </a:t>
            </a:r>
            <a:r>
              <a:rPr lang="en-US" sz="1100" dirty="0" smtClean="0"/>
              <a:t>(continued…)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387001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871389"/>
              </p:ext>
            </p:extLst>
          </p:nvPr>
        </p:nvGraphicFramePr>
        <p:xfrm>
          <a:off x="228600" y="533400"/>
          <a:ext cx="8001000" cy="3405360"/>
        </p:xfrm>
        <a:graphic>
          <a:graphicData uri="http://schemas.openxmlformats.org/drawingml/2006/table">
            <a:tbl>
              <a:tblPr/>
              <a:tblGrid>
                <a:gridCol w="1676400"/>
                <a:gridCol w="490177"/>
                <a:gridCol w="594262"/>
                <a:gridCol w="594262"/>
                <a:gridCol w="594262"/>
                <a:gridCol w="594262"/>
                <a:gridCol w="594262"/>
                <a:gridCol w="594262"/>
                <a:gridCol w="594262"/>
                <a:gridCol w="594262"/>
                <a:gridCol w="1080327"/>
              </a:tblGrid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Nervous system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ARL6IP6, C12orf65, C7orf25,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NTMT1, UBR7,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CCDC85B, FMNL3, GZF1, HRASLS5, RASSF7, RD3, SFMBT2, TCP11L1, ZSCAN16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development and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function (14)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Organismal injury and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ADAM19, AGPAT2, ARRDC2, ARRDC4, ASCL2, CCDC146, DNAJA2, DNMT1, EGFL7, FBXL14, FRMD4B, HMGN1, 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abonormalities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(29)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LGALS12, MUM1, MYCT1, PHB, POLR2J3, PPIF, RPAP3, SAMD1, SCAMP4, SLC7A5, SMN1, SNRPF, SULT1A3, TMEM60, TUBB8, VDAC1, WIZ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Reproductive system 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ENC1, FLVCR1, IER2, IPCEF1, KCTD11, MEGF9, NUCB2, PGM2, SNRNP25, ST6GALNAC6, TKTL1,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UGT2B28, ZNF219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development and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function (13)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Reproductive system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disease (10)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CCDC146, FBXL14, FRMD4B, MUM1, MYCT1, PPIF, SAMD1, SCAMP4, SLC7A5, TMEM60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Skeletal and muscular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AJAP1, C3AR1, C5AR2, CACNG6, CACNG8, CARD9, MPHOSPH6, SDCBP2, SLAMF6, SLC1A4, SNAI3, SSBP4, TBC1D2, TBC1D9B, UAP1L1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Disorders (15)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1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Small molecule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biochemistry (33)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ADORA2B, ADRB2, ALDH6A1, AREG, BLMH, CASP3, CCL4L1, CYP51A1, EMR3, FAS, GNG2, GPR65, GPR153, GPR174, HOMER3, HRH4, ICAM1, 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INTS7, OPRL1, OSM, P2RY13, P2RY14, PTGER4, PYGL, S1PR2, SORD, SUCNR1, TMBIM1, TSEN34, VEGFA, VIM, YWHAH, ZNF124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Tissue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development (35)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AHR, BCL9L, CD151, CDCA4, CIB1, E2F1, FAM110A, FAM65B, FCGR2B, FHOD1, FRRS1, GALC, HELB, HMGA1, IER2, IER3, IKZF2, IL34, IMPACT, ITGA5, 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LRIG1, NKD1, NOV, ODC1, PDZD11, PIK3R3, SERINC2, SIGMAR1, SP4, STK39, TBC1D8, THBS1, TMEM2, TNK2, UBASH3B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1" u="none" strike="noStrike">
                        <a:solidFill>
                          <a:srgbClr val="0000CC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Tissue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morphology (52)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ADAM19, AGPAT2, AP4B1, ARL6IP6, ARRDC2, ARRDC4, ASCL2, BBC3, C12orf65, C7orf25,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NTMT1,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C9orf142, CARD9, CBLB, CCDC85B, CD48, CD69,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CD244, CEDKN1A, CERK, DNAJA2, DNMT1, EGFL7, FMNL3, FYB, GZF1, GRN, HMGN1, HRASLS5, LGALS12, LTC4S, NFKBIE, PHB, PLK3, 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POLR2J3, RASSF7, RD3, RIPK2, RPAP3, SFMBT2, SLC7A5, SMN1, SNRPF, STK17B, SULT1A3, TCP11L1, TRIM8, TUBA1A, TUBB8, 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89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VDAC1, WIZ, ZSCAN16 </a:t>
                      </a:r>
                    </a:p>
                  </a:txBody>
                  <a:tcPr marL="8868" marR="8868" marT="88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68" marR="8868" marT="88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2875" y="257175"/>
            <a:ext cx="7715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Table 3. Expression of TGF-</a:t>
            </a:r>
            <a:r>
              <a:rPr lang="el-GR" sz="1100" b="1" dirty="0" smtClean="0"/>
              <a:t>β</a:t>
            </a:r>
            <a:r>
              <a:rPr lang="en-US" sz="1100" b="1" dirty="0" smtClean="0"/>
              <a:t> target genes categorized by biological function </a:t>
            </a:r>
            <a:r>
              <a:rPr lang="en-US" sz="1100" dirty="0" smtClean="0"/>
              <a:t>(continued…)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10518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7524" y="386090"/>
            <a:ext cx="6477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Table 4. TGF-</a:t>
            </a:r>
            <a:r>
              <a:rPr lang="el-GR" sz="1100" b="1" dirty="0" smtClean="0"/>
              <a:t>β</a:t>
            </a:r>
            <a:r>
              <a:rPr lang="en-US" sz="1100" b="1" dirty="0" smtClean="0"/>
              <a:t> target genes that have been associated with asthma and eosinophilic diseases</a:t>
            </a:r>
            <a:endParaRPr lang="en-US" sz="11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080642"/>
              </p:ext>
            </p:extLst>
          </p:nvPr>
        </p:nvGraphicFramePr>
        <p:xfrm>
          <a:off x="609602" y="534948"/>
          <a:ext cx="7543798" cy="5891036"/>
        </p:xfrm>
        <a:graphic>
          <a:graphicData uri="http://schemas.openxmlformats.org/drawingml/2006/table">
            <a:tbl>
              <a:tblPr/>
              <a:tblGrid>
                <a:gridCol w="533399"/>
                <a:gridCol w="1600200"/>
                <a:gridCol w="5315507"/>
                <a:gridCol w="94692"/>
              </a:tblGrid>
              <a:tr h="94649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6" marR="6146" marT="61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Symbol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Description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Major function and implication in Asthma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ADRB2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Adrenoceptor beta 2, surface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member of the adrenergic receptor group of G protein-coupled receptor; mediate catecholamine-induced 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activation of adenylate cyclase; associated with nocturnal asthma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AHR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Aryl hydrocarbon receptor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transcription factor; mediates biochemical and toxic effects of halogenated aromatic hydrocarbons; 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regulate cell cycle; associated with eosinophilic fascilitis.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CACNG6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Calcium channel, gamma subunit 6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voltage-dependent calcium channel; associated with aspirin-intolerant asthma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CD244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Natural killer cell receptor 2B4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cell surface receptor; modulate NK-cell cytolytic activity and leukocyte activation; involved in the allergic asthma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CD69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CD69 molecule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member of calcium dependent lectin superfamily of type II transmembrane receptors; involved in 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lymphocyte proliferation and activation; implicated in the allergic airway inflammation and hyperresponsiveness.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CLC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Charcot-Leyden crystal galectin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 enzyme which acts on membranes to regulate multifunctional lysophospholipids; regulates immune 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response; essential for the anergy and suppressive function of Treg; associate with some myeloid leukemias;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Involved in the recruitment of immune cells in chronic asthma.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FAS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Fas cell surface death receptor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membe of the TNF-receptor superfamily; regulates programmed cell death; implicated in the pathogenesis of 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various malignancies and diseases of immune system; transduce proliferating signals in fibroblasts and T cells;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important in eosinophil and T lymphocyte apoptosis in allergic asthma.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HRH4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Histamine receptor H4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Play a role in inflammation and allergy response; mediates chemotaxis of mast cells and eosinophils; controls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cytokine release from dendritic and T cells; play a role in the differentiation of myeloblasts and promyelocytes;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likely influence the pathogenesis of infection-induced asthma.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ICAM1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Intercellular Adhesion Molecule 1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cell surface glycoprotein;  ligand for leukocyte adhesion protein LFA-1; play a role during leukocyte 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trans-endothelial migration; receptor for rhinovirus; binds to integrins of type CD11a/CD18 or CD11b/CD18;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associated with childhood asthma.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IDO1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Indoleamine 2,3-dioxygenase 1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Play a role in antimicrobial and antitumor defense, neuropathology, immunoregulation and antioxidant activity; 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modulates T-cell behavior; immunomodulator in allergy and asthma.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IL18RAP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IL18 receptor accessory protein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Enhances IL18-bining activity of the IL18 receptor; mediates IL18-dependent activation of NF-kappa-B and JNK;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polymorphisms of the gene were associated with asthma and atopy.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IL1RL1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Interleukin 1 receptor-like 1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receptor for IL33; likely involved in the function of helper T cells; genetic variation of the gene was associated with 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asthma pathophysiology.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IL5RA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Interleukin 5 receptor, alpha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 IL5-specific subunit of a heterodimeric cytokine receptor;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binds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IL5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 mediate its signaling; contribute to 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 pathogenesis of bronchial asthma; the receptor mediated signaling is important in maintaining the survival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 funcions of B cells and eosinophils.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IRF5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Interferon regulatory factor 5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transcription factor involved in the induction of interfereons IFNA and INFB and inflammatory cytokines upon 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virus infection;  modulate cell growth, differentiation, apoptosis, and immune system activity.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Haplotype of the gene was associated with asthma and severity of asthmatic symptoms.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 proto-oncogene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transcription factor which is highly similar to the viral protein; promotes activity of NR5A1 when phosphorylated by 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HIPK3 leading to increased steroidogenic gene expression upon cAMP signaling stimulation; associated with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airway remodeling and corticosteroids resistance in the asthma.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LTC4S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Leukotriene C4 synthase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Involved in the production of leukotrienes which are mediators of anaphylaxis and inflammatory conditions 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such as asthma; localizes to the nuclear envelope and adjacent endoplasmic reticulum.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OSM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Oncostatin M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cytokine which inhibits proliferation of a number of tumor cell lines; regulates cytokine production (IL-6, G-CSF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and GM-CSF) from endothelial cells; involved in the maturation of fetal hepatocytes, thereby promoting liver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development and regeneration; relevant to airway remodeling and pathogenesis of asthma.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SMAD7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SMAD family member 7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 antagonist of TGF-beta receptor superfamily signaling; inhibits the signaling by associating with their 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receptors thus preventing SMAD2 access; expression is induced by TGFBR1; associated with airway inflammation and 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483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reactivity in asthma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46" marR="6146" marT="61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337"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6" marR="6146" marT="61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6" marR="6146" marT="61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6" marR="6146" marT="61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46" marR="6146" marT="61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2279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75907" y="1533208"/>
            <a:ext cx="3505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Table 1S. </a:t>
            </a:r>
            <a:r>
              <a:rPr lang="en-US" sz="1100" b="1" dirty="0" err="1" smtClean="0"/>
              <a:t>qPCR</a:t>
            </a:r>
            <a:r>
              <a:rPr lang="en-US" sz="1100" b="1" dirty="0" smtClean="0"/>
              <a:t> primers used in present study</a:t>
            </a:r>
            <a:endParaRPr lang="en-US" sz="11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251221"/>
              </p:ext>
            </p:extLst>
          </p:nvPr>
        </p:nvGraphicFramePr>
        <p:xfrm>
          <a:off x="1650999" y="1649730"/>
          <a:ext cx="5588001" cy="3608070"/>
        </p:xfrm>
        <a:graphic>
          <a:graphicData uri="http://schemas.openxmlformats.org/drawingml/2006/table">
            <a:tbl>
              <a:tblPr/>
              <a:tblGrid>
                <a:gridCol w="941905"/>
                <a:gridCol w="2334148"/>
                <a:gridCol w="2311948"/>
              </a:tblGrid>
              <a:tr h="1238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Target mRNA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Forward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Reverse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BIRC3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AAAGCGCCAACACGTTTGA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TGGAATACGTAGACATTCGGTACAG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ACTGTTATCTGAAACTGTCATGTGTGAT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TTTGTCCCCCATACCAGGTGTAGT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GPR174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CCGAAGACGGCTTTCAAGAC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CAAAGGATTTTGCATGGAGTTG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CCCGAGAGGCACTCAGCTTA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CAGGTCGAGAATGTAGTCGATGAC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CGGCTAATTTGATGGAGAAGGT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TCCAGCCCCAGCTGATAGG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MYCT1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CAGTGGGCTGTGAACGTCGAA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TTGTCGCTGGAAGGTGAGACT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OLIG2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CGTTGCAAACTGGGCTTTGT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GCGGTGCGATCAGAGGAA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P2RY13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GTGCCACGAGCTCCAACAC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TGAGGCCATGGAAGAAAACG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SMAD2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CGAAGGCAGACGGTAACAAG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AGGGACCACACACAATGCTA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SMAD3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TGCTCTGGTGGCTTAAGTGA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ACTGTCACAAGCGTCAGAGA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SMAD6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CGTACACCGCATAGAGGC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GAAACGGAGGCTACCAAC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SMAD7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TAGCCGACTCTGCGAACTAG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GTTGGGAATCTGAAAGCCCC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SSBP4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CCCCTGGAACACCCATCA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TAGTGTACATGTTTTCGCTGGAGTT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TGFBR1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cap="all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GTCATTCACCATCGAGTGCC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CGCCACTTTCCTCTCCAAAC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TGFBR2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TTTTCCACCTGTGACAACCA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GGAGAAGCAGCATCTTCCAG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THBS1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CACGCTGCAGGACAGCAT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GGCCGCCTCAGCTCATT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2068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19820</TotalTime>
  <Words>4633</Words>
  <Application>Microsoft Office PowerPoint</Application>
  <PresentationFormat>On-screen Show (4:3)</PresentationFormat>
  <Paragraphs>2324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Zhong_Jian</dc:creator>
  <cp:lastModifiedBy>Zhong Shen</cp:lastModifiedBy>
  <cp:revision>765</cp:revision>
  <cp:lastPrinted>2015-06-04T21:18:27Z</cp:lastPrinted>
  <dcterms:created xsi:type="dcterms:W3CDTF">2012-11-21T13:14:59Z</dcterms:created>
  <dcterms:modified xsi:type="dcterms:W3CDTF">2015-06-04T21:20:29Z</dcterms:modified>
</cp:coreProperties>
</file>