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303" r:id="rId2"/>
    <p:sldId id="328" r:id="rId3"/>
    <p:sldId id="329" r:id="rId4"/>
    <p:sldId id="330" r:id="rId5"/>
    <p:sldId id="294" r:id="rId6"/>
    <p:sldId id="317" r:id="rId7"/>
    <p:sldId id="332" r:id="rId8"/>
    <p:sldId id="333" r:id="rId9"/>
    <p:sldId id="322" r:id="rId10"/>
    <p:sldId id="301" r:id="rId11"/>
    <p:sldId id="326" r:id="rId12"/>
    <p:sldId id="327" r:id="rId13"/>
    <p:sldId id="310" r:id="rId14"/>
    <p:sldId id="325" r:id="rId15"/>
    <p:sldId id="314" r:id="rId16"/>
    <p:sldId id="297" r:id="rId17"/>
    <p:sldId id="315" r:id="rId18"/>
    <p:sldId id="331" r:id="rId19"/>
    <p:sldId id="305" r:id="rId20"/>
  </p:sldIdLst>
  <p:sldSz cx="6858000" cy="9144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on Newman" initials="LN" lastIdx="1" clrIdx="0"/>
  <p:cmAuthor id="1" name="Dhifaf Jasim" initials="DJ" lastIdx="1" clrIdx="1"/>
  <p:cmAuthor id="2" name="Ahmed Al-Talabani" initials="AA" lastIdx="8" clrIdx="2">
    <p:extLst/>
  </p:cmAuthor>
  <p:cmAuthor id="3" name="Isy V." initials="IV" lastIdx="10" clrIdx="3">
    <p:extLst/>
  </p:cmAuthor>
  <p:cmAuthor id="4" name="CECILIA" initials="C" lastIdx="12" clrIdx="4">
    <p:extLst/>
  </p:cmAuthor>
  <p:cmAuthor id="5" name="Alberto"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66" autoAdjust="0"/>
    <p:restoredTop sz="94021" autoAdjust="0"/>
  </p:normalViewPr>
  <p:slideViewPr>
    <p:cSldViewPr>
      <p:cViewPr varScale="1">
        <p:scale>
          <a:sx n="80" d="100"/>
          <a:sy n="80" d="100"/>
        </p:scale>
        <p:origin x="-3318" y="-102"/>
      </p:cViewPr>
      <p:guideLst>
        <p:guide orient="horz" pos="2880"/>
        <p:guide pos="2160"/>
      </p:guideLst>
    </p:cSldViewPr>
  </p:slideViewPr>
  <p:notesTextViewPr>
    <p:cViewPr>
      <p:scale>
        <a:sx n="400" d="100"/>
        <a:sy n="4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93EFB276-D6A7-48E5-8658-9FDD9F63263D}" type="datetimeFigureOut">
              <a:rPr lang="en-GB" smtClean="0"/>
              <a:pPr/>
              <a:t>25/09/2018</a:t>
            </a:fld>
            <a:endParaRPr lang="en-GB"/>
          </a:p>
        </p:txBody>
      </p:sp>
      <p:sp>
        <p:nvSpPr>
          <p:cNvPr id="4" name="Slide Image Placeholder 3"/>
          <p:cNvSpPr>
            <a:spLocks noGrp="1" noRot="1" noChangeAspect="1"/>
          </p:cNvSpPr>
          <p:nvPr>
            <p:ph type="sldImg" idx="2"/>
          </p:nvPr>
        </p:nvSpPr>
        <p:spPr>
          <a:xfrm>
            <a:off x="2009775" y="741363"/>
            <a:ext cx="2778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F0C9807A-DFCF-49A9-80DC-7C4BEF5806AD}" type="slidenum">
              <a:rPr lang="en-GB" smtClean="0"/>
              <a:pPr/>
              <a:t>‹#›</a:t>
            </a:fld>
            <a:endParaRPr lang="en-GB"/>
          </a:p>
        </p:txBody>
      </p:sp>
    </p:spTree>
    <p:extLst>
      <p:ext uri="{BB962C8B-B14F-4D97-AF65-F5344CB8AC3E}">
        <p14:creationId xmlns:p14="http://schemas.microsoft.com/office/powerpoint/2010/main" val="1184710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C9807A-DFCF-49A9-80DC-7C4BEF5806AD}" type="slidenum">
              <a:rPr lang="en-GB" smtClean="0"/>
              <a:pPr/>
              <a:t>2</a:t>
            </a:fld>
            <a:endParaRPr lang="en-GB"/>
          </a:p>
        </p:txBody>
      </p:sp>
    </p:spTree>
    <p:extLst>
      <p:ext uri="{BB962C8B-B14F-4D97-AF65-F5344CB8AC3E}">
        <p14:creationId xmlns:p14="http://schemas.microsoft.com/office/powerpoint/2010/main" val="2029583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C9807A-DFCF-49A9-80DC-7C4BEF5806AD}" type="slidenum">
              <a:rPr lang="en-GB" smtClean="0"/>
              <a:pPr/>
              <a:t>3</a:t>
            </a:fld>
            <a:endParaRPr lang="en-GB"/>
          </a:p>
        </p:txBody>
      </p:sp>
    </p:spTree>
    <p:extLst>
      <p:ext uri="{BB962C8B-B14F-4D97-AF65-F5344CB8AC3E}">
        <p14:creationId xmlns:p14="http://schemas.microsoft.com/office/powerpoint/2010/main" val="2029583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C9807A-DFCF-49A9-80DC-7C4BEF5806AD}" type="slidenum">
              <a:rPr lang="en-GB" smtClean="0"/>
              <a:pPr/>
              <a:t>4</a:t>
            </a:fld>
            <a:endParaRPr lang="en-GB"/>
          </a:p>
        </p:txBody>
      </p:sp>
    </p:spTree>
    <p:extLst>
      <p:ext uri="{BB962C8B-B14F-4D97-AF65-F5344CB8AC3E}">
        <p14:creationId xmlns:p14="http://schemas.microsoft.com/office/powerpoint/2010/main" val="2029583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F0C9807A-DFCF-49A9-80DC-7C4BEF5806AD}"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1729309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3989223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76A478-FE19-4B06-B222-087E8BF3F3D8}"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4248464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5945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26688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257178"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0831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770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9582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7217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17184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97674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37285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7083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79368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0914795-C739-4535-80F0-D637410B97A5}" type="datetimeFigureOut">
              <a:rPr lang="en-GB" smtClean="0">
                <a:solidFill>
                  <a:prstClr val="black">
                    <a:tint val="75000"/>
                  </a:prstClr>
                </a:solidFill>
              </a:rPr>
              <a:pPr/>
              <a:t>25/09/2018</a:t>
            </a:fld>
            <a:endParaRPr lang="en-GB">
              <a:solidFill>
                <a:prstClr val="black">
                  <a:tint val="75000"/>
                </a:prstClr>
              </a:solidFill>
            </a:endParaRPr>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303225A-BBE8-46EC-99C4-9E50ED4AEAE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3446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8" Type="http://schemas.openxmlformats.org/officeDocument/2006/relationships/image" Target="../media/image43.jpeg"/><Relationship Id="rId13" Type="http://schemas.microsoft.com/office/2007/relationships/hdphoto" Target="../media/hdphoto12.wdp"/><Relationship Id="rId18" Type="http://schemas.openxmlformats.org/officeDocument/2006/relationships/image" Target="../media/image50.jpeg"/><Relationship Id="rId3" Type="http://schemas.openxmlformats.org/officeDocument/2006/relationships/image" Target="../media/image40.jpeg"/><Relationship Id="rId7" Type="http://schemas.microsoft.com/office/2007/relationships/hdphoto" Target="../media/hdphoto10.wdp"/><Relationship Id="rId12" Type="http://schemas.openxmlformats.org/officeDocument/2006/relationships/image" Target="../media/image46.jpeg"/><Relationship Id="rId17" Type="http://schemas.microsoft.com/office/2007/relationships/hdphoto" Target="../media/hdphoto13.wdp"/><Relationship Id="rId2" Type="http://schemas.openxmlformats.org/officeDocument/2006/relationships/notesSlide" Target="../notesSlides/notesSlide10.xml"/><Relationship Id="rId16"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42.jpeg"/><Relationship Id="rId11" Type="http://schemas.microsoft.com/office/2007/relationships/hdphoto" Target="../media/hdphoto11.wdp"/><Relationship Id="rId5" Type="http://schemas.openxmlformats.org/officeDocument/2006/relationships/image" Target="../media/image41.jpeg"/><Relationship Id="rId15" Type="http://schemas.openxmlformats.org/officeDocument/2006/relationships/image" Target="../media/image48.jpeg"/><Relationship Id="rId10" Type="http://schemas.openxmlformats.org/officeDocument/2006/relationships/image" Target="../media/image45.jpeg"/><Relationship Id="rId19" Type="http://schemas.microsoft.com/office/2007/relationships/hdphoto" Target="../media/hdphoto14.wdp"/><Relationship Id="rId4" Type="http://schemas.microsoft.com/office/2007/relationships/hdphoto" Target="../media/hdphoto9.wdp"/><Relationship Id="rId9" Type="http://schemas.openxmlformats.org/officeDocument/2006/relationships/image" Target="../media/image44.jpeg"/><Relationship Id="rId14" Type="http://schemas.openxmlformats.org/officeDocument/2006/relationships/image" Target="../media/image47.jpeg"/></Relationships>
</file>

<file path=ppt/slides/_rels/slide12.xml.rels><?xml version="1.0" encoding="UTF-8" standalone="yes"?>
<Relationships xmlns="http://schemas.openxmlformats.org/package/2006/relationships"><Relationship Id="rId8" Type="http://schemas.microsoft.com/office/2007/relationships/hdphoto" Target="../media/hdphoto15.wdp"/><Relationship Id="rId13" Type="http://schemas.openxmlformats.org/officeDocument/2006/relationships/image" Target="../media/image58.jpeg"/><Relationship Id="rId18" Type="http://schemas.openxmlformats.org/officeDocument/2006/relationships/image" Target="../media/image61.emf"/><Relationship Id="rId3" Type="http://schemas.openxmlformats.org/officeDocument/2006/relationships/image" Target="../media/image51.jpeg"/><Relationship Id="rId7" Type="http://schemas.openxmlformats.org/officeDocument/2006/relationships/image" Target="../media/image55.jpeg"/><Relationship Id="rId12" Type="http://schemas.microsoft.com/office/2007/relationships/hdphoto" Target="../media/hdphoto17.wdp"/><Relationship Id="rId17" Type="http://schemas.openxmlformats.org/officeDocument/2006/relationships/image" Target="../media/image44.jpeg"/><Relationship Id="rId2" Type="http://schemas.openxmlformats.org/officeDocument/2006/relationships/notesSlide" Target="../notesSlides/notesSlide11.xml"/><Relationship Id="rId16" Type="http://schemas.openxmlformats.org/officeDocument/2006/relationships/image" Target="../media/image60.jpeg"/><Relationship Id="rId20" Type="http://schemas.openxmlformats.org/officeDocument/2006/relationships/image" Target="../media/image63.emf"/><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7.jpeg"/><Relationship Id="rId5" Type="http://schemas.openxmlformats.org/officeDocument/2006/relationships/image" Target="../media/image53.jpeg"/><Relationship Id="rId15" Type="http://schemas.openxmlformats.org/officeDocument/2006/relationships/image" Target="../media/image59.jpeg"/><Relationship Id="rId10" Type="http://schemas.microsoft.com/office/2007/relationships/hdphoto" Target="../media/hdphoto16.wdp"/><Relationship Id="rId19" Type="http://schemas.openxmlformats.org/officeDocument/2006/relationships/image" Target="../media/image62.emf"/><Relationship Id="rId4" Type="http://schemas.openxmlformats.org/officeDocument/2006/relationships/image" Target="../media/image52.png"/><Relationship Id="rId9" Type="http://schemas.openxmlformats.org/officeDocument/2006/relationships/image" Target="../media/image56.jpeg"/><Relationship Id="rId14" Type="http://schemas.microsoft.com/office/2007/relationships/hdphoto" Target="../media/hdphoto18.wdp"/></Relationships>
</file>

<file path=ppt/slides/_rels/slide13.xml.rels><?xml version="1.0" encoding="UTF-8" standalone="yes"?>
<Relationships xmlns="http://schemas.openxmlformats.org/package/2006/relationships"><Relationship Id="rId8" Type="http://schemas.microsoft.com/office/2007/relationships/hdphoto" Target="../media/hdphoto20.wdp"/><Relationship Id="rId3" Type="http://schemas.openxmlformats.org/officeDocument/2006/relationships/image" Target="../media/image56.jpeg"/><Relationship Id="rId7" Type="http://schemas.openxmlformats.org/officeDocument/2006/relationships/image" Target="../media/image6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19.wdp"/><Relationship Id="rId5" Type="http://schemas.openxmlformats.org/officeDocument/2006/relationships/image" Target="../media/image64.png"/><Relationship Id="rId10" Type="http://schemas.microsoft.com/office/2007/relationships/hdphoto" Target="../media/hdphoto21.wdp"/><Relationship Id="rId4" Type="http://schemas.microsoft.com/office/2007/relationships/hdphoto" Target="../media/hdphoto16.wdp"/><Relationship Id="rId9" Type="http://schemas.openxmlformats.org/officeDocument/2006/relationships/image" Target="../media/image66.png"/></Relationships>
</file>

<file path=ppt/slides/_rels/slide14.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4.tiff"/><Relationship Id="rId18" Type="http://schemas.openxmlformats.org/officeDocument/2006/relationships/image" Target="../media/image78.png"/><Relationship Id="rId26" Type="http://schemas.openxmlformats.org/officeDocument/2006/relationships/image" Target="../media/image86.tiff"/><Relationship Id="rId3" Type="http://schemas.openxmlformats.org/officeDocument/2006/relationships/image" Target="../media/image67.tiff"/><Relationship Id="rId21" Type="http://schemas.openxmlformats.org/officeDocument/2006/relationships/image" Target="../media/image81.jpeg"/><Relationship Id="rId7" Type="http://schemas.microsoft.com/office/2007/relationships/hdphoto" Target="../media/hdphoto22.wdp"/><Relationship Id="rId12" Type="http://schemas.microsoft.com/office/2007/relationships/hdphoto" Target="../media/hdphoto24.wdp"/><Relationship Id="rId17" Type="http://schemas.openxmlformats.org/officeDocument/2006/relationships/image" Target="../media/image77.jpeg"/><Relationship Id="rId25" Type="http://schemas.openxmlformats.org/officeDocument/2006/relationships/image" Target="../media/image85.tiff"/><Relationship Id="rId2" Type="http://schemas.openxmlformats.org/officeDocument/2006/relationships/notesSlide" Target="../notesSlides/notesSlide13.xml"/><Relationship Id="rId16" Type="http://schemas.openxmlformats.org/officeDocument/2006/relationships/image" Target="../media/image76.png"/><Relationship Id="rId20" Type="http://schemas.openxmlformats.org/officeDocument/2006/relationships/image" Target="../media/image80.png"/><Relationship Id="rId29" Type="http://schemas.openxmlformats.org/officeDocument/2006/relationships/image" Target="../media/image89.tiff"/><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3.png"/><Relationship Id="rId24" Type="http://schemas.openxmlformats.org/officeDocument/2006/relationships/image" Target="../media/image84.tiff"/><Relationship Id="rId5" Type="http://schemas.openxmlformats.org/officeDocument/2006/relationships/image" Target="../media/image69.tiff"/><Relationship Id="rId15" Type="http://schemas.microsoft.com/office/2007/relationships/hdphoto" Target="../media/hdphoto25.wdp"/><Relationship Id="rId23" Type="http://schemas.openxmlformats.org/officeDocument/2006/relationships/image" Target="../media/image83.jpeg"/><Relationship Id="rId28" Type="http://schemas.openxmlformats.org/officeDocument/2006/relationships/image" Target="../media/image88.tiff"/><Relationship Id="rId10" Type="http://schemas.openxmlformats.org/officeDocument/2006/relationships/image" Target="../media/image72.tiff"/><Relationship Id="rId19" Type="http://schemas.openxmlformats.org/officeDocument/2006/relationships/image" Target="../media/image79.jpeg"/><Relationship Id="rId4" Type="http://schemas.openxmlformats.org/officeDocument/2006/relationships/image" Target="../media/image68.tiff"/><Relationship Id="rId9" Type="http://schemas.microsoft.com/office/2007/relationships/hdphoto" Target="../media/hdphoto23.wdp"/><Relationship Id="rId14" Type="http://schemas.openxmlformats.org/officeDocument/2006/relationships/image" Target="../media/image75.png"/><Relationship Id="rId22" Type="http://schemas.openxmlformats.org/officeDocument/2006/relationships/image" Target="../media/image82.png"/><Relationship Id="rId27" Type="http://schemas.openxmlformats.org/officeDocument/2006/relationships/image" Target="../media/image87.tiff"/></Relationships>
</file>

<file path=ppt/slides/_rels/slide15.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16.xml.rels><?xml version="1.0" encoding="UTF-8" standalone="yes"?>
<Relationships xmlns="http://schemas.openxmlformats.org/package/2006/relationships"><Relationship Id="rId8" Type="http://schemas.microsoft.com/office/2007/relationships/hdphoto" Target="../media/hdphoto28.wdp"/><Relationship Id="rId13" Type="http://schemas.openxmlformats.org/officeDocument/2006/relationships/image" Target="../media/image101.jpeg"/><Relationship Id="rId18" Type="http://schemas.openxmlformats.org/officeDocument/2006/relationships/image" Target="../media/image104.png"/><Relationship Id="rId3" Type="http://schemas.openxmlformats.org/officeDocument/2006/relationships/image" Target="../media/image96.jpeg"/><Relationship Id="rId7" Type="http://schemas.openxmlformats.org/officeDocument/2006/relationships/image" Target="../media/image98.jpeg"/><Relationship Id="rId12" Type="http://schemas.microsoft.com/office/2007/relationships/hdphoto" Target="../media/hdphoto30.wdp"/><Relationship Id="rId17" Type="http://schemas.openxmlformats.org/officeDocument/2006/relationships/image" Target="../media/image103.png"/><Relationship Id="rId2" Type="http://schemas.openxmlformats.org/officeDocument/2006/relationships/notesSlide" Target="../notesSlides/notesSlide15.xml"/><Relationship Id="rId16" Type="http://schemas.openxmlformats.org/officeDocument/2006/relationships/image" Target="../media/image102.png"/><Relationship Id="rId1" Type="http://schemas.openxmlformats.org/officeDocument/2006/relationships/slideLayout" Target="../slideLayouts/slideLayout2.xml"/><Relationship Id="rId6" Type="http://schemas.microsoft.com/office/2007/relationships/hdphoto" Target="../media/hdphoto27.wdp"/><Relationship Id="rId11" Type="http://schemas.openxmlformats.org/officeDocument/2006/relationships/image" Target="../media/image100.jpeg"/><Relationship Id="rId5" Type="http://schemas.openxmlformats.org/officeDocument/2006/relationships/image" Target="../media/image97.jpeg"/><Relationship Id="rId15" Type="http://schemas.openxmlformats.org/officeDocument/2006/relationships/image" Target="../media/image44.jpeg"/><Relationship Id="rId10" Type="http://schemas.microsoft.com/office/2007/relationships/hdphoto" Target="../media/hdphoto29.wdp"/><Relationship Id="rId4" Type="http://schemas.microsoft.com/office/2007/relationships/hdphoto" Target="../media/hdphoto26.wdp"/><Relationship Id="rId9" Type="http://schemas.openxmlformats.org/officeDocument/2006/relationships/image" Target="../media/image99.jpeg"/><Relationship Id="rId14" Type="http://schemas.microsoft.com/office/2007/relationships/hdphoto" Target="../media/hdphoto31.wdp"/></Relationships>
</file>

<file path=ppt/slides/_rels/slide17.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5.png"/><Relationship Id="rId7" Type="http://schemas.openxmlformats.org/officeDocument/2006/relationships/image" Target="../media/image10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12.emf"/><Relationship Id="rId5" Type="http://schemas.openxmlformats.org/officeDocument/2006/relationships/image" Target="../media/image107.jpeg"/><Relationship Id="rId10" Type="http://schemas.openxmlformats.org/officeDocument/2006/relationships/image" Target="../media/image111.emf"/><Relationship Id="rId4" Type="http://schemas.openxmlformats.org/officeDocument/2006/relationships/image" Target="../media/image106.png"/><Relationship Id="rId9" Type="http://schemas.openxmlformats.org/officeDocument/2006/relationships/image" Target="../media/image1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15.emf"/><Relationship Id="rId4" Type="http://schemas.openxmlformats.org/officeDocument/2006/relationships/image" Target="../media/image114.emf"/></Relationships>
</file>

<file path=ppt/slides/_rels/slide19.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8.tiff"/><Relationship Id="rId4" Type="http://schemas.openxmlformats.org/officeDocument/2006/relationships/image" Target="../media/image1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4.wmf"/><Relationship Id="rId3" Type="http://schemas.openxmlformats.org/officeDocument/2006/relationships/notesSlide" Target="../notesSlides/notesSlide4.xml"/><Relationship Id="rId7" Type="http://schemas.openxmlformats.org/officeDocument/2006/relationships/image" Target="../media/image1.wmf"/><Relationship Id="rId12"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3.wmf"/><Relationship Id="rId5" Type="http://schemas.openxmlformats.org/officeDocument/2006/relationships/image" Target="../media/image6.emf"/><Relationship Id="rId10" Type="http://schemas.openxmlformats.org/officeDocument/2006/relationships/oleObject" Target="../embeddings/oleObject3.bin"/><Relationship Id="rId4" Type="http://schemas.openxmlformats.org/officeDocument/2006/relationships/image" Target="../media/image5.emf"/><Relationship Id="rId9" Type="http://schemas.openxmlformats.org/officeDocument/2006/relationships/image" Target="../media/image2.wmf"/><Relationship Id="rId1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3.tiff"/><Relationship Id="rId7" Type="http://schemas.openxmlformats.org/officeDocument/2006/relationships/image" Target="../media/image16.tif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tiff"/><Relationship Id="rId11" Type="http://schemas.openxmlformats.org/officeDocument/2006/relationships/image" Target="../media/image20.tiff"/><Relationship Id="rId5" Type="http://schemas.microsoft.com/office/2007/relationships/hdphoto" Target="../media/hdphoto1.wdp"/><Relationship Id="rId10" Type="http://schemas.openxmlformats.org/officeDocument/2006/relationships/image" Target="../media/image19.tiff"/><Relationship Id="rId4" Type="http://schemas.openxmlformats.org/officeDocument/2006/relationships/image" Target="../media/image14.png"/><Relationship Id="rId9" Type="http://schemas.openxmlformats.org/officeDocument/2006/relationships/image" Target="../media/image18.tiff"/></Relationships>
</file>

<file path=ppt/slides/_rels/slide8.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26.png"/><Relationship Id="rId3" Type="http://schemas.openxmlformats.org/officeDocument/2006/relationships/image" Target="../media/image21.jpeg"/><Relationship Id="rId7" Type="http://schemas.openxmlformats.org/officeDocument/2006/relationships/image" Target="../media/image23.jpeg"/><Relationship Id="rId12" Type="http://schemas.microsoft.com/office/2007/relationships/hdphoto" Target="../media/hdphoto6.wdp"/><Relationship Id="rId2" Type="http://schemas.openxmlformats.org/officeDocument/2006/relationships/notesSlide" Target="../notesSlides/notesSlide7.xml"/><Relationship Id="rId16" Type="http://schemas.microsoft.com/office/2007/relationships/hdphoto" Target="../media/hdphoto8.wdp"/><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image" Target="../media/image25.png"/><Relationship Id="rId5" Type="http://schemas.openxmlformats.org/officeDocument/2006/relationships/image" Target="../media/image22.jpeg"/><Relationship Id="rId15" Type="http://schemas.openxmlformats.org/officeDocument/2006/relationships/image" Target="../media/image27.png"/><Relationship Id="rId10" Type="http://schemas.microsoft.com/office/2007/relationships/hdphoto" Target="../media/hdphoto5.wdp"/><Relationship Id="rId4" Type="http://schemas.microsoft.com/office/2007/relationships/hdphoto" Target="../media/hdphoto2.wdp"/><Relationship Id="rId9" Type="http://schemas.openxmlformats.org/officeDocument/2006/relationships/image" Target="../media/image24.jpeg"/><Relationship Id="rId14" Type="http://schemas.microsoft.com/office/2007/relationships/hdphoto" Target="../media/hdphoto7.wdp"/></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32.wmf"/><Relationship Id="rId3" Type="http://schemas.openxmlformats.org/officeDocument/2006/relationships/notesSlide" Target="../notesSlides/notesSlide8.xml"/><Relationship Id="rId7" Type="http://schemas.openxmlformats.org/officeDocument/2006/relationships/image" Target="../media/image29.wmf"/><Relationship Id="rId12" Type="http://schemas.openxmlformats.org/officeDocument/2006/relationships/oleObject" Target="../embeddings/oleObject9.bin"/><Relationship Id="rId2" Type="http://schemas.openxmlformats.org/officeDocument/2006/relationships/slideLayout" Target="../slideLayouts/slideLayout2.xml"/><Relationship Id="rId16" Type="http://schemas.openxmlformats.org/officeDocument/2006/relationships/image" Target="../media/image34.emf"/><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31.wmf"/><Relationship Id="rId5" Type="http://schemas.openxmlformats.org/officeDocument/2006/relationships/image" Target="../media/image28.wmf"/><Relationship Id="rId15" Type="http://schemas.openxmlformats.org/officeDocument/2006/relationships/image" Target="../media/image33.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30.wmf"/><Relationship Id="rId1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495300" y="518584"/>
            <a:ext cx="6172200" cy="1524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t>Supporting Information</a:t>
            </a:r>
            <a:endParaRPr lang="en-GB" dirty="0"/>
          </a:p>
        </p:txBody>
      </p:sp>
    </p:spTree>
    <p:extLst>
      <p:ext uri="{BB962C8B-B14F-4D97-AF65-F5344CB8AC3E}">
        <p14:creationId xmlns:p14="http://schemas.microsoft.com/office/powerpoint/2010/main" val="1333807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4"/>
          <p:cNvSpPr txBox="1"/>
          <p:nvPr/>
        </p:nvSpPr>
        <p:spPr>
          <a:xfrm>
            <a:off x="741500" y="5868144"/>
            <a:ext cx="259345" cy="304868"/>
          </a:xfrm>
          <a:prstGeom prst="rect">
            <a:avLst/>
          </a:prstGeom>
          <a:noFill/>
        </p:spPr>
        <p:txBody>
          <a:bodyPr wrap="square" rtlCol="0" anchor="ctr">
            <a:spAutoFit/>
          </a:bodyPr>
          <a:lstStyle/>
          <a:p>
            <a:pPr algn="ctr"/>
            <a:r>
              <a:rPr lang="en-GB" sz="1600" b="1" dirty="0">
                <a:solidFill>
                  <a:prstClr val="white"/>
                </a:solidFill>
              </a:rPr>
              <a:t>b</a:t>
            </a:r>
          </a:p>
        </p:txBody>
      </p:sp>
      <p:grpSp>
        <p:nvGrpSpPr>
          <p:cNvPr id="3" name="Group 2"/>
          <p:cNvGrpSpPr/>
          <p:nvPr/>
        </p:nvGrpSpPr>
        <p:grpSpPr>
          <a:xfrm>
            <a:off x="-35299" y="1260781"/>
            <a:ext cx="6862231" cy="3618645"/>
            <a:chOff x="-35299" y="1260781"/>
            <a:chExt cx="6862231" cy="3618645"/>
          </a:xfrm>
        </p:grpSpPr>
        <p:grpSp>
          <p:nvGrpSpPr>
            <p:cNvPr id="7" name="Group 6"/>
            <p:cNvGrpSpPr/>
            <p:nvPr/>
          </p:nvGrpSpPr>
          <p:grpSpPr>
            <a:xfrm>
              <a:off x="4499761" y="1639425"/>
              <a:ext cx="2327171" cy="3225604"/>
              <a:chOff x="4499761" y="1670828"/>
              <a:chExt cx="2327171" cy="3225604"/>
            </a:xfrm>
          </p:grpSpPr>
          <p:pic>
            <p:nvPicPr>
              <p:cNvPr id="38" name="Picture 4" descr="Y:\staff\mbgpparc - Filipe\Data\2016\10-2016\05-10-2016\SPECT-CT\P3 4h_bladder.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221" t="939" r="29965" b="1049"/>
              <a:stretch/>
            </p:blipFill>
            <p:spPr bwMode="auto">
              <a:xfrm>
                <a:off x="4946710" y="1670828"/>
                <a:ext cx="1740849" cy="322560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Z:\staff\mbdxkln2 - Leon\Work\Projects\size dependent IV distribution of GO\probes\SPECT-CT1_4_24hours cut and count 24hours\150816\TLC-2\imag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294" t="35899" r="38747" b="59320"/>
              <a:stretch/>
            </p:blipFill>
            <p:spPr bwMode="auto">
              <a:xfrm rot="5400000">
                <a:off x="3565127" y="2654593"/>
                <a:ext cx="2334929" cy="3810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499761" y="3768929"/>
                <a:ext cx="1887525" cy="261610"/>
              </a:xfrm>
              <a:prstGeom prst="rect">
                <a:avLst/>
              </a:prstGeom>
              <a:noFill/>
            </p:spPr>
            <p:txBody>
              <a:bodyPr wrap="square" rtlCol="0">
                <a:spAutoFit/>
              </a:bodyPr>
              <a:lstStyle/>
              <a:p>
                <a:r>
                  <a:rPr lang="en-GB" sz="1100" b="1" dirty="0"/>
                  <a:t>6.4%</a:t>
                </a:r>
              </a:p>
            </p:txBody>
          </p:sp>
          <p:pic>
            <p:nvPicPr>
              <p:cNvPr id="28" name="Imagem 21" descr="I:\10-2016\05-10-2016\SPECT-CT\P1 1h_Diaph.png"/>
              <p:cNvPicPr>
                <a:picLocks/>
              </p:cNvPicPr>
              <p:nvPr/>
            </p:nvPicPr>
            <p:blipFill rotWithShape="1">
              <a:blip r:embed="rId5" cstate="print">
                <a:extLst>
                  <a:ext uri="{28A0092B-C50C-407E-A947-70E740481C1C}">
                    <a14:useLocalDpi xmlns:a14="http://schemas.microsoft.com/office/drawing/2010/main" val="0"/>
                  </a:ext>
                </a:extLst>
              </a:blip>
              <a:srcRect l="98347" t="-832" r="-96" b="155"/>
              <a:stretch/>
            </p:blipFill>
            <p:spPr bwMode="auto">
              <a:xfrm>
                <a:off x="6718932" y="1678617"/>
                <a:ext cx="108000" cy="3204000"/>
              </a:xfrm>
              <a:prstGeom prst="rect">
                <a:avLst/>
              </a:prstGeom>
              <a:noFill/>
              <a:ln w="6350">
                <a:solidFill>
                  <a:schemeClr val="tx1"/>
                </a:solidFill>
              </a:ln>
              <a:extLst>
                <a:ext uri="{53640926-AAD7-44D8-BBD7-CCE9431645EC}">
                  <a14:shadowObscured xmlns:a14="http://schemas.microsoft.com/office/drawing/2010/main"/>
                </a:ext>
              </a:extLst>
            </p:spPr>
          </p:pic>
        </p:grpSp>
        <p:pic>
          <p:nvPicPr>
            <p:cNvPr id="36" name="Picture 2" descr="Y:\staff\mbgpparc - Filipe\Data\2016\10-2016\05-10-2016\SPECT-CT\P1 4h_bladder.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3661" t="854" r="30443" b="1205"/>
            <a:stretch/>
          </p:blipFill>
          <p:spPr bwMode="auto">
            <a:xfrm>
              <a:off x="440880" y="1639425"/>
              <a:ext cx="1825834" cy="3240000"/>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35"/>
            <p:cNvSpPr/>
            <p:nvPr/>
          </p:nvSpPr>
          <p:spPr>
            <a:xfrm>
              <a:off x="29890" y="1260781"/>
              <a:ext cx="1786899" cy="369332"/>
            </a:xfrm>
            <a:prstGeom prst="rect">
              <a:avLst/>
            </a:prstGeom>
          </p:spPr>
          <p:txBody>
            <a:bodyPr wrap="none">
              <a:spAutoFit/>
            </a:bodyPr>
            <a:lstStyle/>
            <a:p>
              <a:r>
                <a:rPr lang="en-GB" b="1" dirty="0">
                  <a:solidFill>
                    <a:srgbClr val="0070C0"/>
                  </a:solidFill>
                  <a:latin typeface="+mj-lt"/>
                  <a:ea typeface="Geneva" charset="0"/>
                  <a:cs typeface="Arial"/>
                </a:rPr>
                <a:t>l-GO-DOTA[</a:t>
              </a:r>
              <a:r>
                <a:rPr lang="en-GB" b="1" baseline="30000" dirty="0">
                  <a:solidFill>
                    <a:srgbClr val="0070C0"/>
                  </a:solidFill>
                  <a:ea typeface="Geneva" charset="0"/>
                  <a:cs typeface="Arial"/>
                </a:rPr>
                <a:t>111</a:t>
              </a:r>
              <a:r>
                <a:rPr lang="en-GB" b="1" dirty="0">
                  <a:solidFill>
                    <a:srgbClr val="0070C0"/>
                  </a:solidFill>
                  <a:ea typeface="Geneva" charset="0"/>
                  <a:cs typeface="Arial"/>
                </a:rPr>
                <a:t>In]</a:t>
              </a:r>
              <a:endParaRPr lang="en-GB" dirty="0">
                <a:latin typeface="+mj-lt"/>
              </a:endParaRPr>
            </a:p>
          </p:txBody>
        </p:sp>
        <p:sp>
          <p:nvSpPr>
            <p:cNvPr id="58" name="Rectangle 36"/>
            <p:cNvSpPr/>
            <p:nvPr/>
          </p:nvSpPr>
          <p:spPr>
            <a:xfrm>
              <a:off x="2321446" y="1264556"/>
              <a:ext cx="1822165" cy="369332"/>
            </a:xfrm>
            <a:prstGeom prst="rect">
              <a:avLst/>
            </a:prstGeom>
          </p:spPr>
          <p:txBody>
            <a:bodyPr wrap="none">
              <a:spAutoFit/>
            </a:bodyPr>
            <a:lstStyle/>
            <a:p>
              <a:pPr>
                <a:spcAft>
                  <a:spcPts val="600"/>
                </a:spcAft>
                <a:buClr>
                  <a:prstClr val="black"/>
                </a:buClr>
                <a:defRPr/>
              </a:pPr>
              <a:r>
                <a:rPr lang="en-GB" b="1" dirty="0">
                  <a:solidFill>
                    <a:srgbClr val="FF0000"/>
                  </a:solidFill>
                  <a:latin typeface="+mj-lt"/>
                  <a:ea typeface="Geneva" charset="0"/>
                  <a:cs typeface="Arial"/>
                </a:rPr>
                <a:t>s-GO-DOTA[</a:t>
              </a:r>
              <a:r>
                <a:rPr lang="en-GB" b="1" baseline="30000" dirty="0">
                  <a:solidFill>
                    <a:srgbClr val="FF0000"/>
                  </a:solidFill>
                  <a:ea typeface="Geneva" charset="0"/>
                  <a:cs typeface="Arial"/>
                </a:rPr>
                <a:t>111</a:t>
              </a:r>
              <a:r>
                <a:rPr lang="en-GB" b="1" dirty="0">
                  <a:solidFill>
                    <a:srgbClr val="FF0000"/>
                  </a:solidFill>
                  <a:ea typeface="Geneva" charset="0"/>
                  <a:cs typeface="Arial"/>
                </a:rPr>
                <a:t>In]</a:t>
              </a:r>
              <a:endParaRPr lang="en-GB" dirty="0">
                <a:solidFill>
                  <a:srgbClr val="595959"/>
                </a:solidFill>
                <a:latin typeface="+mj-lt"/>
                <a:ea typeface="Geneva" charset="0"/>
                <a:cs typeface="Arial"/>
              </a:endParaRPr>
            </a:p>
          </p:txBody>
        </p:sp>
        <p:sp>
          <p:nvSpPr>
            <p:cNvPr id="59" name="Rectangle 33"/>
            <p:cNvSpPr/>
            <p:nvPr/>
          </p:nvSpPr>
          <p:spPr>
            <a:xfrm>
              <a:off x="4542091" y="1273481"/>
              <a:ext cx="1286763" cy="369332"/>
            </a:xfrm>
            <a:prstGeom prst="rect">
              <a:avLst/>
            </a:prstGeom>
          </p:spPr>
          <p:txBody>
            <a:bodyPr wrap="none">
              <a:spAutoFit/>
            </a:bodyPr>
            <a:lstStyle/>
            <a:p>
              <a:pPr lvl="0">
                <a:spcAft>
                  <a:spcPts val="600"/>
                </a:spcAft>
                <a:buClr>
                  <a:prstClr val="black"/>
                </a:buClr>
                <a:defRPr/>
              </a:pPr>
              <a:r>
                <a:rPr lang="en-GB" b="1" dirty="0">
                  <a:latin typeface="+mj-lt"/>
                  <a:ea typeface="Geneva" charset="0"/>
                  <a:cs typeface="Arial"/>
                </a:rPr>
                <a:t>DOTA[</a:t>
              </a:r>
              <a:r>
                <a:rPr lang="en-GB" b="1" baseline="30000" dirty="0">
                  <a:ea typeface="Geneva" charset="0"/>
                  <a:cs typeface="Arial"/>
                </a:rPr>
                <a:t>111</a:t>
              </a:r>
              <a:r>
                <a:rPr lang="en-GB" b="1" dirty="0">
                  <a:ea typeface="Geneva" charset="0"/>
                  <a:cs typeface="Arial"/>
                </a:rPr>
                <a:t>In]</a:t>
              </a:r>
              <a:endParaRPr lang="en-GB" b="1" dirty="0">
                <a:latin typeface="+mj-lt"/>
                <a:ea typeface="Geneva" charset="0"/>
                <a:cs typeface="Arial"/>
              </a:endParaRPr>
            </a:p>
          </p:txBody>
        </p:sp>
        <p:sp>
          <p:nvSpPr>
            <p:cNvPr id="68" name="TextBox 39"/>
            <p:cNvSpPr txBox="1"/>
            <p:nvPr/>
          </p:nvSpPr>
          <p:spPr>
            <a:xfrm>
              <a:off x="342455" y="1579745"/>
              <a:ext cx="406252" cy="307777"/>
            </a:xfrm>
            <a:prstGeom prst="rect">
              <a:avLst/>
            </a:prstGeom>
            <a:noFill/>
          </p:spPr>
          <p:txBody>
            <a:bodyPr wrap="square" rtlCol="0" anchor="ctr">
              <a:spAutoFit/>
            </a:bodyPr>
            <a:lstStyle/>
            <a:p>
              <a:pPr algn="ctr"/>
              <a:r>
                <a:rPr lang="en-GB" sz="1400" b="1" i="1" dirty="0">
                  <a:solidFill>
                    <a:prstClr val="white"/>
                  </a:solidFill>
                </a:rPr>
                <a:t>b</a:t>
              </a:r>
            </a:p>
          </p:txBody>
        </p:sp>
        <p:pic>
          <p:nvPicPr>
            <p:cNvPr id="16" name="Picture 15" descr="Z:\staff\mbdxkln2 - Leon\Work\Projects\size dependent IV distribution of GO\probes\SPECT-CT1_4_24hours cut and count 24hours\150816\TLC-2\imag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094" t="65197" r="40670" b="29917"/>
            <a:stretch/>
          </p:blipFill>
          <p:spPr bwMode="auto">
            <a:xfrm rot="5400000">
              <a:off x="-944086" y="2612250"/>
              <a:ext cx="2334930" cy="38927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2308378" y="1639425"/>
              <a:ext cx="2157377" cy="3240000"/>
              <a:chOff x="2308378" y="1656432"/>
              <a:chExt cx="2157377" cy="3240000"/>
            </a:xfrm>
          </p:grpSpPr>
          <p:pic>
            <p:nvPicPr>
              <p:cNvPr id="37" name="Picture 3" descr="Y:\staff\mbgpparc - Filipe\Data\2016\10-2016\05-10-2016\SPECT-CT\P2 4h_bladder.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3721" t="1039" r="31317" b="1521"/>
              <a:stretch/>
            </p:blipFill>
            <p:spPr bwMode="auto">
              <a:xfrm>
                <a:off x="2715530" y="1656432"/>
                <a:ext cx="1750225" cy="324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Z:\staff\mbdxkln2 - Leon\Work\Projects\size dependent IV distribution of GO\probes\SPECT-CT1_4_24hours cut and count 24hours\150816\TLC-2\imag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316" t="53313" r="39725" b="41864"/>
              <a:stretch/>
            </p:blipFill>
            <p:spPr bwMode="auto">
              <a:xfrm rot="5400000">
                <a:off x="1333059" y="2631751"/>
                <a:ext cx="2334930" cy="38429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1"/>
            <p:cNvSpPr txBox="1"/>
            <p:nvPr/>
          </p:nvSpPr>
          <p:spPr>
            <a:xfrm>
              <a:off x="-35299" y="3756229"/>
              <a:ext cx="1887525" cy="261610"/>
            </a:xfrm>
            <a:prstGeom prst="rect">
              <a:avLst/>
            </a:prstGeom>
            <a:noFill/>
          </p:spPr>
          <p:txBody>
            <a:bodyPr wrap="square" rtlCol="0">
              <a:spAutoFit/>
            </a:bodyPr>
            <a:lstStyle/>
            <a:p>
              <a:r>
                <a:rPr lang="en-GB" sz="1100" b="1" dirty="0"/>
                <a:t>88.5%</a:t>
              </a:r>
            </a:p>
          </p:txBody>
        </p:sp>
        <p:sp>
          <p:nvSpPr>
            <p:cNvPr id="25" name="TextBox 24"/>
            <p:cNvSpPr txBox="1"/>
            <p:nvPr/>
          </p:nvSpPr>
          <p:spPr>
            <a:xfrm>
              <a:off x="2232360" y="3745910"/>
              <a:ext cx="1887525" cy="261610"/>
            </a:xfrm>
            <a:prstGeom prst="rect">
              <a:avLst/>
            </a:prstGeom>
            <a:noFill/>
          </p:spPr>
          <p:txBody>
            <a:bodyPr wrap="square" rtlCol="0">
              <a:spAutoFit/>
            </a:bodyPr>
            <a:lstStyle/>
            <a:p>
              <a:r>
                <a:rPr lang="en-GB" sz="1100" b="1" dirty="0"/>
                <a:t>90.8%</a:t>
              </a:r>
            </a:p>
          </p:txBody>
        </p:sp>
        <p:sp>
          <p:nvSpPr>
            <p:cNvPr id="39" name="TextBox 33"/>
            <p:cNvSpPr txBox="1"/>
            <p:nvPr/>
          </p:nvSpPr>
          <p:spPr>
            <a:xfrm>
              <a:off x="-8726" y="1575602"/>
              <a:ext cx="506253" cy="307777"/>
            </a:xfrm>
            <a:prstGeom prst="rect">
              <a:avLst/>
            </a:prstGeom>
            <a:noFill/>
          </p:spPr>
          <p:txBody>
            <a:bodyPr wrap="square" rtlCol="0" anchor="ctr">
              <a:spAutoFit/>
            </a:bodyPr>
            <a:lstStyle/>
            <a:p>
              <a:r>
                <a:rPr lang="en-GB" sz="1400" b="1" i="1" dirty="0">
                  <a:solidFill>
                    <a:prstClr val="white"/>
                  </a:solidFill>
                </a:rPr>
                <a:t>a</a:t>
              </a:r>
            </a:p>
          </p:txBody>
        </p:sp>
        <p:sp>
          <p:nvSpPr>
            <p:cNvPr id="27" name="TextBox 39"/>
            <p:cNvSpPr txBox="1"/>
            <p:nvPr/>
          </p:nvSpPr>
          <p:spPr>
            <a:xfrm>
              <a:off x="1046661" y="1575765"/>
              <a:ext cx="473852" cy="307777"/>
            </a:xfrm>
            <a:prstGeom prst="rect">
              <a:avLst/>
            </a:prstGeom>
            <a:noFill/>
          </p:spPr>
          <p:txBody>
            <a:bodyPr wrap="square" rtlCol="0" anchor="ctr">
              <a:spAutoFit/>
            </a:bodyPr>
            <a:lstStyle/>
            <a:p>
              <a:pPr algn="ctr"/>
              <a:r>
                <a:rPr lang="en-GB" sz="1400" b="1" i="1" dirty="0">
                  <a:solidFill>
                    <a:prstClr val="white"/>
                  </a:solidFill>
                </a:rPr>
                <a:t>c</a:t>
              </a:r>
            </a:p>
          </p:txBody>
        </p:sp>
        <p:sp>
          <p:nvSpPr>
            <p:cNvPr id="32" name="TextBox 39"/>
            <p:cNvSpPr txBox="1"/>
            <p:nvPr/>
          </p:nvSpPr>
          <p:spPr>
            <a:xfrm>
              <a:off x="2645519" y="1572969"/>
              <a:ext cx="406252" cy="307777"/>
            </a:xfrm>
            <a:prstGeom prst="rect">
              <a:avLst/>
            </a:prstGeom>
            <a:noFill/>
          </p:spPr>
          <p:txBody>
            <a:bodyPr wrap="square" rtlCol="0" anchor="ctr">
              <a:spAutoFit/>
            </a:bodyPr>
            <a:lstStyle/>
            <a:p>
              <a:pPr algn="ctr"/>
              <a:r>
                <a:rPr lang="en-GB" sz="1400" b="1" i="1" dirty="0">
                  <a:solidFill>
                    <a:prstClr val="white"/>
                  </a:solidFill>
                </a:rPr>
                <a:t>b</a:t>
              </a:r>
            </a:p>
          </p:txBody>
        </p:sp>
        <p:sp>
          <p:nvSpPr>
            <p:cNvPr id="33" name="TextBox 33"/>
            <p:cNvSpPr txBox="1"/>
            <p:nvPr/>
          </p:nvSpPr>
          <p:spPr>
            <a:xfrm>
              <a:off x="2256238" y="1568826"/>
              <a:ext cx="506253" cy="307777"/>
            </a:xfrm>
            <a:prstGeom prst="rect">
              <a:avLst/>
            </a:prstGeom>
            <a:noFill/>
          </p:spPr>
          <p:txBody>
            <a:bodyPr wrap="square" rtlCol="0" anchor="ctr">
              <a:spAutoFit/>
            </a:bodyPr>
            <a:lstStyle/>
            <a:p>
              <a:r>
                <a:rPr lang="en-GB" sz="1400" b="1" i="1" dirty="0">
                  <a:solidFill>
                    <a:prstClr val="white"/>
                  </a:solidFill>
                </a:rPr>
                <a:t>a</a:t>
              </a:r>
            </a:p>
          </p:txBody>
        </p:sp>
        <p:sp>
          <p:nvSpPr>
            <p:cNvPr id="41" name="TextBox 39"/>
            <p:cNvSpPr txBox="1"/>
            <p:nvPr/>
          </p:nvSpPr>
          <p:spPr>
            <a:xfrm>
              <a:off x="3320652" y="1572970"/>
              <a:ext cx="473852" cy="307777"/>
            </a:xfrm>
            <a:prstGeom prst="rect">
              <a:avLst/>
            </a:prstGeom>
            <a:noFill/>
          </p:spPr>
          <p:txBody>
            <a:bodyPr wrap="square" rtlCol="0" anchor="ctr">
              <a:spAutoFit/>
            </a:bodyPr>
            <a:lstStyle/>
            <a:p>
              <a:pPr algn="ctr"/>
              <a:r>
                <a:rPr lang="en-GB" sz="1400" b="1" i="1" dirty="0">
                  <a:solidFill>
                    <a:prstClr val="white"/>
                  </a:solidFill>
                </a:rPr>
                <a:t>c</a:t>
              </a:r>
            </a:p>
          </p:txBody>
        </p:sp>
        <p:sp>
          <p:nvSpPr>
            <p:cNvPr id="42" name="TextBox 39"/>
            <p:cNvSpPr txBox="1"/>
            <p:nvPr/>
          </p:nvSpPr>
          <p:spPr>
            <a:xfrm>
              <a:off x="4877961" y="1596908"/>
              <a:ext cx="406252" cy="307777"/>
            </a:xfrm>
            <a:prstGeom prst="rect">
              <a:avLst/>
            </a:prstGeom>
            <a:noFill/>
          </p:spPr>
          <p:txBody>
            <a:bodyPr wrap="square" rtlCol="0" anchor="ctr">
              <a:spAutoFit/>
            </a:bodyPr>
            <a:lstStyle/>
            <a:p>
              <a:pPr algn="ctr"/>
              <a:r>
                <a:rPr lang="en-GB" sz="1400" b="1" i="1" dirty="0">
                  <a:solidFill>
                    <a:prstClr val="white"/>
                  </a:solidFill>
                </a:rPr>
                <a:t>b</a:t>
              </a:r>
            </a:p>
          </p:txBody>
        </p:sp>
        <p:sp>
          <p:nvSpPr>
            <p:cNvPr id="43" name="TextBox 33"/>
            <p:cNvSpPr txBox="1"/>
            <p:nvPr/>
          </p:nvSpPr>
          <p:spPr>
            <a:xfrm>
              <a:off x="4518012" y="1592765"/>
              <a:ext cx="506253" cy="307777"/>
            </a:xfrm>
            <a:prstGeom prst="rect">
              <a:avLst/>
            </a:prstGeom>
            <a:noFill/>
          </p:spPr>
          <p:txBody>
            <a:bodyPr wrap="square" rtlCol="0" anchor="ctr">
              <a:spAutoFit/>
            </a:bodyPr>
            <a:lstStyle/>
            <a:p>
              <a:r>
                <a:rPr lang="en-GB" sz="1400" b="1" i="1" dirty="0">
                  <a:solidFill>
                    <a:prstClr val="white"/>
                  </a:solidFill>
                </a:rPr>
                <a:t>a</a:t>
              </a:r>
            </a:p>
          </p:txBody>
        </p:sp>
        <p:sp>
          <p:nvSpPr>
            <p:cNvPr id="44" name="TextBox 39"/>
            <p:cNvSpPr txBox="1"/>
            <p:nvPr/>
          </p:nvSpPr>
          <p:spPr>
            <a:xfrm>
              <a:off x="5580207" y="1596909"/>
              <a:ext cx="473852" cy="307777"/>
            </a:xfrm>
            <a:prstGeom prst="rect">
              <a:avLst/>
            </a:prstGeom>
            <a:noFill/>
          </p:spPr>
          <p:txBody>
            <a:bodyPr wrap="square" rtlCol="0" anchor="ctr">
              <a:spAutoFit/>
            </a:bodyPr>
            <a:lstStyle/>
            <a:p>
              <a:pPr algn="ctr"/>
              <a:r>
                <a:rPr lang="en-GB" sz="1400" b="1" i="1" dirty="0">
                  <a:solidFill>
                    <a:prstClr val="white"/>
                  </a:solidFill>
                </a:rPr>
                <a:t>c</a:t>
              </a:r>
            </a:p>
          </p:txBody>
        </p:sp>
        <p:cxnSp>
          <p:nvCxnSpPr>
            <p:cNvPr id="4" name="Straight Connector 3"/>
            <p:cNvCxnSpPr/>
            <p:nvPr/>
          </p:nvCxnSpPr>
          <p:spPr>
            <a:xfrm>
              <a:off x="1088923" y="1639425"/>
              <a:ext cx="0" cy="32400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311858" y="1639425"/>
              <a:ext cx="0" cy="32400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582206" y="1639425"/>
              <a:ext cx="0" cy="32400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5" name="Rectangle 33"/>
          <p:cNvSpPr/>
          <p:nvPr/>
        </p:nvSpPr>
        <p:spPr>
          <a:xfrm>
            <a:off x="11315" y="8767346"/>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S6</a:t>
            </a:r>
          </a:p>
        </p:txBody>
      </p:sp>
      <p:sp>
        <p:nvSpPr>
          <p:cNvPr id="34" name="TextBox 33"/>
          <p:cNvSpPr txBox="1"/>
          <p:nvPr/>
        </p:nvSpPr>
        <p:spPr>
          <a:xfrm>
            <a:off x="29890" y="5868144"/>
            <a:ext cx="6828110" cy="1169551"/>
          </a:xfrm>
          <a:prstGeom prst="rect">
            <a:avLst/>
          </a:prstGeom>
          <a:noFill/>
        </p:spPr>
        <p:txBody>
          <a:bodyPr wrap="square" rtlCol="0">
            <a:spAutoFit/>
          </a:bodyPr>
          <a:lstStyle/>
          <a:p>
            <a:r>
              <a:rPr lang="en-GB" sz="1400" b="1" dirty="0" smtClean="0"/>
              <a:t>Figure </a:t>
            </a:r>
            <a:r>
              <a:rPr lang="en-GB" sz="1400" b="1" dirty="0" err="1" smtClean="0"/>
              <a:t>S6</a:t>
            </a:r>
            <a:r>
              <a:rPr lang="en-GB" sz="1400" b="1" dirty="0" smtClean="0"/>
              <a:t>. Radiolabelling stability and biodistribution following intraperitoneal injection of </a:t>
            </a:r>
            <a:r>
              <a:rPr lang="en-GB" sz="1400" b="1" dirty="0" err="1" smtClean="0"/>
              <a:t>DOTA</a:t>
            </a:r>
            <a:r>
              <a:rPr lang="en-GB" sz="1400" b="1" dirty="0" smtClean="0"/>
              <a:t>[</a:t>
            </a:r>
            <a:r>
              <a:rPr lang="en-GB" sz="1400" b="1" baseline="30000" dirty="0" err="1" smtClean="0"/>
              <a:t>111</a:t>
            </a:r>
            <a:r>
              <a:rPr lang="en-GB" sz="1400" b="1" dirty="0" err="1" smtClean="0"/>
              <a:t>In</a:t>
            </a:r>
            <a:r>
              <a:rPr lang="en-GB" sz="1400" b="1" dirty="0" smtClean="0"/>
              <a:t>]-radiolabelled GO.</a:t>
            </a:r>
            <a:r>
              <a:rPr lang="en-GB" sz="1400" dirty="0" smtClean="0"/>
              <a:t> TLC determined radiolabelling purity of probes prior to administration </a:t>
            </a:r>
            <a:r>
              <a:rPr lang="en-GB" sz="1400" b="1" dirty="0" smtClean="0"/>
              <a:t>(a)</a:t>
            </a:r>
            <a:r>
              <a:rPr lang="en-GB" sz="1400" dirty="0" smtClean="0"/>
              <a:t>. Whole-body </a:t>
            </a:r>
            <a:r>
              <a:rPr lang="en-GB" sz="1400" dirty="0" err="1" smtClean="0"/>
              <a:t>SPECT</a:t>
            </a:r>
            <a:r>
              <a:rPr lang="en-GB" sz="1400" dirty="0" smtClean="0"/>
              <a:t>/CT images of the sagittal </a:t>
            </a:r>
            <a:r>
              <a:rPr lang="en-GB" sz="1400" b="1" dirty="0" smtClean="0"/>
              <a:t>(b)</a:t>
            </a:r>
            <a:r>
              <a:rPr lang="en-GB" sz="1400" dirty="0" smtClean="0"/>
              <a:t> and coronal </a:t>
            </a:r>
            <a:r>
              <a:rPr lang="en-GB" sz="1400" b="1" dirty="0" smtClean="0"/>
              <a:t>(c)</a:t>
            </a:r>
            <a:r>
              <a:rPr lang="en-GB" sz="1400" dirty="0" smtClean="0"/>
              <a:t> planes of exposed mice were acquired 4 h post administration of each material l-GO-</a:t>
            </a:r>
            <a:r>
              <a:rPr lang="en-GB" sz="1400" dirty="0" err="1" smtClean="0"/>
              <a:t>DOTA</a:t>
            </a:r>
            <a:r>
              <a:rPr lang="en-GB" sz="1400" dirty="0" smtClean="0"/>
              <a:t>, s-GO-</a:t>
            </a:r>
            <a:r>
              <a:rPr lang="en-GB" sz="1400" dirty="0" err="1" smtClean="0"/>
              <a:t>DOTA</a:t>
            </a:r>
            <a:r>
              <a:rPr lang="en-GB" sz="1400" dirty="0" smtClean="0"/>
              <a:t> or </a:t>
            </a:r>
            <a:r>
              <a:rPr lang="en-GB" sz="1400" dirty="0" err="1" smtClean="0"/>
              <a:t>DOTA</a:t>
            </a:r>
            <a:r>
              <a:rPr lang="en-GB" sz="1400" dirty="0" smtClean="0"/>
              <a:t> alone.</a:t>
            </a:r>
            <a:endParaRPr lang="en-IN" sz="1400" dirty="0"/>
          </a:p>
        </p:txBody>
      </p:sp>
    </p:spTree>
    <p:extLst>
      <p:ext uri="{BB962C8B-B14F-4D97-AF65-F5344CB8AC3E}">
        <p14:creationId xmlns:p14="http://schemas.microsoft.com/office/powerpoint/2010/main" val="983981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3" descr="C:\Users\mbgpparc\Dropbox\IP paper\Raman\Diaphragm\110117-lGOinBSA-7d-correlation.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t="452" r="25601" b="437"/>
          <a:stretch/>
        </p:blipFill>
        <p:spPr bwMode="auto">
          <a:xfrm>
            <a:off x="3427102" y="802592"/>
            <a:ext cx="2520000" cy="1562268"/>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74" name="Group 73"/>
          <p:cNvGrpSpPr>
            <a:grpSpLocks noChangeAspect="1"/>
          </p:cNvGrpSpPr>
          <p:nvPr/>
        </p:nvGrpSpPr>
        <p:grpSpPr>
          <a:xfrm>
            <a:off x="831831" y="802789"/>
            <a:ext cx="2520000" cy="1561875"/>
            <a:chOff x="3424239" y="-985838"/>
            <a:chExt cx="6858000" cy="4250532"/>
          </a:xfrm>
        </p:grpSpPr>
        <p:pic>
          <p:nvPicPr>
            <p:cNvPr id="75" name="Picture 2" descr="C:\Users\mbgpparc\Dropbox\IP paper\Raman\Diaphragm\110117-lGOinBSA-7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 t="148" r="24051" b="464"/>
            <a:stretch/>
          </p:blipFill>
          <p:spPr bwMode="auto">
            <a:xfrm>
              <a:off x="3424239" y="-985838"/>
              <a:ext cx="6858000" cy="4250532"/>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76" name="Straight Connector 82"/>
            <p:cNvCxnSpPr/>
            <p:nvPr/>
          </p:nvCxnSpPr>
          <p:spPr>
            <a:xfrm>
              <a:off x="8109521" y="2913687"/>
              <a:ext cx="1944001" cy="0"/>
            </a:xfrm>
            <a:prstGeom prst="line">
              <a:avLst/>
            </a:prstGeom>
            <a:ln w="38100"/>
          </p:spPr>
          <p:style>
            <a:lnRef idx="2">
              <a:schemeClr val="dk1"/>
            </a:lnRef>
            <a:fillRef idx="0">
              <a:schemeClr val="dk1"/>
            </a:fillRef>
            <a:effectRef idx="1">
              <a:schemeClr val="dk1"/>
            </a:effectRef>
            <a:fontRef idx="minor">
              <a:schemeClr val="tx1"/>
            </a:fontRef>
          </p:style>
        </p:cxnSp>
      </p:grpSp>
      <p:pic>
        <p:nvPicPr>
          <p:cNvPr id="81" name="Picture 4" descr="C:\Users\mbgpparc\Dropbox\IP paper\Raman\Diaphragm\110117-sGOinBSA-7d-correlation.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l="448" t="494" r="25803" b="825"/>
          <a:stretch/>
        </p:blipFill>
        <p:spPr bwMode="auto">
          <a:xfrm>
            <a:off x="3427102" y="2430231"/>
            <a:ext cx="2520000" cy="144131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82" name="Group 81"/>
          <p:cNvGrpSpPr>
            <a:grpSpLocks noChangeAspect="1"/>
          </p:cNvGrpSpPr>
          <p:nvPr/>
        </p:nvGrpSpPr>
        <p:grpSpPr>
          <a:xfrm>
            <a:off x="831831" y="2430650"/>
            <a:ext cx="2520000" cy="1440478"/>
            <a:chOff x="4021931" y="4395788"/>
            <a:chExt cx="7165182" cy="4095750"/>
          </a:xfrm>
        </p:grpSpPr>
        <p:pic>
          <p:nvPicPr>
            <p:cNvPr id="84" name="Picture 5" descr="C:\Users\mbgpparc\Dropbox\IP paper\Raman\Diaphragm\110117-sGOinBSA-7d.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75" t="719" r="25558" b="1107"/>
            <a:stretch/>
          </p:blipFill>
          <p:spPr bwMode="auto">
            <a:xfrm>
              <a:off x="4021931" y="4395788"/>
              <a:ext cx="7165182" cy="409575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85" name="Straight Connector 82"/>
            <p:cNvCxnSpPr/>
            <p:nvPr/>
          </p:nvCxnSpPr>
          <p:spPr>
            <a:xfrm>
              <a:off x="8894599" y="8077686"/>
              <a:ext cx="2066399" cy="0"/>
            </a:xfrm>
            <a:prstGeom prst="line">
              <a:avLst/>
            </a:prstGeom>
            <a:ln w="38100"/>
          </p:spPr>
          <p:style>
            <a:lnRef idx="2">
              <a:schemeClr val="dk1"/>
            </a:lnRef>
            <a:fillRef idx="0">
              <a:schemeClr val="dk1"/>
            </a:fillRef>
            <a:effectRef idx="1">
              <a:schemeClr val="dk1"/>
            </a:effectRef>
            <a:fontRef idx="minor">
              <a:schemeClr val="tx1"/>
            </a:fontRef>
          </p:style>
        </p:cxnSp>
      </p:grpSp>
      <p:grpSp>
        <p:nvGrpSpPr>
          <p:cNvPr id="87" name="Group 86"/>
          <p:cNvGrpSpPr/>
          <p:nvPr/>
        </p:nvGrpSpPr>
        <p:grpSpPr>
          <a:xfrm>
            <a:off x="5919990" y="627928"/>
            <a:ext cx="436555" cy="1955137"/>
            <a:chOff x="6300230" y="525898"/>
            <a:chExt cx="436555" cy="1955137"/>
          </a:xfrm>
        </p:grpSpPr>
        <p:pic>
          <p:nvPicPr>
            <p:cNvPr id="88" name="Picture 2" descr="C:\Users\mbgpparc\Dropbox\IP paper\Raman\In vivo Mp\lGO-1d-correlation.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16" t="19321" r="97122" b="24379"/>
            <a:stretch/>
          </p:blipFill>
          <p:spPr bwMode="auto">
            <a:xfrm>
              <a:off x="6450109" y="741650"/>
              <a:ext cx="100635" cy="1476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89" name="Rectangle 88"/>
            <p:cNvSpPr/>
            <p:nvPr/>
          </p:nvSpPr>
          <p:spPr>
            <a:xfrm>
              <a:off x="6300230" y="525898"/>
              <a:ext cx="431528" cy="246221"/>
            </a:xfrm>
            <a:prstGeom prst="rect">
              <a:avLst/>
            </a:prstGeom>
          </p:spPr>
          <p:txBody>
            <a:bodyPr wrap="none">
              <a:spAutoFit/>
            </a:bodyPr>
            <a:lstStyle/>
            <a:p>
              <a:r>
                <a:rPr lang="en-GB" sz="1000" b="1" dirty="0">
                  <a:latin typeface="Arial"/>
                  <a:ea typeface="Geneva" charset="0"/>
                  <a:cs typeface="Arial"/>
                </a:rPr>
                <a:t>0.50</a:t>
              </a:r>
              <a:endParaRPr lang="en-GB" sz="1000" b="1" dirty="0"/>
            </a:p>
          </p:txBody>
        </p:sp>
        <p:sp>
          <p:nvSpPr>
            <p:cNvPr id="90" name="Rectangle 89"/>
            <p:cNvSpPr/>
            <p:nvPr/>
          </p:nvSpPr>
          <p:spPr>
            <a:xfrm>
              <a:off x="6305257" y="2234814"/>
              <a:ext cx="431528" cy="246221"/>
            </a:xfrm>
            <a:prstGeom prst="rect">
              <a:avLst/>
            </a:prstGeom>
          </p:spPr>
          <p:txBody>
            <a:bodyPr wrap="none">
              <a:spAutoFit/>
            </a:bodyPr>
            <a:lstStyle/>
            <a:p>
              <a:r>
                <a:rPr lang="en-GB" sz="1000" b="1" dirty="0">
                  <a:latin typeface="Arial"/>
                  <a:ea typeface="Geneva" charset="0"/>
                  <a:cs typeface="Arial"/>
                </a:rPr>
                <a:t>0.20</a:t>
              </a:r>
              <a:endParaRPr lang="en-GB" sz="1000" b="1" dirty="0"/>
            </a:p>
          </p:txBody>
        </p:sp>
      </p:grpSp>
      <p:sp>
        <p:nvSpPr>
          <p:cNvPr id="91" name="Rectangle 30"/>
          <p:cNvSpPr/>
          <p:nvPr/>
        </p:nvSpPr>
        <p:spPr>
          <a:xfrm rot="16200000">
            <a:off x="328888" y="1397014"/>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92" name="Rectangle 31"/>
          <p:cNvSpPr/>
          <p:nvPr/>
        </p:nvSpPr>
        <p:spPr>
          <a:xfrm rot="16200000">
            <a:off x="311255" y="2968227"/>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93" name="Right Arrow 92"/>
          <p:cNvSpPr/>
          <p:nvPr/>
        </p:nvSpPr>
        <p:spPr>
          <a:xfrm rot="12807142">
            <a:off x="1180716" y="1265226"/>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ight Arrow 93"/>
          <p:cNvSpPr/>
          <p:nvPr/>
        </p:nvSpPr>
        <p:spPr>
          <a:xfrm rot="1534907">
            <a:off x="4180781" y="3403453"/>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ight Arrow 94"/>
          <p:cNvSpPr/>
          <p:nvPr/>
        </p:nvSpPr>
        <p:spPr>
          <a:xfrm rot="1534907">
            <a:off x="1659204" y="3410576"/>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ight Arrow 97"/>
          <p:cNvSpPr/>
          <p:nvPr/>
        </p:nvSpPr>
        <p:spPr>
          <a:xfrm rot="12807142">
            <a:off x="3849025" y="1280685"/>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33"/>
          <p:cNvSpPr/>
          <p:nvPr/>
        </p:nvSpPr>
        <p:spPr>
          <a:xfrm>
            <a:off x="1521162" y="184753"/>
            <a:ext cx="1141339" cy="584775"/>
          </a:xfrm>
          <a:prstGeom prst="rect">
            <a:avLst/>
          </a:prstGeom>
        </p:spPr>
        <p:txBody>
          <a:bodyPr wrap="none">
            <a:spAutoFit/>
          </a:bodyPr>
          <a:lstStyle/>
          <a:p>
            <a:pPr lvl="0" algn="ctr" eaLnBrk="1" hangingPunct="1">
              <a:spcAft>
                <a:spcPts val="600"/>
              </a:spcAft>
              <a:buClr>
                <a:prstClr val="black"/>
              </a:buClr>
              <a:defRPr/>
            </a:pPr>
            <a:r>
              <a:rPr lang="en-GB" sz="1600" b="1" dirty="0">
                <a:latin typeface="+mj-lt"/>
                <a:ea typeface="Geneva" charset="0"/>
                <a:cs typeface="Arial"/>
              </a:rPr>
              <a:t>Bright-field</a:t>
            </a:r>
            <a:br>
              <a:rPr lang="en-GB" sz="1600" b="1" dirty="0">
                <a:latin typeface="+mj-lt"/>
                <a:ea typeface="Geneva" charset="0"/>
                <a:cs typeface="Arial"/>
              </a:rPr>
            </a:br>
            <a:r>
              <a:rPr lang="en-GB" sz="1600" b="1" dirty="0">
                <a:latin typeface="+mj-lt"/>
                <a:ea typeface="Geneva" charset="0"/>
                <a:cs typeface="Arial"/>
              </a:rPr>
              <a:t>(ROI)</a:t>
            </a:r>
          </a:p>
        </p:txBody>
      </p:sp>
      <p:sp>
        <p:nvSpPr>
          <p:cNvPr id="25" name="Rectangle 33"/>
          <p:cNvSpPr/>
          <p:nvPr/>
        </p:nvSpPr>
        <p:spPr>
          <a:xfrm>
            <a:off x="3733326" y="184753"/>
            <a:ext cx="1907553" cy="584775"/>
          </a:xfrm>
          <a:prstGeom prst="rect">
            <a:avLst/>
          </a:prstGeom>
        </p:spPr>
        <p:txBody>
          <a:bodyPr wrap="square">
            <a:spAutoFit/>
          </a:bodyPr>
          <a:lstStyle/>
          <a:p>
            <a:pPr algn="ctr">
              <a:spcAft>
                <a:spcPts val="600"/>
              </a:spcAft>
              <a:buClr>
                <a:prstClr val="black"/>
              </a:buClr>
              <a:defRPr/>
            </a:pPr>
            <a:r>
              <a:rPr lang="en-GB" sz="1600" b="1" dirty="0">
                <a:latin typeface="+mj-lt"/>
                <a:ea typeface="Geneva" charset="0"/>
                <a:cs typeface="Arial"/>
              </a:rPr>
              <a:t>Raman map (Correlation mode)</a:t>
            </a:r>
          </a:p>
        </p:txBody>
      </p:sp>
      <p:sp>
        <p:nvSpPr>
          <p:cNvPr id="23" name="Oval 22"/>
          <p:cNvSpPr/>
          <p:nvPr/>
        </p:nvSpPr>
        <p:spPr>
          <a:xfrm>
            <a:off x="4354158" y="3500576"/>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3708060" y="1208894"/>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33"/>
          <p:cNvSpPr/>
          <p:nvPr/>
        </p:nvSpPr>
        <p:spPr>
          <a:xfrm>
            <a:off x="108839" y="8707799"/>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S7</a:t>
            </a:r>
          </a:p>
        </p:txBody>
      </p:sp>
      <p:pic>
        <p:nvPicPr>
          <p:cNvPr id="30" name="Picture 8" descr="C:\Users\mbgpparc\Dropbox\IP paper\Raman\Diaphragm\110117-lGOinDex-1d-correlation.JPG"/>
          <p:cNvPicPr>
            <a:picLocks noChangeAspect="1" noChangeArrowheads="1"/>
          </p:cNvPicPr>
          <p:nvPr/>
        </p:nvPicPr>
        <p:blipFill rotWithShape="1">
          <a:blip r:embed="rId10" cstate="print">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val="0"/>
              </a:ext>
            </a:extLst>
          </a:blip>
          <a:srcRect l="27009" t="27705" r="10224" b="9569"/>
          <a:stretch/>
        </p:blipFill>
        <p:spPr bwMode="auto">
          <a:xfrm>
            <a:off x="3427102" y="5626472"/>
            <a:ext cx="2520000" cy="95133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31" name="Picture 5" descr="C:\Users\mbgpparc\Dropbox\IP paper\Raman\Diaphragm\110117-sGOinDex-1d-correlation.JPG"/>
          <p:cNvPicPr>
            <a:picLocks noChangeAspect="1" noChangeArrowheads="1"/>
          </p:cNvPicPr>
          <p:nvPr/>
        </p:nvPicPr>
        <p:blipFill rotWithShape="1">
          <a:blip r:embed="rId12" cstate="print">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l="475" t="1839" r="20055" b="1207"/>
          <a:stretch/>
        </p:blipFill>
        <p:spPr bwMode="auto">
          <a:xfrm>
            <a:off x="3427102" y="6665473"/>
            <a:ext cx="2520000" cy="1494285"/>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33" name="Group 32"/>
          <p:cNvGrpSpPr>
            <a:grpSpLocks noChangeAspect="1"/>
          </p:cNvGrpSpPr>
          <p:nvPr/>
        </p:nvGrpSpPr>
        <p:grpSpPr>
          <a:xfrm>
            <a:off x="831831" y="6665500"/>
            <a:ext cx="2520000" cy="1494231"/>
            <a:chOff x="-7218" y="6023220"/>
            <a:chExt cx="6739200" cy="3996000"/>
          </a:xfrm>
        </p:grpSpPr>
        <p:pic>
          <p:nvPicPr>
            <p:cNvPr id="52" name="Picture 4" descr="C:\Users\mbgpparc\Dropbox\IP paper\Raman\Diaphragm\110117-sGOinDex-1d.JPG"/>
            <p:cNvPicPr>
              <a:picLocks noChangeArrowheads="1"/>
            </p:cNvPicPr>
            <p:nvPr/>
          </p:nvPicPr>
          <p:blipFill rotWithShape="1">
            <a:blip r:embed="rId14" cstate="print">
              <a:extLst>
                <a:ext uri="{28A0092B-C50C-407E-A947-70E740481C1C}">
                  <a14:useLocalDpi xmlns:a14="http://schemas.microsoft.com/office/drawing/2010/main" val="0"/>
                </a:ext>
              </a:extLst>
            </a:blip>
            <a:srcRect l="1204" t="3534" r="19401" b="1360"/>
            <a:stretch/>
          </p:blipFill>
          <p:spPr bwMode="auto">
            <a:xfrm>
              <a:off x="-7218" y="6023220"/>
              <a:ext cx="6739200" cy="399600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3" name="Straight Connector 82"/>
            <p:cNvCxnSpPr/>
            <p:nvPr/>
          </p:nvCxnSpPr>
          <p:spPr>
            <a:xfrm>
              <a:off x="5181477" y="9619794"/>
              <a:ext cx="1241999" cy="0"/>
            </a:xfrm>
            <a:prstGeom prst="line">
              <a:avLst/>
            </a:prstGeom>
            <a:ln w="38100"/>
          </p:spPr>
          <p:style>
            <a:lnRef idx="2">
              <a:schemeClr val="dk1"/>
            </a:lnRef>
            <a:fillRef idx="0">
              <a:schemeClr val="dk1"/>
            </a:fillRef>
            <a:effectRef idx="1">
              <a:schemeClr val="dk1"/>
            </a:effectRef>
            <a:fontRef idx="minor">
              <a:schemeClr val="tx1"/>
            </a:fontRef>
          </p:style>
        </p:cxnSp>
      </p:grpSp>
      <p:grpSp>
        <p:nvGrpSpPr>
          <p:cNvPr id="34" name="Group 33"/>
          <p:cNvGrpSpPr>
            <a:grpSpLocks noChangeAspect="1"/>
          </p:cNvGrpSpPr>
          <p:nvPr/>
        </p:nvGrpSpPr>
        <p:grpSpPr>
          <a:xfrm>
            <a:off x="831831" y="5626401"/>
            <a:ext cx="2520000" cy="951476"/>
            <a:chOff x="-747464" y="2863553"/>
            <a:chExt cx="7877175" cy="2974182"/>
          </a:xfrm>
        </p:grpSpPr>
        <p:pic>
          <p:nvPicPr>
            <p:cNvPr id="50" name="Picture 9" descr="C:\Users\mbgpparc\Dropbox\IP paper\Raman\Diaphragm\110117-lGOinDex-1d.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2029" t="20156" r="8468" b="10300"/>
            <a:stretch/>
          </p:blipFill>
          <p:spPr bwMode="auto">
            <a:xfrm>
              <a:off x="-747464" y="2863553"/>
              <a:ext cx="7877175" cy="2974182"/>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1" name="Straight Connector 82"/>
            <p:cNvCxnSpPr/>
            <p:nvPr/>
          </p:nvCxnSpPr>
          <p:spPr>
            <a:xfrm>
              <a:off x="5143005" y="5504369"/>
              <a:ext cx="1764000" cy="0"/>
            </a:xfrm>
            <a:prstGeom prst="line">
              <a:avLst/>
            </a:prstGeom>
            <a:ln w="38100"/>
          </p:spPr>
          <p:style>
            <a:lnRef idx="2">
              <a:schemeClr val="dk1"/>
            </a:lnRef>
            <a:fillRef idx="0">
              <a:schemeClr val="dk1"/>
            </a:fillRef>
            <a:effectRef idx="1">
              <a:schemeClr val="dk1"/>
            </a:effectRef>
            <a:fontRef idx="minor">
              <a:schemeClr val="tx1"/>
            </a:fontRef>
          </p:style>
        </p:cxnSp>
      </p:grpSp>
      <p:sp>
        <p:nvSpPr>
          <p:cNvPr id="35" name="Rectangle 30"/>
          <p:cNvSpPr/>
          <p:nvPr/>
        </p:nvSpPr>
        <p:spPr>
          <a:xfrm rot="16200000">
            <a:off x="328888" y="5917473"/>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36" name="Rectangle 31"/>
          <p:cNvSpPr/>
          <p:nvPr/>
        </p:nvSpPr>
        <p:spPr>
          <a:xfrm rot="16200000">
            <a:off x="302438" y="7227949"/>
            <a:ext cx="667170"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38" name="Right Arrow 39"/>
          <p:cNvSpPr/>
          <p:nvPr/>
        </p:nvSpPr>
        <p:spPr>
          <a:xfrm rot="12807142">
            <a:off x="2171714" y="6307089"/>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ight Arrow 51"/>
          <p:cNvSpPr/>
          <p:nvPr/>
        </p:nvSpPr>
        <p:spPr>
          <a:xfrm rot="1534907">
            <a:off x="5515679" y="7448734"/>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ight Arrow 56"/>
          <p:cNvSpPr/>
          <p:nvPr/>
        </p:nvSpPr>
        <p:spPr>
          <a:xfrm rot="1534907">
            <a:off x="2964219" y="7436627"/>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57"/>
          <p:cNvSpPr/>
          <p:nvPr/>
        </p:nvSpPr>
        <p:spPr>
          <a:xfrm rot="12807142">
            <a:off x="4737147" y="6313658"/>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4" name="Group 43"/>
          <p:cNvGrpSpPr/>
          <p:nvPr/>
        </p:nvGrpSpPr>
        <p:grpSpPr>
          <a:xfrm>
            <a:off x="5921083" y="5401827"/>
            <a:ext cx="434368" cy="1955138"/>
            <a:chOff x="6300230" y="525898"/>
            <a:chExt cx="434368" cy="1955138"/>
          </a:xfrm>
        </p:grpSpPr>
        <p:pic>
          <p:nvPicPr>
            <p:cNvPr id="47" name="Picture 2" descr="C:\Users\mbgpparc\Dropbox\IP paper\Raman\In vivo Mp\lGO-1d-correlation.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16" t="19321" r="97122" b="24379"/>
            <a:stretch/>
          </p:blipFill>
          <p:spPr bwMode="auto">
            <a:xfrm>
              <a:off x="6450109" y="741650"/>
              <a:ext cx="100635" cy="1476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48" name="Rectangle 47"/>
            <p:cNvSpPr/>
            <p:nvPr/>
          </p:nvSpPr>
          <p:spPr>
            <a:xfrm>
              <a:off x="6300230" y="525898"/>
              <a:ext cx="431528" cy="246221"/>
            </a:xfrm>
            <a:prstGeom prst="rect">
              <a:avLst/>
            </a:prstGeom>
          </p:spPr>
          <p:txBody>
            <a:bodyPr wrap="none">
              <a:spAutoFit/>
            </a:bodyPr>
            <a:lstStyle/>
            <a:p>
              <a:r>
                <a:rPr lang="en-GB" sz="1000" b="1" dirty="0">
                  <a:latin typeface="Arial"/>
                  <a:ea typeface="Geneva" charset="0"/>
                  <a:cs typeface="Arial"/>
                </a:rPr>
                <a:t>0.50</a:t>
              </a:r>
              <a:endParaRPr lang="en-GB" sz="1000" b="1" dirty="0"/>
            </a:p>
          </p:txBody>
        </p:sp>
        <p:sp>
          <p:nvSpPr>
            <p:cNvPr id="49" name="Rectangle 48"/>
            <p:cNvSpPr/>
            <p:nvPr/>
          </p:nvSpPr>
          <p:spPr>
            <a:xfrm>
              <a:off x="6303070" y="2234815"/>
              <a:ext cx="431528" cy="246221"/>
            </a:xfrm>
            <a:prstGeom prst="rect">
              <a:avLst/>
            </a:prstGeom>
          </p:spPr>
          <p:txBody>
            <a:bodyPr wrap="none">
              <a:spAutoFit/>
            </a:bodyPr>
            <a:lstStyle/>
            <a:p>
              <a:r>
                <a:rPr lang="en-GB" sz="1000" b="1" dirty="0">
                  <a:latin typeface="Arial"/>
                  <a:ea typeface="Geneva" charset="0"/>
                  <a:cs typeface="Arial"/>
                </a:rPr>
                <a:t>0.20</a:t>
              </a:r>
              <a:endParaRPr lang="en-GB" sz="1000" b="1" dirty="0"/>
            </a:p>
          </p:txBody>
        </p:sp>
      </p:grpSp>
      <p:sp>
        <p:nvSpPr>
          <p:cNvPr id="45" name="Rectangle 33"/>
          <p:cNvSpPr/>
          <p:nvPr/>
        </p:nvSpPr>
        <p:spPr>
          <a:xfrm>
            <a:off x="1521162" y="5004048"/>
            <a:ext cx="1141339" cy="584775"/>
          </a:xfrm>
          <a:prstGeom prst="rect">
            <a:avLst/>
          </a:prstGeom>
        </p:spPr>
        <p:txBody>
          <a:bodyPr wrap="none">
            <a:spAutoFit/>
          </a:bodyPr>
          <a:lstStyle/>
          <a:p>
            <a:pPr lvl="0" algn="ctr" eaLnBrk="1" hangingPunct="1">
              <a:spcAft>
                <a:spcPts val="600"/>
              </a:spcAft>
              <a:buClr>
                <a:prstClr val="black"/>
              </a:buClr>
              <a:defRPr/>
            </a:pPr>
            <a:r>
              <a:rPr lang="en-GB" sz="1600" b="1" dirty="0">
                <a:latin typeface="+mj-lt"/>
                <a:ea typeface="Geneva" charset="0"/>
                <a:cs typeface="Arial"/>
              </a:rPr>
              <a:t>Bright-field</a:t>
            </a:r>
            <a:br>
              <a:rPr lang="en-GB" sz="1600" b="1" dirty="0">
                <a:latin typeface="+mj-lt"/>
                <a:ea typeface="Geneva" charset="0"/>
                <a:cs typeface="Arial"/>
              </a:rPr>
            </a:br>
            <a:r>
              <a:rPr lang="en-GB" sz="1600" b="1" dirty="0">
                <a:latin typeface="+mj-lt"/>
                <a:ea typeface="Geneva" charset="0"/>
                <a:cs typeface="Arial"/>
              </a:rPr>
              <a:t>(ROI)</a:t>
            </a:r>
          </a:p>
        </p:txBody>
      </p:sp>
      <p:sp>
        <p:nvSpPr>
          <p:cNvPr id="46" name="Rectangle 33"/>
          <p:cNvSpPr/>
          <p:nvPr/>
        </p:nvSpPr>
        <p:spPr>
          <a:xfrm>
            <a:off x="3733326" y="5004048"/>
            <a:ext cx="1907553" cy="584775"/>
          </a:xfrm>
          <a:prstGeom prst="rect">
            <a:avLst/>
          </a:prstGeom>
        </p:spPr>
        <p:txBody>
          <a:bodyPr wrap="square">
            <a:spAutoFit/>
          </a:bodyPr>
          <a:lstStyle/>
          <a:p>
            <a:pPr algn="ctr">
              <a:spcAft>
                <a:spcPts val="600"/>
              </a:spcAft>
              <a:buClr>
                <a:prstClr val="black"/>
              </a:buClr>
              <a:defRPr/>
            </a:pPr>
            <a:r>
              <a:rPr lang="en-GB" sz="1600" b="1" dirty="0">
                <a:latin typeface="+mj-lt"/>
                <a:ea typeface="Geneva" charset="0"/>
                <a:cs typeface="Arial"/>
              </a:rPr>
              <a:t>Raman map (Correlation mode)</a:t>
            </a:r>
          </a:p>
        </p:txBody>
      </p:sp>
      <p:sp>
        <p:nvSpPr>
          <p:cNvPr id="56" name="Oval 55"/>
          <p:cNvSpPr/>
          <p:nvPr/>
        </p:nvSpPr>
        <p:spPr>
          <a:xfrm>
            <a:off x="5669144" y="7538734"/>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4613155" y="6247826"/>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p:cNvSpPr txBox="1"/>
          <p:nvPr/>
        </p:nvSpPr>
        <p:spPr>
          <a:xfrm>
            <a:off x="304304" y="223032"/>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60" name="TextBox 59"/>
          <p:cNvSpPr txBox="1"/>
          <p:nvPr/>
        </p:nvSpPr>
        <p:spPr>
          <a:xfrm>
            <a:off x="304304" y="5048759"/>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grpSp>
        <p:nvGrpSpPr>
          <p:cNvPr id="61" name="Group 60"/>
          <p:cNvGrpSpPr>
            <a:grpSpLocks noChangeAspect="1"/>
          </p:cNvGrpSpPr>
          <p:nvPr/>
        </p:nvGrpSpPr>
        <p:grpSpPr>
          <a:xfrm>
            <a:off x="831831" y="3923928"/>
            <a:ext cx="2520000" cy="1065416"/>
            <a:chOff x="1181593" y="-900608"/>
            <a:chExt cx="3320843" cy="1404000"/>
          </a:xfrm>
        </p:grpSpPr>
        <p:pic>
          <p:nvPicPr>
            <p:cNvPr id="62" name="Imagem 1"/>
            <p:cNvPicPr>
              <a:picLocks noChangeAspect="1"/>
            </p:cNvPicPr>
            <p:nvPr/>
          </p:nvPicPr>
          <p:blipFill rotWithShape="1">
            <a:blip r:embed="rId16" cstate="print">
              <a:extLst>
                <a:ext uri="{BEBA8EAE-BF5A-486C-A8C5-ECC9F3942E4B}">
                  <a14:imgProps xmlns:a14="http://schemas.microsoft.com/office/drawing/2010/main">
                    <a14:imgLayer r:embed="rId17">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l="32980" t="48469" r="18401" b="6534"/>
            <a:stretch/>
          </p:blipFill>
          <p:spPr>
            <a:xfrm>
              <a:off x="1181593" y="-900608"/>
              <a:ext cx="3320843" cy="1404000"/>
            </a:xfrm>
            <a:prstGeom prst="rect">
              <a:avLst/>
            </a:prstGeom>
            <a:ln w="6350">
              <a:solidFill>
                <a:schemeClr val="tx1"/>
              </a:solidFill>
            </a:ln>
          </p:spPr>
        </p:pic>
        <p:cxnSp>
          <p:nvCxnSpPr>
            <p:cNvPr id="63" name="Straight Connector 82"/>
            <p:cNvCxnSpPr/>
            <p:nvPr/>
          </p:nvCxnSpPr>
          <p:spPr>
            <a:xfrm>
              <a:off x="3669544" y="282447"/>
              <a:ext cx="730585" cy="0"/>
            </a:xfrm>
            <a:prstGeom prst="line">
              <a:avLst/>
            </a:prstGeom>
            <a:ln w="38100"/>
          </p:spPr>
          <p:style>
            <a:lnRef idx="2">
              <a:schemeClr val="dk1"/>
            </a:lnRef>
            <a:fillRef idx="0">
              <a:schemeClr val="dk1"/>
            </a:fillRef>
            <a:effectRef idx="1">
              <a:schemeClr val="dk1"/>
            </a:effectRef>
            <a:fontRef idx="minor">
              <a:schemeClr val="tx1"/>
            </a:fontRef>
          </p:style>
        </p:cxnSp>
      </p:grpSp>
      <p:pic>
        <p:nvPicPr>
          <p:cNvPr id="64" name="Imagem 2"/>
          <p:cNvPicPr>
            <a:picLocks noChangeAspect="1"/>
          </p:cNvPicPr>
          <p:nvPr/>
        </p:nvPicPr>
        <p:blipFill rotWithShape="1">
          <a:blip r:embed="rId18" cstate="print">
            <a:extLst>
              <a:ext uri="{BEBA8EAE-BF5A-486C-A8C5-ECC9F3942E4B}">
                <a14:imgProps xmlns:a14="http://schemas.microsoft.com/office/drawing/2010/main">
                  <a14:imgLayer r:embed="rId19">
                    <a14:imgEffect>
                      <a14:brightnessContrast bright="40000" contrast="40000"/>
                    </a14:imgEffect>
                  </a14:imgLayer>
                </a14:imgProps>
              </a:ext>
              <a:ext uri="{28A0092B-C50C-407E-A947-70E740481C1C}">
                <a14:useLocalDpi xmlns:a14="http://schemas.microsoft.com/office/drawing/2010/main" val="0"/>
              </a:ext>
            </a:extLst>
          </a:blip>
          <a:srcRect l="49474" t="51011" r="13657" b="7432"/>
          <a:stretch/>
        </p:blipFill>
        <p:spPr>
          <a:xfrm>
            <a:off x="3427102" y="3925021"/>
            <a:ext cx="2520000" cy="1063230"/>
          </a:xfrm>
          <a:prstGeom prst="rect">
            <a:avLst/>
          </a:prstGeom>
          <a:ln w="6350">
            <a:solidFill>
              <a:schemeClr val="tx1"/>
            </a:solidFill>
          </a:ln>
        </p:spPr>
      </p:pic>
      <p:sp>
        <p:nvSpPr>
          <p:cNvPr id="65" name="Retângulo 35"/>
          <p:cNvSpPr/>
          <p:nvPr/>
        </p:nvSpPr>
        <p:spPr>
          <a:xfrm rot="16200000">
            <a:off x="107192" y="4271970"/>
            <a:ext cx="1057662" cy="369332"/>
          </a:xfrm>
          <a:prstGeom prst="rect">
            <a:avLst/>
          </a:prstGeom>
        </p:spPr>
        <p:txBody>
          <a:bodyPr wrap="none">
            <a:spAutoFit/>
          </a:bodyPr>
          <a:lstStyle/>
          <a:p>
            <a:pPr lvl="0" algn="ctr">
              <a:spcAft>
                <a:spcPts val="600"/>
              </a:spcAft>
              <a:buClr>
                <a:prstClr val="black"/>
              </a:buClr>
              <a:defRPr/>
            </a:pPr>
            <a:r>
              <a:rPr lang="en-GB" b="1" dirty="0">
                <a:solidFill>
                  <a:srgbClr val="595959"/>
                </a:solidFill>
                <a:ea typeface="Geneva" charset="0"/>
                <a:cs typeface="Arial"/>
              </a:rPr>
              <a:t>MWCNTs</a:t>
            </a:r>
            <a:endParaRPr lang="en-GB" dirty="0">
              <a:solidFill>
                <a:srgbClr val="595959"/>
              </a:solidFill>
              <a:ea typeface="Geneva" charset="0"/>
              <a:cs typeface="Arial"/>
            </a:endParaRPr>
          </a:p>
        </p:txBody>
      </p:sp>
      <p:sp>
        <p:nvSpPr>
          <p:cNvPr id="66" name="Right Arrow 58"/>
          <p:cNvSpPr/>
          <p:nvPr/>
        </p:nvSpPr>
        <p:spPr>
          <a:xfrm rot="17734907">
            <a:off x="2229602" y="4638107"/>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ight Arrow 59"/>
          <p:cNvSpPr/>
          <p:nvPr/>
        </p:nvSpPr>
        <p:spPr>
          <a:xfrm rot="17734907">
            <a:off x="4751604" y="4641281"/>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4850110" y="4491638"/>
            <a:ext cx="180000" cy="180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p:cNvSpPr txBox="1"/>
          <p:nvPr/>
        </p:nvSpPr>
        <p:spPr>
          <a:xfrm>
            <a:off x="1052736" y="8172400"/>
            <a:ext cx="5805263" cy="861774"/>
          </a:xfrm>
          <a:prstGeom prst="rect">
            <a:avLst/>
          </a:prstGeom>
          <a:noFill/>
        </p:spPr>
        <p:txBody>
          <a:bodyPr wrap="square" rtlCol="0">
            <a:spAutoFit/>
          </a:bodyPr>
          <a:lstStyle/>
          <a:p>
            <a:r>
              <a:rPr lang="en-GB" sz="1000" b="1" dirty="0" smtClean="0"/>
              <a:t>Figure </a:t>
            </a:r>
            <a:r>
              <a:rPr lang="en-GB" sz="1000" b="1" dirty="0" err="1" smtClean="0"/>
              <a:t>S7</a:t>
            </a:r>
            <a:r>
              <a:rPr lang="en-GB" sz="1000" b="1" dirty="0" smtClean="0"/>
              <a:t>. Raman mapping of diaphragm sections from mice exposed to carbon </a:t>
            </a:r>
            <a:r>
              <a:rPr lang="en-GB" sz="1000" b="1" dirty="0" err="1" smtClean="0"/>
              <a:t>nanomaterials</a:t>
            </a:r>
            <a:r>
              <a:rPr lang="en-GB" sz="1000" b="1" dirty="0" smtClean="0"/>
              <a:t> dispersed in (A) 0.5% </a:t>
            </a:r>
            <a:r>
              <a:rPr lang="en-GB" sz="1000" b="1" dirty="0" err="1" smtClean="0"/>
              <a:t>BSAor</a:t>
            </a:r>
            <a:r>
              <a:rPr lang="en-GB" sz="1000" b="1" dirty="0" smtClean="0"/>
              <a:t> (B) 5% dextrose at 1 day post-injection. </a:t>
            </a:r>
            <a:r>
              <a:rPr lang="en-GB" sz="1000" dirty="0" smtClean="0"/>
              <a:t>Transversal sections of diaphragms were obtained from mice exposed to l-GO, s-GO, and </a:t>
            </a:r>
            <a:r>
              <a:rPr lang="en-GB" sz="1000" dirty="0" err="1" smtClean="0"/>
              <a:t>MWCNTs</a:t>
            </a:r>
            <a:r>
              <a:rPr lang="en-GB" sz="1000" dirty="0" smtClean="0"/>
              <a:t> (bright-field images). Raman spectroscopy revealed the presence of all 3 materials in the diaphragm, as showed by the correlation maps (highlighted with arrows pointing to the areas highlighted in yellow). Scale bars = 100 µm.</a:t>
            </a:r>
            <a:endParaRPr lang="en-IN" sz="1000" dirty="0"/>
          </a:p>
        </p:txBody>
      </p:sp>
    </p:spTree>
    <p:extLst>
      <p:ext uri="{BB962C8B-B14F-4D97-AF65-F5344CB8AC3E}">
        <p14:creationId xmlns:p14="http://schemas.microsoft.com/office/powerpoint/2010/main" val="1665188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515" y="35496"/>
            <a:ext cx="6901194" cy="7569883"/>
            <a:chOff x="-37515" y="170230"/>
            <a:chExt cx="6901194" cy="7569883"/>
          </a:xfrm>
        </p:grpSpPr>
        <p:grpSp>
          <p:nvGrpSpPr>
            <p:cNvPr id="46" name="Group 45"/>
            <p:cNvGrpSpPr/>
            <p:nvPr/>
          </p:nvGrpSpPr>
          <p:grpSpPr>
            <a:xfrm>
              <a:off x="336569" y="2341159"/>
              <a:ext cx="2160000" cy="1689195"/>
              <a:chOff x="336569" y="2340007"/>
              <a:chExt cx="2160000" cy="1689195"/>
            </a:xfrm>
          </p:grpSpPr>
          <p:pic>
            <p:nvPicPr>
              <p:cNvPr id="48" name="Picture 2" descr="C:\Users\mbgpparc\Dropbox\IP paper\Raman\Diaphragm\110117-lGOinDex-7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31" t="261" r="23970" b="410"/>
              <a:stretch/>
            </p:blipFill>
            <p:spPr bwMode="auto">
              <a:xfrm>
                <a:off x="336569" y="2340007"/>
                <a:ext cx="2160000" cy="1689195"/>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49" name="Straight Connector 82"/>
              <p:cNvCxnSpPr/>
              <p:nvPr/>
            </p:nvCxnSpPr>
            <p:spPr>
              <a:xfrm>
                <a:off x="1786092" y="3886476"/>
                <a:ext cx="635560" cy="0"/>
              </a:xfrm>
              <a:prstGeom prst="line">
                <a:avLst/>
              </a:prstGeom>
              <a:ln w="38100"/>
            </p:spPr>
            <p:style>
              <a:lnRef idx="2">
                <a:schemeClr val="dk1"/>
              </a:lnRef>
              <a:fillRef idx="0">
                <a:schemeClr val="dk1"/>
              </a:fillRef>
              <a:effectRef idx="1">
                <a:schemeClr val="dk1"/>
              </a:effectRef>
              <a:fontRef idx="minor">
                <a:schemeClr val="tx1"/>
              </a:fontRef>
            </p:style>
          </p:cxnSp>
          <p:pic>
            <p:nvPicPr>
              <p:cNvPr id="50" name="Picture 5" descr="F:\Manuscript\171016-lGOinDex-7d.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008" t="46583" r="91227" b="48225"/>
              <a:stretch/>
            </p:blipFill>
            <p:spPr bwMode="auto">
              <a:xfrm>
                <a:off x="558878" y="2802731"/>
                <a:ext cx="45719" cy="74737"/>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51" name="Group 50"/>
            <p:cNvGrpSpPr/>
            <p:nvPr/>
          </p:nvGrpSpPr>
          <p:grpSpPr>
            <a:xfrm>
              <a:off x="336569" y="4102188"/>
              <a:ext cx="2160000" cy="1493457"/>
              <a:chOff x="336569" y="4103376"/>
              <a:chExt cx="2160000" cy="1493457"/>
            </a:xfrm>
          </p:grpSpPr>
          <p:pic>
            <p:nvPicPr>
              <p:cNvPr id="52" name="Picture 7" descr="C:\Users\mbgpparc\Dropbox\IP paper\Raman\Diaphragm\110117-sGOinDex-7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62" t="887" r="24905"/>
              <a:stretch/>
            </p:blipFill>
            <p:spPr bwMode="auto">
              <a:xfrm>
                <a:off x="336569" y="4103376"/>
                <a:ext cx="2160000" cy="149345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3" name="Straight Connector 82"/>
              <p:cNvCxnSpPr/>
              <p:nvPr/>
            </p:nvCxnSpPr>
            <p:spPr>
              <a:xfrm>
                <a:off x="1775553" y="5454793"/>
                <a:ext cx="656638" cy="0"/>
              </a:xfrm>
              <a:prstGeom prst="line">
                <a:avLst/>
              </a:prstGeom>
              <a:ln w="38100"/>
            </p:spPr>
            <p:style>
              <a:lnRef idx="2">
                <a:schemeClr val="dk1"/>
              </a:lnRef>
              <a:fillRef idx="0">
                <a:schemeClr val="dk1"/>
              </a:fillRef>
              <a:effectRef idx="1">
                <a:schemeClr val="dk1"/>
              </a:effectRef>
              <a:fontRef idx="minor">
                <a:schemeClr val="tx1"/>
              </a:fontRef>
            </p:style>
          </p:cxnSp>
          <p:pic>
            <p:nvPicPr>
              <p:cNvPr id="58" name="Imagem 19"/>
              <p:cNvPicPr>
                <a:picLocks noChangeAspect="1"/>
              </p:cNvPicPr>
              <p:nvPr/>
            </p:nvPicPr>
            <p:blipFill rotWithShape="1">
              <a:blip r:embed="rId6" cstate="print"/>
              <a:srcRect l="54628" t="23602" r="41403" b="69152"/>
              <a:stretch/>
            </p:blipFill>
            <p:spPr>
              <a:xfrm>
                <a:off x="2007889" y="4452757"/>
                <a:ext cx="108321" cy="118522"/>
              </a:xfrm>
              <a:prstGeom prst="rect">
                <a:avLst/>
              </a:prstGeom>
              <a:ln w="9525">
                <a:noFill/>
              </a:ln>
            </p:spPr>
          </p:pic>
        </p:grpSp>
        <p:pic>
          <p:nvPicPr>
            <p:cNvPr id="60" name="Picture 2" descr="C:\Users\mbgpparc\Dropbox\IP paper\Raman\Diaphragm\110117-CNT-7d-correlation.JP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l="28932" t="20665" r="32321" b="14942"/>
            <a:stretch/>
          </p:blipFill>
          <p:spPr bwMode="auto">
            <a:xfrm>
              <a:off x="2573504" y="5674436"/>
              <a:ext cx="2160000" cy="206567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62" name="Group 61"/>
            <p:cNvGrpSpPr/>
            <p:nvPr/>
          </p:nvGrpSpPr>
          <p:grpSpPr>
            <a:xfrm>
              <a:off x="336569" y="5674436"/>
              <a:ext cx="2160000" cy="2065677"/>
              <a:chOff x="336569" y="5674436"/>
              <a:chExt cx="2160000" cy="2065677"/>
            </a:xfrm>
          </p:grpSpPr>
          <p:pic>
            <p:nvPicPr>
              <p:cNvPr id="64" name="Picture 3" descr="C:\Users\mbgpparc\Dropbox\IP paper\Raman\Diaphragm\110117-CNT-7d.JPG"/>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l="28222" t="20737" r="33586" b="14959"/>
              <a:stretch/>
            </p:blipFill>
            <p:spPr bwMode="auto">
              <a:xfrm>
                <a:off x="336569" y="5674436"/>
                <a:ext cx="2160000" cy="206567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71" name="Straight Connector 82"/>
              <p:cNvCxnSpPr/>
              <p:nvPr/>
            </p:nvCxnSpPr>
            <p:spPr>
              <a:xfrm>
                <a:off x="1831971" y="7603397"/>
                <a:ext cx="543803" cy="0"/>
              </a:xfrm>
              <a:prstGeom prst="line">
                <a:avLst/>
              </a:prstGeom>
              <a:ln w="38100"/>
            </p:spPr>
            <p:style>
              <a:lnRef idx="2">
                <a:schemeClr val="dk1"/>
              </a:lnRef>
              <a:fillRef idx="0">
                <a:schemeClr val="dk1"/>
              </a:fillRef>
              <a:effectRef idx="1">
                <a:schemeClr val="dk1"/>
              </a:effectRef>
              <a:fontRef idx="minor">
                <a:schemeClr val="tx1"/>
              </a:fontRef>
            </p:style>
          </p:cxnSp>
        </p:grpSp>
        <p:pic>
          <p:nvPicPr>
            <p:cNvPr id="72" name="Picture 6" descr="C:\Users\mbgpparc\Dropbox\IP paper\Raman\Diaphragm\110117-sGOinDex-7d-correlation.JPG"/>
            <p:cNvPicPr>
              <a:picLocks noChangeAspect="1" noChangeArrowheads="1"/>
            </p:cNvPicPr>
            <p:nvPr/>
          </p:nvPicPr>
          <p:blipFill rotWithShape="1">
            <a:blip r:embed="rId11" cstate="print">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l="356" t="112" r="25018" b="1"/>
            <a:stretch/>
          </p:blipFill>
          <p:spPr bwMode="auto">
            <a:xfrm>
              <a:off x="2573504" y="4102195"/>
              <a:ext cx="2160000" cy="1493443"/>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73" name="Picture 3" descr="C:\Users\mbgpparc\Dropbox\IP paper\Raman\Diaphragm\110117-lGOinDex-7d-correlation.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brightnessContrast bright="40000" contrast="40000"/>
                      </a14:imgEffect>
                    </a14:imgLayer>
                  </a14:imgProps>
                </a:ext>
                <a:ext uri="{28A0092B-C50C-407E-A947-70E740481C1C}">
                  <a14:useLocalDpi xmlns:a14="http://schemas.microsoft.com/office/drawing/2010/main" val="0"/>
                </a:ext>
              </a:extLst>
            </a:blip>
            <a:srcRect l="762" t="1090" r="23775" b="444"/>
            <a:stretch/>
          </p:blipFill>
          <p:spPr bwMode="auto">
            <a:xfrm>
              <a:off x="2573504" y="2340904"/>
              <a:ext cx="2160000" cy="1689705"/>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
          <p:nvSpPr>
            <p:cNvPr id="74" name="Rectangle 30"/>
            <p:cNvSpPr/>
            <p:nvPr/>
          </p:nvSpPr>
          <p:spPr>
            <a:xfrm rot="16200000">
              <a:off x="-159984" y="3006288"/>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75" name="Rectangle 31"/>
            <p:cNvSpPr/>
            <p:nvPr/>
          </p:nvSpPr>
          <p:spPr>
            <a:xfrm rot="16200000">
              <a:off x="-177617" y="4659088"/>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77" name="Retângulo 55"/>
            <p:cNvSpPr/>
            <p:nvPr/>
          </p:nvSpPr>
          <p:spPr>
            <a:xfrm rot="16200000">
              <a:off x="-381680" y="6522608"/>
              <a:ext cx="1057662" cy="369332"/>
            </a:xfrm>
            <a:prstGeom prst="rect">
              <a:avLst/>
            </a:prstGeom>
          </p:spPr>
          <p:txBody>
            <a:bodyPr wrap="none">
              <a:spAutoFit/>
            </a:bodyPr>
            <a:lstStyle/>
            <a:p>
              <a:pPr lvl="0" algn="ctr">
                <a:spcAft>
                  <a:spcPts val="600"/>
                </a:spcAft>
                <a:buClr>
                  <a:prstClr val="black"/>
                </a:buClr>
                <a:defRPr/>
              </a:pPr>
              <a:r>
                <a:rPr lang="en-GB" b="1" dirty="0">
                  <a:solidFill>
                    <a:srgbClr val="595959"/>
                  </a:solidFill>
                  <a:ea typeface="Geneva" charset="0"/>
                  <a:cs typeface="Arial"/>
                </a:rPr>
                <a:t>MWCNTs</a:t>
              </a:r>
              <a:endParaRPr lang="en-GB" dirty="0">
                <a:solidFill>
                  <a:srgbClr val="595959"/>
                </a:solidFill>
                <a:ea typeface="Geneva" charset="0"/>
                <a:cs typeface="Arial"/>
              </a:endParaRPr>
            </a:p>
          </p:txBody>
        </p:sp>
        <p:sp>
          <p:nvSpPr>
            <p:cNvPr id="79" name="Right Arrow 78"/>
            <p:cNvSpPr/>
            <p:nvPr/>
          </p:nvSpPr>
          <p:spPr>
            <a:xfrm rot="2400000">
              <a:off x="1432020" y="7463530"/>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0" name="Picture 5" descr="C:\Users\mbgpparc\Dropbox\IP paper\Raman\Diaphragm\110117-ctrlDex-7d-correlation.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33650" t="14178" r="18666" b="7126"/>
            <a:stretch/>
          </p:blipFill>
          <p:spPr bwMode="auto">
            <a:xfrm>
              <a:off x="2573504" y="783183"/>
              <a:ext cx="2160000" cy="14825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nvGrpSpPr>
            <p:cNvPr id="81" name="Group 80"/>
            <p:cNvGrpSpPr/>
            <p:nvPr/>
          </p:nvGrpSpPr>
          <p:grpSpPr>
            <a:xfrm>
              <a:off x="336569" y="783455"/>
              <a:ext cx="2160000" cy="1482010"/>
              <a:chOff x="336569" y="783455"/>
              <a:chExt cx="2160000" cy="1482010"/>
            </a:xfrm>
          </p:grpSpPr>
          <p:pic>
            <p:nvPicPr>
              <p:cNvPr id="82" name="Picture 4" descr="C:\Users\mbgpparc\Dropbox\IP paper\Raman\Diaphragm\110117-ctrlDex-7d.JPG"/>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850" t="1492" r="27913" b="8408"/>
              <a:stretch/>
            </p:blipFill>
            <p:spPr bwMode="auto">
              <a:xfrm>
                <a:off x="336569" y="783455"/>
                <a:ext cx="2160000" cy="148201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86" name="Straight Connector 82"/>
              <p:cNvCxnSpPr/>
              <p:nvPr/>
            </p:nvCxnSpPr>
            <p:spPr>
              <a:xfrm>
                <a:off x="2094370" y="2131658"/>
                <a:ext cx="254510" cy="0"/>
              </a:xfrm>
              <a:prstGeom prst="line">
                <a:avLst/>
              </a:prstGeom>
              <a:ln w="38100"/>
            </p:spPr>
            <p:style>
              <a:lnRef idx="2">
                <a:schemeClr val="dk1"/>
              </a:lnRef>
              <a:fillRef idx="0">
                <a:schemeClr val="dk1"/>
              </a:fillRef>
              <a:effectRef idx="1">
                <a:schemeClr val="dk1"/>
              </a:effectRef>
              <a:fontRef idx="minor">
                <a:schemeClr val="tx1"/>
              </a:fontRef>
            </p:style>
          </p:cxnSp>
        </p:grpSp>
        <p:sp>
          <p:nvSpPr>
            <p:cNvPr id="93" name="Retângulo 58"/>
            <p:cNvSpPr/>
            <p:nvPr/>
          </p:nvSpPr>
          <p:spPr>
            <a:xfrm rot="16200000">
              <a:off x="-368406" y="1325505"/>
              <a:ext cx="1037463" cy="369332"/>
            </a:xfrm>
            <a:prstGeom prst="rect">
              <a:avLst/>
            </a:prstGeom>
          </p:spPr>
          <p:txBody>
            <a:bodyPr wrap="none">
              <a:spAutoFit/>
            </a:bodyPr>
            <a:lstStyle/>
            <a:p>
              <a:pPr algn="ctr"/>
              <a:r>
                <a:rPr lang="en-GB" b="1" dirty="0">
                  <a:cs typeface="Arial" panose="020B0604020202020204" pitchFamily="34" charset="0"/>
                </a:rPr>
                <a:t>Dextrose</a:t>
              </a:r>
              <a:endParaRPr lang="en-GB" sz="2000" dirty="0">
                <a:cs typeface="Arial" panose="020B0604020202020204" pitchFamily="34" charset="0"/>
              </a:endParaRPr>
            </a:p>
          </p:txBody>
        </p:sp>
        <p:grpSp>
          <p:nvGrpSpPr>
            <p:cNvPr id="94" name="Group 93"/>
            <p:cNvGrpSpPr/>
            <p:nvPr/>
          </p:nvGrpSpPr>
          <p:grpSpPr>
            <a:xfrm>
              <a:off x="4682164" y="624460"/>
              <a:ext cx="411926" cy="1798985"/>
              <a:chOff x="6300230" y="525898"/>
              <a:chExt cx="411926" cy="1910518"/>
            </a:xfrm>
          </p:grpSpPr>
          <p:pic>
            <p:nvPicPr>
              <p:cNvPr id="95" name="Picture 2" descr="C:\Users\mbgpparc\Dropbox\IP paper\Raman\In vivo Mp\lGO-1d-correlation.JPG"/>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l="1316" t="19321" r="97122" b="24379"/>
              <a:stretch/>
            </p:blipFill>
            <p:spPr bwMode="auto">
              <a:xfrm>
                <a:off x="6450109" y="741650"/>
                <a:ext cx="100635" cy="1476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96" name="Rectangle 95"/>
              <p:cNvSpPr/>
              <p:nvPr/>
            </p:nvSpPr>
            <p:spPr>
              <a:xfrm>
                <a:off x="6300230" y="525898"/>
                <a:ext cx="409086" cy="245143"/>
              </a:xfrm>
              <a:prstGeom prst="rect">
                <a:avLst/>
              </a:prstGeom>
            </p:spPr>
            <p:txBody>
              <a:bodyPr wrap="none">
                <a:spAutoFit/>
              </a:bodyPr>
              <a:lstStyle/>
              <a:p>
                <a:r>
                  <a:rPr lang="en-GB" sz="900" b="1" dirty="0">
                    <a:latin typeface="Arial"/>
                    <a:ea typeface="Geneva" charset="0"/>
                    <a:cs typeface="Arial"/>
                  </a:rPr>
                  <a:t>0.50</a:t>
                </a:r>
                <a:endParaRPr lang="en-GB" sz="900" b="1" dirty="0"/>
              </a:p>
            </p:txBody>
          </p:sp>
          <p:sp>
            <p:nvSpPr>
              <p:cNvPr id="97" name="Rectangle 96"/>
              <p:cNvSpPr/>
              <p:nvPr/>
            </p:nvSpPr>
            <p:spPr>
              <a:xfrm>
                <a:off x="6303070" y="2191273"/>
                <a:ext cx="409086" cy="245143"/>
              </a:xfrm>
              <a:prstGeom prst="rect">
                <a:avLst/>
              </a:prstGeom>
            </p:spPr>
            <p:txBody>
              <a:bodyPr wrap="none">
                <a:spAutoFit/>
              </a:bodyPr>
              <a:lstStyle/>
              <a:p>
                <a:r>
                  <a:rPr lang="en-GB" sz="900" b="1" dirty="0">
                    <a:latin typeface="Arial"/>
                    <a:ea typeface="Geneva" charset="0"/>
                    <a:cs typeface="Arial"/>
                  </a:rPr>
                  <a:t>0.20</a:t>
                </a:r>
                <a:endParaRPr lang="en-GB" sz="900" b="1" dirty="0"/>
              </a:p>
            </p:txBody>
          </p:sp>
        </p:grpSp>
        <p:sp>
          <p:nvSpPr>
            <p:cNvPr id="98" name="Rectangle 33"/>
            <p:cNvSpPr/>
            <p:nvPr/>
          </p:nvSpPr>
          <p:spPr>
            <a:xfrm>
              <a:off x="845900" y="179756"/>
              <a:ext cx="1141339" cy="584775"/>
            </a:xfrm>
            <a:prstGeom prst="rect">
              <a:avLst/>
            </a:prstGeom>
          </p:spPr>
          <p:txBody>
            <a:bodyPr wrap="none">
              <a:spAutoFit/>
            </a:bodyPr>
            <a:lstStyle/>
            <a:p>
              <a:pPr lvl="0" algn="ctr" eaLnBrk="1" hangingPunct="1">
                <a:spcAft>
                  <a:spcPts val="600"/>
                </a:spcAft>
                <a:buClr>
                  <a:prstClr val="black"/>
                </a:buClr>
                <a:defRPr/>
              </a:pPr>
              <a:r>
                <a:rPr lang="en-GB" sz="1600" b="1" dirty="0">
                  <a:latin typeface="+mj-lt"/>
                  <a:ea typeface="Geneva" charset="0"/>
                  <a:cs typeface="Arial"/>
                </a:rPr>
                <a:t>Bright-field</a:t>
              </a:r>
              <a:br>
                <a:rPr lang="en-GB" sz="1600" b="1" dirty="0">
                  <a:latin typeface="+mj-lt"/>
                  <a:ea typeface="Geneva" charset="0"/>
                  <a:cs typeface="Arial"/>
                </a:rPr>
              </a:br>
              <a:r>
                <a:rPr lang="en-GB" sz="1600" b="1" dirty="0">
                  <a:latin typeface="+mj-lt"/>
                  <a:ea typeface="Geneva" charset="0"/>
                  <a:cs typeface="Arial"/>
                </a:rPr>
                <a:t>(ROI)</a:t>
              </a:r>
            </a:p>
          </p:txBody>
        </p:sp>
        <p:sp>
          <p:nvSpPr>
            <p:cNvPr id="99" name="Rectangle 33"/>
            <p:cNvSpPr/>
            <p:nvPr/>
          </p:nvSpPr>
          <p:spPr>
            <a:xfrm>
              <a:off x="2699728" y="174993"/>
              <a:ext cx="1907553" cy="584775"/>
            </a:xfrm>
            <a:prstGeom prst="rect">
              <a:avLst/>
            </a:prstGeom>
          </p:spPr>
          <p:txBody>
            <a:bodyPr wrap="square">
              <a:spAutoFit/>
            </a:bodyPr>
            <a:lstStyle/>
            <a:p>
              <a:pPr algn="ctr">
                <a:spcAft>
                  <a:spcPts val="600"/>
                </a:spcAft>
                <a:buClr>
                  <a:prstClr val="black"/>
                </a:buClr>
                <a:defRPr/>
              </a:pPr>
              <a:r>
                <a:rPr lang="en-GB" sz="1600" b="1" dirty="0">
                  <a:latin typeface="+mj-lt"/>
                  <a:ea typeface="Geneva" charset="0"/>
                  <a:cs typeface="Arial"/>
                </a:rPr>
                <a:t>Raman map (Correlation mode)</a:t>
              </a:r>
            </a:p>
          </p:txBody>
        </p:sp>
        <p:pic>
          <p:nvPicPr>
            <p:cNvPr id="100" name="Picture 3"/>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l="9682" t="7320" r="9872"/>
            <a:stretch/>
          </p:blipFill>
          <p:spPr bwMode="auto">
            <a:xfrm>
              <a:off x="4839506" y="5941724"/>
              <a:ext cx="2002321" cy="1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1" name="Rectangle 33"/>
            <p:cNvSpPr/>
            <p:nvPr/>
          </p:nvSpPr>
          <p:spPr>
            <a:xfrm>
              <a:off x="4967200" y="170230"/>
              <a:ext cx="1877117" cy="584775"/>
            </a:xfrm>
            <a:prstGeom prst="rect">
              <a:avLst/>
            </a:prstGeom>
          </p:spPr>
          <p:txBody>
            <a:bodyPr wrap="none">
              <a:spAutoFit/>
            </a:bodyPr>
            <a:lstStyle/>
            <a:p>
              <a:pPr lvl="0" algn="ctr" eaLnBrk="1" hangingPunct="1">
                <a:spcAft>
                  <a:spcPts val="600"/>
                </a:spcAft>
                <a:buClr>
                  <a:prstClr val="black"/>
                </a:buClr>
                <a:defRPr/>
              </a:pPr>
              <a:r>
                <a:rPr lang="en-GB" sz="1600" b="1" dirty="0">
                  <a:latin typeface="+mj-lt"/>
                  <a:ea typeface="Geneva" charset="0"/>
                  <a:cs typeface="Arial"/>
                </a:rPr>
                <a:t>Raman spectra</a:t>
              </a:r>
              <a:br>
                <a:rPr lang="en-GB" sz="1600" b="1" dirty="0">
                  <a:latin typeface="+mj-lt"/>
                  <a:ea typeface="Geneva" charset="0"/>
                  <a:cs typeface="Arial"/>
                </a:rPr>
              </a:br>
              <a:r>
                <a:rPr lang="en-GB" sz="1600" b="1" dirty="0">
                  <a:latin typeface="+mj-lt"/>
                  <a:ea typeface="Geneva" charset="0"/>
                  <a:cs typeface="Arial"/>
                </a:rPr>
                <a:t>(Highlighted region)</a:t>
              </a:r>
            </a:p>
          </p:txBody>
        </p:sp>
        <p:pic>
          <p:nvPicPr>
            <p:cNvPr id="102" name="Picture 5"/>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l="5226" t="8052" r="12715"/>
            <a:stretch/>
          </p:blipFill>
          <p:spPr bwMode="auto">
            <a:xfrm>
              <a:off x="4804954" y="2464656"/>
              <a:ext cx="2058725" cy="1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 name="Picture 4"/>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l="8486" t="6425" r="9763"/>
            <a:stretch/>
          </p:blipFill>
          <p:spPr bwMode="auto">
            <a:xfrm>
              <a:off x="4826636" y="4070666"/>
              <a:ext cx="2015360" cy="1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7" name="Right Arrow 106"/>
            <p:cNvSpPr/>
            <p:nvPr/>
          </p:nvSpPr>
          <p:spPr>
            <a:xfrm rot="12807142">
              <a:off x="608095" y="2816681"/>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ight Arrow 107"/>
            <p:cNvSpPr/>
            <p:nvPr/>
          </p:nvSpPr>
          <p:spPr>
            <a:xfrm rot="20065093" flipH="1">
              <a:off x="2052444" y="4386343"/>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ight Arrow 108"/>
            <p:cNvSpPr/>
            <p:nvPr/>
          </p:nvSpPr>
          <p:spPr>
            <a:xfrm rot="13961747">
              <a:off x="1634270" y="5986819"/>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ight Arrow 109"/>
            <p:cNvSpPr/>
            <p:nvPr/>
          </p:nvSpPr>
          <p:spPr>
            <a:xfrm rot="2400000">
              <a:off x="3654352" y="7463530"/>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Right Arrow 110"/>
            <p:cNvSpPr/>
            <p:nvPr/>
          </p:nvSpPr>
          <p:spPr>
            <a:xfrm rot="13961747">
              <a:off x="3856602" y="5986819"/>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ight Arrow 111"/>
            <p:cNvSpPr/>
            <p:nvPr/>
          </p:nvSpPr>
          <p:spPr>
            <a:xfrm rot="12807142">
              <a:off x="2873687" y="2816681"/>
              <a:ext cx="180000" cy="180000"/>
            </a:xfrm>
            <a:prstGeom prst="rightArrow">
              <a:avLst/>
            </a:prstGeom>
            <a:solidFill>
              <a:srgbClr val="0070C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ight Arrow 112"/>
            <p:cNvSpPr/>
            <p:nvPr/>
          </p:nvSpPr>
          <p:spPr>
            <a:xfrm rot="20065093" flipH="1">
              <a:off x="4318036" y="4386343"/>
              <a:ext cx="180000" cy="180000"/>
            </a:xfrm>
            <a:prstGeom prst="rightArrow">
              <a:avLst/>
            </a:prstGeom>
            <a:solidFill>
              <a:srgbClr val="C00000"/>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p:cNvSpPr/>
            <p:nvPr/>
          </p:nvSpPr>
          <p:spPr>
            <a:xfrm>
              <a:off x="2749991" y="2774197"/>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4182988" y="4466084"/>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p:cNvSpPr/>
            <p:nvPr/>
          </p:nvSpPr>
          <p:spPr>
            <a:xfrm>
              <a:off x="3784864" y="5880844"/>
              <a:ext cx="144000" cy="144000"/>
            </a:xfrm>
            <a:prstGeom prst="ellipse">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8" name="Rectangle 33"/>
          <p:cNvSpPr/>
          <p:nvPr/>
        </p:nvSpPr>
        <p:spPr>
          <a:xfrm>
            <a:off x="0" y="8786284"/>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S8</a:t>
            </a:r>
          </a:p>
        </p:txBody>
      </p:sp>
      <p:sp>
        <p:nvSpPr>
          <p:cNvPr id="47" name="TextBox 46"/>
          <p:cNvSpPr txBox="1"/>
          <p:nvPr/>
        </p:nvSpPr>
        <p:spPr>
          <a:xfrm>
            <a:off x="966931" y="7668344"/>
            <a:ext cx="5877386" cy="1477328"/>
          </a:xfrm>
          <a:prstGeom prst="rect">
            <a:avLst/>
          </a:prstGeom>
          <a:noFill/>
        </p:spPr>
        <p:txBody>
          <a:bodyPr wrap="square" rtlCol="0">
            <a:spAutoFit/>
          </a:bodyPr>
          <a:lstStyle/>
          <a:p>
            <a:r>
              <a:rPr lang="en-GB" sz="1000" b="1" dirty="0" smtClean="0"/>
              <a:t>Figure </a:t>
            </a:r>
            <a:r>
              <a:rPr lang="en-GB" sz="1000" b="1" dirty="0" err="1" smtClean="0"/>
              <a:t>S8</a:t>
            </a:r>
            <a:r>
              <a:rPr lang="en-GB" sz="1000" b="1" dirty="0" smtClean="0"/>
              <a:t>. Raman mapping of diaphragm sections from mice exposed to carbon </a:t>
            </a:r>
            <a:r>
              <a:rPr lang="en-GB" sz="1000" b="1" dirty="0" err="1" smtClean="0"/>
              <a:t>nanomaterials</a:t>
            </a:r>
            <a:r>
              <a:rPr lang="en-GB" sz="1000" b="1" dirty="0" smtClean="0"/>
              <a:t> at 7 days post-injection.</a:t>
            </a:r>
            <a:r>
              <a:rPr lang="en-GB" sz="1000" dirty="0" smtClean="0"/>
              <a:t> Transversal sections of diaphragms were obtained from mice exposed to l-GO, s-GO, and </a:t>
            </a:r>
            <a:r>
              <a:rPr lang="en-GB" sz="1000" dirty="0" err="1" smtClean="0"/>
              <a:t>MWCNTs</a:t>
            </a:r>
            <a:r>
              <a:rPr lang="en-GB" sz="1000" dirty="0" smtClean="0"/>
              <a:t> (bright-field images). Raman spectroscopy revealed the presence of all 3 materials in the diaphragm, as showed by the correlation maps (highlighted with arrows). The resulting Raman spectra corresponded to an average of the areas highlighted in yellow in the correlation maps. </a:t>
            </a:r>
            <a:r>
              <a:rPr lang="en-GB" sz="1000" dirty="0" err="1" smtClean="0"/>
              <a:t>MWCNTs</a:t>
            </a:r>
            <a:r>
              <a:rPr lang="en-GB" sz="1000" dirty="0" smtClean="0"/>
              <a:t> were detected in granulomatous accumulations on the surface of the diaphragmatic mesothelium, whereas both GO materials were identified within the </a:t>
            </a:r>
            <a:r>
              <a:rPr lang="en-GB" sz="1000" dirty="0" err="1" smtClean="0"/>
              <a:t>submesothelial</a:t>
            </a:r>
            <a:r>
              <a:rPr lang="en-GB" sz="1000" dirty="0" smtClean="0"/>
              <a:t> layers of the diaphragm. No carbon </a:t>
            </a:r>
            <a:r>
              <a:rPr lang="en-GB" sz="1000" dirty="0" err="1" smtClean="0"/>
              <a:t>nanomaterials</a:t>
            </a:r>
            <a:r>
              <a:rPr lang="en-GB" sz="1000" dirty="0" smtClean="0"/>
              <a:t> were detected in the vehicle-treated control (</a:t>
            </a:r>
            <a:r>
              <a:rPr lang="en-GB" sz="1000" i="1" dirty="0" smtClean="0"/>
              <a:t>i.e.</a:t>
            </a:r>
            <a:r>
              <a:rPr lang="en-GB" sz="1000" dirty="0" smtClean="0"/>
              <a:t> Dextrose). Scale bars = 100 µm. Both GO materials were dispersed in 5% dextrose solution, whereas long </a:t>
            </a:r>
            <a:r>
              <a:rPr lang="en-GB" sz="1000" dirty="0" err="1" smtClean="0"/>
              <a:t>MWCNTs</a:t>
            </a:r>
            <a:r>
              <a:rPr lang="en-GB" sz="1000" dirty="0" smtClean="0"/>
              <a:t> were dispersed in 0.5% </a:t>
            </a:r>
            <a:r>
              <a:rPr lang="en-GB" sz="1000" dirty="0" err="1" smtClean="0"/>
              <a:t>BSAsolution</a:t>
            </a:r>
            <a:r>
              <a:rPr lang="en-GB" sz="1000" dirty="0" smtClean="0"/>
              <a:t>.</a:t>
            </a:r>
            <a:endParaRPr lang="en-IN" sz="1000" dirty="0"/>
          </a:p>
        </p:txBody>
      </p:sp>
    </p:spTree>
    <p:extLst>
      <p:ext uri="{BB962C8B-B14F-4D97-AF65-F5344CB8AC3E}">
        <p14:creationId xmlns:p14="http://schemas.microsoft.com/office/powerpoint/2010/main" val="1959253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noChangeAspect="1"/>
          </p:cNvGrpSpPr>
          <p:nvPr/>
        </p:nvGrpSpPr>
        <p:grpSpPr>
          <a:xfrm>
            <a:off x="3429000" y="2628083"/>
            <a:ext cx="1809052" cy="1717887"/>
            <a:chOff x="1053792" y="5752783"/>
            <a:chExt cx="849506" cy="806696"/>
          </a:xfrm>
        </p:grpSpPr>
        <p:pic>
          <p:nvPicPr>
            <p:cNvPr id="23" name="Picture 3" descr="C:\Users\mbgpparc\Dropbox\IP paper\Raman\Diaphragm\110117-CNT-7d.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40904" t="23176" r="44076" b="51712"/>
            <a:stretch/>
          </p:blipFill>
          <p:spPr bwMode="auto">
            <a:xfrm>
              <a:off x="1053792" y="5752783"/>
              <a:ext cx="849506" cy="806696"/>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24" name="Straight Connector 82"/>
            <p:cNvCxnSpPr/>
            <p:nvPr/>
          </p:nvCxnSpPr>
          <p:spPr>
            <a:xfrm>
              <a:off x="1324304" y="6494000"/>
              <a:ext cx="543803" cy="0"/>
            </a:xfrm>
            <a:prstGeom prst="line">
              <a:avLst/>
            </a:prstGeom>
            <a:ln w="38100">
              <a:solidFill>
                <a:srgbClr val="FFFF00"/>
              </a:solidFill>
            </a:ln>
          </p:spPr>
          <p:style>
            <a:lnRef idx="2">
              <a:schemeClr val="dk1"/>
            </a:lnRef>
            <a:fillRef idx="0">
              <a:schemeClr val="dk1"/>
            </a:fillRef>
            <a:effectRef idx="1">
              <a:schemeClr val="dk1"/>
            </a:effectRef>
            <a:fontRef idx="minor">
              <a:schemeClr val="tx1"/>
            </a:fontRef>
          </p:style>
        </p:cxnSp>
      </p:grpSp>
      <p:sp>
        <p:nvSpPr>
          <p:cNvPr id="29" name="Rectangle 28"/>
          <p:cNvSpPr/>
          <p:nvPr/>
        </p:nvSpPr>
        <p:spPr>
          <a:xfrm>
            <a:off x="3429237" y="2630858"/>
            <a:ext cx="1809052" cy="1718192"/>
          </a:xfrm>
          <a:prstGeom prst="rect">
            <a:avLst/>
          </a:prstGeom>
          <a:blipFill dpi="0" rotWithShape="1">
            <a:blip r:embed="rId5" cstate="print">
              <a:alphaModFix amt="79000"/>
              <a:extLst>
                <a:ext uri="{BEBA8EAE-BF5A-486C-A8C5-ECC9F3942E4B}">
                  <a14:imgProps xmlns:a14="http://schemas.microsoft.com/office/drawing/2010/main">
                    <a14:imgLayer r:embed="rId6">
                      <a14:imgEffect>
                        <a14:sharpenSoften amount="4000"/>
                      </a14:imgEffect>
                      <a14:imgEffect>
                        <a14:brightnessContrast bright="30000"/>
                      </a14:imgEffect>
                    </a14:imgLayer>
                  </a14:imgProps>
                </a:ext>
              </a:extLst>
            </a:blip>
            <a:srcRect/>
            <a:stretch>
              <a:fillRect l="-84427" t="-9691" r="-69838" b="-146330"/>
            </a:stretch>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29"/>
          <p:cNvGrpSpPr>
            <a:grpSpLocks noChangeAspect="1"/>
          </p:cNvGrpSpPr>
          <p:nvPr/>
        </p:nvGrpSpPr>
        <p:grpSpPr>
          <a:xfrm>
            <a:off x="3433526" y="715256"/>
            <a:ext cx="1800000" cy="1722001"/>
            <a:chOff x="5868242" y="877456"/>
            <a:chExt cx="6093346" cy="5829300"/>
          </a:xfrm>
        </p:grpSpPr>
        <p:pic>
          <p:nvPicPr>
            <p:cNvPr id="31" name="Picture 3"/>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colorTemperature colorTemp="5900"/>
                      </a14:imgEffect>
                      <a14:imgEffect>
                        <a14:brightnessContrast bright="20000" contrast="-20000"/>
                      </a14:imgEffect>
                    </a14:imgLayer>
                  </a14:imgProps>
                </a:ext>
                <a:ext uri="{28A0092B-C50C-407E-A947-70E740481C1C}">
                  <a14:useLocalDpi xmlns:a14="http://schemas.microsoft.com/office/drawing/2010/main" val="0"/>
                </a:ext>
              </a:extLst>
            </a:blip>
            <a:srcRect l="14419" r="19495"/>
            <a:stretch/>
          </p:blipFill>
          <p:spPr bwMode="auto">
            <a:xfrm>
              <a:off x="5868242" y="877456"/>
              <a:ext cx="6093346" cy="58293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32" name="Straight Connector 31"/>
            <p:cNvCxnSpPr/>
            <p:nvPr/>
          </p:nvCxnSpPr>
          <p:spPr>
            <a:xfrm>
              <a:off x="7160153" y="6228182"/>
              <a:ext cx="460657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a:grpSpLocks noChangeAspect="1"/>
          </p:cNvGrpSpPr>
          <p:nvPr/>
        </p:nvGrpSpPr>
        <p:grpSpPr>
          <a:xfrm>
            <a:off x="1547541" y="715558"/>
            <a:ext cx="1800000" cy="1721397"/>
            <a:chOff x="1652588" y="1803931"/>
            <a:chExt cx="714375" cy="683179"/>
          </a:xfrm>
        </p:grpSpPr>
        <p:pic>
          <p:nvPicPr>
            <p:cNvPr id="34" name="Picture 6" descr="G:\PhD\SlideScanner\Diaphragms HE + Masson\H+E\7d\MWCNT\MWCNT-7d-10x.tif"/>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colorTemperature colorTemp="5900"/>
                      </a14:imgEffect>
                    </a14:imgLayer>
                  </a14:imgProps>
                </a:ext>
                <a:ext uri="{28A0092B-C50C-407E-A947-70E740481C1C}">
                  <a14:useLocalDpi xmlns:a14="http://schemas.microsoft.com/office/drawing/2010/main" val="0"/>
                </a:ext>
              </a:extLst>
            </a:blip>
            <a:srcRect l="45306" t="37798" r="23330" b="14759"/>
            <a:stretch/>
          </p:blipFill>
          <p:spPr bwMode="auto">
            <a:xfrm>
              <a:off x="1652588" y="1803931"/>
              <a:ext cx="714375" cy="6831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35" name="Straight Connector 34"/>
            <p:cNvCxnSpPr/>
            <p:nvPr/>
          </p:nvCxnSpPr>
          <p:spPr>
            <a:xfrm>
              <a:off x="2143326" y="2422202"/>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Rectangle 35"/>
          <p:cNvSpPr>
            <a:spLocks noChangeAspect="1"/>
          </p:cNvSpPr>
          <p:nvPr/>
        </p:nvSpPr>
        <p:spPr>
          <a:xfrm>
            <a:off x="2127226" y="755576"/>
            <a:ext cx="682875" cy="648072"/>
          </a:xfrm>
          <a:prstGeom prst="rect">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36"/>
          <p:cNvGrpSpPr>
            <a:grpSpLocks noChangeAspect="1"/>
          </p:cNvGrpSpPr>
          <p:nvPr/>
        </p:nvGrpSpPr>
        <p:grpSpPr>
          <a:xfrm>
            <a:off x="1547541" y="2627784"/>
            <a:ext cx="1800000" cy="1721398"/>
            <a:chOff x="336569" y="5674436"/>
            <a:chExt cx="2160000" cy="2065677"/>
          </a:xfrm>
        </p:grpSpPr>
        <p:pic>
          <p:nvPicPr>
            <p:cNvPr id="38" name="Picture 3" descr="C:\Users\mbgpparc\Dropbox\IP paper\Raman\Diaphragm\110117-CNT-7d.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28222" t="20737" r="33586" b="14959"/>
            <a:stretch/>
          </p:blipFill>
          <p:spPr bwMode="auto">
            <a:xfrm>
              <a:off x="336569" y="5674436"/>
              <a:ext cx="2160000" cy="206567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39" name="Straight Connector 82"/>
            <p:cNvCxnSpPr/>
            <p:nvPr/>
          </p:nvCxnSpPr>
          <p:spPr>
            <a:xfrm>
              <a:off x="1831971" y="7603397"/>
              <a:ext cx="543803" cy="0"/>
            </a:xfrm>
            <a:prstGeom prst="line">
              <a:avLst/>
            </a:prstGeom>
            <a:ln w="38100"/>
          </p:spPr>
          <p:style>
            <a:lnRef idx="2">
              <a:schemeClr val="dk1"/>
            </a:lnRef>
            <a:fillRef idx="0">
              <a:schemeClr val="dk1"/>
            </a:fillRef>
            <a:effectRef idx="1">
              <a:schemeClr val="dk1"/>
            </a:effectRef>
            <a:fontRef idx="minor">
              <a:schemeClr val="tx1"/>
            </a:fontRef>
          </p:style>
        </p:cxnSp>
      </p:grpSp>
      <p:sp>
        <p:nvSpPr>
          <p:cNvPr id="40" name="Right Arrow 39"/>
          <p:cNvSpPr/>
          <p:nvPr/>
        </p:nvSpPr>
        <p:spPr>
          <a:xfrm rot="13961747">
            <a:off x="2593968" y="2942419"/>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40"/>
          <p:cNvSpPr/>
          <p:nvPr/>
        </p:nvSpPr>
        <p:spPr>
          <a:xfrm rot="13961747">
            <a:off x="4643835" y="3274916"/>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33"/>
          <p:cNvSpPr/>
          <p:nvPr/>
        </p:nvSpPr>
        <p:spPr>
          <a:xfrm rot="16200000">
            <a:off x="1061540" y="1391590"/>
            <a:ext cx="604654"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H&amp;E</a:t>
            </a:r>
          </a:p>
        </p:txBody>
      </p:sp>
      <p:sp>
        <p:nvSpPr>
          <p:cNvPr id="43" name="Rectangle 33"/>
          <p:cNvSpPr/>
          <p:nvPr/>
        </p:nvSpPr>
        <p:spPr>
          <a:xfrm rot="16200000">
            <a:off x="666723" y="3306069"/>
            <a:ext cx="1394292"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Raman (ROI)</a:t>
            </a:r>
          </a:p>
        </p:txBody>
      </p:sp>
      <p:sp>
        <p:nvSpPr>
          <p:cNvPr id="44" name="Right Arrow 43"/>
          <p:cNvSpPr/>
          <p:nvPr/>
        </p:nvSpPr>
        <p:spPr>
          <a:xfrm rot="13208096">
            <a:off x="4768390" y="1788582"/>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ight Arrow 44"/>
          <p:cNvSpPr/>
          <p:nvPr/>
        </p:nvSpPr>
        <p:spPr>
          <a:xfrm rot="1682433">
            <a:off x="3495578" y="1062184"/>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ight Arrow 45"/>
          <p:cNvSpPr/>
          <p:nvPr/>
        </p:nvSpPr>
        <p:spPr>
          <a:xfrm rot="8740612">
            <a:off x="4818203" y="940439"/>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ight Arrow 46"/>
          <p:cNvSpPr/>
          <p:nvPr/>
        </p:nvSpPr>
        <p:spPr>
          <a:xfrm rot="19408176">
            <a:off x="3836883" y="1823264"/>
            <a:ext cx="180000" cy="180000"/>
          </a:xfrm>
          <a:prstGeom prst="rightArrow">
            <a:avLst/>
          </a:prstGeom>
          <a:solidFill>
            <a:schemeClr val="tx1">
              <a:lumMod val="75000"/>
              <a:lumOff val="25000"/>
            </a:schemeClr>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a:spLocks noChangeAspect="1"/>
          </p:cNvSpPr>
          <p:nvPr/>
        </p:nvSpPr>
        <p:spPr>
          <a:xfrm>
            <a:off x="2158547" y="2696711"/>
            <a:ext cx="682875" cy="648072"/>
          </a:xfrm>
          <a:prstGeom prst="rect">
            <a:avLst/>
          </a:prstGeom>
          <a:noFill/>
          <a:ln w="25400">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33"/>
          <p:cNvSpPr/>
          <p:nvPr/>
        </p:nvSpPr>
        <p:spPr>
          <a:xfrm>
            <a:off x="23788" y="8720499"/>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S9</a:t>
            </a:r>
          </a:p>
        </p:txBody>
      </p:sp>
      <p:sp>
        <p:nvSpPr>
          <p:cNvPr id="2" name="TextBox 1"/>
          <p:cNvSpPr txBox="1"/>
          <p:nvPr/>
        </p:nvSpPr>
        <p:spPr>
          <a:xfrm>
            <a:off x="1541167" y="4359878"/>
            <a:ext cx="1120820" cy="261610"/>
          </a:xfrm>
          <a:prstGeom prst="rect">
            <a:avLst/>
          </a:prstGeom>
          <a:noFill/>
        </p:spPr>
        <p:txBody>
          <a:bodyPr wrap="none" rtlCol="0">
            <a:spAutoFit/>
          </a:bodyPr>
          <a:lstStyle/>
          <a:p>
            <a:r>
              <a:rPr lang="en-GB" sz="1050" b="1" i="1" dirty="0"/>
              <a:t>Bright field only </a:t>
            </a:r>
          </a:p>
        </p:txBody>
      </p:sp>
      <p:sp>
        <p:nvSpPr>
          <p:cNvPr id="49" name="TextBox 48"/>
          <p:cNvSpPr txBox="1"/>
          <p:nvPr/>
        </p:nvSpPr>
        <p:spPr>
          <a:xfrm>
            <a:off x="3433526" y="4359878"/>
            <a:ext cx="1883592" cy="415498"/>
          </a:xfrm>
          <a:prstGeom prst="rect">
            <a:avLst/>
          </a:prstGeom>
          <a:noFill/>
        </p:spPr>
        <p:txBody>
          <a:bodyPr wrap="square" rtlCol="0">
            <a:spAutoFit/>
          </a:bodyPr>
          <a:lstStyle/>
          <a:p>
            <a:r>
              <a:rPr lang="en-GB" sz="1050" b="1" i="1" dirty="0"/>
              <a:t>Bright field and Raman map overlay </a:t>
            </a:r>
          </a:p>
        </p:txBody>
      </p:sp>
      <p:sp>
        <p:nvSpPr>
          <p:cNvPr id="28" name="TextBox 27"/>
          <p:cNvSpPr txBox="1"/>
          <p:nvPr/>
        </p:nvSpPr>
        <p:spPr>
          <a:xfrm>
            <a:off x="23788" y="5796136"/>
            <a:ext cx="6834212" cy="1600438"/>
          </a:xfrm>
          <a:prstGeom prst="rect">
            <a:avLst/>
          </a:prstGeom>
          <a:noFill/>
        </p:spPr>
        <p:txBody>
          <a:bodyPr wrap="square" rtlCol="0">
            <a:spAutoFit/>
          </a:bodyPr>
          <a:lstStyle/>
          <a:p>
            <a:r>
              <a:rPr lang="en-GB" sz="1400" b="1" dirty="0" smtClean="0"/>
              <a:t>Figure </a:t>
            </a:r>
            <a:r>
              <a:rPr lang="en-GB" sz="1400" b="1" dirty="0" err="1" smtClean="0"/>
              <a:t>S9</a:t>
            </a:r>
            <a:r>
              <a:rPr lang="en-GB" sz="1400" b="1" dirty="0" smtClean="0"/>
              <a:t>. Accumulation of </a:t>
            </a:r>
            <a:r>
              <a:rPr lang="en-GB" sz="1400" b="1" dirty="0" err="1" smtClean="0"/>
              <a:t>MWCNTs</a:t>
            </a:r>
            <a:r>
              <a:rPr lang="en-GB" sz="1400" b="1" dirty="0" smtClean="0"/>
              <a:t> in a granulomatous core</a:t>
            </a:r>
            <a:r>
              <a:rPr lang="en-GB" sz="1400" dirty="0" smtClean="0"/>
              <a:t>. Raman spectroscopy confirmed the presence and location of </a:t>
            </a:r>
            <a:r>
              <a:rPr lang="en-GB" sz="1400" dirty="0" err="1" smtClean="0"/>
              <a:t>MWCNTs</a:t>
            </a:r>
            <a:r>
              <a:rPr lang="en-GB" sz="1400" dirty="0" smtClean="0"/>
              <a:t> (indicated with grey arrows in the bottom panel) at the centre of the granuloma formed on the surface of the diaphragm, as identified by </a:t>
            </a:r>
            <a:r>
              <a:rPr lang="en-GB" sz="1400" dirty="0" err="1" smtClean="0"/>
              <a:t>H&amp;E</a:t>
            </a:r>
            <a:r>
              <a:rPr lang="en-GB" sz="1400" dirty="0" smtClean="0"/>
              <a:t> staining. Higher magnification of the respective images highlighted in yellow showed the presence of </a:t>
            </a:r>
            <a:r>
              <a:rPr lang="en-GB" sz="1400" dirty="0" err="1" smtClean="0"/>
              <a:t>MWCNTs</a:t>
            </a:r>
            <a:r>
              <a:rPr lang="en-GB" sz="1400" dirty="0" smtClean="0"/>
              <a:t> within the granulomatous core (both in </a:t>
            </a:r>
            <a:r>
              <a:rPr lang="en-GB" sz="1400" dirty="0" err="1" smtClean="0"/>
              <a:t>H&amp;E</a:t>
            </a:r>
            <a:r>
              <a:rPr lang="en-GB" sz="1400" dirty="0" smtClean="0"/>
              <a:t> stained section and Raman map), presumably as individual black fibres located within clusters of phagocytes. Scale bars = 100 </a:t>
            </a:r>
            <a:r>
              <a:rPr lang="en-GB" sz="1400" dirty="0" err="1" smtClean="0"/>
              <a:t>μm</a:t>
            </a:r>
            <a:r>
              <a:rPr lang="en-GB" sz="1400" dirty="0" smtClean="0"/>
              <a:t>.</a:t>
            </a:r>
            <a:endParaRPr lang="en-IN" sz="1400" dirty="0"/>
          </a:p>
        </p:txBody>
      </p:sp>
    </p:spTree>
    <p:extLst>
      <p:ext uri="{BB962C8B-B14F-4D97-AF65-F5344CB8AC3E}">
        <p14:creationId xmlns:p14="http://schemas.microsoft.com/office/powerpoint/2010/main" val="2278884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3"/>
          <p:cNvSpPr/>
          <p:nvPr/>
        </p:nvSpPr>
        <p:spPr>
          <a:xfrm>
            <a:off x="100309" y="8720499"/>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S10</a:t>
            </a:r>
          </a:p>
        </p:txBody>
      </p:sp>
      <p:grpSp>
        <p:nvGrpSpPr>
          <p:cNvPr id="41" name="Group 40"/>
          <p:cNvGrpSpPr>
            <a:grpSpLocks noChangeAspect="1"/>
          </p:cNvGrpSpPr>
          <p:nvPr/>
        </p:nvGrpSpPr>
        <p:grpSpPr>
          <a:xfrm>
            <a:off x="564545" y="4809636"/>
            <a:ext cx="1457975" cy="1260000"/>
            <a:chOff x="557272" y="462879"/>
            <a:chExt cx="1666257" cy="1440000"/>
          </a:xfrm>
        </p:grpSpPr>
        <p:pic>
          <p:nvPicPr>
            <p:cNvPr id="42" name="Picture 41" descr="Y:\staff\mbgpparc - Filipe\Data\2016\07-2016\27-07-2016\SEM\7d-CtrlDex\7D1\7D1_004.tif"/>
            <p:cNvPicPr>
              <a:picLocks noChangeAspect="1"/>
            </p:cNvPicPr>
            <p:nvPr/>
          </p:nvPicPr>
          <p:blipFill rotWithShape="1">
            <a:blip r:embed="rId3" cstate="screen">
              <a:extLst>
                <a:ext uri="{28A0092B-C50C-407E-A947-70E740481C1C}">
                  <a14:useLocalDpi xmlns:a14="http://schemas.microsoft.com/office/drawing/2010/main"/>
                </a:ext>
              </a:extLst>
            </a:blip>
            <a:srcRect b="6239"/>
            <a:stretch/>
          </p:blipFill>
          <p:spPr bwMode="auto">
            <a:xfrm>
              <a:off x="557272" y="462879"/>
              <a:ext cx="1666257" cy="1440000"/>
            </a:xfrm>
            <a:prstGeom prst="rect">
              <a:avLst/>
            </a:prstGeom>
            <a:noFill/>
            <a:ln>
              <a:solidFill>
                <a:schemeClr val="tx1"/>
              </a:solidFill>
            </a:ln>
          </p:spPr>
        </p:pic>
        <p:cxnSp>
          <p:nvCxnSpPr>
            <p:cNvPr id="43" name="Straight Connector 42"/>
            <p:cNvCxnSpPr/>
            <p:nvPr/>
          </p:nvCxnSpPr>
          <p:spPr>
            <a:xfrm>
              <a:off x="1659445" y="1788764"/>
              <a:ext cx="450508"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44" name="Group 43"/>
          <p:cNvGrpSpPr>
            <a:grpSpLocks noChangeAspect="1"/>
          </p:cNvGrpSpPr>
          <p:nvPr/>
        </p:nvGrpSpPr>
        <p:grpSpPr>
          <a:xfrm>
            <a:off x="563584" y="7452320"/>
            <a:ext cx="1459896" cy="1260000"/>
            <a:chOff x="556174" y="3541963"/>
            <a:chExt cx="1668452" cy="1440000"/>
          </a:xfrm>
        </p:grpSpPr>
        <p:pic>
          <p:nvPicPr>
            <p:cNvPr id="45" name="Picture 44" descr="Y:\staff\mbgpparc - Filipe\Data\2016\07-2016\27-07-2016\SEM\7d-smallGO\7gs3\7g3_017.tif"/>
            <p:cNvPicPr>
              <a:picLocks noChangeAspect="1"/>
            </p:cNvPicPr>
            <p:nvPr/>
          </p:nvPicPr>
          <p:blipFill rotWithShape="1">
            <a:blip r:embed="rId4" cstate="screen">
              <a:extLst>
                <a:ext uri="{28A0092B-C50C-407E-A947-70E740481C1C}">
                  <a14:useLocalDpi xmlns:a14="http://schemas.microsoft.com/office/drawing/2010/main"/>
                </a:ext>
              </a:extLst>
            </a:blip>
            <a:srcRect b="6341"/>
            <a:stretch/>
          </p:blipFill>
          <p:spPr bwMode="auto">
            <a:xfrm>
              <a:off x="556174" y="3541963"/>
              <a:ext cx="1668452" cy="1440000"/>
            </a:xfrm>
            <a:prstGeom prst="rect">
              <a:avLst/>
            </a:prstGeom>
            <a:noFill/>
            <a:ln>
              <a:solidFill>
                <a:schemeClr val="tx1"/>
              </a:solidFill>
            </a:ln>
          </p:spPr>
        </p:pic>
        <p:cxnSp>
          <p:nvCxnSpPr>
            <p:cNvPr id="46" name="Straight Connector 45"/>
            <p:cNvCxnSpPr/>
            <p:nvPr/>
          </p:nvCxnSpPr>
          <p:spPr>
            <a:xfrm>
              <a:off x="1659201" y="4861363"/>
              <a:ext cx="450996"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47" name="Group 46"/>
          <p:cNvGrpSpPr>
            <a:grpSpLocks noChangeAspect="1"/>
          </p:cNvGrpSpPr>
          <p:nvPr/>
        </p:nvGrpSpPr>
        <p:grpSpPr>
          <a:xfrm>
            <a:off x="563020" y="6136080"/>
            <a:ext cx="1461025" cy="1260000"/>
            <a:chOff x="555529" y="2005312"/>
            <a:chExt cx="1669743" cy="1440000"/>
          </a:xfrm>
        </p:grpSpPr>
        <p:pic>
          <p:nvPicPr>
            <p:cNvPr id="48" name="Picture 47" descr="Y:\staff\mbgpparc - Filipe\Data\2016\07-2016\27-07-2016\SEM\7d-largeGO\7G1\7G1_004.tif"/>
            <p:cNvPicPr>
              <a:picLocks noChangeAspect="1"/>
            </p:cNvPicPr>
            <p:nvPr/>
          </p:nvPicPr>
          <p:blipFill rotWithShape="1">
            <a:blip r:embed="rId5" cstate="screen">
              <a:extLst>
                <a:ext uri="{28A0092B-C50C-407E-A947-70E740481C1C}">
                  <a14:useLocalDpi xmlns:a14="http://schemas.microsoft.com/office/drawing/2010/main"/>
                </a:ext>
              </a:extLst>
            </a:blip>
            <a:srcRect b="6413"/>
            <a:stretch/>
          </p:blipFill>
          <p:spPr bwMode="auto">
            <a:xfrm>
              <a:off x="555529" y="2005312"/>
              <a:ext cx="1669743" cy="1440000"/>
            </a:xfrm>
            <a:prstGeom prst="rect">
              <a:avLst/>
            </a:prstGeom>
            <a:noFill/>
            <a:ln>
              <a:solidFill>
                <a:schemeClr val="tx1"/>
              </a:solidFill>
            </a:ln>
          </p:spPr>
        </p:pic>
        <p:cxnSp>
          <p:nvCxnSpPr>
            <p:cNvPr id="49" name="Straight Connector 48"/>
            <p:cNvCxnSpPr/>
            <p:nvPr/>
          </p:nvCxnSpPr>
          <p:spPr>
            <a:xfrm>
              <a:off x="1659027" y="3304164"/>
              <a:ext cx="451345"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sp>
        <p:nvSpPr>
          <p:cNvPr id="50" name="Rectangle 33"/>
          <p:cNvSpPr/>
          <p:nvPr/>
        </p:nvSpPr>
        <p:spPr>
          <a:xfrm>
            <a:off x="989603" y="4423214"/>
            <a:ext cx="607859"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SEM</a:t>
            </a:r>
          </a:p>
        </p:txBody>
      </p:sp>
      <p:grpSp>
        <p:nvGrpSpPr>
          <p:cNvPr id="51" name="Group 50"/>
          <p:cNvGrpSpPr>
            <a:grpSpLocks noChangeAspect="1"/>
          </p:cNvGrpSpPr>
          <p:nvPr/>
        </p:nvGrpSpPr>
        <p:grpSpPr>
          <a:xfrm>
            <a:off x="4172363" y="6136080"/>
            <a:ext cx="1992941" cy="1260000"/>
            <a:chOff x="4667650" y="2005312"/>
            <a:chExt cx="2277647" cy="1440000"/>
          </a:xfrm>
        </p:grpSpPr>
        <p:pic>
          <p:nvPicPr>
            <p:cNvPr id="52" name="Picture 6" descr="G:\PhD\SlideScanner\Diaphragms HE + Masson\Massons\7d\l-GO\lGO-Dex-7d-10x.tif"/>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4667650" y="2005312"/>
              <a:ext cx="2277647"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53" name="Straight Connector 52"/>
            <p:cNvCxnSpPr/>
            <p:nvPr/>
          </p:nvCxnSpPr>
          <p:spPr>
            <a:xfrm>
              <a:off x="6647128" y="3304164"/>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a:grpSpLocks noChangeAspect="1"/>
          </p:cNvGrpSpPr>
          <p:nvPr/>
        </p:nvGrpSpPr>
        <p:grpSpPr>
          <a:xfrm>
            <a:off x="4172363" y="7452320"/>
            <a:ext cx="1992941" cy="1260000"/>
            <a:chOff x="4667650" y="3541963"/>
            <a:chExt cx="2277647" cy="1440000"/>
          </a:xfrm>
        </p:grpSpPr>
        <p:pic>
          <p:nvPicPr>
            <p:cNvPr id="55" name="Picture 7" descr="G:\PhD\SlideScanner\Diaphragms HE + Masson\Massons\7d\s-GO\sGO-Dex-7d-10x.tif"/>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4667650" y="3541963"/>
              <a:ext cx="2277647"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57" name="Straight Connector 56"/>
            <p:cNvCxnSpPr/>
            <p:nvPr/>
          </p:nvCxnSpPr>
          <p:spPr>
            <a:xfrm>
              <a:off x="6647128" y="4861363"/>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Rectangle 33"/>
          <p:cNvSpPr/>
          <p:nvPr/>
        </p:nvSpPr>
        <p:spPr>
          <a:xfrm>
            <a:off x="2801565" y="4423214"/>
            <a:ext cx="604654"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H&amp;E</a:t>
            </a:r>
          </a:p>
        </p:txBody>
      </p:sp>
      <p:sp>
        <p:nvSpPr>
          <p:cNvPr id="59" name="Rectangle 33"/>
          <p:cNvSpPr/>
          <p:nvPr/>
        </p:nvSpPr>
        <p:spPr>
          <a:xfrm>
            <a:off x="4634937" y="4423214"/>
            <a:ext cx="1067793"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Masson’s</a:t>
            </a:r>
          </a:p>
        </p:txBody>
      </p:sp>
      <p:grpSp>
        <p:nvGrpSpPr>
          <p:cNvPr id="60" name="Group 59"/>
          <p:cNvGrpSpPr>
            <a:grpSpLocks noChangeAspect="1"/>
          </p:cNvGrpSpPr>
          <p:nvPr/>
        </p:nvGrpSpPr>
        <p:grpSpPr>
          <a:xfrm>
            <a:off x="2107422" y="7452320"/>
            <a:ext cx="1992941" cy="1260000"/>
            <a:chOff x="2309514" y="3541963"/>
            <a:chExt cx="2277647" cy="1440000"/>
          </a:xfrm>
        </p:grpSpPr>
        <p:pic>
          <p:nvPicPr>
            <p:cNvPr id="62" name="Picture 4" descr="G:\PhD\SlideScanner\Diaphragms HE + Masson\H+E\7d\s-GO\sGO-Dex-7d-10x.t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309514" y="3541963"/>
              <a:ext cx="2277647"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63" name="Straight Connector 62"/>
            <p:cNvCxnSpPr/>
            <p:nvPr/>
          </p:nvCxnSpPr>
          <p:spPr>
            <a:xfrm>
              <a:off x="2385154" y="4861363"/>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5" name="Group 64"/>
          <p:cNvGrpSpPr>
            <a:grpSpLocks noChangeAspect="1"/>
          </p:cNvGrpSpPr>
          <p:nvPr/>
        </p:nvGrpSpPr>
        <p:grpSpPr>
          <a:xfrm>
            <a:off x="2107422" y="6136080"/>
            <a:ext cx="1992941" cy="1260000"/>
            <a:chOff x="2309514" y="2005312"/>
            <a:chExt cx="2277647" cy="1440000"/>
          </a:xfrm>
        </p:grpSpPr>
        <p:pic>
          <p:nvPicPr>
            <p:cNvPr id="66" name="Picture 3" descr="G:\PhD\SlideScanner\Diaphragms HE + Masson\H+E\7d\l-GO\lGO-Dex-7d-10x.tif"/>
            <p:cNvPicPr>
              <a:picLocks noChangeAspect="1" noChangeArrowheads="1"/>
            </p:cNvPicPr>
            <p:nvPr/>
          </p:nvPicPr>
          <p:blipFill>
            <a:blip r:embed="rId11" cstate="print">
              <a:extLst>
                <a:ext uri="{BEBA8EAE-BF5A-486C-A8C5-ECC9F3942E4B}">
                  <a14:imgProps xmlns:a14="http://schemas.microsoft.com/office/drawing/2010/main">
                    <a14:imgLayer r:embed="rId12">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309514" y="2005312"/>
              <a:ext cx="2277647"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67" name="Straight Connector 66"/>
            <p:cNvCxnSpPr/>
            <p:nvPr/>
          </p:nvCxnSpPr>
          <p:spPr>
            <a:xfrm>
              <a:off x="2384954" y="3304164"/>
              <a:ext cx="191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a:grpSpLocks noChangeAspect="1"/>
          </p:cNvGrpSpPr>
          <p:nvPr/>
        </p:nvGrpSpPr>
        <p:grpSpPr>
          <a:xfrm>
            <a:off x="2107422" y="4809636"/>
            <a:ext cx="1992941" cy="1260000"/>
            <a:chOff x="2309514" y="462879"/>
            <a:chExt cx="2277647" cy="1440000"/>
          </a:xfrm>
        </p:grpSpPr>
        <p:pic>
          <p:nvPicPr>
            <p:cNvPr id="70" name="Picture 2" descr="G:\PhD\SlideScanner\Diaphragms HE + Masson\H+E\7d\Control\Ctrl-Dex-7d-10x.ti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309514" y="462879"/>
              <a:ext cx="2277647"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72" name="Straight Connector 71"/>
            <p:cNvCxnSpPr/>
            <p:nvPr/>
          </p:nvCxnSpPr>
          <p:spPr>
            <a:xfrm>
              <a:off x="2384954" y="1788764"/>
              <a:ext cx="191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Retângulo 168"/>
          <p:cNvSpPr/>
          <p:nvPr/>
        </p:nvSpPr>
        <p:spPr>
          <a:xfrm rot="16200000">
            <a:off x="-150359" y="5254970"/>
            <a:ext cx="1037465" cy="369332"/>
          </a:xfrm>
          <a:prstGeom prst="rect">
            <a:avLst/>
          </a:prstGeom>
        </p:spPr>
        <p:txBody>
          <a:bodyPr wrap="none">
            <a:spAutoFit/>
          </a:bodyPr>
          <a:lstStyle/>
          <a:p>
            <a:pPr algn="ctr"/>
            <a:r>
              <a:rPr lang="en-GB" b="1" dirty="0">
                <a:cs typeface="Arial" panose="020B0604020202020204" pitchFamily="34" charset="0"/>
              </a:rPr>
              <a:t>Dextrose</a:t>
            </a:r>
            <a:endParaRPr lang="en-GB" sz="2000" dirty="0">
              <a:cs typeface="Arial" panose="020B0604020202020204" pitchFamily="34" charset="0"/>
            </a:endParaRPr>
          </a:p>
        </p:txBody>
      </p:sp>
      <p:sp>
        <p:nvSpPr>
          <p:cNvPr id="76" name="Rectangle 30"/>
          <p:cNvSpPr/>
          <p:nvPr/>
        </p:nvSpPr>
        <p:spPr>
          <a:xfrm rot="16200000">
            <a:off x="61238" y="6581414"/>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77" name="Rectangle 31"/>
          <p:cNvSpPr/>
          <p:nvPr/>
        </p:nvSpPr>
        <p:spPr>
          <a:xfrm rot="16200000">
            <a:off x="43605" y="7897654"/>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grpSp>
        <p:nvGrpSpPr>
          <p:cNvPr id="79" name="Group 78"/>
          <p:cNvGrpSpPr>
            <a:grpSpLocks noChangeAspect="1"/>
          </p:cNvGrpSpPr>
          <p:nvPr/>
        </p:nvGrpSpPr>
        <p:grpSpPr>
          <a:xfrm>
            <a:off x="4172363" y="4809636"/>
            <a:ext cx="1992941" cy="1260000"/>
            <a:chOff x="4534833" y="462879"/>
            <a:chExt cx="2277647" cy="1440000"/>
          </a:xfrm>
        </p:grpSpPr>
        <p:pic>
          <p:nvPicPr>
            <p:cNvPr id="80" name="Picture 4"/>
            <p:cNvPicPr>
              <a:picLocks noChangeAspect="1" noChangeArrowheads="1"/>
            </p:cNvPicPr>
            <p:nvPr/>
          </p:nvPicPr>
          <p:blipFill>
            <a:blip r:embed="rId14" cstate="print">
              <a:extLst>
                <a:ext uri="{BEBA8EAE-BF5A-486C-A8C5-ECC9F3942E4B}">
                  <a14:imgProps xmlns:a14="http://schemas.microsoft.com/office/drawing/2010/main">
                    <a14:imgLayer r:embed="rId15">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4534833" y="462879"/>
              <a:ext cx="2277647" cy="1440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81" name="Straight Connector 80"/>
            <p:cNvCxnSpPr/>
            <p:nvPr/>
          </p:nvCxnSpPr>
          <p:spPr>
            <a:xfrm>
              <a:off x="6514311" y="1788764"/>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2" name="Picture 4"/>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t="17244" r="83871" b="43068"/>
            <a:stretch/>
          </p:blipFill>
          <p:spPr bwMode="auto">
            <a:xfrm>
              <a:off x="4869160" y="539552"/>
              <a:ext cx="662725" cy="3842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3" name="Picture 4"/>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t="17244" r="83871" b="43068"/>
            <a:stretch/>
          </p:blipFill>
          <p:spPr bwMode="auto">
            <a:xfrm flipV="1">
              <a:off x="5135950" y="731652"/>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5"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126045" y="739860"/>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6" name="Picture 4"/>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t="17244" r="83871" b="43068"/>
            <a:stretch/>
          </p:blipFill>
          <p:spPr bwMode="auto">
            <a:xfrm flipV="1">
              <a:off x="5114139" y="749384"/>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7"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114139" y="758425"/>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8"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078041" y="763979"/>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9"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064172" y="781224"/>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0"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046510" y="793672"/>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1"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022700" y="803774"/>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2"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5001688" y="820441"/>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3"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976883" y="839489"/>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4"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941585" y="856156"/>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5"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919161" y="869899"/>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6"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892970" y="890068"/>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7" name="Picture 4"/>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17244" r="83871" b="43068"/>
            <a:stretch/>
          </p:blipFill>
          <p:spPr bwMode="auto">
            <a:xfrm flipV="1">
              <a:off x="4860053" y="906735"/>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8" name="Picture 4"/>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17244" r="83871" b="43068"/>
            <a:stretch/>
          </p:blipFill>
          <p:spPr bwMode="auto">
            <a:xfrm flipV="1">
              <a:off x="4837629" y="923980"/>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9"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800528" y="987689"/>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0" name="Picture 4"/>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t="17244" r="83871" b="43068"/>
            <a:stretch/>
          </p:blipFill>
          <p:spPr bwMode="auto">
            <a:xfrm flipV="1">
              <a:off x="4816200" y="944831"/>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1"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759473" y="999629"/>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2" name="Picture 4"/>
            <p:cNvPicPr>
              <a:picLocks noChangeAspect="1" noChangeArrowheads="1"/>
            </p:cNvPicPr>
            <p:nvPr/>
          </p:nvPicPr>
          <p:blipFill rotWithShape="1">
            <a:blip r:embed="rId18" cstate="print">
              <a:extLst>
                <a:ext uri="{28A0092B-C50C-407E-A947-70E740481C1C}">
                  <a14:useLocalDpi xmlns:a14="http://schemas.microsoft.com/office/drawing/2010/main" val="0"/>
                </a:ext>
              </a:extLst>
            </a:blip>
            <a:srcRect t="17244" r="83871" b="43068"/>
            <a:stretch/>
          </p:blipFill>
          <p:spPr bwMode="auto">
            <a:xfrm flipV="1">
              <a:off x="4745676" y="1016498"/>
              <a:ext cx="378671"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3" name="Picture 4"/>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t="17244" r="83871" b="43068"/>
            <a:stretch/>
          </p:blipFill>
          <p:spPr bwMode="auto">
            <a:xfrm flipV="1">
              <a:off x="4857418" y="1215124"/>
              <a:ext cx="123485"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5" name="Picture 4"/>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7244" r="83871" b="43068"/>
            <a:stretch/>
          </p:blipFill>
          <p:spPr bwMode="auto">
            <a:xfrm flipV="1">
              <a:off x="4882050" y="1165269"/>
              <a:ext cx="123485" cy="2195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11" name="Picture 4"/>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t="17244" r="83871" b="43068"/>
            <a:stretch/>
          </p:blipFill>
          <p:spPr bwMode="auto">
            <a:xfrm flipV="1">
              <a:off x="4943793" y="1182878"/>
              <a:ext cx="164704" cy="8120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12" name="Picture 4"/>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t="17244" r="83871" b="43068"/>
            <a:stretch/>
          </p:blipFill>
          <p:spPr bwMode="auto">
            <a:xfrm flipV="1">
              <a:off x="4931489" y="1195422"/>
              <a:ext cx="164704" cy="8120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13" name="Picture 4"/>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t="17244" r="83871" b="43068"/>
            <a:stretch/>
          </p:blipFill>
          <p:spPr bwMode="auto">
            <a:xfrm flipV="1">
              <a:off x="4907511" y="1242590"/>
              <a:ext cx="164704" cy="8120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14" name="Picture 4"/>
            <p:cNvPicPr>
              <a:picLocks noChangeAspect="1" noChangeArrowheads="1"/>
            </p:cNvPicPr>
            <p:nvPr/>
          </p:nvPicPr>
          <p:blipFill rotWithShape="1">
            <a:blip r:embed="rId23" cstate="print">
              <a:extLst>
                <a:ext uri="{28A0092B-C50C-407E-A947-70E740481C1C}">
                  <a14:useLocalDpi xmlns:a14="http://schemas.microsoft.com/office/drawing/2010/main" val="0"/>
                </a:ext>
              </a:extLst>
            </a:blip>
            <a:srcRect t="17244" r="83871" b="43068"/>
            <a:stretch/>
          </p:blipFill>
          <p:spPr bwMode="auto">
            <a:xfrm flipV="1">
              <a:off x="4889446" y="1252177"/>
              <a:ext cx="164704" cy="8120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15" name="Picture 4"/>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t="17244" r="83871" b="43068"/>
            <a:stretch/>
          </p:blipFill>
          <p:spPr bwMode="auto">
            <a:xfrm flipV="1">
              <a:off x="4861440" y="1292779"/>
              <a:ext cx="164704" cy="8120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grpSp>
      <p:sp>
        <p:nvSpPr>
          <p:cNvPr id="64" name="Retângulo 168"/>
          <p:cNvSpPr/>
          <p:nvPr/>
        </p:nvSpPr>
        <p:spPr>
          <a:xfrm rot="16200000">
            <a:off x="-150359" y="864477"/>
            <a:ext cx="1037465" cy="369332"/>
          </a:xfrm>
          <a:prstGeom prst="rect">
            <a:avLst/>
          </a:prstGeom>
        </p:spPr>
        <p:txBody>
          <a:bodyPr wrap="none">
            <a:spAutoFit/>
          </a:bodyPr>
          <a:lstStyle/>
          <a:p>
            <a:pPr algn="ctr"/>
            <a:r>
              <a:rPr lang="en-GB" b="1" dirty="0">
                <a:cs typeface="Arial" panose="020B0604020202020204" pitchFamily="34" charset="0"/>
              </a:rPr>
              <a:t>Dextrose</a:t>
            </a:r>
            <a:endParaRPr lang="en-GB" sz="2000" dirty="0">
              <a:cs typeface="Arial" panose="020B0604020202020204" pitchFamily="34" charset="0"/>
            </a:endParaRPr>
          </a:p>
        </p:txBody>
      </p:sp>
      <p:sp>
        <p:nvSpPr>
          <p:cNvPr id="68" name="Rectangle 30"/>
          <p:cNvSpPr/>
          <p:nvPr/>
        </p:nvSpPr>
        <p:spPr>
          <a:xfrm rot="16200000">
            <a:off x="61238" y="2188926"/>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71" name="Rectangle 31"/>
          <p:cNvSpPr/>
          <p:nvPr/>
        </p:nvSpPr>
        <p:spPr>
          <a:xfrm rot="16200000">
            <a:off x="53653" y="3516886"/>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grpSp>
        <p:nvGrpSpPr>
          <p:cNvPr id="119" name="Group 118"/>
          <p:cNvGrpSpPr>
            <a:grpSpLocks noChangeAspect="1"/>
          </p:cNvGrpSpPr>
          <p:nvPr/>
        </p:nvGrpSpPr>
        <p:grpSpPr>
          <a:xfrm>
            <a:off x="559026" y="419143"/>
            <a:ext cx="1469013" cy="1260000"/>
            <a:chOff x="346136" y="959965"/>
            <a:chExt cx="1259154" cy="1080000"/>
          </a:xfrm>
        </p:grpSpPr>
        <p:pic>
          <p:nvPicPr>
            <p:cNvPr id="127" name="Picture 126" descr="Y:\staff\mbgpparc - Filipe\Data\2016\07-2016\27-07-2016\SEM\1d-CtrlDex\1D3\1D3_011.tif"/>
            <p:cNvPicPr>
              <a:picLocks noChangeAspect="1"/>
            </p:cNvPicPr>
            <p:nvPr/>
          </p:nvPicPr>
          <p:blipFill rotWithShape="1">
            <a:blip r:embed="rId24" cstate="screen">
              <a:extLst>
                <a:ext uri="{28A0092B-C50C-407E-A947-70E740481C1C}">
                  <a14:useLocalDpi xmlns:a14="http://schemas.microsoft.com/office/drawing/2010/main"/>
                </a:ext>
              </a:extLst>
            </a:blip>
            <a:srcRect b="6943"/>
            <a:stretch/>
          </p:blipFill>
          <p:spPr bwMode="auto">
            <a:xfrm>
              <a:off x="346136" y="959965"/>
              <a:ext cx="1259154" cy="1080000"/>
            </a:xfrm>
            <a:prstGeom prst="rect">
              <a:avLst/>
            </a:prstGeom>
            <a:noFill/>
            <a:ln>
              <a:solidFill>
                <a:schemeClr val="tx1"/>
              </a:solidFill>
            </a:ln>
          </p:spPr>
        </p:pic>
        <p:cxnSp>
          <p:nvCxnSpPr>
            <p:cNvPr id="128" name="Straight Connector 127"/>
            <p:cNvCxnSpPr/>
            <p:nvPr/>
          </p:nvCxnSpPr>
          <p:spPr>
            <a:xfrm>
              <a:off x="1176397" y="1944316"/>
              <a:ext cx="340439"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120" name="Group 119"/>
          <p:cNvGrpSpPr>
            <a:grpSpLocks noChangeAspect="1"/>
          </p:cNvGrpSpPr>
          <p:nvPr/>
        </p:nvGrpSpPr>
        <p:grpSpPr>
          <a:xfrm>
            <a:off x="562944" y="1743592"/>
            <a:ext cx="1461177" cy="1260000"/>
            <a:chOff x="349495" y="2140472"/>
            <a:chExt cx="1252437" cy="1080000"/>
          </a:xfrm>
        </p:grpSpPr>
        <p:pic>
          <p:nvPicPr>
            <p:cNvPr id="125" name="Picture 124" descr="Y:\staff\mbgpparc - Filipe\Data\2016\07-2016\27-07-2016\SEM\1d-largeGO\1G1\1G1_009.tif"/>
            <p:cNvPicPr>
              <a:picLocks noChangeAspect="1"/>
            </p:cNvPicPr>
            <p:nvPr/>
          </p:nvPicPr>
          <p:blipFill rotWithShape="1">
            <a:blip r:embed="rId25" cstate="screen">
              <a:extLst>
                <a:ext uri="{28A0092B-C50C-407E-A947-70E740481C1C}">
                  <a14:useLocalDpi xmlns:a14="http://schemas.microsoft.com/office/drawing/2010/main"/>
                </a:ext>
              </a:extLst>
            </a:blip>
            <a:srcRect b="6390"/>
            <a:stretch/>
          </p:blipFill>
          <p:spPr bwMode="auto">
            <a:xfrm>
              <a:off x="349495" y="2140472"/>
              <a:ext cx="1252437" cy="1080000"/>
            </a:xfrm>
            <a:prstGeom prst="rect">
              <a:avLst/>
            </a:prstGeom>
            <a:noFill/>
            <a:ln>
              <a:solidFill>
                <a:schemeClr val="tx1"/>
              </a:solidFill>
            </a:ln>
          </p:spPr>
        </p:pic>
        <p:cxnSp>
          <p:nvCxnSpPr>
            <p:cNvPr id="126" name="Straight Connector 125"/>
            <p:cNvCxnSpPr/>
            <p:nvPr/>
          </p:nvCxnSpPr>
          <p:spPr>
            <a:xfrm>
              <a:off x="1177305" y="3128765"/>
              <a:ext cx="338622"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121" name="Group 120"/>
          <p:cNvGrpSpPr>
            <a:grpSpLocks noChangeAspect="1"/>
          </p:cNvGrpSpPr>
          <p:nvPr/>
        </p:nvGrpSpPr>
        <p:grpSpPr>
          <a:xfrm>
            <a:off x="567369" y="3071552"/>
            <a:ext cx="1472423" cy="1260000"/>
            <a:chOff x="344675" y="3304442"/>
            <a:chExt cx="1262077" cy="1080000"/>
          </a:xfrm>
        </p:grpSpPr>
        <p:pic>
          <p:nvPicPr>
            <p:cNvPr id="123" name="Picture 122" descr="Y:\staff\mbgpparc - Filipe\Data\2016\07-2016\27-07-2016\SEM\1d-smallGO\1gs3\1g3_014.tif"/>
            <p:cNvPicPr>
              <a:picLocks noChangeAspect="1"/>
            </p:cNvPicPr>
            <p:nvPr/>
          </p:nvPicPr>
          <p:blipFill rotWithShape="1">
            <a:blip r:embed="rId26" cstate="screen">
              <a:extLst>
                <a:ext uri="{28A0092B-C50C-407E-A947-70E740481C1C}">
                  <a14:useLocalDpi xmlns:a14="http://schemas.microsoft.com/office/drawing/2010/main"/>
                </a:ext>
              </a:extLst>
            </a:blip>
            <a:srcRect b="7158"/>
            <a:stretch/>
          </p:blipFill>
          <p:spPr bwMode="auto">
            <a:xfrm>
              <a:off x="344675" y="3304442"/>
              <a:ext cx="1262077" cy="1080000"/>
            </a:xfrm>
            <a:prstGeom prst="rect">
              <a:avLst/>
            </a:prstGeom>
            <a:noFill/>
            <a:ln>
              <a:solidFill>
                <a:schemeClr val="tx1"/>
              </a:solidFill>
            </a:ln>
          </p:spPr>
        </p:pic>
        <p:cxnSp>
          <p:nvCxnSpPr>
            <p:cNvPr id="124" name="Straight Connector 123"/>
            <p:cNvCxnSpPr/>
            <p:nvPr/>
          </p:nvCxnSpPr>
          <p:spPr>
            <a:xfrm>
              <a:off x="1176002" y="4275789"/>
              <a:ext cx="341229"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sp>
        <p:nvSpPr>
          <p:cNvPr id="122" name="Rectangle 33"/>
          <p:cNvSpPr/>
          <p:nvPr/>
        </p:nvSpPr>
        <p:spPr>
          <a:xfrm>
            <a:off x="989603" y="39277"/>
            <a:ext cx="607859"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SEM</a:t>
            </a:r>
          </a:p>
        </p:txBody>
      </p:sp>
      <p:grpSp>
        <p:nvGrpSpPr>
          <p:cNvPr id="84" name="Group 83"/>
          <p:cNvGrpSpPr>
            <a:grpSpLocks noChangeAspect="1"/>
          </p:cNvGrpSpPr>
          <p:nvPr/>
        </p:nvGrpSpPr>
        <p:grpSpPr>
          <a:xfrm>
            <a:off x="2109143" y="419143"/>
            <a:ext cx="2111400" cy="1260000"/>
            <a:chOff x="1655498" y="959965"/>
            <a:chExt cx="1809771" cy="1080000"/>
          </a:xfrm>
        </p:grpSpPr>
        <p:pic>
          <p:nvPicPr>
            <p:cNvPr id="117" name="Picture 2" descr="G:\PhD\SlideScanner\Diaphragms HE + Masson\H+E\1d\Control\Ctrl-Dex-1d-10x.tif"/>
            <p:cNvPicPr>
              <a:picLocks noChangeAspect="1" noChangeArrowheads="1"/>
            </p:cNvPicPr>
            <p:nvPr/>
          </p:nvPicPr>
          <p:blipFill rotWithShape="1">
            <a:blip r:embed="rId27" cstate="print">
              <a:extLst>
                <a:ext uri="{28A0092B-C50C-407E-A947-70E740481C1C}">
                  <a14:useLocalDpi xmlns:a14="http://schemas.microsoft.com/office/drawing/2010/main" val="0"/>
                </a:ext>
              </a:extLst>
            </a:blip>
            <a:srcRect l="20542"/>
            <a:stretch/>
          </p:blipFill>
          <p:spPr bwMode="auto">
            <a:xfrm>
              <a:off x="1655498" y="959965"/>
              <a:ext cx="1809771"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18" name="Straight Connector 117"/>
            <p:cNvCxnSpPr/>
            <p:nvPr/>
          </p:nvCxnSpPr>
          <p:spPr>
            <a:xfrm>
              <a:off x="1758302" y="1944316"/>
              <a:ext cx="191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a:grpSpLocks noChangeAspect="1"/>
          </p:cNvGrpSpPr>
          <p:nvPr/>
        </p:nvGrpSpPr>
        <p:grpSpPr>
          <a:xfrm>
            <a:off x="2104227" y="1743592"/>
            <a:ext cx="2121232" cy="1260000"/>
            <a:chOff x="1651284" y="2140472"/>
            <a:chExt cx="1818199" cy="1080000"/>
          </a:xfrm>
        </p:grpSpPr>
        <p:pic>
          <p:nvPicPr>
            <p:cNvPr id="110" name="Picture 2" descr="G:\PhD\SlideScanner\Diaphragms HE + Masson\H+E\1d\l-GO\lGO-Dex-1d-10x.tif"/>
            <p:cNvPicPr>
              <a:picLocks noChangeAspect="1" noChangeArrowheads="1"/>
            </p:cNvPicPr>
            <p:nvPr/>
          </p:nvPicPr>
          <p:blipFill rotWithShape="1">
            <a:blip r:embed="rId28" cstate="print">
              <a:extLst>
                <a:ext uri="{28A0092B-C50C-407E-A947-70E740481C1C}">
                  <a14:useLocalDpi xmlns:a14="http://schemas.microsoft.com/office/drawing/2010/main" val="0"/>
                </a:ext>
              </a:extLst>
            </a:blip>
            <a:srcRect l="20172"/>
            <a:stretch/>
          </p:blipFill>
          <p:spPr bwMode="auto">
            <a:xfrm>
              <a:off x="1651284" y="2140472"/>
              <a:ext cx="1818199"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16" name="Straight Connector 115"/>
            <p:cNvCxnSpPr/>
            <p:nvPr/>
          </p:nvCxnSpPr>
          <p:spPr>
            <a:xfrm>
              <a:off x="1758502" y="3128765"/>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6" name="Group 105"/>
          <p:cNvGrpSpPr>
            <a:grpSpLocks noChangeAspect="1"/>
          </p:cNvGrpSpPr>
          <p:nvPr/>
        </p:nvGrpSpPr>
        <p:grpSpPr>
          <a:xfrm>
            <a:off x="2104228" y="3071552"/>
            <a:ext cx="2121231" cy="1260000"/>
            <a:chOff x="1651284" y="3304442"/>
            <a:chExt cx="1818198" cy="1080000"/>
          </a:xfrm>
        </p:grpSpPr>
        <p:pic>
          <p:nvPicPr>
            <p:cNvPr id="108" name="Picture 3" descr="G:\PhD\SlideScanner\Diaphragms HE + Masson\H+E\1d\s-GO\sGO-Dex-1d-10x.tif"/>
            <p:cNvPicPr>
              <a:picLocks noChangeAspect="1" noChangeArrowheads="1"/>
            </p:cNvPicPr>
            <p:nvPr/>
          </p:nvPicPr>
          <p:blipFill rotWithShape="1">
            <a:blip r:embed="rId29" cstate="print">
              <a:extLst>
                <a:ext uri="{28A0092B-C50C-407E-A947-70E740481C1C}">
                  <a14:useLocalDpi xmlns:a14="http://schemas.microsoft.com/office/drawing/2010/main" val="0"/>
                </a:ext>
              </a:extLst>
            </a:blip>
            <a:srcRect l="20172"/>
            <a:stretch/>
          </p:blipFill>
          <p:spPr bwMode="auto">
            <a:xfrm>
              <a:off x="1651284" y="3304442"/>
              <a:ext cx="1818198"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09" name="Straight Connector 108"/>
            <p:cNvCxnSpPr/>
            <p:nvPr/>
          </p:nvCxnSpPr>
          <p:spPr>
            <a:xfrm>
              <a:off x="1758502" y="4275789"/>
              <a:ext cx="19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7" name="Rectangle 33"/>
          <p:cNvSpPr/>
          <p:nvPr/>
        </p:nvSpPr>
        <p:spPr>
          <a:xfrm>
            <a:off x="2993289" y="39277"/>
            <a:ext cx="604654"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H&amp;E</a:t>
            </a:r>
          </a:p>
        </p:txBody>
      </p:sp>
      <p:sp>
        <p:nvSpPr>
          <p:cNvPr id="129" name="TextBox 90"/>
          <p:cNvSpPr txBox="1"/>
          <p:nvPr/>
        </p:nvSpPr>
        <p:spPr>
          <a:xfrm>
            <a:off x="127649" y="4438603"/>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sp>
        <p:nvSpPr>
          <p:cNvPr id="130" name="TextBox 129"/>
          <p:cNvSpPr txBox="1"/>
          <p:nvPr/>
        </p:nvSpPr>
        <p:spPr>
          <a:xfrm>
            <a:off x="127649" y="54666"/>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135" name="TextBox 134"/>
          <p:cNvSpPr txBox="1"/>
          <p:nvPr/>
        </p:nvSpPr>
        <p:spPr>
          <a:xfrm>
            <a:off x="4485733" y="539552"/>
            <a:ext cx="2372267" cy="1938992"/>
          </a:xfrm>
          <a:prstGeom prst="rect">
            <a:avLst/>
          </a:prstGeom>
          <a:noFill/>
        </p:spPr>
        <p:txBody>
          <a:bodyPr wrap="square" rtlCol="0">
            <a:spAutoFit/>
          </a:bodyPr>
          <a:lstStyle/>
          <a:p>
            <a:r>
              <a:rPr lang="en-GB" sz="1200" b="1" dirty="0" smtClean="0"/>
              <a:t>Figure </a:t>
            </a:r>
            <a:r>
              <a:rPr lang="en-GB" sz="1200" b="1" dirty="0" err="1" smtClean="0"/>
              <a:t>S10</a:t>
            </a:r>
            <a:r>
              <a:rPr lang="en-GB" sz="1200" b="1" dirty="0" smtClean="0"/>
              <a:t>. Morphological analysis of the diaphragm exposed to GO materials dispersed in 5% dextrose at (A) 1 day and (B) 7 days post-injection.</a:t>
            </a:r>
            <a:r>
              <a:rPr lang="en-GB" sz="1200" dirty="0" smtClean="0"/>
              <a:t> </a:t>
            </a:r>
            <a:r>
              <a:rPr lang="en-GB" sz="1200" dirty="0" err="1" smtClean="0"/>
              <a:t>SEM</a:t>
            </a:r>
            <a:r>
              <a:rPr lang="en-GB" sz="1200" dirty="0" smtClean="0"/>
              <a:t> images and </a:t>
            </a:r>
            <a:r>
              <a:rPr lang="en-GB" sz="1200" dirty="0" err="1" smtClean="0"/>
              <a:t>H&amp;E</a:t>
            </a:r>
            <a:r>
              <a:rPr lang="en-GB" sz="1200" dirty="0" smtClean="0"/>
              <a:t> staining of tissue sections show the lack of inflammatory responses on the mesothelium to both GO materials. Scale bars = 100 </a:t>
            </a:r>
            <a:r>
              <a:rPr lang="en-GB" sz="1200" dirty="0" err="1" smtClean="0"/>
              <a:t>μm</a:t>
            </a:r>
            <a:r>
              <a:rPr lang="en-GB" sz="1200" dirty="0" smtClean="0"/>
              <a:t>.</a:t>
            </a:r>
            <a:endParaRPr lang="en-IN" sz="1200" dirty="0"/>
          </a:p>
        </p:txBody>
      </p:sp>
    </p:spTree>
    <p:extLst>
      <p:ext uri="{BB962C8B-B14F-4D97-AF65-F5344CB8AC3E}">
        <p14:creationId xmlns:p14="http://schemas.microsoft.com/office/powerpoint/2010/main" val="23261026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82" t="13558" b="2199"/>
          <a:stretch/>
        </p:blipFill>
        <p:spPr bwMode="auto">
          <a:xfrm>
            <a:off x="152773" y="6485623"/>
            <a:ext cx="3312000" cy="2534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1" name="TextBox 90"/>
          <p:cNvSpPr txBox="1"/>
          <p:nvPr/>
        </p:nvSpPr>
        <p:spPr>
          <a:xfrm>
            <a:off x="97154" y="96067"/>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92" name="TextBox 91"/>
          <p:cNvSpPr txBox="1"/>
          <p:nvPr/>
        </p:nvSpPr>
        <p:spPr>
          <a:xfrm>
            <a:off x="97154" y="3075221"/>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sp>
        <p:nvSpPr>
          <p:cNvPr id="18" name="Retângulo 31"/>
          <p:cNvSpPr/>
          <p:nvPr/>
        </p:nvSpPr>
        <p:spPr>
          <a:xfrm>
            <a:off x="5007554" y="3122548"/>
            <a:ext cx="444352"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L</a:t>
            </a:r>
            <a:r>
              <a:rPr lang="el-GR" b="1" dirty="0">
                <a:ea typeface="Geneva" charset="0"/>
                <a:cs typeface="Arial"/>
              </a:rPr>
              <a:t>ϕ</a:t>
            </a:r>
            <a:endParaRPr lang="en-GB" dirty="0">
              <a:ea typeface="Geneva" charset="0"/>
              <a:cs typeface="Arial"/>
            </a:endParaRPr>
          </a:p>
        </p:txBody>
      </p:sp>
      <p:sp>
        <p:nvSpPr>
          <p:cNvPr id="25" name="Retângulo 31"/>
          <p:cNvSpPr/>
          <p:nvPr/>
        </p:nvSpPr>
        <p:spPr>
          <a:xfrm>
            <a:off x="4898550" y="6095238"/>
            <a:ext cx="662361"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PMN</a:t>
            </a:r>
            <a:endParaRPr lang="en-GB" dirty="0">
              <a:ea typeface="Geneva" charset="0"/>
              <a:cs typeface="Arial"/>
            </a:endParaRPr>
          </a:p>
        </p:txBody>
      </p:sp>
      <p:pic>
        <p:nvPicPr>
          <p:cNvPr id="4102"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91" t="14794" b="2425"/>
          <a:stretch/>
        </p:blipFill>
        <p:spPr bwMode="auto">
          <a:xfrm>
            <a:off x="3613661" y="6528852"/>
            <a:ext cx="3232139" cy="24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28" t="14023" b="2409"/>
          <a:stretch/>
        </p:blipFill>
        <p:spPr bwMode="auto">
          <a:xfrm>
            <a:off x="3613557" y="3578876"/>
            <a:ext cx="3232346" cy="246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25"/>
          <p:cNvSpPr/>
          <p:nvPr/>
        </p:nvSpPr>
        <p:spPr>
          <a:xfrm>
            <a:off x="4187958" y="3758497"/>
            <a:ext cx="1368000" cy="468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33"/>
          <p:cNvSpPr/>
          <p:nvPr/>
        </p:nvSpPr>
        <p:spPr>
          <a:xfrm>
            <a:off x="97154" y="8769950"/>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S11</a:t>
            </a:r>
          </a:p>
        </p:txBody>
      </p:sp>
      <p:sp>
        <p:nvSpPr>
          <p:cNvPr id="21" name="TextBox 20"/>
          <p:cNvSpPr txBox="1"/>
          <p:nvPr/>
        </p:nvSpPr>
        <p:spPr>
          <a:xfrm>
            <a:off x="376089" y="3122548"/>
            <a:ext cx="308098" cy="369332"/>
          </a:xfrm>
          <a:prstGeom prst="rect">
            <a:avLst/>
          </a:prstGeom>
          <a:noFill/>
        </p:spPr>
        <p:txBody>
          <a:bodyPr wrap="none" rtlCol="0">
            <a:spAutoFit/>
          </a:bodyPr>
          <a:lstStyle/>
          <a:p>
            <a:r>
              <a:rPr lang="en-GB" i="1" dirty="0"/>
              <a:t>i)</a:t>
            </a:r>
          </a:p>
        </p:txBody>
      </p:sp>
      <p:sp>
        <p:nvSpPr>
          <p:cNvPr id="22" name="TextBox 21"/>
          <p:cNvSpPr txBox="1"/>
          <p:nvPr/>
        </p:nvSpPr>
        <p:spPr>
          <a:xfrm>
            <a:off x="3624379" y="3122548"/>
            <a:ext cx="360996" cy="369332"/>
          </a:xfrm>
          <a:prstGeom prst="rect">
            <a:avLst/>
          </a:prstGeom>
          <a:noFill/>
        </p:spPr>
        <p:txBody>
          <a:bodyPr wrap="none" rtlCol="0">
            <a:spAutoFit/>
          </a:bodyPr>
          <a:lstStyle/>
          <a:p>
            <a:r>
              <a:rPr lang="en-GB" i="1" dirty="0"/>
              <a:t>ii)</a:t>
            </a:r>
          </a:p>
        </p:txBody>
      </p:sp>
      <p:sp>
        <p:nvSpPr>
          <p:cNvPr id="20" name="Retângulo 31"/>
          <p:cNvSpPr/>
          <p:nvPr/>
        </p:nvSpPr>
        <p:spPr>
          <a:xfrm>
            <a:off x="700746" y="3122548"/>
            <a:ext cx="2216055" cy="369332"/>
          </a:xfrm>
          <a:prstGeom prst="rect">
            <a:avLst/>
          </a:prstGeom>
        </p:spPr>
        <p:txBody>
          <a:bodyPr wrap="none">
            <a:spAutoFit/>
          </a:bodyPr>
          <a:lstStyle/>
          <a:p>
            <a:pPr algn="ctr">
              <a:spcAft>
                <a:spcPts val="600"/>
              </a:spcAft>
              <a:buClr>
                <a:prstClr val="black"/>
              </a:buClr>
              <a:defRPr/>
            </a:pPr>
            <a:r>
              <a:rPr lang="en-GB" b="1" dirty="0">
                <a:ea typeface="Geneva" charset="0"/>
                <a:cs typeface="Arial"/>
              </a:rPr>
              <a:t>Total cell recruitment</a:t>
            </a:r>
            <a:endParaRPr lang="en-GB" dirty="0">
              <a:ea typeface="Geneva" charset="0"/>
              <a:cs typeface="Arial"/>
            </a:endParaRPr>
          </a:p>
        </p:txBody>
      </p:sp>
      <p:sp>
        <p:nvSpPr>
          <p:cNvPr id="24" name="Retângulo 31"/>
          <p:cNvSpPr/>
          <p:nvPr/>
        </p:nvSpPr>
        <p:spPr>
          <a:xfrm>
            <a:off x="738576" y="80678"/>
            <a:ext cx="2140394"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Total protein release</a:t>
            </a:r>
            <a:endParaRPr lang="en-GB" dirty="0">
              <a:ea typeface="Geneva" charset="0"/>
              <a:cs typeface="Arial"/>
            </a:endParaRPr>
          </a:p>
        </p:txBody>
      </p:sp>
      <p:pic>
        <p:nvPicPr>
          <p:cNvPr id="4103" name="Picture 7"/>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44" t="14017" b="2538"/>
          <a:stretch/>
        </p:blipFill>
        <p:spPr bwMode="auto">
          <a:xfrm>
            <a:off x="117000" y="521621"/>
            <a:ext cx="3312000" cy="244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35"/>
          <p:cNvSpPr/>
          <p:nvPr/>
        </p:nvSpPr>
        <p:spPr>
          <a:xfrm>
            <a:off x="847250" y="608564"/>
            <a:ext cx="1368000" cy="468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443" t="14712" b="1976"/>
          <a:stretch/>
        </p:blipFill>
        <p:spPr bwMode="auto">
          <a:xfrm>
            <a:off x="152773" y="3550167"/>
            <a:ext cx="3312000" cy="2523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Rectangle 38"/>
          <p:cNvSpPr/>
          <p:nvPr/>
        </p:nvSpPr>
        <p:spPr>
          <a:xfrm>
            <a:off x="745820" y="3686252"/>
            <a:ext cx="1368000" cy="468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tângulo 31"/>
          <p:cNvSpPr/>
          <p:nvPr/>
        </p:nvSpPr>
        <p:spPr>
          <a:xfrm>
            <a:off x="1534499" y="6095238"/>
            <a:ext cx="548548"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M</a:t>
            </a:r>
            <a:r>
              <a:rPr lang="el-GR" b="1" dirty="0">
                <a:ea typeface="Geneva" charset="0"/>
                <a:cs typeface="Arial"/>
              </a:rPr>
              <a:t>ϕ</a:t>
            </a:r>
            <a:endParaRPr lang="en-GB" dirty="0">
              <a:ea typeface="Geneva" charset="0"/>
              <a:cs typeface="Arial"/>
            </a:endParaRPr>
          </a:p>
        </p:txBody>
      </p:sp>
      <p:sp>
        <p:nvSpPr>
          <p:cNvPr id="44" name="TextBox 43"/>
          <p:cNvSpPr txBox="1"/>
          <p:nvPr/>
        </p:nvSpPr>
        <p:spPr>
          <a:xfrm>
            <a:off x="328925" y="6095238"/>
            <a:ext cx="413896" cy="369332"/>
          </a:xfrm>
          <a:prstGeom prst="rect">
            <a:avLst/>
          </a:prstGeom>
          <a:noFill/>
        </p:spPr>
        <p:txBody>
          <a:bodyPr wrap="none" rtlCol="0">
            <a:spAutoFit/>
          </a:bodyPr>
          <a:lstStyle/>
          <a:p>
            <a:r>
              <a:rPr lang="en-GB" i="1" dirty="0"/>
              <a:t>iii)</a:t>
            </a:r>
          </a:p>
        </p:txBody>
      </p:sp>
      <p:sp>
        <p:nvSpPr>
          <p:cNvPr id="45" name="TextBox 44"/>
          <p:cNvSpPr txBox="1"/>
          <p:nvPr/>
        </p:nvSpPr>
        <p:spPr>
          <a:xfrm>
            <a:off x="3577215" y="6095238"/>
            <a:ext cx="410690" cy="369332"/>
          </a:xfrm>
          <a:prstGeom prst="rect">
            <a:avLst/>
          </a:prstGeom>
          <a:noFill/>
        </p:spPr>
        <p:txBody>
          <a:bodyPr wrap="none" rtlCol="0">
            <a:spAutoFit/>
          </a:bodyPr>
          <a:lstStyle/>
          <a:p>
            <a:r>
              <a:rPr lang="en-GB" i="1" dirty="0"/>
              <a:t>iv)</a:t>
            </a:r>
          </a:p>
        </p:txBody>
      </p:sp>
      <p:pic>
        <p:nvPicPr>
          <p:cNvPr id="2"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307" t="18625" r="46943" b="67262"/>
          <a:stretch/>
        </p:blipFill>
        <p:spPr bwMode="auto">
          <a:xfrm>
            <a:off x="4245410" y="6660232"/>
            <a:ext cx="1260000" cy="4887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307" t="18625" r="46943" b="67262"/>
          <a:stretch/>
        </p:blipFill>
        <p:spPr bwMode="auto">
          <a:xfrm>
            <a:off x="799820" y="6660232"/>
            <a:ext cx="1260000" cy="4887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1"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307" t="18625" r="46943" b="67262"/>
          <a:stretch/>
        </p:blipFill>
        <p:spPr bwMode="auto">
          <a:xfrm>
            <a:off x="745820" y="3675875"/>
            <a:ext cx="1260000" cy="4887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2"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2269" t="14713" r="20630" b="60398"/>
          <a:stretch/>
        </p:blipFill>
        <p:spPr bwMode="auto">
          <a:xfrm>
            <a:off x="2015632" y="3635896"/>
            <a:ext cx="580560" cy="590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307" t="18625" r="46943" b="67262"/>
          <a:stretch/>
        </p:blipFill>
        <p:spPr bwMode="auto">
          <a:xfrm>
            <a:off x="4187958" y="3748120"/>
            <a:ext cx="1260000" cy="4887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4"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2269" t="14713" r="20630" b="60398"/>
          <a:stretch/>
        </p:blipFill>
        <p:spPr bwMode="auto">
          <a:xfrm>
            <a:off x="5457770" y="3708141"/>
            <a:ext cx="580560" cy="590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307" t="18625" r="46943" b="67262"/>
          <a:stretch/>
        </p:blipFill>
        <p:spPr bwMode="auto">
          <a:xfrm>
            <a:off x="847250" y="598187"/>
            <a:ext cx="1260000" cy="4887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7"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2269" t="14713" r="20630" b="60398"/>
          <a:stretch/>
        </p:blipFill>
        <p:spPr bwMode="auto">
          <a:xfrm>
            <a:off x="2117062" y="558208"/>
            <a:ext cx="580560" cy="590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p:cNvSpPr txBox="1"/>
          <p:nvPr/>
        </p:nvSpPr>
        <p:spPr>
          <a:xfrm>
            <a:off x="3577215" y="0"/>
            <a:ext cx="3268585" cy="3000821"/>
          </a:xfrm>
          <a:prstGeom prst="rect">
            <a:avLst/>
          </a:prstGeom>
          <a:noFill/>
        </p:spPr>
        <p:txBody>
          <a:bodyPr wrap="square" rtlCol="0">
            <a:spAutoFit/>
          </a:bodyPr>
          <a:lstStyle/>
          <a:p>
            <a:r>
              <a:rPr lang="en-GB" sz="1050" b="1" dirty="0" smtClean="0"/>
              <a:t>Figure </a:t>
            </a:r>
            <a:r>
              <a:rPr lang="en-GB" sz="1050" b="1" dirty="0" err="1" smtClean="0"/>
              <a:t>S11</a:t>
            </a:r>
            <a:r>
              <a:rPr lang="en-GB" sz="1050" b="1" dirty="0" smtClean="0"/>
              <a:t>. Influence of dispersion on the recruitment of immune cells induced by GO sheets 1 day after injection.</a:t>
            </a:r>
            <a:r>
              <a:rPr lang="en-GB" sz="1050" dirty="0" smtClean="0"/>
              <a:t> </a:t>
            </a:r>
            <a:r>
              <a:rPr lang="en-GB" sz="1050" b="1" dirty="0" smtClean="0"/>
              <a:t>(A)</a:t>
            </a:r>
            <a:r>
              <a:rPr lang="en-GB" sz="1050" dirty="0" smtClean="0"/>
              <a:t> Release of proteins to the peritoneal cavity after GO exposure did not change significantly for any of the two GO materials, irrespective of the dispersion used. </a:t>
            </a:r>
            <a:r>
              <a:rPr lang="en-GB" sz="1050" b="1" dirty="0" smtClean="0"/>
              <a:t>(B) </a:t>
            </a:r>
            <a:r>
              <a:rPr lang="en-GB" sz="1050" dirty="0" smtClean="0"/>
              <a:t>Cells extracted from the peritoneal cavity were counted by Trypan Blue exclusion and stained with </a:t>
            </a:r>
            <a:r>
              <a:rPr lang="en-GB" sz="1050" dirty="0" err="1" smtClean="0"/>
              <a:t>Kwik-Diff</a:t>
            </a:r>
            <a:r>
              <a:rPr lang="en-GB" sz="1050" baseline="30000" dirty="0" err="1" smtClean="0"/>
              <a:t>TM</a:t>
            </a:r>
            <a:r>
              <a:rPr lang="en-GB" sz="1050" dirty="0" smtClean="0"/>
              <a:t>. Dispersion in 0.5% </a:t>
            </a:r>
            <a:r>
              <a:rPr lang="en-GB" sz="1050" dirty="0" err="1" smtClean="0"/>
              <a:t>BSAreduced</a:t>
            </a:r>
            <a:r>
              <a:rPr lang="en-GB" sz="1050" dirty="0" smtClean="0"/>
              <a:t> the total cell recruitment that was elicited by bare s-GO sheets </a:t>
            </a:r>
            <a:r>
              <a:rPr lang="en-GB" sz="1050" b="1" dirty="0" smtClean="0"/>
              <a:t>(Bi)</a:t>
            </a:r>
            <a:r>
              <a:rPr lang="en-GB" sz="1050" dirty="0" smtClean="0"/>
              <a:t>, especially in regards to monocytic cells (</a:t>
            </a:r>
            <a:r>
              <a:rPr lang="en-GB" sz="1050" dirty="0" err="1" smtClean="0"/>
              <a:t>Mφ</a:t>
            </a:r>
            <a:r>
              <a:rPr lang="en-GB" sz="1050" dirty="0" smtClean="0"/>
              <a:t>)</a:t>
            </a:r>
            <a:r>
              <a:rPr lang="en-GB" sz="1050" b="1" dirty="0" smtClean="0"/>
              <a:t> (</a:t>
            </a:r>
            <a:r>
              <a:rPr lang="en-GB" sz="1050" b="1" dirty="0" err="1" smtClean="0"/>
              <a:t>Biii</a:t>
            </a:r>
            <a:r>
              <a:rPr lang="en-GB" sz="1050" b="1" dirty="0" smtClean="0"/>
              <a:t>)</a:t>
            </a:r>
            <a:r>
              <a:rPr lang="en-GB" sz="1050" dirty="0" smtClean="0"/>
              <a:t>. Protein coating did not affect the recruitment of </a:t>
            </a:r>
            <a:r>
              <a:rPr lang="en-GB" sz="1050" dirty="0" err="1" smtClean="0"/>
              <a:t>PMN</a:t>
            </a:r>
            <a:r>
              <a:rPr lang="en-GB" sz="1050" dirty="0" smtClean="0"/>
              <a:t> (</a:t>
            </a:r>
            <a:r>
              <a:rPr lang="en-GB" sz="1050" b="1" dirty="0" err="1" smtClean="0"/>
              <a:t>Biv</a:t>
            </a:r>
            <a:r>
              <a:rPr lang="en-GB" sz="1050" dirty="0" smtClean="0"/>
              <a:t>), despite the increased population of </a:t>
            </a:r>
            <a:r>
              <a:rPr lang="en-GB" sz="1050" dirty="0" err="1" smtClean="0"/>
              <a:t>Lφ</a:t>
            </a:r>
            <a:r>
              <a:rPr lang="en-GB" sz="1050" dirty="0" smtClean="0"/>
              <a:t> (</a:t>
            </a:r>
            <a:r>
              <a:rPr lang="en-GB" sz="1050" b="1" dirty="0" err="1" smtClean="0"/>
              <a:t>Biii</a:t>
            </a:r>
            <a:r>
              <a:rPr lang="en-GB" sz="1050" dirty="0" smtClean="0"/>
              <a:t>) observed in mice exposed to l-GO, compared to the dispersion in 5% dextrose. Data are represented by individual points corresponding to each animal (n = 3), alongside mean ± SD. Student’s t-test was applied to compare the two dispersions for each sample: </a:t>
            </a:r>
            <a:r>
              <a:rPr lang="en-GB" sz="1050" b="1" dirty="0" smtClean="0"/>
              <a:t>(*)</a:t>
            </a:r>
            <a:r>
              <a:rPr lang="en-GB" sz="1050" dirty="0" smtClean="0"/>
              <a:t>, p &lt; 0.05; </a:t>
            </a:r>
            <a:r>
              <a:rPr lang="en-GB" sz="1050" b="1" dirty="0" smtClean="0"/>
              <a:t>(**)</a:t>
            </a:r>
            <a:r>
              <a:rPr lang="en-GB" sz="1050" dirty="0" smtClean="0"/>
              <a:t>, p &lt; 0.01.</a:t>
            </a:r>
            <a:endParaRPr lang="en-IN" sz="1050" dirty="0"/>
          </a:p>
        </p:txBody>
      </p:sp>
    </p:spTree>
    <p:extLst>
      <p:ext uri="{BB962C8B-B14F-4D97-AF65-F5344CB8AC3E}">
        <p14:creationId xmlns:p14="http://schemas.microsoft.com/office/powerpoint/2010/main" val="3364560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44852" y="79856"/>
            <a:ext cx="6277784" cy="4425149"/>
            <a:chOff x="244852" y="79856"/>
            <a:chExt cx="6277784" cy="4425149"/>
          </a:xfrm>
        </p:grpSpPr>
        <p:pic>
          <p:nvPicPr>
            <p:cNvPr id="48" name="Picture 9" descr="C:\Users\mbgpparc\Dropbox\IP paper\Raman\In vitro Mp\lGO-15ugmL-correlation.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rcRect l="25396" t="11907" r="16974" b="988"/>
            <a:stretch/>
          </p:blipFill>
          <p:spPr bwMode="auto">
            <a:xfrm>
              <a:off x="2479671" y="593203"/>
              <a:ext cx="1800000" cy="109692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49" name="Picture 10" descr="C:\Users\mbgpparc\Dropbox\IP paper\Raman\In vitro Mp\sGO-15ugmL-correlation.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val="0"/>
                </a:ext>
              </a:extLst>
            </a:blip>
            <a:srcRect l="45340" t="34402" r="25307" b="2876"/>
            <a:stretch/>
          </p:blipFill>
          <p:spPr bwMode="auto">
            <a:xfrm>
              <a:off x="2479671" y="1750988"/>
              <a:ext cx="1800000" cy="1595336"/>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50" name="Picture 13" descr="C:\Users\mbgpparc\Dropbox\IP paper\Raman\In vitro Mp\CNT-15ugmL-correlation.JP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aturation sat="200000"/>
                      </a14:imgEffect>
                      <a14:imgEffect>
                        <a14:brightnessContrast bright="40000"/>
                      </a14:imgEffect>
                    </a14:imgLayer>
                  </a14:imgProps>
                </a:ext>
                <a:ext uri="{28A0092B-C50C-407E-A947-70E740481C1C}">
                  <a14:useLocalDpi xmlns:a14="http://schemas.microsoft.com/office/drawing/2010/main" val="0"/>
                </a:ext>
              </a:extLst>
            </a:blip>
            <a:srcRect l="27758" t="21611" r="31177" b="17136"/>
            <a:stretch/>
          </p:blipFill>
          <p:spPr bwMode="auto">
            <a:xfrm>
              <a:off x="2479671" y="3403044"/>
              <a:ext cx="1800000" cy="1101961"/>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grpSp>
          <p:nvGrpSpPr>
            <p:cNvPr id="51" name="Group 50"/>
            <p:cNvGrpSpPr>
              <a:grpSpLocks noChangeAspect="1"/>
            </p:cNvGrpSpPr>
            <p:nvPr/>
          </p:nvGrpSpPr>
          <p:grpSpPr>
            <a:xfrm>
              <a:off x="614916" y="593203"/>
              <a:ext cx="1800000" cy="1096924"/>
              <a:chOff x="237244" y="-1673944"/>
              <a:chExt cx="6888956" cy="4198144"/>
            </a:xfrm>
          </p:grpSpPr>
          <p:pic>
            <p:nvPicPr>
              <p:cNvPr id="52" name="Picture 8" descr="C:\Users\mbgpparc\Dropbox\IP paper\Raman\In vitro Mp\lGO-15ugmL.JPG"/>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rcRect l="266" t="1686" r="22628" b="2291"/>
              <a:stretch/>
            </p:blipFill>
            <p:spPr bwMode="auto">
              <a:xfrm>
                <a:off x="237244" y="-1673944"/>
                <a:ext cx="6888956" cy="419814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3" name="Conexão reta 49"/>
              <p:cNvCxnSpPr/>
              <p:nvPr/>
            </p:nvCxnSpPr>
            <p:spPr>
              <a:xfrm>
                <a:off x="5825960" y="2229639"/>
                <a:ext cx="1076400" cy="0"/>
              </a:xfrm>
              <a:prstGeom prst="line">
                <a:avLst/>
              </a:prstGeom>
              <a:ln w="44450"/>
            </p:spPr>
            <p:style>
              <a:lnRef idx="2">
                <a:schemeClr val="dk1"/>
              </a:lnRef>
              <a:fillRef idx="0">
                <a:schemeClr val="dk1"/>
              </a:fillRef>
              <a:effectRef idx="1">
                <a:schemeClr val="dk1"/>
              </a:effectRef>
              <a:fontRef idx="minor">
                <a:schemeClr val="tx1"/>
              </a:fontRef>
            </p:style>
          </p:cxnSp>
        </p:grpSp>
        <p:grpSp>
          <p:nvGrpSpPr>
            <p:cNvPr id="54" name="Group 53"/>
            <p:cNvGrpSpPr>
              <a:grpSpLocks noChangeAspect="1"/>
            </p:cNvGrpSpPr>
            <p:nvPr/>
          </p:nvGrpSpPr>
          <p:grpSpPr>
            <a:xfrm>
              <a:off x="614916" y="1750988"/>
              <a:ext cx="1800000" cy="1595336"/>
              <a:chOff x="-7074694" y="4518217"/>
              <a:chExt cx="3443288" cy="3051778"/>
            </a:xfrm>
          </p:grpSpPr>
          <p:pic>
            <p:nvPicPr>
              <p:cNvPr id="55" name="Picture 11" descr="C:\Users\mbgpparc\Dropbox\IP paper\Raman\In vitro Mp\sGO-15ugmL.JPG"/>
              <p:cNvPicPr>
                <a:picLocks noChangeAspect="1" noChangeArrowheads="1"/>
              </p:cNvPicPr>
              <p:nvPr/>
            </p:nvPicPr>
            <p:blipFill rotWithShape="1">
              <a:blip r:embed="rId11" cstate="print">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val="0"/>
                  </a:ext>
                </a:extLst>
              </a:blip>
              <a:srcRect l="672" t="25984" r="46165" b="1855"/>
              <a:stretch/>
            </p:blipFill>
            <p:spPr bwMode="auto">
              <a:xfrm>
                <a:off x="-7074694" y="4518217"/>
                <a:ext cx="3443288" cy="3051778"/>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6" name="Conexão reta 49"/>
              <p:cNvCxnSpPr/>
              <p:nvPr/>
            </p:nvCxnSpPr>
            <p:spPr>
              <a:xfrm>
                <a:off x="-4131840" y="7397412"/>
                <a:ext cx="345600" cy="0"/>
              </a:xfrm>
              <a:prstGeom prst="line">
                <a:avLst/>
              </a:prstGeom>
              <a:ln w="44450"/>
            </p:spPr>
            <p:style>
              <a:lnRef idx="2">
                <a:schemeClr val="dk1"/>
              </a:lnRef>
              <a:fillRef idx="0">
                <a:schemeClr val="dk1"/>
              </a:fillRef>
              <a:effectRef idx="1">
                <a:schemeClr val="dk1"/>
              </a:effectRef>
              <a:fontRef idx="minor">
                <a:schemeClr val="tx1"/>
              </a:fontRef>
            </p:style>
          </p:cxnSp>
        </p:grpSp>
        <p:grpSp>
          <p:nvGrpSpPr>
            <p:cNvPr id="57" name="Group 56"/>
            <p:cNvGrpSpPr>
              <a:grpSpLocks noChangeAspect="1"/>
            </p:cNvGrpSpPr>
            <p:nvPr/>
          </p:nvGrpSpPr>
          <p:grpSpPr>
            <a:xfrm>
              <a:off x="614916" y="3404566"/>
              <a:ext cx="1800000" cy="1098917"/>
              <a:chOff x="1783556" y="8392280"/>
              <a:chExt cx="4800600" cy="2930814"/>
            </a:xfrm>
          </p:grpSpPr>
          <p:pic>
            <p:nvPicPr>
              <p:cNvPr id="58" name="Picture 12" descr="C:\Users\mbgpparc\Dropbox\IP paper\Raman\In vitro Mp\CNT-15ugmL.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brightnessContrast bright="20000" contrast="40000"/>
                        </a14:imgEffect>
                      </a14:imgLayer>
                    </a14:imgProps>
                  </a:ext>
                  <a:ext uri="{28A0092B-C50C-407E-A947-70E740481C1C}">
                    <a14:useLocalDpi xmlns:a14="http://schemas.microsoft.com/office/drawing/2010/main" val="0"/>
                  </a:ext>
                </a:extLst>
              </a:blip>
              <a:srcRect l="725" t="5589" r="42898" b="19906"/>
              <a:stretch/>
            </p:blipFill>
            <p:spPr bwMode="auto">
              <a:xfrm>
                <a:off x="1783556" y="8392280"/>
                <a:ext cx="4800600" cy="293081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cxnSp>
            <p:nvCxnSpPr>
              <p:cNvPr id="59" name="Conexão reta 49"/>
              <p:cNvCxnSpPr/>
              <p:nvPr/>
            </p:nvCxnSpPr>
            <p:spPr>
              <a:xfrm>
                <a:off x="5085184" y="11010942"/>
                <a:ext cx="1360801" cy="0"/>
              </a:xfrm>
              <a:prstGeom prst="line">
                <a:avLst/>
              </a:prstGeom>
              <a:ln w="44450"/>
            </p:spPr>
            <p:style>
              <a:lnRef idx="2">
                <a:schemeClr val="dk1"/>
              </a:lnRef>
              <a:fillRef idx="0">
                <a:schemeClr val="dk1"/>
              </a:fillRef>
              <a:effectRef idx="1">
                <a:schemeClr val="dk1"/>
              </a:effectRef>
              <a:fontRef idx="minor">
                <a:schemeClr val="tx1"/>
              </a:fontRef>
            </p:style>
          </p:cxnSp>
        </p:grpSp>
        <p:sp>
          <p:nvSpPr>
            <p:cNvPr id="44" name="Rectangle 33"/>
            <p:cNvSpPr/>
            <p:nvPr/>
          </p:nvSpPr>
          <p:spPr>
            <a:xfrm>
              <a:off x="1003430" y="79856"/>
              <a:ext cx="1022972" cy="523220"/>
            </a:xfrm>
            <a:prstGeom prst="rect">
              <a:avLst/>
            </a:prstGeom>
          </p:spPr>
          <p:txBody>
            <a:bodyPr wrap="none">
              <a:spAutoFit/>
            </a:bodyPr>
            <a:lstStyle/>
            <a:p>
              <a:pPr lvl="0" algn="ctr" eaLnBrk="1" hangingPunct="1">
                <a:spcAft>
                  <a:spcPts val="600"/>
                </a:spcAft>
                <a:buClr>
                  <a:prstClr val="black"/>
                </a:buClr>
                <a:defRPr/>
              </a:pPr>
              <a:r>
                <a:rPr lang="en-GB" sz="1400" b="1" dirty="0">
                  <a:latin typeface="+mj-lt"/>
                  <a:ea typeface="Geneva" charset="0"/>
                  <a:cs typeface="Arial"/>
                </a:rPr>
                <a:t>Bright-field</a:t>
              </a:r>
              <a:br>
                <a:rPr lang="en-GB" sz="1400" b="1" dirty="0">
                  <a:latin typeface="+mj-lt"/>
                  <a:ea typeface="Geneva" charset="0"/>
                  <a:cs typeface="Arial"/>
                </a:rPr>
              </a:br>
              <a:r>
                <a:rPr lang="en-GB" sz="1400" b="1" dirty="0">
                  <a:latin typeface="+mj-lt"/>
                  <a:ea typeface="Geneva" charset="0"/>
                  <a:cs typeface="Arial"/>
                </a:rPr>
                <a:t>(ROI)</a:t>
              </a:r>
            </a:p>
          </p:txBody>
        </p:sp>
        <p:sp>
          <p:nvSpPr>
            <p:cNvPr id="45" name="Rectangle 33"/>
            <p:cNvSpPr/>
            <p:nvPr/>
          </p:nvSpPr>
          <p:spPr>
            <a:xfrm>
              <a:off x="2545718" y="79856"/>
              <a:ext cx="1667907" cy="523220"/>
            </a:xfrm>
            <a:prstGeom prst="rect">
              <a:avLst/>
            </a:prstGeom>
          </p:spPr>
          <p:txBody>
            <a:bodyPr wrap="square">
              <a:spAutoFit/>
            </a:bodyPr>
            <a:lstStyle/>
            <a:p>
              <a:pPr algn="ctr">
                <a:spcAft>
                  <a:spcPts val="600"/>
                </a:spcAft>
                <a:buClr>
                  <a:prstClr val="black"/>
                </a:buClr>
                <a:defRPr/>
              </a:pPr>
              <a:r>
                <a:rPr lang="en-GB" sz="1400" b="1" dirty="0">
                  <a:latin typeface="+mj-lt"/>
                  <a:ea typeface="Geneva" charset="0"/>
                  <a:cs typeface="Arial"/>
                </a:rPr>
                <a:t>Raman map (Correlation mode)</a:t>
              </a:r>
            </a:p>
          </p:txBody>
        </p:sp>
        <p:sp>
          <p:nvSpPr>
            <p:cNvPr id="60" name="Rectangle 33"/>
            <p:cNvSpPr/>
            <p:nvPr/>
          </p:nvSpPr>
          <p:spPr>
            <a:xfrm>
              <a:off x="4392051" y="79856"/>
              <a:ext cx="1667907" cy="523220"/>
            </a:xfrm>
            <a:prstGeom prst="rect">
              <a:avLst/>
            </a:prstGeom>
          </p:spPr>
          <p:txBody>
            <a:bodyPr wrap="square">
              <a:spAutoFit/>
            </a:bodyPr>
            <a:lstStyle/>
            <a:p>
              <a:pPr algn="ctr">
                <a:spcAft>
                  <a:spcPts val="600"/>
                </a:spcAft>
                <a:buClr>
                  <a:prstClr val="black"/>
                </a:buClr>
                <a:defRPr/>
              </a:pPr>
              <a:r>
                <a:rPr lang="en-GB" sz="1400" b="1" dirty="0">
                  <a:latin typeface="+mj-lt"/>
                  <a:ea typeface="Geneva" charset="0"/>
                  <a:cs typeface="Arial"/>
                </a:rPr>
                <a:t>Merged</a:t>
              </a:r>
              <a:br>
                <a:rPr lang="en-GB" sz="1400" b="1" dirty="0">
                  <a:latin typeface="+mj-lt"/>
                  <a:ea typeface="Geneva" charset="0"/>
                  <a:cs typeface="Arial"/>
                </a:rPr>
              </a:br>
              <a:r>
                <a:rPr lang="en-GB" sz="1400" b="1" dirty="0">
                  <a:latin typeface="+mj-lt"/>
                  <a:ea typeface="Geneva" charset="0"/>
                  <a:cs typeface="Arial"/>
                </a:rPr>
                <a:t>(Overlay)</a:t>
              </a:r>
            </a:p>
          </p:txBody>
        </p:sp>
        <p:grpSp>
          <p:nvGrpSpPr>
            <p:cNvPr id="69" name="Group 68"/>
            <p:cNvGrpSpPr/>
            <p:nvPr/>
          </p:nvGrpSpPr>
          <p:grpSpPr>
            <a:xfrm>
              <a:off x="6110710" y="362848"/>
              <a:ext cx="411926" cy="1895742"/>
              <a:chOff x="6300230" y="518278"/>
              <a:chExt cx="411926" cy="1895742"/>
            </a:xfrm>
          </p:grpSpPr>
          <p:pic>
            <p:nvPicPr>
              <p:cNvPr id="70" name="Picture 2" descr="C:\Users\mbgpparc\Dropbox\IP paper\Raman\In vivo Mp\lGO-1d-correlation.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1316" t="19321" r="97122" b="24379"/>
              <a:stretch/>
            </p:blipFill>
            <p:spPr bwMode="auto">
              <a:xfrm>
                <a:off x="6450108" y="741650"/>
                <a:ext cx="98180" cy="1440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71" name="Rectangle 70"/>
              <p:cNvSpPr/>
              <p:nvPr/>
            </p:nvSpPr>
            <p:spPr>
              <a:xfrm>
                <a:off x="6300230" y="518278"/>
                <a:ext cx="409086" cy="230832"/>
              </a:xfrm>
              <a:prstGeom prst="rect">
                <a:avLst/>
              </a:prstGeom>
            </p:spPr>
            <p:txBody>
              <a:bodyPr wrap="none">
                <a:spAutoFit/>
              </a:bodyPr>
              <a:lstStyle/>
              <a:p>
                <a:r>
                  <a:rPr lang="en-GB" sz="900" b="1" dirty="0">
                    <a:latin typeface="Arial"/>
                    <a:ea typeface="Geneva" charset="0"/>
                    <a:cs typeface="Arial"/>
                  </a:rPr>
                  <a:t>0.50</a:t>
                </a:r>
                <a:endParaRPr lang="en-GB" sz="900" b="1" dirty="0"/>
              </a:p>
            </p:txBody>
          </p:sp>
          <p:sp>
            <p:nvSpPr>
              <p:cNvPr id="72" name="Rectangle 71"/>
              <p:cNvSpPr/>
              <p:nvPr/>
            </p:nvSpPr>
            <p:spPr>
              <a:xfrm>
                <a:off x="6303070" y="2183188"/>
                <a:ext cx="409086" cy="230832"/>
              </a:xfrm>
              <a:prstGeom prst="rect">
                <a:avLst/>
              </a:prstGeom>
            </p:spPr>
            <p:txBody>
              <a:bodyPr wrap="none">
                <a:spAutoFit/>
              </a:bodyPr>
              <a:lstStyle/>
              <a:p>
                <a:r>
                  <a:rPr lang="en-GB" sz="900" b="1" dirty="0">
                    <a:latin typeface="Arial"/>
                    <a:ea typeface="Geneva" charset="0"/>
                    <a:cs typeface="Arial"/>
                  </a:rPr>
                  <a:t>0.20</a:t>
                </a:r>
                <a:endParaRPr lang="en-GB" sz="900" b="1" dirty="0"/>
              </a:p>
            </p:txBody>
          </p:sp>
        </p:grpSp>
        <p:grpSp>
          <p:nvGrpSpPr>
            <p:cNvPr id="5" name="Group 4"/>
            <p:cNvGrpSpPr/>
            <p:nvPr/>
          </p:nvGrpSpPr>
          <p:grpSpPr>
            <a:xfrm>
              <a:off x="4324285" y="593203"/>
              <a:ext cx="1803439" cy="1096924"/>
              <a:chOff x="4362385" y="593203"/>
              <a:chExt cx="1803439" cy="1096924"/>
            </a:xfrm>
          </p:grpSpPr>
          <p:pic>
            <p:nvPicPr>
              <p:cNvPr id="68" name="Picture 8" descr="C:\Users\mbgpparc\Dropbox\IP paper\Raman\In vitro Mp\lGO-15ugmL.JPG"/>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rcRect l="266" t="1686" r="22628" b="2291"/>
              <a:stretch/>
            </p:blipFill>
            <p:spPr bwMode="auto">
              <a:xfrm>
                <a:off x="4362385" y="593203"/>
                <a:ext cx="1800000" cy="109692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
            <p:nvSpPr>
              <p:cNvPr id="4" name="Rectangle 3"/>
              <p:cNvSpPr/>
              <p:nvPr/>
            </p:nvSpPr>
            <p:spPr>
              <a:xfrm>
                <a:off x="4362385" y="593203"/>
                <a:ext cx="1803439" cy="1096924"/>
              </a:xfrm>
              <a:prstGeom prst="rect">
                <a:avLst/>
              </a:prstGeom>
              <a:blipFill dpi="0" rotWithShape="1">
                <a:blip r:embed="rId16" cstate="print">
                  <a:alphaModFix amt="70000"/>
                </a:blip>
                <a:srcRect/>
                <a:stretch>
                  <a:fillRect/>
                </a:stretch>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4326004" y="1750988"/>
              <a:ext cx="1800000" cy="1595336"/>
              <a:chOff x="4327724" y="1750988"/>
              <a:chExt cx="1800000" cy="1595336"/>
            </a:xfrm>
          </p:grpSpPr>
          <p:pic>
            <p:nvPicPr>
              <p:cNvPr id="73" name="Picture 11" descr="C:\Users\mbgpparc\Dropbox\IP paper\Raman\In vitro Mp\sGO-15ugmL.JPG"/>
              <p:cNvPicPr>
                <a:picLocks noChangeAspect="1" noChangeArrowheads="1"/>
              </p:cNvPicPr>
              <p:nvPr/>
            </p:nvPicPr>
            <p:blipFill rotWithShape="1">
              <a:blip r:embed="rId11" cstate="print">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val="0"/>
                  </a:ext>
                </a:extLst>
              </a:blip>
              <a:srcRect l="672" t="25984" r="46165" b="1855"/>
              <a:stretch/>
            </p:blipFill>
            <p:spPr bwMode="auto">
              <a:xfrm>
                <a:off x="4327724" y="1750988"/>
                <a:ext cx="1800000" cy="1595336"/>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4327724" y="1750988"/>
                <a:ext cx="1800000" cy="1595336"/>
              </a:xfrm>
              <a:prstGeom prst="rect">
                <a:avLst/>
              </a:prstGeom>
              <a:blipFill dpi="0" rotWithShape="1">
                <a:blip r:embed="rId17" cstate="print">
                  <a:alphaModFix amt="70000"/>
                </a:blip>
                <a:srcRect/>
                <a:stretch>
                  <a:fillRect/>
                </a:stretch>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p:cNvGrpSpPr/>
            <p:nvPr/>
          </p:nvGrpSpPr>
          <p:grpSpPr>
            <a:xfrm>
              <a:off x="4324285" y="3403044"/>
              <a:ext cx="1803439" cy="1101961"/>
              <a:chOff x="4324285" y="3403044"/>
              <a:chExt cx="1803439" cy="1101961"/>
            </a:xfrm>
          </p:grpSpPr>
          <p:pic>
            <p:nvPicPr>
              <p:cNvPr id="74" name="Picture 12" descr="C:\Users\mbgpparc\Dropbox\IP paper\Raman\In vitro Mp\CNT-15ugmL.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brightnessContrast bright="20000" contrast="40000"/>
                        </a14:imgEffect>
                      </a14:imgLayer>
                    </a14:imgProps>
                  </a:ext>
                  <a:ext uri="{28A0092B-C50C-407E-A947-70E740481C1C}">
                    <a14:useLocalDpi xmlns:a14="http://schemas.microsoft.com/office/drawing/2010/main" val="0"/>
                  </a:ext>
                </a:extLst>
              </a:blip>
              <a:srcRect l="725" t="5589" r="42898" b="19906"/>
              <a:stretch/>
            </p:blipFill>
            <p:spPr bwMode="auto">
              <a:xfrm>
                <a:off x="4327311" y="3406088"/>
                <a:ext cx="1800000" cy="1098917"/>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4324285" y="3403044"/>
                <a:ext cx="1803439" cy="1098917"/>
              </a:xfrm>
              <a:prstGeom prst="rect">
                <a:avLst/>
              </a:prstGeom>
              <a:blipFill dpi="0" rotWithShape="1">
                <a:blip r:embed="rId18" cstate="print">
                  <a:alphaModFix amt="70000"/>
                </a:blip>
                <a:srcRect/>
                <a:stretch>
                  <a:fillRect/>
                </a:stretch>
              </a:bli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5" name="Rectangle 30"/>
            <p:cNvSpPr/>
            <p:nvPr/>
          </p:nvSpPr>
          <p:spPr>
            <a:xfrm rot="16200000">
              <a:off x="122383" y="956999"/>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77" name="Rectangle 76"/>
            <p:cNvSpPr/>
            <p:nvPr/>
          </p:nvSpPr>
          <p:spPr>
            <a:xfrm rot="16200000">
              <a:off x="104750" y="2363990"/>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78" name="Retângulo 32"/>
            <p:cNvSpPr/>
            <p:nvPr/>
          </p:nvSpPr>
          <p:spPr>
            <a:xfrm rot="16200000">
              <a:off x="-99313" y="3769358"/>
              <a:ext cx="1057662" cy="369332"/>
            </a:xfrm>
            <a:prstGeom prst="rect">
              <a:avLst/>
            </a:prstGeom>
          </p:spPr>
          <p:txBody>
            <a:bodyPr wrap="none">
              <a:spAutoFit/>
            </a:bodyPr>
            <a:lstStyle/>
            <a:p>
              <a:pPr lvl="0" algn="ctr">
                <a:spcAft>
                  <a:spcPts val="600"/>
                </a:spcAft>
                <a:buClr>
                  <a:prstClr val="black"/>
                </a:buClr>
                <a:defRPr/>
              </a:pPr>
              <a:r>
                <a:rPr lang="en-GB" b="1" dirty="0">
                  <a:solidFill>
                    <a:srgbClr val="595959"/>
                  </a:solidFill>
                  <a:ea typeface="Geneva" charset="0"/>
                  <a:cs typeface="Arial"/>
                </a:rPr>
                <a:t>MWCNTs</a:t>
              </a:r>
              <a:endParaRPr lang="en-GB" dirty="0">
                <a:solidFill>
                  <a:srgbClr val="595959"/>
                </a:solidFill>
                <a:ea typeface="Geneva" charset="0"/>
                <a:cs typeface="Arial"/>
              </a:endParaRPr>
            </a:p>
          </p:txBody>
        </p:sp>
      </p:grpSp>
      <p:sp>
        <p:nvSpPr>
          <p:cNvPr id="35" name="Rectangle 33"/>
          <p:cNvSpPr/>
          <p:nvPr/>
        </p:nvSpPr>
        <p:spPr>
          <a:xfrm>
            <a:off x="-15599" y="8720499"/>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S12</a:t>
            </a:r>
          </a:p>
        </p:txBody>
      </p:sp>
      <p:sp>
        <p:nvSpPr>
          <p:cNvPr id="36" name="TextBox 35"/>
          <p:cNvSpPr txBox="1"/>
          <p:nvPr/>
        </p:nvSpPr>
        <p:spPr>
          <a:xfrm>
            <a:off x="0" y="5436096"/>
            <a:ext cx="6857999" cy="2031325"/>
          </a:xfrm>
          <a:prstGeom prst="rect">
            <a:avLst/>
          </a:prstGeom>
          <a:noFill/>
        </p:spPr>
        <p:txBody>
          <a:bodyPr wrap="square" rtlCol="0">
            <a:spAutoFit/>
          </a:bodyPr>
          <a:lstStyle/>
          <a:p>
            <a:r>
              <a:rPr lang="en-GB" sz="1400" b="1" dirty="0" smtClean="0"/>
              <a:t>Figure </a:t>
            </a:r>
            <a:r>
              <a:rPr lang="en-GB" sz="1400" b="1" dirty="0" err="1" smtClean="0"/>
              <a:t>S12</a:t>
            </a:r>
            <a:r>
              <a:rPr lang="en-GB" sz="1400" b="1" dirty="0" smtClean="0"/>
              <a:t>. Raman mapping of peritoneal cavity cells exposed </a:t>
            </a:r>
            <a:r>
              <a:rPr lang="en-GB" sz="1400" b="1" i="1" dirty="0" smtClean="0"/>
              <a:t>ex vivo</a:t>
            </a:r>
            <a:r>
              <a:rPr lang="en-GB" sz="1400" b="1" dirty="0" smtClean="0"/>
              <a:t> to carbon </a:t>
            </a:r>
            <a:r>
              <a:rPr lang="en-GB" sz="1400" b="1" dirty="0" err="1" smtClean="0"/>
              <a:t>nanomaterials</a:t>
            </a:r>
            <a:r>
              <a:rPr lang="en-GB" sz="1400" b="1" dirty="0" smtClean="0"/>
              <a:t>.</a:t>
            </a:r>
            <a:r>
              <a:rPr lang="en-GB" sz="1400" dirty="0" smtClean="0"/>
              <a:t> Primary peritoneal cavity cells were harvested from untreated mice and seeded on glass coverslips. After 24 h exposure to 15 µg/mL of l-GO, s-GO, or </a:t>
            </a:r>
            <a:r>
              <a:rPr lang="en-GB" sz="1400" dirty="0" err="1" smtClean="0"/>
              <a:t>MWCNTs</a:t>
            </a:r>
            <a:r>
              <a:rPr lang="en-GB" sz="1400" dirty="0" smtClean="0"/>
              <a:t> (bright-field images), cells were fixed in 100% methanol (pre-cooled at -20 °C). Raman correlation maps showed close association between these cells and GO sheets, irrespective of their lateral dimensions. </a:t>
            </a:r>
            <a:r>
              <a:rPr lang="en-GB" sz="1400" dirty="0" err="1" smtClean="0"/>
              <a:t>MWCNTs</a:t>
            </a:r>
            <a:r>
              <a:rPr lang="en-GB" sz="1400" dirty="0" smtClean="0"/>
              <a:t> were also detected, with weaker Raman signal, and changed significantly the morphology of peritoneal cells. Scale bars = 50 µm. Both GO materials were pre-dispersed in 5% dextrose solution, whereas long </a:t>
            </a:r>
            <a:r>
              <a:rPr lang="en-GB" sz="1400" dirty="0" err="1" smtClean="0"/>
              <a:t>MWCNTs</a:t>
            </a:r>
            <a:r>
              <a:rPr lang="en-GB" sz="1400" dirty="0" smtClean="0"/>
              <a:t> were pre-dispersed in 0.5% </a:t>
            </a:r>
            <a:r>
              <a:rPr lang="en-GB" sz="1400" dirty="0" err="1" smtClean="0"/>
              <a:t>BSAsolution</a:t>
            </a:r>
            <a:r>
              <a:rPr lang="en-GB" sz="1400" dirty="0" smtClean="0"/>
              <a:t>.</a:t>
            </a:r>
            <a:endParaRPr lang="en-IN" sz="1400" dirty="0"/>
          </a:p>
        </p:txBody>
      </p:sp>
    </p:spTree>
    <p:extLst>
      <p:ext uri="{BB962C8B-B14F-4D97-AF65-F5344CB8AC3E}">
        <p14:creationId xmlns:p14="http://schemas.microsoft.com/office/powerpoint/2010/main" val="798913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a:xfrm>
            <a:off x="739281" y="5075229"/>
            <a:ext cx="1990272" cy="1980000"/>
            <a:chOff x="4061901" y="2222812"/>
            <a:chExt cx="2410709" cy="2398269"/>
          </a:xfrm>
        </p:grpSpPr>
        <p:pic>
          <p:nvPicPr>
            <p:cNvPr id="119" name="Picture 11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90" t="5138" r="7761" b="15522"/>
            <a:stretch/>
          </p:blipFill>
          <p:spPr bwMode="auto">
            <a:xfrm>
              <a:off x="4061901" y="2222812"/>
              <a:ext cx="2398796" cy="2398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0" name="Straight Connector 119"/>
            <p:cNvCxnSpPr/>
            <p:nvPr/>
          </p:nvCxnSpPr>
          <p:spPr>
            <a:xfrm>
              <a:off x="4142511" y="3316508"/>
              <a:ext cx="2007655"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950299" y="4483909"/>
              <a:ext cx="300382"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5798173" y="4119401"/>
              <a:ext cx="674437" cy="364508"/>
            </a:xfrm>
            <a:prstGeom prst="rect">
              <a:avLst/>
            </a:prstGeom>
            <a:noFill/>
          </p:spPr>
          <p:txBody>
            <a:bodyPr wrap="none" rtlCol="0">
              <a:spAutoFit/>
            </a:bodyPr>
            <a:lstStyle/>
            <a:p>
              <a:r>
                <a:rPr lang="en-GB" sz="1000" b="1" dirty="0">
                  <a:solidFill>
                    <a:schemeClr val="bg1"/>
                  </a:solidFill>
                </a:rPr>
                <a:t>1 </a:t>
              </a:r>
              <a:r>
                <a:rPr lang="el-GR" sz="1000" b="1" dirty="0">
                  <a:solidFill>
                    <a:schemeClr val="bg1"/>
                  </a:solidFill>
                  <a:latin typeface="Calibri"/>
                </a:rPr>
                <a:t>μ</a:t>
              </a:r>
              <a:r>
                <a:rPr lang="en-GB" sz="1000" b="1" dirty="0">
                  <a:solidFill>
                    <a:schemeClr val="bg1"/>
                  </a:solidFill>
                  <a:latin typeface="Calibri"/>
                </a:rPr>
                <a:t>m</a:t>
              </a:r>
              <a:endParaRPr lang="en-GB" sz="1000" b="1" dirty="0">
                <a:solidFill>
                  <a:schemeClr val="bg1"/>
                </a:solidFill>
              </a:endParaRPr>
            </a:p>
          </p:txBody>
        </p:sp>
      </p:grpSp>
      <p:grpSp>
        <p:nvGrpSpPr>
          <p:cNvPr id="5" name="Group 4"/>
          <p:cNvGrpSpPr>
            <a:grpSpLocks noChangeAspect="1"/>
          </p:cNvGrpSpPr>
          <p:nvPr/>
        </p:nvGrpSpPr>
        <p:grpSpPr>
          <a:xfrm>
            <a:off x="2881110" y="5075229"/>
            <a:ext cx="1973057" cy="1980000"/>
            <a:chOff x="-4282867" y="-33133"/>
            <a:chExt cx="3609975" cy="3622676"/>
          </a:xfrm>
        </p:grpSpPr>
        <p:grpSp>
          <p:nvGrpSpPr>
            <p:cNvPr id="4" name="Group 3"/>
            <p:cNvGrpSpPr/>
            <p:nvPr/>
          </p:nvGrpSpPr>
          <p:grpSpPr>
            <a:xfrm>
              <a:off x="-4282867" y="-33133"/>
              <a:ext cx="3609975" cy="3622676"/>
              <a:chOff x="-4282867" y="-33133"/>
              <a:chExt cx="3609975" cy="3622676"/>
            </a:xfrm>
          </p:grpSpPr>
          <p:pic>
            <p:nvPicPr>
              <p:cNvPr id="154"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91" t="5082" r="7841" b="15351"/>
              <a:stretch/>
            </p:blipFill>
            <p:spPr bwMode="auto">
              <a:xfrm>
                <a:off x="-4282867" y="-33133"/>
                <a:ext cx="3609975" cy="3622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5" name="Straight Connector 154"/>
              <p:cNvCxnSpPr/>
              <p:nvPr/>
            </p:nvCxnSpPr>
            <p:spPr>
              <a:xfrm>
                <a:off x="-1548745" y="3355282"/>
                <a:ext cx="723600"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cxnSp>
          <p:nvCxnSpPr>
            <p:cNvPr id="160" name="Straight Connector 159"/>
            <p:cNvCxnSpPr/>
            <p:nvPr/>
          </p:nvCxnSpPr>
          <p:spPr>
            <a:xfrm>
              <a:off x="-2312256" y="2656812"/>
              <a:ext cx="684000" cy="0"/>
            </a:xfrm>
            <a:prstGeom prst="line">
              <a:avLst/>
            </a:prstGeom>
            <a:ln w="2540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96" name="TextBox 95"/>
          <p:cNvSpPr txBox="1"/>
          <p:nvPr/>
        </p:nvSpPr>
        <p:spPr>
          <a:xfrm>
            <a:off x="260680" y="82417"/>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99" name="Rectangle 98"/>
          <p:cNvSpPr/>
          <p:nvPr/>
        </p:nvSpPr>
        <p:spPr>
          <a:xfrm>
            <a:off x="1422365" y="4711713"/>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100" name="Rectangle 99"/>
          <p:cNvSpPr/>
          <p:nvPr/>
        </p:nvSpPr>
        <p:spPr>
          <a:xfrm>
            <a:off x="3542870" y="4711713"/>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08" t="4940" r="7492" b="15214"/>
          <a:stretch/>
        </p:blipFill>
        <p:spPr bwMode="auto">
          <a:xfrm>
            <a:off x="741751" y="2535758"/>
            <a:ext cx="1975498" cy="19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0" name="Rectangle 109"/>
          <p:cNvSpPr/>
          <p:nvPr/>
        </p:nvSpPr>
        <p:spPr>
          <a:xfrm>
            <a:off x="4816526" y="4994319"/>
            <a:ext cx="628698" cy="276999"/>
          </a:xfrm>
          <a:prstGeom prst="rect">
            <a:avLst/>
          </a:prstGeom>
        </p:spPr>
        <p:txBody>
          <a:bodyPr wrap="none">
            <a:spAutoFit/>
          </a:bodyPr>
          <a:lstStyle/>
          <a:p>
            <a:r>
              <a:rPr lang="en-GB" sz="1200" b="1" dirty="0">
                <a:latin typeface="Arial"/>
                <a:ea typeface="Geneva" charset="0"/>
                <a:cs typeface="Arial"/>
              </a:rPr>
              <a:t>20 nm</a:t>
            </a:r>
            <a:endParaRPr lang="en-GB" sz="1200" b="1" dirty="0"/>
          </a:p>
        </p:txBody>
      </p:sp>
      <p:sp>
        <p:nvSpPr>
          <p:cNvPr id="111" name="Rectangle 110"/>
          <p:cNvSpPr/>
          <p:nvPr/>
        </p:nvSpPr>
        <p:spPr>
          <a:xfrm>
            <a:off x="4859006" y="6875229"/>
            <a:ext cx="543739" cy="276999"/>
          </a:xfrm>
          <a:prstGeom prst="rect">
            <a:avLst/>
          </a:prstGeom>
        </p:spPr>
        <p:txBody>
          <a:bodyPr wrap="none">
            <a:spAutoFit/>
          </a:bodyPr>
          <a:lstStyle/>
          <a:p>
            <a:r>
              <a:rPr lang="en-GB" sz="1200" b="1" dirty="0">
                <a:latin typeface="Arial"/>
                <a:ea typeface="Geneva" charset="0"/>
                <a:cs typeface="Arial"/>
              </a:rPr>
              <a:t>0 nm</a:t>
            </a:r>
            <a:endParaRPr lang="en-GB" sz="1200" b="1" dirty="0"/>
          </a:p>
        </p:txBody>
      </p:sp>
      <p:pic>
        <p:nvPicPr>
          <p:cNvPr id="112" name="Picture 9" descr="F:\13-06-2016\NanoInnova\Images\GO-B20-5um-004.bmp"/>
          <p:cNvPicPr>
            <a:picLocks noChangeArrowheads="1"/>
          </p:cNvPicPr>
          <p:nvPr/>
        </p:nvPicPr>
        <p:blipFill rotWithShape="1">
          <a:blip r:embed="rId6" cstate="print">
            <a:extLst>
              <a:ext uri="{28A0092B-C50C-407E-A947-70E740481C1C}">
                <a14:useLocalDpi xmlns:a14="http://schemas.microsoft.com/office/drawing/2010/main" val="0"/>
              </a:ext>
            </a:extLst>
          </a:blip>
          <a:srcRect l="94750" t="6668" r="2638" b="52094"/>
          <a:stretch/>
        </p:blipFill>
        <p:spPr bwMode="auto">
          <a:xfrm>
            <a:off x="5028942" y="5255229"/>
            <a:ext cx="108000" cy="1620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74" t="5082" r="7597" b="15524"/>
          <a:stretch/>
        </p:blipFill>
        <p:spPr bwMode="auto">
          <a:xfrm>
            <a:off x="2875029" y="2535758"/>
            <a:ext cx="1985219" cy="19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Rectangle 76"/>
          <p:cNvSpPr/>
          <p:nvPr/>
        </p:nvSpPr>
        <p:spPr>
          <a:xfrm>
            <a:off x="4884926" y="2449682"/>
            <a:ext cx="417102" cy="276999"/>
          </a:xfrm>
          <a:prstGeom prst="rect">
            <a:avLst/>
          </a:prstGeom>
        </p:spPr>
        <p:txBody>
          <a:bodyPr wrap="none">
            <a:spAutoFit/>
          </a:bodyPr>
          <a:lstStyle/>
          <a:p>
            <a:r>
              <a:rPr lang="en-GB" sz="1200" b="1" dirty="0">
                <a:latin typeface="Arial"/>
                <a:ea typeface="Geneva" charset="0"/>
                <a:cs typeface="Arial"/>
              </a:rPr>
              <a:t>12</a:t>
            </a:r>
            <a:r>
              <a:rPr lang="en-GB" sz="1200" b="1" baseline="30000" dirty="0">
                <a:latin typeface="Arial"/>
                <a:ea typeface="Geneva" charset="0"/>
                <a:cs typeface="Arial"/>
              </a:rPr>
              <a:t>o</a:t>
            </a:r>
            <a:endParaRPr lang="en-GB" sz="1200" b="1" baseline="30000" dirty="0"/>
          </a:p>
        </p:txBody>
      </p:sp>
      <p:sp>
        <p:nvSpPr>
          <p:cNvPr id="78" name="Rectangle 77"/>
          <p:cNvSpPr/>
          <p:nvPr/>
        </p:nvSpPr>
        <p:spPr>
          <a:xfrm>
            <a:off x="4927406" y="4317846"/>
            <a:ext cx="332142" cy="276999"/>
          </a:xfrm>
          <a:prstGeom prst="rect">
            <a:avLst/>
          </a:prstGeom>
        </p:spPr>
        <p:txBody>
          <a:bodyPr wrap="none">
            <a:spAutoFit/>
          </a:bodyPr>
          <a:lstStyle/>
          <a:p>
            <a:r>
              <a:rPr lang="en-GB" sz="1200" b="1" dirty="0">
                <a:latin typeface="Arial"/>
                <a:ea typeface="Geneva" charset="0"/>
                <a:cs typeface="Arial"/>
              </a:rPr>
              <a:t>0</a:t>
            </a:r>
            <a:r>
              <a:rPr lang="en-GB" sz="1200" b="1" baseline="30000" dirty="0">
                <a:latin typeface="Arial"/>
                <a:ea typeface="Geneva" charset="0"/>
                <a:cs typeface="Arial"/>
              </a:rPr>
              <a:t>o</a:t>
            </a:r>
            <a:endParaRPr lang="en-GB" sz="1200" b="1" baseline="30000" dirty="0"/>
          </a:p>
        </p:txBody>
      </p:sp>
      <p:pic>
        <p:nvPicPr>
          <p:cNvPr id="79" name="Picture 9" descr="F:\13-06-2016\NanoInnova\Images\GO-B20-5um-004.bmp"/>
          <p:cNvPicPr>
            <a:picLocks noChangeArrowheads="1"/>
          </p:cNvPicPr>
          <p:nvPr/>
        </p:nvPicPr>
        <p:blipFill rotWithShape="1">
          <a:blip r:embed="rId6" cstate="print">
            <a:extLst>
              <a:ext uri="{28A0092B-C50C-407E-A947-70E740481C1C}">
                <a14:useLocalDpi xmlns:a14="http://schemas.microsoft.com/office/drawing/2010/main" val="0"/>
              </a:ext>
            </a:extLst>
          </a:blip>
          <a:srcRect l="94750" t="6668" r="2638" b="52094"/>
          <a:stretch/>
        </p:blipFill>
        <p:spPr bwMode="auto">
          <a:xfrm>
            <a:off x="5028942" y="2715758"/>
            <a:ext cx="108000" cy="1620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grpSp>
        <p:nvGrpSpPr>
          <p:cNvPr id="8" name="Group 7"/>
          <p:cNvGrpSpPr>
            <a:grpSpLocks noChangeAspect="1"/>
          </p:cNvGrpSpPr>
          <p:nvPr/>
        </p:nvGrpSpPr>
        <p:grpSpPr>
          <a:xfrm>
            <a:off x="729445" y="437949"/>
            <a:ext cx="2000110" cy="1980000"/>
            <a:chOff x="393001" y="2385764"/>
            <a:chExt cx="1636454" cy="1620000"/>
          </a:xfrm>
        </p:grpSpPr>
        <p:pic>
          <p:nvPicPr>
            <p:cNvPr id="1030" name="Picture 6"/>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385" t="5125" r="7706" b="16175"/>
            <a:stretch/>
          </p:blipFill>
          <p:spPr bwMode="auto">
            <a:xfrm>
              <a:off x="393001" y="2385764"/>
              <a:ext cx="1636454"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0" name="Straight Connector 149"/>
            <p:cNvCxnSpPr/>
            <p:nvPr/>
          </p:nvCxnSpPr>
          <p:spPr>
            <a:xfrm>
              <a:off x="1621940" y="3899087"/>
              <a:ext cx="323634"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grpSp>
        <p:nvGrpSpPr>
          <p:cNvPr id="2" name="Group 1"/>
          <p:cNvGrpSpPr>
            <a:grpSpLocks noChangeAspect="1"/>
          </p:cNvGrpSpPr>
          <p:nvPr/>
        </p:nvGrpSpPr>
        <p:grpSpPr>
          <a:xfrm>
            <a:off x="2877638" y="437949"/>
            <a:ext cx="1980000" cy="1980000"/>
            <a:chOff x="389308" y="6772697"/>
            <a:chExt cx="1620000" cy="1620000"/>
          </a:xfrm>
        </p:grpSpPr>
        <p:pic>
          <p:nvPicPr>
            <p:cNvPr id="1029" name="Picture 5"/>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643" t="5143" r="7448" b="15359"/>
            <a:stretch/>
          </p:blipFill>
          <p:spPr bwMode="auto">
            <a:xfrm>
              <a:off x="389308" y="6772697"/>
              <a:ext cx="1620000"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8" name="Straight Connector 127"/>
            <p:cNvCxnSpPr/>
            <p:nvPr/>
          </p:nvCxnSpPr>
          <p:spPr>
            <a:xfrm>
              <a:off x="1411453" y="8277230"/>
              <a:ext cx="540417"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sp>
        <p:nvSpPr>
          <p:cNvPr id="171" name="Rectangle 170"/>
          <p:cNvSpPr/>
          <p:nvPr/>
        </p:nvSpPr>
        <p:spPr>
          <a:xfrm>
            <a:off x="4859006" y="353050"/>
            <a:ext cx="543739" cy="276999"/>
          </a:xfrm>
          <a:prstGeom prst="rect">
            <a:avLst/>
          </a:prstGeom>
        </p:spPr>
        <p:txBody>
          <a:bodyPr wrap="none">
            <a:spAutoFit/>
          </a:bodyPr>
          <a:lstStyle/>
          <a:p>
            <a:r>
              <a:rPr lang="en-GB" sz="1200" b="1" dirty="0">
                <a:latin typeface="Arial"/>
                <a:ea typeface="Geneva" charset="0"/>
                <a:cs typeface="Arial"/>
              </a:rPr>
              <a:t>8 nm</a:t>
            </a:r>
            <a:endParaRPr lang="en-GB" sz="1200" b="1" dirty="0"/>
          </a:p>
        </p:txBody>
      </p:sp>
      <p:sp>
        <p:nvSpPr>
          <p:cNvPr id="172" name="Rectangle 171"/>
          <p:cNvSpPr/>
          <p:nvPr/>
        </p:nvSpPr>
        <p:spPr>
          <a:xfrm>
            <a:off x="4859006" y="2228759"/>
            <a:ext cx="543739" cy="276999"/>
          </a:xfrm>
          <a:prstGeom prst="rect">
            <a:avLst/>
          </a:prstGeom>
        </p:spPr>
        <p:txBody>
          <a:bodyPr wrap="none">
            <a:spAutoFit/>
          </a:bodyPr>
          <a:lstStyle/>
          <a:p>
            <a:r>
              <a:rPr lang="en-GB" sz="1200" b="1" dirty="0">
                <a:latin typeface="Arial"/>
                <a:ea typeface="Geneva" charset="0"/>
                <a:cs typeface="Arial"/>
              </a:rPr>
              <a:t>0 nm</a:t>
            </a:r>
            <a:endParaRPr lang="en-GB" sz="1200" b="1" dirty="0"/>
          </a:p>
        </p:txBody>
      </p:sp>
      <p:pic>
        <p:nvPicPr>
          <p:cNvPr id="173" name="Picture 9" descr="F:\13-06-2016\NanoInnova\Images\GO-B20-5um-004.bmp"/>
          <p:cNvPicPr>
            <a:picLocks noChangeArrowheads="1"/>
          </p:cNvPicPr>
          <p:nvPr/>
        </p:nvPicPr>
        <p:blipFill rotWithShape="1">
          <a:blip r:embed="rId6" cstate="print">
            <a:extLst>
              <a:ext uri="{28A0092B-C50C-407E-A947-70E740481C1C}">
                <a14:useLocalDpi xmlns:a14="http://schemas.microsoft.com/office/drawing/2010/main" val="0"/>
              </a:ext>
            </a:extLst>
          </a:blip>
          <a:srcRect l="94750" t="6668" r="2638" b="52094"/>
          <a:stretch/>
        </p:blipFill>
        <p:spPr bwMode="auto">
          <a:xfrm>
            <a:off x="5028942" y="617949"/>
            <a:ext cx="108000" cy="16200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82" name="Rectangle 81"/>
          <p:cNvSpPr/>
          <p:nvPr/>
        </p:nvSpPr>
        <p:spPr>
          <a:xfrm>
            <a:off x="1422365" y="67028"/>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83" name="Rectangle 82"/>
          <p:cNvSpPr/>
          <p:nvPr/>
        </p:nvSpPr>
        <p:spPr>
          <a:xfrm>
            <a:off x="3542870" y="67028"/>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88" name="TextBox 87"/>
          <p:cNvSpPr txBox="1"/>
          <p:nvPr/>
        </p:nvSpPr>
        <p:spPr>
          <a:xfrm rot="16200000">
            <a:off x="158511" y="3341092"/>
            <a:ext cx="752129" cy="369332"/>
          </a:xfrm>
          <a:prstGeom prst="rect">
            <a:avLst/>
          </a:prstGeom>
          <a:noFill/>
        </p:spPr>
        <p:txBody>
          <a:bodyPr wrap="none" rtlCol="0">
            <a:spAutoFit/>
          </a:bodyPr>
          <a:lstStyle/>
          <a:p>
            <a:r>
              <a:rPr lang="en-GB" b="1" dirty="0"/>
              <a:t>Phase</a:t>
            </a:r>
          </a:p>
        </p:txBody>
      </p:sp>
      <p:pic>
        <p:nvPicPr>
          <p:cNvPr id="3074"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148" t="2660" r="10175" b="2228"/>
          <a:stretch/>
        </p:blipFill>
        <p:spPr bwMode="auto">
          <a:xfrm>
            <a:off x="2873410" y="7179375"/>
            <a:ext cx="2124000" cy="1636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3484" t="1753" r="11692" b="3061"/>
          <a:stretch/>
        </p:blipFill>
        <p:spPr bwMode="auto">
          <a:xfrm>
            <a:off x="737506" y="7175036"/>
            <a:ext cx="2088000" cy="1645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7" name="TextBox 106"/>
          <p:cNvSpPr txBox="1"/>
          <p:nvPr/>
        </p:nvSpPr>
        <p:spPr>
          <a:xfrm rot="16200000">
            <a:off x="-211719" y="7813088"/>
            <a:ext cx="1492588" cy="369332"/>
          </a:xfrm>
          <a:prstGeom prst="rect">
            <a:avLst/>
          </a:prstGeom>
          <a:noFill/>
        </p:spPr>
        <p:txBody>
          <a:bodyPr wrap="none" rtlCol="0">
            <a:spAutoFit/>
          </a:bodyPr>
          <a:lstStyle/>
          <a:p>
            <a:r>
              <a:rPr lang="en-GB" b="1" dirty="0"/>
              <a:t>Height Profile</a:t>
            </a:r>
          </a:p>
        </p:txBody>
      </p:sp>
      <p:sp>
        <p:nvSpPr>
          <p:cNvPr id="108" name="TextBox 107"/>
          <p:cNvSpPr txBox="1"/>
          <p:nvPr/>
        </p:nvSpPr>
        <p:spPr>
          <a:xfrm rot="16200000">
            <a:off x="-190239" y="5880563"/>
            <a:ext cx="1449628" cy="369332"/>
          </a:xfrm>
          <a:prstGeom prst="rect">
            <a:avLst/>
          </a:prstGeom>
          <a:noFill/>
        </p:spPr>
        <p:txBody>
          <a:bodyPr wrap="none" rtlCol="0">
            <a:spAutoFit/>
          </a:bodyPr>
          <a:lstStyle/>
          <a:p>
            <a:r>
              <a:rPr lang="en-GB" b="1" dirty="0"/>
              <a:t>Height Image</a:t>
            </a:r>
          </a:p>
        </p:txBody>
      </p:sp>
      <p:sp>
        <p:nvSpPr>
          <p:cNvPr id="115" name="TextBox 114"/>
          <p:cNvSpPr txBox="1"/>
          <p:nvPr/>
        </p:nvSpPr>
        <p:spPr>
          <a:xfrm rot="16200000">
            <a:off x="128311" y="1243283"/>
            <a:ext cx="812530" cy="369332"/>
          </a:xfrm>
          <a:prstGeom prst="rect">
            <a:avLst/>
          </a:prstGeom>
          <a:noFill/>
        </p:spPr>
        <p:txBody>
          <a:bodyPr wrap="none" rtlCol="0">
            <a:spAutoFit/>
          </a:bodyPr>
          <a:lstStyle/>
          <a:p>
            <a:r>
              <a:rPr lang="en-GB" b="1" dirty="0"/>
              <a:t>Height</a:t>
            </a:r>
          </a:p>
        </p:txBody>
      </p:sp>
      <p:sp>
        <p:nvSpPr>
          <p:cNvPr id="70" name="Rectangle 33"/>
          <p:cNvSpPr/>
          <p:nvPr/>
        </p:nvSpPr>
        <p:spPr>
          <a:xfrm>
            <a:off x="25718" y="8748464"/>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S13</a:t>
            </a:r>
          </a:p>
        </p:txBody>
      </p:sp>
      <p:sp>
        <p:nvSpPr>
          <p:cNvPr id="61" name="TextBox 60"/>
          <p:cNvSpPr txBox="1"/>
          <p:nvPr/>
        </p:nvSpPr>
        <p:spPr>
          <a:xfrm>
            <a:off x="260680" y="4727102"/>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sp>
        <p:nvSpPr>
          <p:cNvPr id="42" name="TextBox 41"/>
          <p:cNvSpPr txBox="1"/>
          <p:nvPr/>
        </p:nvSpPr>
        <p:spPr>
          <a:xfrm>
            <a:off x="5402746" y="3491880"/>
            <a:ext cx="1455254" cy="2862322"/>
          </a:xfrm>
          <a:prstGeom prst="rect">
            <a:avLst/>
          </a:prstGeom>
          <a:noFill/>
        </p:spPr>
        <p:txBody>
          <a:bodyPr wrap="square" rtlCol="0">
            <a:spAutoFit/>
          </a:bodyPr>
          <a:lstStyle/>
          <a:p>
            <a:r>
              <a:rPr lang="en-GB" sz="1200" b="1" dirty="0" smtClean="0"/>
              <a:t>Figure </a:t>
            </a:r>
            <a:r>
              <a:rPr lang="en-GB" sz="1200" b="1" dirty="0" err="1" smtClean="0"/>
              <a:t>S13</a:t>
            </a:r>
            <a:r>
              <a:rPr lang="en-GB" sz="1200" b="1" dirty="0" smtClean="0"/>
              <a:t>.</a:t>
            </a:r>
            <a:r>
              <a:rPr lang="en-GB" sz="1200" dirty="0" smtClean="0"/>
              <a:t> </a:t>
            </a:r>
            <a:r>
              <a:rPr lang="en-GB" sz="1200" b="1" dirty="0" smtClean="0"/>
              <a:t>Physicochemical characterisation of protein-coated GO sheets.</a:t>
            </a:r>
            <a:r>
              <a:rPr lang="en-GB" sz="1200" dirty="0" smtClean="0"/>
              <a:t> </a:t>
            </a:r>
            <a:r>
              <a:rPr lang="en-GB" sz="1200" dirty="0" err="1" smtClean="0"/>
              <a:t>AFM</a:t>
            </a:r>
            <a:r>
              <a:rPr lang="en-GB" sz="1200" dirty="0" smtClean="0"/>
              <a:t> phase images </a:t>
            </a:r>
            <a:r>
              <a:rPr lang="en-GB" sz="1200" b="1" dirty="0" smtClean="0"/>
              <a:t>(A)</a:t>
            </a:r>
            <a:r>
              <a:rPr lang="en-GB" sz="1200" dirty="0" smtClean="0"/>
              <a:t> and </a:t>
            </a:r>
            <a:r>
              <a:rPr lang="en-GB" sz="1200" dirty="0" err="1" smtClean="0"/>
              <a:t>AFM</a:t>
            </a:r>
            <a:r>
              <a:rPr lang="en-GB" sz="1200" dirty="0" smtClean="0"/>
              <a:t> height profiles </a:t>
            </a:r>
            <a:r>
              <a:rPr lang="en-GB" sz="1200" b="1" dirty="0" smtClean="0"/>
              <a:t>(B)</a:t>
            </a:r>
            <a:r>
              <a:rPr lang="en-GB" sz="1200" dirty="0" smtClean="0"/>
              <a:t>, corresponding to the white dashed lines on the height images, indicated the presence of adsorbed proteins on single- to few-layer GO sheets.</a:t>
            </a:r>
            <a:endParaRPr lang="en-IN" sz="1200" dirty="0"/>
          </a:p>
        </p:txBody>
      </p:sp>
    </p:spTree>
    <p:extLst>
      <p:ext uri="{BB962C8B-B14F-4D97-AF65-F5344CB8AC3E}">
        <p14:creationId xmlns:p14="http://schemas.microsoft.com/office/powerpoint/2010/main" val="551649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33"/>
          <p:cNvSpPr/>
          <p:nvPr/>
        </p:nvSpPr>
        <p:spPr>
          <a:xfrm>
            <a:off x="-159626" y="8858138"/>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S14</a:t>
            </a:r>
          </a:p>
        </p:txBody>
      </p:sp>
      <p:sp>
        <p:nvSpPr>
          <p:cNvPr id="7" name="TextBox 6"/>
          <p:cNvSpPr txBox="1"/>
          <p:nvPr/>
        </p:nvSpPr>
        <p:spPr>
          <a:xfrm>
            <a:off x="1139974" y="175156"/>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26" name="TextBox 25"/>
          <p:cNvSpPr txBox="1"/>
          <p:nvPr/>
        </p:nvSpPr>
        <p:spPr>
          <a:xfrm>
            <a:off x="1106363" y="3113321"/>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sp>
        <p:nvSpPr>
          <p:cNvPr id="14" name="Retângulo 31"/>
          <p:cNvSpPr/>
          <p:nvPr/>
        </p:nvSpPr>
        <p:spPr>
          <a:xfrm>
            <a:off x="1688078" y="159767"/>
            <a:ext cx="2906180"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Quantification of bound BSA</a:t>
            </a:r>
            <a:endParaRPr lang="en-GB" dirty="0">
              <a:ea typeface="Geneva" charset="0"/>
              <a:cs typeface="Arial"/>
            </a:endParaRPr>
          </a:p>
        </p:txBody>
      </p:sp>
      <p:sp>
        <p:nvSpPr>
          <p:cNvPr id="21" name="Retângulo 31"/>
          <p:cNvSpPr/>
          <p:nvPr/>
        </p:nvSpPr>
        <p:spPr>
          <a:xfrm>
            <a:off x="2198891" y="3097932"/>
            <a:ext cx="1884555"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Adsorption of MB</a:t>
            </a:r>
            <a:endParaRPr lang="en-GB" dirty="0">
              <a:ea typeface="Geneva" charset="0"/>
              <a:cs typeface="Arial"/>
            </a:endParaRPr>
          </a:p>
        </p:txBody>
      </p:sp>
      <p:pic>
        <p:nvPicPr>
          <p:cNvPr id="22"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21" t="7286" r="10005" b="9182"/>
          <a:stretch/>
        </p:blipFill>
        <p:spPr bwMode="auto">
          <a:xfrm>
            <a:off x="1124744" y="6573238"/>
            <a:ext cx="3420000" cy="24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50" t="4383" r="12394" b="1326"/>
          <a:stretch/>
        </p:blipFill>
        <p:spPr bwMode="auto">
          <a:xfrm>
            <a:off x="1264568" y="3508287"/>
            <a:ext cx="3420000" cy="263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988" t="8358" r="7488" b="9306"/>
          <a:stretch/>
        </p:blipFill>
        <p:spPr bwMode="auto">
          <a:xfrm>
            <a:off x="1341168" y="635911"/>
            <a:ext cx="3600000" cy="2350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1106363" y="6201953"/>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C</a:t>
            </a:r>
          </a:p>
        </p:txBody>
      </p:sp>
      <p:sp>
        <p:nvSpPr>
          <p:cNvPr id="30" name="Retângulo 31"/>
          <p:cNvSpPr/>
          <p:nvPr/>
        </p:nvSpPr>
        <p:spPr>
          <a:xfrm>
            <a:off x="1424996" y="6186564"/>
            <a:ext cx="3432351"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Adsorption of BSA by surface area</a:t>
            </a:r>
            <a:endParaRPr lang="en-GB" dirty="0">
              <a:ea typeface="Geneva" charset="0"/>
              <a:cs typeface="Arial"/>
            </a:endParaRPr>
          </a:p>
        </p:txBody>
      </p:sp>
      <p:sp>
        <p:nvSpPr>
          <p:cNvPr id="12" name="TextBox 11"/>
          <p:cNvSpPr txBox="1"/>
          <p:nvPr/>
        </p:nvSpPr>
        <p:spPr>
          <a:xfrm>
            <a:off x="5013176" y="2915816"/>
            <a:ext cx="1728192" cy="4893647"/>
          </a:xfrm>
          <a:prstGeom prst="rect">
            <a:avLst/>
          </a:prstGeom>
          <a:noFill/>
        </p:spPr>
        <p:txBody>
          <a:bodyPr wrap="square" rtlCol="0">
            <a:spAutoFit/>
          </a:bodyPr>
          <a:lstStyle/>
          <a:p>
            <a:r>
              <a:rPr lang="en-GB" sz="1200" b="1" dirty="0" smtClean="0"/>
              <a:t>Figure </a:t>
            </a:r>
            <a:r>
              <a:rPr lang="en-GB" sz="1200" b="1" dirty="0" err="1" smtClean="0"/>
              <a:t>S14</a:t>
            </a:r>
            <a:r>
              <a:rPr lang="en-GB" sz="1200" b="1" dirty="0" smtClean="0"/>
              <a:t>.</a:t>
            </a:r>
            <a:r>
              <a:rPr lang="en-GB" sz="1200" dirty="0" smtClean="0"/>
              <a:t> </a:t>
            </a:r>
            <a:r>
              <a:rPr lang="en-GB" sz="1200" b="1" dirty="0" smtClean="0"/>
              <a:t>Adsorption of molecules to GO sheets. (A)</a:t>
            </a:r>
            <a:r>
              <a:rPr lang="en-GB" sz="1200" dirty="0" smtClean="0"/>
              <a:t> Adsorption of </a:t>
            </a:r>
            <a:r>
              <a:rPr lang="en-GB" sz="1200" dirty="0" err="1" smtClean="0"/>
              <a:t>BSA</a:t>
            </a:r>
            <a:r>
              <a:rPr lang="en-GB" sz="1200" dirty="0" smtClean="0"/>
              <a:t> to carbon </a:t>
            </a:r>
            <a:r>
              <a:rPr lang="en-GB" sz="1200" dirty="0" err="1" smtClean="0"/>
              <a:t>nanomaterials</a:t>
            </a:r>
            <a:r>
              <a:rPr lang="en-GB" sz="1200" dirty="0" smtClean="0"/>
              <a:t> was quantified by </a:t>
            </a:r>
            <a:r>
              <a:rPr lang="en-GB" sz="1200" dirty="0" err="1" smtClean="0"/>
              <a:t>BCA</a:t>
            </a:r>
            <a:r>
              <a:rPr lang="en-GB" sz="1200" dirty="0" smtClean="0"/>
              <a:t> assay on the final purified protein-coated material samples (</a:t>
            </a:r>
            <a:r>
              <a:rPr lang="en-GB" sz="1200" i="1" dirty="0" smtClean="0"/>
              <a:t>Purified</a:t>
            </a:r>
            <a:r>
              <a:rPr lang="en-GB" sz="1200" dirty="0" smtClean="0"/>
              <a:t>) and on the supernatant of the 3</a:t>
            </a:r>
            <a:r>
              <a:rPr lang="en-GB" sz="1200" baseline="30000" dirty="0" smtClean="0"/>
              <a:t>rd</a:t>
            </a:r>
            <a:r>
              <a:rPr lang="en-GB" sz="1200" dirty="0" smtClean="0"/>
              <a:t> centrifugation step (</a:t>
            </a:r>
            <a:r>
              <a:rPr lang="en-GB" sz="1200" i="1" dirty="0" smtClean="0"/>
              <a:t>Wash 3</a:t>
            </a:r>
            <a:r>
              <a:rPr lang="en-GB" sz="1200" dirty="0" smtClean="0"/>
              <a:t>), which contained less loosely bound proteins. </a:t>
            </a:r>
            <a:r>
              <a:rPr lang="en-GB" sz="1200" b="1" dirty="0" smtClean="0"/>
              <a:t>(B) </a:t>
            </a:r>
            <a:r>
              <a:rPr lang="en-GB" sz="1200" dirty="0" smtClean="0"/>
              <a:t>Adsorption of methylene blue to GO was modelled by a Langmuir isotherm, from which the surface area was calculated.</a:t>
            </a:r>
            <a:r>
              <a:rPr lang="en-GB" sz="1200" b="1" dirty="0" smtClean="0"/>
              <a:t> (C)</a:t>
            </a:r>
            <a:r>
              <a:rPr lang="en-GB" sz="1200" dirty="0" smtClean="0"/>
              <a:t> Adsorption of </a:t>
            </a:r>
            <a:r>
              <a:rPr lang="en-GB" sz="1200" dirty="0" err="1" smtClean="0"/>
              <a:t>BSA</a:t>
            </a:r>
            <a:r>
              <a:rPr lang="en-GB" sz="1200" dirty="0" smtClean="0"/>
              <a:t> shown in </a:t>
            </a:r>
            <a:r>
              <a:rPr lang="en-GB" sz="1200" b="1" dirty="0" smtClean="0"/>
              <a:t>Figure </a:t>
            </a:r>
            <a:r>
              <a:rPr lang="en-GB" sz="1200" b="1" dirty="0" err="1" smtClean="0"/>
              <a:t>7C</a:t>
            </a:r>
            <a:r>
              <a:rPr lang="en-GB" sz="1200" b="1" dirty="0" smtClean="0"/>
              <a:t> </a:t>
            </a:r>
            <a:r>
              <a:rPr lang="en-GB" sz="1200" dirty="0" smtClean="0"/>
              <a:t>was normalised by the surface area of GO. Each experiment was repeated twice.</a:t>
            </a:r>
            <a:endParaRPr lang="en-IN" sz="1200" dirty="0"/>
          </a:p>
        </p:txBody>
      </p:sp>
    </p:spTree>
    <p:extLst>
      <p:ext uri="{BB962C8B-B14F-4D97-AF65-F5344CB8AC3E}">
        <p14:creationId xmlns:p14="http://schemas.microsoft.com/office/powerpoint/2010/main" val="3385603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55664" y="462596"/>
            <a:ext cx="5972874" cy="4014306"/>
            <a:chOff x="355664" y="462596"/>
            <a:chExt cx="5972874" cy="4014306"/>
          </a:xfrm>
        </p:grpSpPr>
        <p:pic>
          <p:nvPicPr>
            <p:cNvPr id="3076" name="Picture 4"/>
            <p:cNvPicPr>
              <a:picLocks noChangeAspect="1" noChangeArrowheads="1"/>
            </p:cNvPicPr>
            <p:nvPr/>
          </p:nvPicPr>
          <p:blipFill rotWithShape="1">
            <a:blip r:embed="rId3" cstate="print">
              <a:duotone>
                <a:prstClr val="black"/>
                <a:schemeClr val="tx1">
                  <a:tint val="45000"/>
                  <a:satMod val="400000"/>
                </a:schemeClr>
              </a:duotone>
              <a:extLst>
                <a:ext uri="{28A0092B-C50C-407E-A947-70E740481C1C}">
                  <a14:useLocalDpi xmlns:a14="http://schemas.microsoft.com/office/drawing/2010/main" val="0"/>
                </a:ext>
              </a:extLst>
            </a:blip>
            <a:srcRect t="5132" r="15188"/>
            <a:stretch/>
          </p:blipFill>
          <p:spPr bwMode="auto">
            <a:xfrm>
              <a:off x="3700382" y="2413648"/>
              <a:ext cx="2628156" cy="206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descr="Z:\staff\mbgpparc - Filipe\Data\2016\09-2016\08-09-2016\GO aggregation in peritoneal cavity\Mouse2_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844" t="30643" r="31612" b="31852"/>
            <a:stretch/>
          </p:blipFill>
          <p:spPr bwMode="auto">
            <a:xfrm>
              <a:off x="355664" y="900010"/>
              <a:ext cx="878572" cy="180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2383864" y="755576"/>
              <a:ext cx="1549192" cy="8049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5" name="Straight Arrow Connector 54"/>
            <p:cNvCxnSpPr/>
            <p:nvPr/>
          </p:nvCxnSpPr>
          <p:spPr>
            <a:xfrm>
              <a:off x="2311856" y="1835696"/>
              <a:ext cx="1549192" cy="8049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 name="TextBox 5"/>
            <p:cNvSpPr txBox="1"/>
            <p:nvPr/>
          </p:nvSpPr>
          <p:spPr>
            <a:xfrm rot="19906586">
              <a:off x="2990581" y="1158027"/>
              <a:ext cx="599844" cy="369332"/>
            </a:xfrm>
            <a:prstGeom prst="rect">
              <a:avLst/>
            </a:prstGeom>
            <a:noFill/>
          </p:spPr>
          <p:txBody>
            <a:bodyPr wrap="none" rtlCol="0">
              <a:spAutoFit/>
            </a:bodyPr>
            <a:lstStyle/>
            <a:p>
              <a:r>
                <a:rPr lang="en-GB" dirty="0"/>
                <a:t>SEM</a:t>
              </a:r>
            </a:p>
          </p:txBody>
        </p:sp>
        <p:sp>
          <p:nvSpPr>
            <p:cNvPr id="59" name="TextBox 58"/>
            <p:cNvSpPr txBox="1"/>
            <p:nvPr/>
          </p:nvSpPr>
          <p:spPr>
            <a:xfrm rot="1654377">
              <a:off x="2716200" y="2455931"/>
              <a:ext cx="837089" cy="369332"/>
            </a:xfrm>
            <a:prstGeom prst="rect">
              <a:avLst/>
            </a:prstGeom>
            <a:noFill/>
          </p:spPr>
          <p:txBody>
            <a:bodyPr wrap="none" rtlCol="0">
              <a:spAutoFit/>
            </a:bodyPr>
            <a:lstStyle/>
            <a:p>
              <a:r>
                <a:rPr lang="en-GB" dirty="0"/>
                <a:t>Raman</a:t>
              </a:r>
            </a:p>
          </p:txBody>
        </p:sp>
        <p:sp>
          <p:nvSpPr>
            <p:cNvPr id="3" name="Rectangle 2"/>
            <p:cNvSpPr/>
            <p:nvPr/>
          </p:nvSpPr>
          <p:spPr>
            <a:xfrm>
              <a:off x="866188" y="2286161"/>
              <a:ext cx="247965" cy="235225"/>
            </a:xfrm>
            <a:prstGeom prst="rect">
              <a:avLst/>
            </a:prstGeom>
            <a:noFill/>
            <a:ln>
              <a:solidFill>
                <a:srgbClr val="FFFF00"/>
              </a:solidFill>
              <a:prstDash val="sysDo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5" descr="Z:\staff\mbgpparc - Filipe\Data\2016\09-2016\08-09-2016\GO aggregation in peritoneal cavity\Mouse2_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5648" t="59954" r="34816" b="35145"/>
            <a:stretch/>
          </p:blipFill>
          <p:spPr bwMode="auto">
            <a:xfrm>
              <a:off x="1436020" y="1121086"/>
              <a:ext cx="1242239" cy="1135013"/>
            </a:xfrm>
            <a:prstGeom prst="rect">
              <a:avLst/>
            </a:prstGeom>
            <a:ln>
              <a:solidFill>
                <a:srgbClr val="FFFF00"/>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3916406" y="462596"/>
              <a:ext cx="1953599" cy="1687673"/>
              <a:chOff x="3916406" y="462596"/>
              <a:chExt cx="1953599" cy="1687673"/>
            </a:xfrm>
          </p:grpSpPr>
          <p:pic>
            <p:nvPicPr>
              <p:cNvPr id="54" name="Picture 53" descr="Y:\staff\mbgpparc - Filipe\Data\2016\11-2016\02-11-2016\SEM\sample05\sample05_024.tif"/>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b="6241"/>
              <a:stretch/>
            </p:blipFill>
            <p:spPr bwMode="auto">
              <a:xfrm>
                <a:off x="3916406" y="462596"/>
                <a:ext cx="1953599" cy="16876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3" name="Straight Connector 12"/>
              <p:cNvCxnSpPr/>
              <p:nvPr/>
            </p:nvCxnSpPr>
            <p:spPr>
              <a:xfrm>
                <a:off x="5085184" y="1979712"/>
                <a:ext cx="658800"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sp>
            <p:nvSpPr>
              <p:cNvPr id="2" name="Rectangle 1"/>
              <p:cNvSpPr/>
              <p:nvPr/>
            </p:nvSpPr>
            <p:spPr>
              <a:xfrm>
                <a:off x="5159546" y="1706544"/>
                <a:ext cx="510076" cy="276999"/>
              </a:xfrm>
              <a:prstGeom prst="rect">
                <a:avLst/>
              </a:prstGeom>
            </p:spPr>
            <p:txBody>
              <a:bodyPr wrap="none">
                <a:spAutoFit/>
              </a:bodyPr>
              <a:lstStyle/>
              <a:p>
                <a:r>
                  <a:rPr lang="en-GB" sz="1200" b="1" dirty="0">
                    <a:solidFill>
                      <a:schemeClr val="bg1"/>
                    </a:solidFill>
                  </a:rPr>
                  <a:t>5 </a:t>
                </a:r>
                <a:r>
                  <a:rPr lang="en-GB" sz="1200" b="1" dirty="0" err="1">
                    <a:solidFill>
                      <a:schemeClr val="bg1"/>
                    </a:solidFill>
                  </a:rPr>
                  <a:t>μm</a:t>
                </a:r>
                <a:endParaRPr lang="en-GB" sz="1200" b="1" dirty="0">
                  <a:solidFill>
                    <a:schemeClr val="bg1"/>
                  </a:solidFill>
                </a:endParaRPr>
              </a:p>
            </p:txBody>
          </p:sp>
        </p:grpSp>
      </p:grpSp>
      <p:sp>
        <p:nvSpPr>
          <p:cNvPr id="16" name="Rectangle 33"/>
          <p:cNvSpPr/>
          <p:nvPr/>
        </p:nvSpPr>
        <p:spPr>
          <a:xfrm>
            <a:off x="43026" y="8720499"/>
            <a:ext cx="1071127"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S15</a:t>
            </a:r>
          </a:p>
        </p:txBody>
      </p:sp>
      <p:sp>
        <p:nvSpPr>
          <p:cNvPr id="17" name="TextBox 16"/>
          <p:cNvSpPr txBox="1"/>
          <p:nvPr/>
        </p:nvSpPr>
        <p:spPr>
          <a:xfrm>
            <a:off x="43026" y="5652120"/>
            <a:ext cx="6770349" cy="954107"/>
          </a:xfrm>
          <a:prstGeom prst="rect">
            <a:avLst/>
          </a:prstGeom>
          <a:noFill/>
        </p:spPr>
        <p:txBody>
          <a:bodyPr wrap="square" rtlCol="0">
            <a:spAutoFit/>
          </a:bodyPr>
          <a:lstStyle/>
          <a:p>
            <a:r>
              <a:rPr lang="en-GB" sz="1400" b="1" dirty="0" smtClean="0"/>
              <a:t>Figure </a:t>
            </a:r>
            <a:r>
              <a:rPr lang="en-GB" sz="1400" b="1" dirty="0" err="1" smtClean="0"/>
              <a:t>S15</a:t>
            </a:r>
            <a:r>
              <a:rPr lang="en-GB" sz="1400" b="1" dirty="0" smtClean="0"/>
              <a:t>. Characterisation of black mass detected in the peritoneal cavity</a:t>
            </a:r>
            <a:r>
              <a:rPr lang="en-GB" sz="1400" dirty="0" smtClean="0"/>
              <a:t>. </a:t>
            </a:r>
            <a:r>
              <a:rPr lang="en-GB" sz="1400" dirty="0" err="1" smtClean="0"/>
              <a:t>SEM</a:t>
            </a:r>
            <a:r>
              <a:rPr lang="en-GB" sz="1400" dirty="0" smtClean="0"/>
              <a:t> revealed flake-like structures that resembled GO sheets as shown in </a:t>
            </a:r>
            <a:r>
              <a:rPr lang="en-GB" sz="1400" b="1" dirty="0" smtClean="0"/>
              <a:t>Figure 1</a:t>
            </a:r>
            <a:r>
              <a:rPr lang="en-GB" sz="1400" dirty="0" smtClean="0"/>
              <a:t>. Raman spectroscopy confirmed the crystalline structure of these agglomerates to be derived from GO.</a:t>
            </a:r>
            <a:endParaRPr lang="en-IN" sz="1400" dirty="0"/>
          </a:p>
        </p:txBody>
      </p:sp>
    </p:spTree>
    <p:extLst>
      <p:ext uri="{BB962C8B-B14F-4D97-AF65-F5344CB8AC3E}">
        <p14:creationId xmlns:p14="http://schemas.microsoft.com/office/powerpoint/2010/main" val="1641410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
          <p:cNvSpPr/>
          <p:nvPr/>
        </p:nvSpPr>
        <p:spPr>
          <a:xfrm>
            <a:off x="70742" y="4427984"/>
            <a:ext cx="6813376" cy="400110"/>
          </a:xfrm>
          <a:prstGeom prst="rect">
            <a:avLst/>
          </a:prstGeom>
        </p:spPr>
        <p:txBody>
          <a:bodyPr wrap="square">
            <a:spAutoFit/>
          </a:bodyPr>
          <a:lstStyle/>
          <a:p>
            <a:r>
              <a:rPr lang="en-GB" sz="1000" b="1" dirty="0">
                <a:solidFill>
                  <a:prstClr val="black"/>
                </a:solidFill>
              </a:rPr>
              <a:t>(#)</a:t>
            </a:r>
            <a:r>
              <a:rPr lang="en-GB" sz="1000" dirty="0">
                <a:solidFill>
                  <a:prstClr val="black"/>
                </a:solidFill>
              </a:rPr>
              <a:t> </a:t>
            </a:r>
            <a:r>
              <a:rPr lang="en-GB" sz="1000" i="1" dirty="0">
                <a:solidFill>
                  <a:prstClr val="black"/>
                </a:solidFill>
              </a:rPr>
              <a:t>Lateral dimensions and thickness of l-GO and s-GO are reported as a range between the minimum and the maximum size detected. </a:t>
            </a:r>
          </a:p>
        </p:txBody>
      </p:sp>
      <p:graphicFrame>
        <p:nvGraphicFramePr>
          <p:cNvPr id="21" name="Table 6"/>
          <p:cNvGraphicFramePr>
            <a:graphicFrameLocks noGrp="1"/>
          </p:cNvGraphicFramePr>
          <p:nvPr>
            <p:extLst>
              <p:ext uri="{D42A27DB-BD31-4B8C-83A1-F6EECF244321}">
                <p14:modId xmlns:p14="http://schemas.microsoft.com/office/powerpoint/2010/main" val="3747176541"/>
              </p:ext>
            </p:extLst>
          </p:nvPr>
        </p:nvGraphicFramePr>
        <p:xfrm>
          <a:off x="-8889" y="1034167"/>
          <a:ext cx="6866889" cy="3249935"/>
        </p:xfrm>
        <a:graphic>
          <a:graphicData uri="http://schemas.openxmlformats.org/drawingml/2006/table">
            <a:tbl>
              <a:tblPr firstRow="1" firstCol="1" bandRow="1"/>
              <a:tblGrid>
                <a:gridCol w="1904047">
                  <a:extLst>
                    <a:ext uri="{9D8B030D-6E8A-4147-A177-3AD203B41FA5}">
                      <a16:colId xmlns="" xmlns:a16="http://schemas.microsoft.com/office/drawing/2014/main" val="20000"/>
                    </a:ext>
                  </a:extLst>
                </a:gridCol>
                <a:gridCol w="921385">
                  <a:extLst>
                    <a:ext uri="{9D8B030D-6E8A-4147-A177-3AD203B41FA5}">
                      <a16:colId xmlns="" xmlns:a16="http://schemas.microsoft.com/office/drawing/2014/main" val="20001"/>
                    </a:ext>
                  </a:extLst>
                </a:gridCol>
                <a:gridCol w="1929447">
                  <a:extLst>
                    <a:ext uri="{9D8B030D-6E8A-4147-A177-3AD203B41FA5}">
                      <a16:colId xmlns="" xmlns:a16="http://schemas.microsoft.com/office/drawing/2014/main" val="20002"/>
                    </a:ext>
                  </a:extLst>
                </a:gridCol>
                <a:gridCol w="2112010">
                  <a:extLst>
                    <a:ext uri="{9D8B030D-6E8A-4147-A177-3AD203B41FA5}">
                      <a16:colId xmlns="" xmlns:a16="http://schemas.microsoft.com/office/drawing/2014/main" val="20003"/>
                    </a:ext>
                  </a:extLst>
                </a:gridCol>
              </a:tblGrid>
              <a:tr h="252095">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b="1" i="1"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kern="1200" dirty="0">
                          <a:solidFill>
                            <a:srgbClr val="000000"/>
                          </a:solidFill>
                          <a:effectLst/>
                          <a:latin typeface="+mj-lt"/>
                          <a:ea typeface="Calibri"/>
                          <a:cs typeface="Times New Roman" panose="02020603050405020304" pitchFamily="18" charset="0"/>
                        </a:rPr>
                        <a:t>Technique</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dirty="0">
                          <a:solidFill>
                            <a:srgbClr val="000000"/>
                          </a:solidFill>
                          <a:effectLst/>
                          <a:latin typeface="+mj-lt"/>
                          <a:ea typeface="Calibri"/>
                          <a:cs typeface="Times New Roman" panose="02020603050405020304" pitchFamily="18" charset="0"/>
                        </a:rPr>
                        <a:t>l-GO</a:t>
                      </a:r>
                      <a:endParaRPr lang="en-GB" sz="1000" dirty="0">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dirty="0">
                          <a:solidFill>
                            <a:srgbClr val="000000"/>
                          </a:solidFill>
                          <a:effectLst/>
                          <a:latin typeface="+mj-lt"/>
                          <a:ea typeface="Calibri"/>
                          <a:cs typeface="Times New Roman" panose="02020603050405020304" pitchFamily="18" charset="0"/>
                        </a:rPr>
                        <a:t>s-GO</a:t>
                      </a:r>
                      <a:endParaRPr lang="en-GB" sz="1000" dirty="0">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52095">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dirty="0">
                          <a:solidFill>
                            <a:srgbClr val="000000"/>
                          </a:solidFill>
                          <a:effectLst/>
                          <a:latin typeface="+mj-lt"/>
                          <a:ea typeface="Calibri"/>
                          <a:cs typeface="Times New Roman" panose="02020603050405020304" pitchFamily="18" charset="0"/>
                        </a:rPr>
                        <a:t>Lateral dimensions</a:t>
                      </a:r>
                      <a:r>
                        <a:rPr lang="en-GB" sz="1000" b="1" i="1" baseline="30000" dirty="0">
                          <a:solidFill>
                            <a:srgbClr val="000000"/>
                          </a:solidFill>
                          <a:effectLst/>
                          <a:latin typeface="+mj-lt"/>
                          <a:ea typeface="Calibri"/>
                          <a:cs typeface="Times New Roman" panose="02020603050405020304" pitchFamily="18" charset="0"/>
                        </a:rPr>
                        <a:t>#</a:t>
                      </a:r>
                      <a:endParaRPr lang="en-GB" sz="1000" i="1" baseline="30000" dirty="0">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000" i="1" kern="1200" dirty="0">
                          <a:solidFill>
                            <a:srgbClr val="000000"/>
                          </a:solidFill>
                          <a:effectLst/>
                          <a:latin typeface="+mj-lt"/>
                          <a:ea typeface="Calibri"/>
                          <a:cs typeface="Times New Roman" panose="02020603050405020304" pitchFamily="18" charset="0"/>
                        </a:rPr>
                        <a:t>Optical</a:t>
                      </a:r>
                    </a:p>
                    <a:p>
                      <a:pPr algn="ctr"/>
                      <a:r>
                        <a:rPr lang="en-GB" sz="1000" i="1" kern="1200" dirty="0">
                          <a:solidFill>
                            <a:srgbClr val="000000"/>
                          </a:solidFill>
                          <a:effectLst/>
                          <a:latin typeface="+mj-lt"/>
                          <a:ea typeface="Calibri"/>
                          <a:cs typeface="Times New Roman" panose="02020603050405020304" pitchFamily="18" charset="0"/>
                        </a:rPr>
                        <a:t>microscopy</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1 – 24 </a:t>
                      </a:r>
                      <a:r>
                        <a:rPr lang="el-GR" sz="1000" kern="1200" dirty="0">
                          <a:solidFill>
                            <a:srgbClr val="000000"/>
                          </a:solidFill>
                          <a:effectLst/>
                          <a:latin typeface="+mj-lt"/>
                          <a:ea typeface="Calibri"/>
                          <a:cs typeface="Times New Roman" panose="02020603050405020304" pitchFamily="18" charset="0"/>
                        </a:rPr>
                        <a:t>μ</a:t>
                      </a:r>
                      <a:r>
                        <a:rPr lang="en-GB" sz="1000" kern="1200" dirty="0">
                          <a:solidFill>
                            <a:srgbClr val="000000"/>
                          </a:solidFill>
                          <a:effectLst/>
                          <a:latin typeface="+mj-lt"/>
                          <a:ea typeface="Calibri"/>
                          <a:cs typeface="Times New Roman" panose="02020603050405020304" pitchFamily="18" charset="0"/>
                        </a:rPr>
                        <a:t>m (n = 263)</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1"/>
                  </a:ext>
                </a:extLst>
              </a:tr>
              <a:tr h="257701">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kern="1200" dirty="0">
                        <a:solidFill>
                          <a:srgbClr val="000000"/>
                        </a:solidFill>
                        <a:effectLst/>
                        <a:latin typeface="Times New Roman"/>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AFM</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5 – 15 </a:t>
                      </a:r>
                      <a:r>
                        <a:rPr lang="el-GR" sz="1000" kern="1200" dirty="0">
                          <a:solidFill>
                            <a:srgbClr val="000000"/>
                          </a:solidFill>
                          <a:effectLst/>
                          <a:latin typeface="+mj-lt"/>
                          <a:ea typeface="Calibri"/>
                          <a:cs typeface="Times New Roman" panose="02020603050405020304" pitchFamily="18" charset="0"/>
                        </a:rPr>
                        <a:t>μ</a:t>
                      </a:r>
                      <a:r>
                        <a:rPr lang="en-GB" sz="1000" kern="1200" dirty="0">
                          <a:solidFill>
                            <a:srgbClr val="000000"/>
                          </a:solidFill>
                          <a:effectLst/>
                          <a:latin typeface="+mj-lt"/>
                          <a:ea typeface="Calibri"/>
                          <a:cs typeface="Times New Roman" panose="02020603050405020304" pitchFamily="18" charset="0"/>
                        </a:rPr>
                        <a:t>m (n = 9)</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50 nm – </a:t>
                      </a:r>
                      <a:r>
                        <a:rPr lang="en-GB" sz="1000" kern="1200" dirty="0">
                          <a:solidFill>
                            <a:srgbClr val="000000"/>
                          </a:solidFill>
                          <a:effectLst/>
                          <a:latin typeface="+mn-lt"/>
                          <a:ea typeface="Calibri"/>
                          <a:cs typeface="Times New Roman" panose="02020603050405020304" pitchFamily="18" charset="0"/>
                        </a:rPr>
                        <a:t>1.4 </a:t>
                      </a:r>
                      <a:r>
                        <a:rPr lang="el-GR" sz="1000" kern="1200" dirty="0">
                          <a:solidFill>
                            <a:srgbClr val="000000"/>
                          </a:solidFill>
                          <a:effectLst/>
                          <a:latin typeface="+mn-lt"/>
                          <a:ea typeface="Calibri"/>
                          <a:cs typeface="Times New Roman" panose="02020603050405020304" pitchFamily="18" charset="0"/>
                        </a:rPr>
                        <a:t>μ</a:t>
                      </a:r>
                      <a:r>
                        <a:rPr lang="en-GB" sz="1000" kern="1200" dirty="0">
                          <a:solidFill>
                            <a:srgbClr val="000000"/>
                          </a:solidFill>
                          <a:effectLst/>
                          <a:latin typeface="+mn-lt"/>
                          <a:ea typeface="Calibri"/>
                          <a:cs typeface="Times New Roman" panose="02020603050405020304" pitchFamily="18" charset="0"/>
                        </a:rPr>
                        <a:t>m (n = 327)</a:t>
                      </a:r>
                      <a:endParaRPr lang="en-GB" sz="1000"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2"/>
                  </a:ext>
                </a:extLst>
              </a:tr>
              <a:tr h="284480">
                <a:tc vMerge="1">
                  <a:txBody>
                    <a:bodyPr/>
                    <a:lstStyle/>
                    <a:p>
                      <a:pPr algn="ctr">
                        <a:lnSpc>
                          <a:spcPct val="115000"/>
                        </a:lnSpc>
                        <a:spcAft>
                          <a:spcPts val="0"/>
                        </a:spcAft>
                      </a:pPr>
                      <a:endParaRPr lang="en-GB" sz="1050" dirty="0">
                        <a:effectLst/>
                        <a:latin typeface="+mn-lt"/>
                        <a:ea typeface="Calibri"/>
                        <a:cs typeface="Times New Roman"/>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TEM</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0.9 – 10 </a:t>
                      </a:r>
                      <a:r>
                        <a:rPr lang="el-GR" sz="1000" kern="1200" dirty="0">
                          <a:solidFill>
                            <a:srgbClr val="000000"/>
                          </a:solidFill>
                          <a:effectLst/>
                          <a:latin typeface="+mj-lt"/>
                          <a:ea typeface="Calibri"/>
                          <a:cs typeface="Times New Roman" panose="02020603050405020304" pitchFamily="18" charset="0"/>
                        </a:rPr>
                        <a:t>μ</a:t>
                      </a:r>
                      <a:r>
                        <a:rPr lang="en-GB" sz="1000" kern="1200" dirty="0">
                          <a:solidFill>
                            <a:srgbClr val="000000"/>
                          </a:solidFill>
                          <a:effectLst/>
                          <a:latin typeface="+mj-lt"/>
                          <a:ea typeface="Calibri"/>
                          <a:cs typeface="Times New Roman" panose="02020603050405020304" pitchFamily="18" charset="0"/>
                        </a:rPr>
                        <a:t>m (n = 19)</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20 nm – 600 nm (n = 857)</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3"/>
                  </a:ext>
                </a:extLst>
              </a:tr>
              <a:tr h="284480">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dirty="0">
                          <a:solidFill>
                            <a:srgbClr val="000000"/>
                          </a:solidFill>
                          <a:effectLst/>
                          <a:latin typeface="+mj-lt"/>
                          <a:ea typeface="Calibri"/>
                          <a:cs typeface="Times New Roman" panose="02020603050405020304" pitchFamily="18" charset="0"/>
                        </a:rPr>
                        <a:t>Thickness</a:t>
                      </a:r>
                      <a:r>
                        <a:rPr lang="en-GB" sz="1000" b="1" i="1" baseline="30000" dirty="0">
                          <a:solidFill>
                            <a:srgbClr val="000000"/>
                          </a:solidFill>
                          <a:effectLst/>
                          <a:latin typeface="+mj-lt"/>
                          <a:ea typeface="Calibri"/>
                          <a:cs typeface="Times New Roman" panose="02020603050405020304" pitchFamily="18" charset="0"/>
                        </a:rPr>
                        <a:t>#</a:t>
                      </a:r>
                      <a:endParaRPr lang="en-GB" sz="1000" i="1" baseline="30000"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AFM</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1 – 10 nm </a:t>
                      </a:r>
                      <a:r>
                        <a:rPr lang="en-GB" sz="1000" kern="1200" dirty="0">
                          <a:solidFill>
                            <a:srgbClr val="000000"/>
                          </a:solidFill>
                          <a:effectLst/>
                          <a:latin typeface="+mn-lt"/>
                          <a:ea typeface="Calibri"/>
                          <a:cs typeface="Times New Roman" panose="02020603050405020304" pitchFamily="18" charset="0"/>
                        </a:rPr>
                        <a:t>(n = </a:t>
                      </a:r>
                      <a:r>
                        <a:rPr lang="en-GB" sz="1000" kern="1200" dirty="0" smtClean="0">
                          <a:solidFill>
                            <a:srgbClr val="000000"/>
                          </a:solidFill>
                          <a:effectLst/>
                          <a:latin typeface="+mn-lt"/>
                          <a:ea typeface="Calibri"/>
                          <a:cs typeface="Times New Roman" panose="02020603050405020304" pitchFamily="18" charset="0"/>
                        </a:rPr>
                        <a:t>9</a:t>
                      </a:r>
                      <a:r>
                        <a:rPr lang="en-GB" sz="1000" kern="1200" dirty="0">
                          <a:solidFill>
                            <a:srgbClr val="000000"/>
                          </a:solidFill>
                          <a:effectLst/>
                          <a:latin typeface="+mn-lt"/>
                          <a:ea typeface="Calibri"/>
                          <a:cs typeface="Times New Roman" panose="02020603050405020304" pitchFamily="18" charset="0"/>
                        </a:rPr>
                        <a:t>)</a:t>
                      </a:r>
                      <a:endParaRPr lang="en-GB" sz="1000"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1 – 15 nm </a:t>
                      </a:r>
                      <a:r>
                        <a:rPr lang="en-GB" sz="1000" kern="1200" dirty="0">
                          <a:solidFill>
                            <a:srgbClr val="000000"/>
                          </a:solidFill>
                          <a:effectLst/>
                          <a:latin typeface="+mn-lt"/>
                          <a:ea typeface="Calibri"/>
                          <a:cs typeface="Times New Roman" panose="02020603050405020304" pitchFamily="18" charset="0"/>
                        </a:rPr>
                        <a:t>(n = </a:t>
                      </a:r>
                      <a:r>
                        <a:rPr lang="en-GB" sz="1000" kern="1200" dirty="0" smtClean="0">
                          <a:solidFill>
                            <a:srgbClr val="000000"/>
                          </a:solidFill>
                          <a:effectLst/>
                          <a:latin typeface="+mn-lt"/>
                          <a:ea typeface="Calibri"/>
                          <a:cs typeface="Times New Roman" panose="02020603050405020304" pitchFamily="18" charset="0"/>
                        </a:rPr>
                        <a:t>327</a:t>
                      </a:r>
                      <a:r>
                        <a:rPr lang="en-GB" sz="1000" kern="1200" dirty="0">
                          <a:solidFill>
                            <a:srgbClr val="000000"/>
                          </a:solidFill>
                          <a:effectLst/>
                          <a:latin typeface="+mn-lt"/>
                          <a:ea typeface="Calibri"/>
                          <a:cs typeface="Times New Roman" panose="02020603050405020304" pitchFamily="18" charset="0"/>
                        </a:rPr>
                        <a:t>)</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4"/>
                  </a:ext>
                </a:extLst>
              </a:tr>
              <a:tr h="3899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1" i="1" dirty="0">
                          <a:solidFill>
                            <a:srgbClr val="000000"/>
                          </a:solidFill>
                          <a:effectLst/>
                          <a:latin typeface="+mj-lt"/>
                          <a:ea typeface="Calibri"/>
                          <a:cs typeface="Times New Roman" panose="02020603050405020304" pitchFamily="18" charset="0"/>
                        </a:rPr>
                        <a:t>Degree of defects</a:t>
                      </a:r>
                      <a:r>
                        <a:rPr lang="en-GB" sz="1000" b="1" i="1" baseline="0" dirty="0">
                          <a:solidFill>
                            <a:srgbClr val="000000"/>
                          </a:solidFill>
                          <a:effectLst/>
                          <a:latin typeface="+mj-lt"/>
                          <a:ea typeface="Calibri"/>
                          <a:cs typeface="Times New Roman" panose="02020603050405020304" pitchFamily="18" charset="0"/>
                        </a:rPr>
                        <a:t/>
                      </a:r>
                      <a:br>
                        <a:rPr lang="en-GB" sz="1000" b="1" i="1" baseline="0" dirty="0">
                          <a:solidFill>
                            <a:srgbClr val="000000"/>
                          </a:solidFill>
                          <a:effectLst/>
                          <a:latin typeface="+mj-lt"/>
                          <a:ea typeface="Calibri"/>
                          <a:cs typeface="Times New Roman" panose="02020603050405020304" pitchFamily="18" charset="0"/>
                        </a:rPr>
                      </a:br>
                      <a:r>
                        <a:rPr lang="en-GB" sz="1000" b="1" i="1" baseline="0" dirty="0">
                          <a:solidFill>
                            <a:srgbClr val="000000"/>
                          </a:solidFill>
                          <a:effectLst/>
                          <a:latin typeface="+mj-lt"/>
                          <a:ea typeface="Calibri"/>
                          <a:cs typeface="Times New Roman" panose="02020603050405020304" pitchFamily="18" charset="0"/>
                        </a:rPr>
                        <a:t>(I</a:t>
                      </a:r>
                      <a:r>
                        <a:rPr lang="en-GB" sz="1000" b="1" i="1" baseline="-25000" dirty="0">
                          <a:solidFill>
                            <a:srgbClr val="000000"/>
                          </a:solidFill>
                          <a:effectLst/>
                          <a:latin typeface="+mj-lt"/>
                          <a:ea typeface="Calibri"/>
                          <a:cs typeface="Times New Roman" panose="02020603050405020304" pitchFamily="18" charset="0"/>
                        </a:rPr>
                        <a:t>D</a:t>
                      </a:r>
                      <a:r>
                        <a:rPr lang="en-GB" sz="1000" b="1" i="1" baseline="0" dirty="0">
                          <a:solidFill>
                            <a:srgbClr val="000000"/>
                          </a:solidFill>
                          <a:effectLst/>
                          <a:latin typeface="+mj-lt"/>
                          <a:ea typeface="Calibri"/>
                          <a:cs typeface="Times New Roman" panose="02020603050405020304" pitchFamily="18" charset="0"/>
                        </a:rPr>
                        <a:t>/I</a:t>
                      </a:r>
                      <a:r>
                        <a:rPr lang="en-GB" sz="1000" b="1" i="1" baseline="-25000" dirty="0">
                          <a:solidFill>
                            <a:srgbClr val="000000"/>
                          </a:solidFill>
                          <a:effectLst/>
                          <a:latin typeface="+mj-lt"/>
                          <a:ea typeface="Calibri"/>
                          <a:cs typeface="Times New Roman" panose="02020603050405020304" pitchFamily="18" charset="0"/>
                        </a:rPr>
                        <a:t>G</a:t>
                      </a:r>
                      <a:r>
                        <a:rPr lang="en-GB" sz="1000" b="1" i="1" baseline="0" dirty="0">
                          <a:solidFill>
                            <a:srgbClr val="000000"/>
                          </a:solidFill>
                          <a:effectLst/>
                          <a:latin typeface="+mj-lt"/>
                          <a:ea typeface="Calibri"/>
                          <a:cs typeface="Times New Roman" panose="02020603050405020304" pitchFamily="18" charset="0"/>
                        </a:rPr>
                        <a:t>)</a:t>
                      </a: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Raman</a:t>
                      </a:r>
                    </a:p>
                    <a:p>
                      <a:pPr marL="0" marR="0" indent="0" algn="ctr" defTabSz="914400" rtl="0" eaLnBrk="1" fontAlgn="auto" latinLnBrk="0" hangingPunct="1">
                        <a:lnSpc>
                          <a:spcPct val="100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spectroscopy</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dirty="0">
                          <a:solidFill>
                            <a:srgbClr val="000000"/>
                          </a:solidFill>
                          <a:effectLst/>
                          <a:latin typeface="+mj-lt"/>
                          <a:ea typeface="Calibri"/>
                          <a:cs typeface="Times New Roman" panose="02020603050405020304" pitchFamily="18" charset="0"/>
                        </a:rPr>
                        <a:t>1.38 ± 0.02</a:t>
                      </a:r>
                      <a:endParaRPr lang="en-GB" sz="1000"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dirty="0">
                          <a:solidFill>
                            <a:srgbClr val="000000"/>
                          </a:solidFill>
                          <a:effectLst/>
                          <a:latin typeface="+mj-lt"/>
                          <a:ea typeface="Calibri"/>
                          <a:cs typeface="Times New Roman" panose="02020603050405020304" pitchFamily="18" charset="0"/>
                        </a:rPr>
                        <a:t>1.43 ± 0.02</a:t>
                      </a:r>
                      <a:endParaRPr lang="en-GB" sz="1000"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7"/>
                  </a:ext>
                </a:extLst>
              </a:tr>
              <a:tr h="252095">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dirty="0">
                          <a:solidFill>
                            <a:srgbClr val="000000"/>
                          </a:solidFill>
                          <a:effectLst/>
                          <a:latin typeface="+mj-lt"/>
                          <a:ea typeface="Calibri"/>
                          <a:cs typeface="Times New Roman" panose="02020603050405020304" pitchFamily="18" charset="0"/>
                        </a:rPr>
                        <a:t>Surface charge</a:t>
                      </a: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l-GR" sz="1000" i="1" kern="1200" dirty="0">
                          <a:solidFill>
                            <a:srgbClr val="000000"/>
                          </a:solidFill>
                          <a:effectLst/>
                          <a:latin typeface="+mj-lt"/>
                          <a:ea typeface="Calibri"/>
                          <a:cs typeface="Times New Roman" panose="02020603050405020304" pitchFamily="18" charset="0"/>
                        </a:rPr>
                        <a:t>ζ</a:t>
                      </a:r>
                      <a:r>
                        <a:rPr lang="en-GB" sz="1000" i="1" kern="1200" dirty="0">
                          <a:solidFill>
                            <a:srgbClr val="000000"/>
                          </a:solidFill>
                          <a:effectLst/>
                          <a:latin typeface="+mj-lt"/>
                          <a:ea typeface="Calibri"/>
                          <a:cs typeface="Times New Roman" panose="02020603050405020304" pitchFamily="18" charset="0"/>
                        </a:rPr>
                        <a:t>-potential</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-52.6 ± 2.6 mV</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-56.0 ± 1.9 mV</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8"/>
                  </a:ext>
                </a:extLst>
              </a:tr>
              <a:tr h="252000">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kern="1200" dirty="0">
                          <a:solidFill>
                            <a:srgbClr val="000000"/>
                          </a:solidFill>
                          <a:effectLst/>
                          <a:latin typeface="+mj-lt"/>
                          <a:ea typeface="Calibri"/>
                          <a:cs typeface="Times New Roman" panose="02020603050405020304" pitchFamily="18" charset="0"/>
                        </a:rPr>
                        <a:t>Functionalisation degree</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TGA</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44%</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44%</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09"/>
                  </a:ext>
                </a:extLst>
              </a:tr>
              <a:tr h="4681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b="1" i="1" kern="1200" dirty="0">
                          <a:solidFill>
                            <a:srgbClr val="000000"/>
                          </a:solidFill>
                          <a:effectLst/>
                          <a:latin typeface="+mj-lt"/>
                          <a:ea typeface="Calibri"/>
                          <a:cs typeface="Times New Roman" panose="02020603050405020304" pitchFamily="18" charset="0"/>
                        </a:rPr>
                        <a:t>Chemical</a:t>
                      </a:r>
                      <a:r>
                        <a:rPr lang="en-GB" sz="1000" b="1" i="1" kern="1200" baseline="0" dirty="0">
                          <a:solidFill>
                            <a:srgbClr val="000000"/>
                          </a:solidFill>
                          <a:effectLst/>
                          <a:latin typeface="+mj-lt"/>
                          <a:ea typeface="Calibri"/>
                          <a:cs typeface="Times New Roman" panose="02020603050405020304" pitchFamily="18" charset="0"/>
                        </a:rPr>
                        <a:t> composition</a:t>
                      </a:r>
                    </a:p>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kern="1200" baseline="0" dirty="0">
                          <a:solidFill>
                            <a:srgbClr val="000000"/>
                          </a:solidFill>
                          <a:effectLst/>
                          <a:latin typeface="+mj-lt"/>
                          <a:ea typeface="Calibri"/>
                          <a:cs typeface="Times New Roman" panose="02020603050405020304" pitchFamily="18" charset="0"/>
                        </a:rPr>
                        <a:t>(Purity)</a:t>
                      </a:r>
                      <a:endParaRPr lang="en-GB" sz="1000" b="1" i="1"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XPS</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C: 69.6%, O: 30.0%, N: 0.4%</a:t>
                      </a:r>
                    </a:p>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(99.6%)</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C: 68.9%, O: 30.8%, N: 0.3%</a:t>
                      </a:r>
                    </a:p>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(99.7%)</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10"/>
                  </a:ext>
                </a:extLst>
              </a:tr>
              <a:tr h="252095">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b="1" i="1" kern="1200" dirty="0" smtClean="0">
                          <a:solidFill>
                            <a:srgbClr val="000000"/>
                          </a:solidFill>
                          <a:effectLst/>
                          <a:latin typeface="+mj-lt"/>
                          <a:ea typeface="Calibri"/>
                          <a:cs typeface="Times New Roman" panose="02020603050405020304" pitchFamily="18" charset="0"/>
                        </a:rPr>
                        <a:t>C/O </a:t>
                      </a:r>
                      <a:r>
                        <a:rPr lang="en-GB" sz="1000" b="1" i="1" kern="1200" dirty="0">
                          <a:solidFill>
                            <a:srgbClr val="000000"/>
                          </a:solidFill>
                          <a:effectLst/>
                          <a:latin typeface="+mj-lt"/>
                          <a:ea typeface="Calibri"/>
                          <a:cs typeface="Times New Roman" panose="02020603050405020304" pitchFamily="18" charset="0"/>
                        </a:rPr>
                        <a:t>ratio</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XPS</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2.3</a:t>
                      </a:r>
                    </a:p>
                  </a:txBody>
                  <a:tcPr marL="68580" marR="68580" marT="0" marB="0" anchor="ctr">
                    <a:lnL>
                      <a:noFill/>
                    </a:lnL>
                    <a:lnR>
                      <a:noFill/>
                    </a:lnR>
                    <a:lnT w="12700" cap="flat" cmpd="sng" algn="ctr">
                      <a:noFill/>
                      <a:prstDash val="solid"/>
                      <a:round/>
                      <a:headEnd type="none" w="med" len="med"/>
                      <a:tailEnd type="none" w="med" len="med"/>
                    </a:lnT>
                    <a:lnB>
                      <a:noFill/>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a:solidFill>
                            <a:srgbClr val="000000"/>
                          </a:solidFill>
                          <a:effectLst/>
                          <a:latin typeface="+mj-lt"/>
                          <a:ea typeface="Calibri"/>
                          <a:cs typeface="Times New Roman" panose="02020603050405020304" pitchFamily="18" charset="0"/>
                        </a:rPr>
                        <a:t>2.2</a:t>
                      </a:r>
                    </a:p>
                  </a:txBody>
                  <a:tcPr marL="68580" marR="68580" marT="0" marB="0" anchor="ctr">
                    <a:lnL>
                      <a:noFill/>
                    </a:lnL>
                    <a:lnR>
                      <a:noFill/>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10011"/>
                  </a:ext>
                </a:extLst>
              </a:tr>
              <a:tr h="252095">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l-GR" sz="1000" b="1" i="1" kern="1200" dirty="0">
                          <a:solidFill>
                            <a:srgbClr val="000000"/>
                          </a:solidFill>
                          <a:effectLst/>
                          <a:latin typeface="+mj-lt"/>
                          <a:ea typeface="Calibri"/>
                          <a:cs typeface="Times New Roman" panose="02020603050405020304" pitchFamily="18" charset="0"/>
                        </a:rPr>
                        <a:t>π</a:t>
                      </a:r>
                      <a:r>
                        <a:rPr lang="en-GB" sz="1000" b="1" i="1" kern="1200" dirty="0">
                          <a:solidFill>
                            <a:srgbClr val="000000"/>
                          </a:solidFill>
                          <a:effectLst/>
                          <a:latin typeface="+mj-lt"/>
                          <a:ea typeface="Calibri"/>
                          <a:cs typeface="Times New Roman" panose="02020603050405020304" pitchFamily="18" charset="0"/>
                        </a:rPr>
                        <a:t>-</a:t>
                      </a:r>
                      <a:r>
                        <a:rPr lang="el-GR" sz="1000" b="1" i="1" kern="1200" dirty="0">
                          <a:solidFill>
                            <a:srgbClr val="000000"/>
                          </a:solidFill>
                          <a:effectLst/>
                          <a:latin typeface="+mj-lt"/>
                          <a:ea typeface="Calibri"/>
                          <a:cs typeface="Times New Roman" panose="02020603050405020304" pitchFamily="18" charset="0"/>
                        </a:rPr>
                        <a:t>π</a:t>
                      </a:r>
                      <a:r>
                        <a:rPr lang="en-GB" sz="1000" b="1" i="1" kern="1200" dirty="0">
                          <a:solidFill>
                            <a:srgbClr val="000000"/>
                          </a:solidFill>
                          <a:effectLst/>
                          <a:latin typeface="+mj-lt"/>
                          <a:ea typeface="Calibri"/>
                          <a:cs typeface="Times New Roman" panose="02020603050405020304" pitchFamily="18" charset="0"/>
                        </a:rPr>
                        <a:t>*, O=C-O, C=O, C-O, C-C &amp; C=C</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i="1" kern="1200" dirty="0">
                          <a:solidFill>
                            <a:srgbClr val="000000"/>
                          </a:solidFill>
                          <a:effectLst/>
                          <a:latin typeface="+mj-lt"/>
                          <a:ea typeface="Calibri"/>
                          <a:cs typeface="Times New Roman" panose="02020603050405020304" pitchFamily="18" charset="0"/>
                        </a:rPr>
                        <a:t>XPS</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smtClean="0">
                          <a:solidFill>
                            <a:srgbClr val="000000"/>
                          </a:solidFill>
                          <a:effectLst/>
                          <a:latin typeface="+mj-lt"/>
                          <a:ea typeface="Calibri"/>
                          <a:cs typeface="Times New Roman" panose="02020603050405020304" pitchFamily="18" charset="0"/>
                        </a:rPr>
                        <a:t>2.4%, 5.2%, 4.6%, 51.6%, 36.2%</a:t>
                      </a:r>
                      <a:endParaRPr lang="en-GB" sz="1000"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000" kern="1200" dirty="0" smtClean="0">
                          <a:solidFill>
                            <a:srgbClr val="000000"/>
                          </a:solidFill>
                          <a:effectLst/>
                          <a:latin typeface="+mj-lt"/>
                          <a:ea typeface="Calibri"/>
                          <a:cs typeface="Times New Roman" panose="02020603050405020304" pitchFamily="18" charset="0"/>
                        </a:rPr>
                        <a:t>2.2%, 5.0%, 3.9%, 51.2%, 37.7%</a:t>
                      </a:r>
                      <a:endParaRPr lang="en-GB" sz="1000"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5" name="Rectangle 33"/>
          <p:cNvSpPr/>
          <p:nvPr/>
        </p:nvSpPr>
        <p:spPr>
          <a:xfrm>
            <a:off x="111266" y="8613872"/>
            <a:ext cx="885884"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Table S1</a:t>
            </a:r>
          </a:p>
        </p:txBody>
      </p:sp>
      <p:sp>
        <p:nvSpPr>
          <p:cNvPr id="7" name="TextBox 6"/>
          <p:cNvSpPr txBox="1"/>
          <p:nvPr/>
        </p:nvSpPr>
        <p:spPr>
          <a:xfrm>
            <a:off x="0" y="323528"/>
            <a:ext cx="6858000" cy="307777"/>
          </a:xfrm>
          <a:prstGeom prst="rect">
            <a:avLst/>
          </a:prstGeom>
          <a:noFill/>
        </p:spPr>
        <p:txBody>
          <a:bodyPr wrap="square" rtlCol="0">
            <a:spAutoFit/>
          </a:bodyPr>
          <a:lstStyle/>
          <a:p>
            <a:r>
              <a:rPr lang="en-GB" sz="1400" b="1" dirty="0" smtClean="0"/>
              <a:t>Table </a:t>
            </a:r>
            <a:r>
              <a:rPr lang="en-GB" sz="1400" b="1" dirty="0" err="1" smtClean="0"/>
              <a:t>S1</a:t>
            </a:r>
            <a:r>
              <a:rPr lang="en-GB" sz="1400" b="1" dirty="0" smtClean="0"/>
              <a:t>. Summary of the physicochemical characterisation of l-GO and s-GO.</a:t>
            </a:r>
            <a:endParaRPr lang="en-IN" sz="1400" dirty="0"/>
          </a:p>
        </p:txBody>
      </p:sp>
    </p:spTree>
    <p:extLst>
      <p:ext uri="{BB962C8B-B14F-4D97-AF65-F5344CB8AC3E}">
        <p14:creationId xmlns:p14="http://schemas.microsoft.com/office/powerpoint/2010/main" val="135035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3">
            <a:extLst>
              <a:ext uri="{FF2B5EF4-FFF2-40B4-BE49-F238E27FC236}">
                <a16:creationId xmlns="" xmlns:a16="http://schemas.microsoft.com/office/drawing/2014/main" id="{D887E5BE-F2CD-4AE5-8A07-9F8A896E16CE}"/>
              </a:ext>
            </a:extLst>
          </p:cNvPr>
          <p:cNvSpPr/>
          <p:nvPr/>
        </p:nvSpPr>
        <p:spPr>
          <a:xfrm>
            <a:off x="12932" y="342422"/>
            <a:ext cx="6845068" cy="307777"/>
          </a:xfrm>
          <a:prstGeom prst="rect">
            <a:avLst/>
          </a:prstGeom>
        </p:spPr>
        <p:txBody>
          <a:bodyPr wrap="square">
            <a:spAutoFit/>
          </a:bodyPr>
          <a:lstStyle/>
          <a:p>
            <a:r>
              <a:rPr lang="en-GB" sz="1400" b="1" dirty="0">
                <a:solidFill>
                  <a:prstClr val="black"/>
                </a:solidFill>
              </a:rPr>
              <a:t>Table S2. XPS binding energy and FWHM values used for XPS data interpretation.</a:t>
            </a:r>
          </a:p>
        </p:txBody>
      </p:sp>
      <p:graphicFrame>
        <p:nvGraphicFramePr>
          <p:cNvPr id="12" name="Table 22"/>
          <p:cNvGraphicFramePr>
            <a:graphicFrameLocks noGrp="1"/>
          </p:cNvGraphicFramePr>
          <p:nvPr>
            <p:extLst>
              <p:ext uri="{D42A27DB-BD31-4B8C-83A1-F6EECF244321}">
                <p14:modId xmlns:p14="http://schemas.microsoft.com/office/powerpoint/2010/main" val="136377651"/>
              </p:ext>
            </p:extLst>
          </p:nvPr>
        </p:nvGraphicFramePr>
        <p:xfrm>
          <a:off x="718937" y="1186686"/>
          <a:ext cx="5385186" cy="3529330"/>
        </p:xfrm>
        <a:graphic>
          <a:graphicData uri="http://schemas.openxmlformats.org/drawingml/2006/table">
            <a:tbl>
              <a:tblPr firstRow="1" firstCol="1" bandRow="1"/>
              <a:tblGrid>
                <a:gridCol w="751749">
                  <a:extLst>
                    <a:ext uri="{9D8B030D-6E8A-4147-A177-3AD203B41FA5}">
                      <a16:colId xmlns="" xmlns:a16="http://schemas.microsoft.com/office/drawing/2014/main" val="20000"/>
                    </a:ext>
                  </a:extLst>
                </a:gridCol>
                <a:gridCol w="1846263">
                  <a:extLst>
                    <a:ext uri="{9D8B030D-6E8A-4147-A177-3AD203B41FA5}">
                      <a16:colId xmlns="" xmlns:a16="http://schemas.microsoft.com/office/drawing/2014/main" val="20001"/>
                    </a:ext>
                  </a:extLst>
                </a:gridCol>
                <a:gridCol w="1754664">
                  <a:extLst>
                    <a:ext uri="{9D8B030D-6E8A-4147-A177-3AD203B41FA5}">
                      <a16:colId xmlns="" xmlns:a16="http://schemas.microsoft.com/office/drawing/2014/main" val="20002"/>
                    </a:ext>
                  </a:extLst>
                </a:gridCol>
                <a:gridCol w="1032510">
                  <a:extLst>
                    <a:ext uri="{9D8B030D-6E8A-4147-A177-3AD203B41FA5}">
                      <a16:colId xmlns="" xmlns:a16="http://schemas.microsoft.com/office/drawing/2014/main" val="20003"/>
                    </a:ext>
                  </a:extLst>
                </a:gridCol>
              </a:tblGrid>
              <a:tr h="504190">
                <a:tc>
                  <a:txBody>
                    <a:bodyPr/>
                    <a:lstStyle/>
                    <a:p>
                      <a:pPr algn="ctr">
                        <a:lnSpc>
                          <a:spcPct val="115000"/>
                        </a:lnSpc>
                        <a:spcAft>
                          <a:spcPts val="0"/>
                        </a:spcAft>
                      </a:pPr>
                      <a:r>
                        <a:rPr lang="pt-BR" sz="1400" b="1" kern="1200" dirty="0">
                          <a:solidFill>
                            <a:srgbClr val="000000"/>
                          </a:solidFill>
                          <a:effectLst/>
                          <a:latin typeface="+mj-lt"/>
                          <a:ea typeface="Calibri"/>
                          <a:cs typeface="Times New Roman"/>
                        </a:rPr>
                        <a:t>Element</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400" b="1" kern="1200" dirty="0">
                          <a:solidFill>
                            <a:srgbClr val="000000"/>
                          </a:solidFill>
                          <a:effectLst/>
                          <a:latin typeface="+mj-lt"/>
                          <a:ea typeface="Calibri"/>
                          <a:cs typeface="Times New Roman"/>
                        </a:rPr>
                        <a:t>Functionality</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rgbClr val="000000"/>
                          </a:solidFill>
                          <a:effectLst/>
                          <a:latin typeface="+mj-lt"/>
                          <a:ea typeface="Calibri"/>
                          <a:cs typeface="Times New Roman"/>
                        </a:rPr>
                        <a:t>Binding Energy  (</a:t>
                      </a:r>
                      <a:r>
                        <a:rPr lang="en-GB" sz="1400" b="1" kern="1200" dirty="0" err="1">
                          <a:solidFill>
                            <a:srgbClr val="000000"/>
                          </a:solidFill>
                          <a:effectLst/>
                          <a:latin typeface="+mj-lt"/>
                          <a:ea typeface="Calibri"/>
                          <a:cs typeface="Times New Roman"/>
                        </a:rPr>
                        <a:t>eV</a:t>
                      </a:r>
                      <a:r>
                        <a:rPr lang="en-GB" sz="1400" b="1" kern="1200" dirty="0">
                          <a:solidFill>
                            <a:srgbClr val="000000"/>
                          </a:solidFill>
                          <a:effectLst/>
                          <a:latin typeface="+mj-lt"/>
                          <a:ea typeface="Calibri"/>
                          <a:cs typeface="Times New Roman"/>
                        </a:rPr>
                        <a:t>)</a:t>
                      </a: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rgbClr val="000000"/>
                          </a:solidFill>
                          <a:effectLst/>
                          <a:latin typeface="+mj-lt"/>
                          <a:ea typeface="Calibri"/>
                          <a:cs typeface="Times New Roman"/>
                        </a:rPr>
                        <a:t>(</a:t>
                      </a:r>
                      <a:r>
                        <a:rPr lang="en-GB" sz="1400" b="1" kern="1200" dirty="0">
                          <a:solidFill>
                            <a:srgbClr val="000000"/>
                          </a:solidFill>
                          <a:effectLst/>
                          <a:latin typeface="+mn-lt"/>
                          <a:ea typeface="Calibri"/>
                          <a:cs typeface="Times New Roman"/>
                        </a:rPr>
                        <a:t>± SD)</a:t>
                      </a:r>
                      <a:endParaRPr lang="en-GB" sz="1400" b="1" kern="1200" dirty="0">
                        <a:solidFill>
                          <a:srgbClr val="000000"/>
                        </a:solidFill>
                        <a:effectLst/>
                        <a:latin typeface="+mj-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rgbClr val="000000"/>
                          </a:solidFill>
                          <a:effectLst/>
                          <a:latin typeface="+mj-lt"/>
                          <a:ea typeface="Calibri"/>
                          <a:cs typeface="Times New Roman"/>
                        </a:rPr>
                        <a:t>FWHM</a:t>
                      </a:r>
                      <a:r>
                        <a:rPr lang="en-GB" sz="1400" b="1" kern="1200" baseline="0" dirty="0">
                          <a:solidFill>
                            <a:srgbClr val="000000"/>
                          </a:solidFill>
                          <a:effectLst/>
                          <a:latin typeface="+mj-lt"/>
                          <a:ea typeface="Calibri"/>
                          <a:cs typeface="Times New Roman"/>
                        </a:rPr>
                        <a:t> </a:t>
                      </a:r>
                      <a:r>
                        <a:rPr lang="en-GB" sz="1400" b="1" kern="1200" dirty="0">
                          <a:solidFill>
                            <a:srgbClr val="000000"/>
                          </a:solidFill>
                          <a:effectLst/>
                          <a:latin typeface="+mj-lt"/>
                          <a:ea typeface="Calibri"/>
                          <a:cs typeface="Times New Roman"/>
                        </a:rPr>
                        <a:t>(</a:t>
                      </a:r>
                      <a:r>
                        <a:rPr lang="en-GB" sz="1400" b="1" kern="1200" dirty="0" err="1">
                          <a:solidFill>
                            <a:srgbClr val="000000"/>
                          </a:solidFill>
                          <a:effectLst/>
                          <a:latin typeface="+mj-lt"/>
                          <a:ea typeface="Calibri"/>
                          <a:cs typeface="Times New Roman"/>
                        </a:rPr>
                        <a:t>eV</a:t>
                      </a:r>
                      <a:r>
                        <a:rPr lang="en-GB" sz="1400" b="1" kern="1200" dirty="0">
                          <a:solidFill>
                            <a:srgbClr val="000000"/>
                          </a:solidFill>
                          <a:effectLst/>
                          <a:latin typeface="+mj-lt"/>
                          <a:ea typeface="Calibri"/>
                          <a:cs typeface="Times New Roman"/>
                        </a:rPr>
                        <a:t>)</a:t>
                      </a: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1" kern="1200" dirty="0">
                          <a:solidFill>
                            <a:srgbClr val="000000"/>
                          </a:solidFill>
                          <a:effectLst/>
                          <a:latin typeface="+mj-lt"/>
                          <a:ea typeface="Calibri"/>
                          <a:cs typeface="Times New Roman"/>
                        </a:rPr>
                        <a:t>(</a:t>
                      </a:r>
                      <a:r>
                        <a:rPr lang="en-GB" sz="1400" b="1" kern="1200" dirty="0">
                          <a:solidFill>
                            <a:srgbClr val="000000"/>
                          </a:solidFill>
                          <a:effectLst/>
                          <a:latin typeface="+mn-lt"/>
                          <a:ea typeface="Calibri"/>
                          <a:cs typeface="Times New Roman"/>
                        </a:rPr>
                        <a:t>± SD)</a:t>
                      </a:r>
                      <a:endParaRPr lang="en-GB" sz="1400" b="1" kern="1200" dirty="0">
                        <a:solidFill>
                          <a:srgbClr val="000000"/>
                        </a:solidFill>
                        <a:effectLst/>
                        <a:latin typeface="+mj-lt"/>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252095">
                <a:tc rowSpan="7">
                  <a:txBody>
                    <a:bodyPr/>
                    <a:lstStyle/>
                    <a:p>
                      <a:pPr algn="ctr">
                        <a:lnSpc>
                          <a:spcPct val="115000"/>
                        </a:lnSpc>
                        <a:spcAft>
                          <a:spcPts val="0"/>
                        </a:spcAft>
                      </a:pPr>
                      <a:r>
                        <a:rPr lang="pt-BR" sz="1400" b="1" kern="1200" dirty="0">
                          <a:solidFill>
                            <a:srgbClr val="000000"/>
                          </a:solidFill>
                          <a:effectLst/>
                          <a:latin typeface="+mj-lt"/>
                          <a:ea typeface="Calibri"/>
                          <a:cs typeface="Times New Roman"/>
                        </a:rPr>
                        <a:t>C1s</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3">
                        <a:lumMod val="20000"/>
                        <a:lumOff val="80000"/>
                      </a:schemeClr>
                    </a:solidFill>
                  </a:tcPr>
                </a:tc>
                <a:tc>
                  <a:txBody>
                    <a:bodyPr/>
                    <a:lstStyle/>
                    <a:p>
                      <a:pPr algn="ctr">
                        <a:lnSpc>
                          <a:spcPct val="115000"/>
                        </a:lnSpc>
                        <a:spcAft>
                          <a:spcPts val="0"/>
                        </a:spcAft>
                      </a:pPr>
                      <a:r>
                        <a:rPr lang="pt-BR" sz="1400" b="1" kern="1200" dirty="0">
                          <a:solidFill>
                            <a:srgbClr val="000000"/>
                          </a:solidFill>
                          <a:effectLst/>
                          <a:latin typeface="+mj-lt"/>
                          <a:ea typeface="Calibri"/>
                          <a:cs typeface="Times New Roman"/>
                        </a:rPr>
                        <a:t>C=C</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284.4 ± 0.2</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3">
                        <a:lumMod val="20000"/>
                        <a:lumOff val="80000"/>
                      </a:schemeClr>
                    </a:solidFill>
                  </a:tcPr>
                </a:tc>
                <a:tc rowSpan="6">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1.30 ± 0.15</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accent3">
                        <a:lumMod val="20000"/>
                        <a:lumOff val="80000"/>
                      </a:schemeClr>
                    </a:solidFill>
                  </a:tcPr>
                </a:tc>
                <a:extLst>
                  <a:ext uri="{0D108BD9-81ED-4DB2-BD59-A6C34878D82A}">
                    <a16:rowId xmlns="" xmlns:a16="http://schemas.microsoft.com/office/drawing/2014/main" val="10001"/>
                  </a:ext>
                </a:extLst>
              </a:tr>
              <a:tr h="252095">
                <a:tc vMerge="1">
                  <a:txBody>
                    <a:bodyPr/>
                    <a:lstStyle/>
                    <a:p>
                      <a:pPr algn="ctr">
                        <a:lnSpc>
                          <a:spcPct val="115000"/>
                        </a:lnSpc>
                        <a:spcAft>
                          <a:spcPts val="0"/>
                        </a:spcAft>
                      </a:pPr>
                      <a:endParaRPr lang="en-GB" sz="1400" dirty="0">
                        <a:effectLst/>
                        <a:latin typeface="+mj-lt"/>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0"/>
                        </a:spcAft>
                      </a:pPr>
                      <a:r>
                        <a:rPr lang="en-GB" sz="1400" b="1" dirty="0">
                          <a:solidFill>
                            <a:srgbClr val="000000"/>
                          </a:solidFill>
                          <a:effectLst/>
                          <a:latin typeface="+mj-lt"/>
                          <a:ea typeface="Calibri"/>
                          <a:cs typeface="Times New Roman"/>
                        </a:rPr>
                        <a:t>C-C</a:t>
                      </a:r>
                      <a:endParaRPr lang="en-GB" sz="1400" dirty="0">
                        <a:effectLst/>
                        <a:latin typeface="+mj-lt"/>
                        <a:ea typeface="Calibri"/>
                        <a:cs typeface="Times New Roman"/>
                      </a:endParaRPr>
                    </a:p>
                  </a:txBody>
                  <a:tcPr marL="68580" marR="68580" marT="0" marB="0" anchor="ctr">
                    <a:lnL>
                      <a:noFill/>
                    </a:lnL>
                    <a:lnR>
                      <a:noFill/>
                    </a:lnR>
                    <a:lnT>
                      <a:noFill/>
                    </a:lnT>
                    <a:lnB>
                      <a:noFill/>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285.28 ± 0.02</a:t>
                      </a:r>
                    </a:p>
                  </a:txBody>
                  <a:tcPr marL="68580" marR="68580" marT="0" marB="0" anchor="ctr">
                    <a:lnL>
                      <a:noFill/>
                    </a:lnL>
                    <a:lnR>
                      <a:noFill/>
                    </a:lnR>
                    <a:lnT>
                      <a:noFill/>
                    </a:lnT>
                    <a:lnB>
                      <a:noFill/>
                    </a:lnB>
                    <a:solidFill>
                      <a:schemeClr val="accent3">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kern="1200" dirty="0">
                        <a:solidFill>
                          <a:srgbClr val="000000"/>
                        </a:solidFill>
                        <a:effectLst/>
                        <a:latin typeface="Times New Roman"/>
                        <a:ea typeface="Calibri"/>
                        <a:cs typeface="Times New Roman"/>
                      </a:endParaRPr>
                    </a:p>
                  </a:txBody>
                  <a:tcPr marL="68580" marR="68580" marT="0" marB="0" anchor="ctr">
                    <a:lnL>
                      <a:noFill/>
                    </a:lnL>
                    <a:lnR>
                      <a:noFill/>
                    </a:lnR>
                    <a:lnT>
                      <a:noFill/>
                    </a:lnT>
                    <a:lnB>
                      <a:noFill/>
                    </a:lnB>
                  </a:tcPr>
                </a:tc>
                <a:extLst>
                  <a:ext uri="{0D108BD9-81ED-4DB2-BD59-A6C34878D82A}">
                    <a16:rowId xmlns="" xmlns:a16="http://schemas.microsoft.com/office/drawing/2014/main" val="10002"/>
                  </a:ext>
                </a:extLst>
              </a:tr>
              <a:tr h="252095">
                <a:tc vMerge="1">
                  <a:txBody>
                    <a:bodyPr/>
                    <a:lstStyle/>
                    <a:p>
                      <a:pPr algn="ctr">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0"/>
                        </a:spcAft>
                      </a:pPr>
                      <a:r>
                        <a:rPr lang="en-GB" sz="1400" b="1" dirty="0">
                          <a:solidFill>
                            <a:srgbClr val="000000"/>
                          </a:solidFill>
                          <a:effectLst/>
                          <a:latin typeface="+mj-lt"/>
                          <a:ea typeface="Calibri"/>
                          <a:cs typeface="Times New Roman"/>
                        </a:rPr>
                        <a:t>C-OH, C-N</a:t>
                      </a:r>
                      <a:endParaRPr lang="en-GB" sz="1400" dirty="0">
                        <a:effectLst/>
                        <a:latin typeface="+mj-lt"/>
                        <a:ea typeface="Calibri"/>
                        <a:cs typeface="Times New Roman"/>
                      </a:endParaRPr>
                    </a:p>
                  </a:txBody>
                  <a:tcPr marL="68580" marR="68580" marT="0" marB="0" anchor="ctr">
                    <a:lnL>
                      <a:noFill/>
                    </a:lnL>
                    <a:lnR>
                      <a:noFill/>
                    </a:lnR>
                    <a:lnT>
                      <a:noFill/>
                    </a:lnT>
                    <a:lnB>
                      <a:noFill/>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286.92 ± 0.04</a:t>
                      </a:r>
                    </a:p>
                  </a:txBody>
                  <a:tcPr marL="68580" marR="68580" marT="0" marB="0" anchor="ctr">
                    <a:lnL>
                      <a:noFill/>
                    </a:lnL>
                    <a:lnR>
                      <a:noFill/>
                    </a:lnR>
                    <a:lnT>
                      <a:noFill/>
                    </a:lnT>
                    <a:lnB>
                      <a:noFill/>
                    </a:lnB>
                    <a:solidFill>
                      <a:schemeClr val="accent3">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kern="1200" dirty="0">
                        <a:solidFill>
                          <a:srgbClr val="000000"/>
                        </a:solidFill>
                        <a:effectLst/>
                        <a:latin typeface="Times New Roman"/>
                        <a:ea typeface="Calibri"/>
                        <a:cs typeface="Times New Roman"/>
                      </a:endParaRPr>
                    </a:p>
                  </a:txBody>
                  <a:tcPr marL="68580" marR="68580" marT="0" marB="0" anchor="ctr">
                    <a:lnL>
                      <a:noFill/>
                    </a:lnL>
                    <a:lnR>
                      <a:noFill/>
                    </a:lnR>
                    <a:lnT>
                      <a:noFill/>
                    </a:lnT>
                    <a:lnB>
                      <a:noFill/>
                    </a:lnB>
                  </a:tcPr>
                </a:tc>
                <a:extLst>
                  <a:ext uri="{0D108BD9-81ED-4DB2-BD59-A6C34878D82A}">
                    <a16:rowId xmlns="" xmlns:a16="http://schemas.microsoft.com/office/drawing/2014/main" val="10003"/>
                  </a:ext>
                </a:extLst>
              </a:tr>
              <a:tr h="252095">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a:noFill/>
                    </a:lnB>
                  </a:tcPr>
                </a:tc>
                <a:tc>
                  <a:txBody>
                    <a:bodyPr/>
                    <a:lstStyle/>
                    <a:p>
                      <a:pPr algn="ctr">
                        <a:lnSpc>
                          <a:spcPct val="115000"/>
                        </a:lnSpc>
                        <a:spcAft>
                          <a:spcPts val="0"/>
                        </a:spcAft>
                      </a:pPr>
                      <a:r>
                        <a:rPr lang="pt-BR" sz="1400" b="1" kern="1200" dirty="0">
                          <a:solidFill>
                            <a:srgbClr val="000000"/>
                          </a:solidFill>
                          <a:effectLst/>
                          <a:latin typeface="+mj-lt"/>
                          <a:ea typeface="Calibri"/>
                          <a:cs typeface="Times New Roman"/>
                        </a:rPr>
                        <a:t>C-O-C</a:t>
                      </a:r>
                    </a:p>
                  </a:txBody>
                  <a:tcPr marL="68580" marR="68580" marT="0" marB="0" anchor="ctr">
                    <a:lnL>
                      <a:noFill/>
                    </a:lnL>
                    <a:lnR>
                      <a:noFill/>
                    </a:lnR>
                    <a:lnT>
                      <a:noFill/>
                    </a:lnT>
                    <a:lnB>
                      <a:noFill/>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287.27 ± 0.08</a:t>
                      </a:r>
                    </a:p>
                  </a:txBody>
                  <a:tcPr marL="68580" marR="68580" marT="0" marB="0" anchor="ctr">
                    <a:lnL>
                      <a:noFill/>
                    </a:lnL>
                    <a:lnR>
                      <a:noFill/>
                    </a:lnR>
                    <a:lnT>
                      <a:noFill/>
                    </a:lnT>
                    <a:lnB>
                      <a:noFill/>
                    </a:lnB>
                    <a:solidFill>
                      <a:schemeClr val="accent3">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kern="1200" dirty="0">
                        <a:solidFill>
                          <a:srgbClr val="000000"/>
                        </a:solidFill>
                        <a:effectLst/>
                        <a:latin typeface="Times New Roman"/>
                        <a:ea typeface="Calibri"/>
                        <a:cs typeface="Times New Roman"/>
                      </a:endParaRPr>
                    </a:p>
                  </a:txBody>
                  <a:tcPr marL="68580" marR="68580" marT="0" marB="0" anchor="ctr">
                    <a:lnL>
                      <a:noFill/>
                    </a:lnL>
                    <a:lnR>
                      <a:noFill/>
                    </a:lnR>
                    <a:lnT>
                      <a:noFill/>
                    </a:lnT>
                    <a:lnB>
                      <a:noFill/>
                    </a:lnB>
                  </a:tcPr>
                </a:tc>
                <a:extLst>
                  <a:ext uri="{0D108BD9-81ED-4DB2-BD59-A6C34878D82A}">
                    <a16:rowId xmlns="" xmlns:a16="http://schemas.microsoft.com/office/drawing/2014/main" val="10004"/>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ct val="115000"/>
                        </a:lnSpc>
                        <a:spcAft>
                          <a:spcPts val="0"/>
                        </a:spcAft>
                      </a:pPr>
                      <a:r>
                        <a:rPr lang="pt-BR" sz="1400" b="1" kern="1200" dirty="0">
                          <a:solidFill>
                            <a:srgbClr val="000000"/>
                          </a:solidFill>
                          <a:effectLst/>
                          <a:latin typeface="+mj-lt"/>
                          <a:ea typeface="Calibri"/>
                          <a:cs typeface="Times New Roman"/>
                        </a:rPr>
                        <a:t>C=O</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288.2 ± 0.1</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tcPr>
                </a:tc>
                <a:extLst>
                  <a:ext uri="{0D108BD9-81ED-4DB2-BD59-A6C34878D82A}">
                    <a16:rowId xmlns="" xmlns:a16="http://schemas.microsoft.com/office/drawing/2014/main" val="10005"/>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pt-BR" sz="1400" b="1" kern="1200" dirty="0">
                          <a:solidFill>
                            <a:srgbClr val="000000"/>
                          </a:solidFill>
                          <a:effectLst/>
                          <a:latin typeface="+mj-lt"/>
                          <a:ea typeface="Calibri"/>
                          <a:cs typeface="Times New Roman"/>
                        </a:rPr>
                        <a:t>C=OOH,</a:t>
                      </a:r>
                      <a:r>
                        <a:rPr lang="pt-BR" sz="1400" b="1" kern="1200" baseline="0" dirty="0">
                          <a:solidFill>
                            <a:srgbClr val="000000"/>
                          </a:solidFill>
                          <a:effectLst/>
                          <a:latin typeface="+mj-lt"/>
                          <a:ea typeface="Calibri"/>
                          <a:cs typeface="Times New Roman"/>
                        </a:rPr>
                        <a:t> C=ONR</a:t>
                      </a:r>
                      <a:r>
                        <a:rPr lang="pt-BR" sz="1400" b="1" kern="1200" baseline="-25000" dirty="0">
                          <a:solidFill>
                            <a:srgbClr val="000000"/>
                          </a:solidFill>
                          <a:effectLst/>
                          <a:latin typeface="+mj-lt"/>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289.1 ± 0.01</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tcPr>
                </a:tc>
                <a:extLst>
                  <a:ext uri="{0D108BD9-81ED-4DB2-BD59-A6C34878D82A}">
                    <a16:rowId xmlns="" xmlns:a16="http://schemas.microsoft.com/office/drawing/2014/main" val="10006"/>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π-π*</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290.2 ± 0.1</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2.0 ± 0.5</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3">
                        <a:lumMod val="20000"/>
                        <a:lumOff val="80000"/>
                      </a:schemeClr>
                    </a:solidFill>
                  </a:tcPr>
                </a:tc>
                <a:extLst>
                  <a:ext uri="{0D108BD9-81ED-4DB2-BD59-A6C34878D82A}">
                    <a16:rowId xmlns="" xmlns:a16="http://schemas.microsoft.com/office/drawing/2014/main" val="10007"/>
                  </a:ext>
                </a:extLst>
              </a:tr>
              <a:tr h="252095">
                <a:tc rowSpan="3">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O1s</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C=O, C=OOH, C=ONR</a:t>
                      </a:r>
                      <a:r>
                        <a:rPr lang="pt-BR" sz="1400" b="1" kern="1200" baseline="-25000" dirty="0">
                          <a:solidFill>
                            <a:srgbClr val="000000"/>
                          </a:solidFill>
                          <a:effectLst/>
                          <a:latin typeface="+mj-lt"/>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j-lt"/>
                          <a:ea typeface="Calibri"/>
                          <a:cs typeface="Times New Roman"/>
                        </a:rPr>
                        <a:t>531.15 </a:t>
                      </a:r>
                      <a:r>
                        <a:rPr lang="en-GB" sz="1400" kern="1200" dirty="0">
                          <a:solidFill>
                            <a:srgbClr val="000000"/>
                          </a:solidFill>
                          <a:effectLst/>
                          <a:latin typeface="+mn-lt"/>
                          <a:ea typeface="Calibri"/>
                          <a:cs typeface="Times New Roman"/>
                        </a:rPr>
                        <a:t>± 0.15</a:t>
                      </a: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1.85 ± 0.15</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08"/>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C-O-C,</a:t>
                      </a:r>
                      <a:r>
                        <a:rPr lang="pt-BR" sz="1400" b="1" kern="1200" baseline="0" dirty="0">
                          <a:solidFill>
                            <a:srgbClr val="000000"/>
                          </a:solidFill>
                          <a:effectLst/>
                          <a:latin typeface="+mj-lt"/>
                          <a:ea typeface="Calibri"/>
                          <a:cs typeface="Times New Roman"/>
                        </a:rPr>
                        <a:t> C-OH, O=C-OH</a:t>
                      </a: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532.89 ± 0.08</a:t>
                      </a: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400" kern="1200" dirty="0">
                        <a:solidFill>
                          <a:srgbClr val="000000"/>
                        </a:solidFill>
                        <a:effectLst/>
                        <a:latin typeface="+mn-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09"/>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H</a:t>
                      </a:r>
                      <a:r>
                        <a:rPr lang="pt-BR" sz="1400" b="1" kern="1200" baseline="-25000" dirty="0">
                          <a:solidFill>
                            <a:srgbClr val="000000"/>
                          </a:solidFill>
                          <a:effectLst/>
                          <a:latin typeface="+mj-lt"/>
                          <a:ea typeface="Calibri"/>
                          <a:cs typeface="Times New Roman"/>
                        </a:rPr>
                        <a:t>2</a:t>
                      </a:r>
                      <a:r>
                        <a:rPr lang="pt-BR" sz="1400" b="1" kern="1200" dirty="0">
                          <a:solidFill>
                            <a:srgbClr val="000000"/>
                          </a:solidFill>
                          <a:effectLst/>
                          <a:latin typeface="+mj-lt"/>
                          <a:ea typeface="Calibri"/>
                          <a:cs typeface="Times New Roman"/>
                        </a:rPr>
                        <a:t>O</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535.0 ± 0.2</a:t>
                      </a: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2.5 ± 0.7</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10"/>
                  </a:ext>
                </a:extLst>
              </a:tr>
              <a:tr h="252095">
                <a:tc rowSpan="2">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j-lt"/>
                          <a:ea typeface="Calibri"/>
                          <a:cs typeface="Times New Roman"/>
                        </a:rPr>
                        <a:t>N1s</a:t>
                      </a: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pt-BR" sz="1400" b="1" kern="1200" dirty="0">
                          <a:solidFill>
                            <a:srgbClr val="000000"/>
                          </a:solidFill>
                          <a:effectLst/>
                          <a:latin typeface="+mj-lt"/>
                          <a:ea typeface="Calibri"/>
                          <a:cs typeface="Times New Roman"/>
                        </a:rPr>
                        <a:t>C-NR</a:t>
                      </a:r>
                      <a:r>
                        <a:rPr lang="pt-BR" sz="1400" b="1" kern="1200" baseline="-25000" dirty="0">
                          <a:solidFill>
                            <a:srgbClr val="000000"/>
                          </a:solidFill>
                          <a:effectLst/>
                          <a:latin typeface="+mj-lt"/>
                          <a:ea typeface="Calibri"/>
                          <a:cs typeface="Times New Roman"/>
                        </a:rPr>
                        <a:t>2</a:t>
                      </a:r>
                      <a:r>
                        <a:rPr lang="pt-BR" sz="1400" b="1" kern="1200" dirty="0">
                          <a:solidFill>
                            <a:srgbClr val="000000"/>
                          </a:solidFill>
                          <a:effectLst/>
                          <a:latin typeface="+mj-lt"/>
                          <a:ea typeface="Calibri"/>
                          <a:cs typeface="Times New Roman"/>
                        </a:rPr>
                        <a:t>,</a:t>
                      </a:r>
                      <a:r>
                        <a:rPr lang="pt-BR" sz="1400" b="1" kern="1200" baseline="0" dirty="0">
                          <a:solidFill>
                            <a:srgbClr val="000000"/>
                          </a:solidFill>
                          <a:effectLst/>
                          <a:latin typeface="+mj-lt"/>
                          <a:ea typeface="Calibri"/>
                          <a:cs typeface="Times New Roman"/>
                        </a:rPr>
                        <a:t> C=ONR</a:t>
                      </a:r>
                      <a:r>
                        <a:rPr lang="pt-BR" sz="1400" b="1" kern="1200" baseline="-25000" dirty="0">
                          <a:solidFill>
                            <a:srgbClr val="000000"/>
                          </a:solidFill>
                          <a:effectLst/>
                          <a:latin typeface="+mj-lt"/>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4">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399.8 ± 0.2</a:t>
                      </a:r>
                    </a:p>
                  </a:txBody>
                  <a:tcPr marL="68580" marR="68580" marT="0" marB="0" anchor="ctr">
                    <a:lnL>
                      <a:noFill/>
                    </a:lnL>
                    <a:lnR>
                      <a:noFill/>
                    </a:lnR>
                    <a:lnT>
                      <a:noFill/>
                    </a:lnT>
                    <a:lnB w="12700" cap="flat" cmpd="sng" algn="ctr">
                      <a:noFill/>
                      <a:prstDash val="solid"/>
                      <a:round/>
                      <a:headEnd type="none" w="med" len="med"/>
                      <a:tailEnd type="none" w="med" len="med"/>
                    </a:lnB>
                    <a:solidFill>
                      <a:schemeClr val="accent4">
                        <a:lumMod val="20000"/>
                        <a:lumOff val="80000"/>
                      </a:schemeClr>
                    </a:solidFill>
                  </a:tcP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1.65 ± 0.05</a:t>
                      </a: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11"/>
                  </a:ext>
                </a:extLst>
              </a:tr>
              <a:tr h="252095">
                <a:tc vMerge="1">
                  <a:txBody>
                    <a:bodyPr/>
                    <a:lstStyle/>
                    <a:p>
                      <a:pPr marL="0" algn="ctr" defTabSz="914400" rtl="0" eaLnBrk="1" latinLnBrk="0" hangingPunct="1">
                        <a:lnSpc>
                          <a:spcPct val="115000"/>
                        </a:lnSpc>
                        <a:spcAft>
                          <a:spcPts val="0"/>
                        </a:spcAft>
                      </a:pP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algn="ctr" defTabSz="914400" rtl="0" eaLnBrk="1" latinLnBrk="0" hangingPunct="1">
                        <a:lnSpc>
                          <a:spcPct val="115000"/>
                        </a:lnSpc>
                        <a:spcAft>
                          <a:spcPts val="0"/>
                        </a:spcAft>
                      </a:pPr>
                      <a:r>
                        <a:rPr lang="pt-BR" sz="1400" b="1" kern="1200" dirty="0">
                          <a:solidFill>
                            <a:srgbClr val="000000"/>
                          </a:solidFill>
                          <a:effectLst/>
                          <a:latin typeface="+mn-lt"/>
                          <a:ea typeface="Calibri"/>
                          <a:cs typeface="Times New Roman"/>
                        </a:rPr>
                        <a:t>C-N</a:t>
                      </a:r>
                      <a:r>
                        <a:rPr lang="pt-BR" sz="1400" b="1" kern="1200" baseline="30000" dirty="0">
                          <a:solidFill>
                            <a:srgbClr val="000000"/>
                          </a:solidFill>
                          <a:effectLst/>
                          <a:latin typeface="+mn-lt"/>
                          <a:ea typeface="Calibri"/>
                          <a:cs typeface="Times New Roman"/>
                        </a:rPr>
                        <a:t>+</a:t>
                      </a:r>
                      <a:r>
                        <a:rPr lang="pt-BR" sz="1400" b="1" kern="1200" dirty="0">
                          <a:solidFill>
                            <a:srgbClr val="000000"/>
                          </a:solidFill>
                          <a:effectLst/>
                          <a:latin typeface="+mn-lt"/>
                          <a:ea typeface="Calibri"/>
                          <a:cs typeface="Times New Roman"/>
                        </a:rPr>
                        <a:t>R</a:t>
                      </a:r>
                      <a:r>
                        <a:rPr lang="pt-BR" sz="1400" b="1" kern="1200" baseline="-25000" dirty="0">
                          <a:solidFill>
                            <a:srgbClr val="000000"/>
                          </a:solidFill>
                          <a:effectLst/>
                          <a:latin typeface="+mn-lt"/>
                          <a:ea typeface="Calibri"/>
                          <a:cs typeface="Times New Roman"/>
                        </a:rPr>
                        <a:t>3</a:t>
                      </a:r>
                      <a:endParaRPr lang="pt-BR" sz="1400" b="1"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kern="1200" dirty="0">
                          <a:solidFill>
                            <a:srgbClr val="000000"/>
                          </a:solidFill>
                          <a:effectLst/>
                          <a:latin typeface="+mn-lt"/>
                          <a:ea typeface="Calibri"/>
                          <a:cs typeface="Times New Roman"/>
                        </a:rPr>
                        <a:t>401.9 ± 0.1</a:t>
                      </a: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400" kern="1200" dirty="0">
                        <a:solidFill>
                          <a:srgbClr val="000000"/>
                        </a:solidFill>
                        <a:effectLst/>
                        <a:latin typeface="+mj-lt"/>
                        <a:ea typeface="Calibri"/>
                        <a:cs typeface="Times New Roman"/>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12"/>
                  </a:ext>
                </a:extLst>
              </a:tr>
            </a:tbl>
          </a:graphicData>
        </a:graphic>
      </p:graphicFrame>
      <p:sp>
        <p:nvSpPr>
          <p:cNvPr id="14" name="Rectangle 33"/>
          <p:cNvSpPr/>
          <p:nvPr/>
        </p:nvSpPr>
        <p:spPr>
          <a:xfrm>
            <a:off x="111266" y="8613872"/>
            <a:ext cx="885884"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Table S2</a:t>
            </a:r>
          </a:p>
        </p:txBody>
      </p:sp>
    </p:spTree>
    <p:extLst>
      <p:ext uri="{BB962C8B-B14F-4D97-AF65-F5344CB8AC3E}">
        <p14:creationId xmlns:p14="http://schemas.microsoft.com/office/powerpoint/2010/main" val="713278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6"/>
          <p:cNvGraphicFramePr>
            <a:graphicFrameLocks noGrp="1"/>
          </p:cNvGraphicFramePr>
          <p:nvPr>
            <p:extLst>
              <p:ext uri="{D42A27DB-BD31-4B8C-83A1-F6EECF244321}">
                <p14:modId xmlns:p14="http://schemas.microsoft.com/office/powerpoint/2010/main" val="1932790834"/>
              </p:ext>
            </p:extLst>
          </p:nvPr>
        </p:nvGraphicFramePr>
        <p:xfrm>
          <a:off x="2132856" y="1547664"/>
          <a:ext cx="2920493" cy="2243455"/>
        </p:xfrm>
        <a:graphic>
          <a:graphicData uri="http://schemas.openxmlformats.org/drawingml/2006/table">
            <a:tbl>
              <a:tblPr firstRow="1" firstCol="1" bandRow="1"/>
              <a:tblGrid>
                <a:gridCol w="832612">
                  <a:extLst>
                    <a:ext uri="{9D8B030D-6E8A-4147-A177-3AD203B41FA5}">
                      <a16:colId xmlns="" xmlns:a16="http://schemas.microsoft.com/office/drawing/2014/main" val="20000"/>
                    </a:ext>
                  </a:extLst>
                </a:gridCol>
                <a:gridCol w="889635">
                  <a:extLst>
                    <a:ext uri="{9D8B030D-6E8A-4147-A177-3AD203B41FA5}">
                      <a16:colId xmlns="" xmlns:a16="http://schemas.microsoft.com/office/drawing/2014/main" val="20003"/>
                    </a:ext>
                  </a:extLst>
                </a:gridCol>
                <a:gridCol w="599123">
                  <a:extLst>
                    <a:ext uri="{9D8B030D-6E8A-4147-A177-3AD203B41FA5}">
                      <a16:colId xmlns="" xmlns:a16="http://schemas.microsoft.com/office/drawing/2014/main" val="20001"/>
                    </a:ext>
                  </a:extLst>
                </a:gridCol>
                <a:gridCol w="599123">
                  <a:extLst>
                    <a:ext uri="{9D8B030D-6E8A-4147-A177-3AD203B41FA5}">
                      <a16:colId xmlns="" xmlns:a16="http://schemas.microsoft.com/office/drawing/2014/main" val="20002"/>
                    </a:ext>
                  </a:extLst>
                </a:gridCol>
              </a:tblGrid>
              <a:tr h="252095">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b="1"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b="1" i="1" kern="1200" dirty="0">
                        <a:solidFill>
                          <a:srgbClr val="000000"/>
                        </a:solidFill>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kern="1200" dirty="0">
                          <a:solidFill>
                            <a:srgbClr val="000000"/>
                          </a:solidFill>
                          <a:effectLst/>
                          <a:latin typeface="+mj-lt"/>
                          <a:ea typeface="Calibri"/>
                          <a:cs typeface="Times New Roman" panose="02020603050405020304" pitchFamily="18" charset="0"/>
                        </a:rPr>
                        <a:t>l-GO</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kern="1200" dirty="0">
                          <a:solidFill>
                            <a:srgbClr val="000000"/>
                          </a:solidFill>
                          <a:effectLst/>
                          <a:latin typeface="+mj-lt"/>
                          <a:ea typeface="Calibri"/>
                          <a:cs typeface="Times New Roman" panose="02020603050405020304" pitchFamily="18" charset="0"/>
                        </a:rPr>
                        <a:t>s-GO</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84480">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i="1" kern="1200" dirty="0">
                          <a:solidFill>
                            <a:srgbClr val="000000"/>
                          </a:solidFill>
                          <a:effectLst/>
                          <a:latin typeface="+mj-lt"/>
                          <a:ea typeface="Calibri"/>
                          <a:cs typeface="Times New Roman" panose="02020603050405020304" pitchFamily="18" charset="0"/>
                        </a:rPr>
                        <a:t>Langmuir</a:t>
                      </a:r>
                      <a:endParaRPr lang="en-GB" sz="1200" b="1" i="1" kern="1200" dirty="0">
                        <a:solidFill>
                          <a:schemeClr val="tx1"/>
                        </a:solidFill>
                        <a:effectLst/>
                        <a:latin typeface="+mj-lt"/>
                        <a:ea typeface="Calibri"/>
                        <a:cs typeface="Times New Roman" panose="02020603050405020304" pitchFamily="18" charset="0"/>
                      </a:endParaRPr>
                    </a:p>
                    <a:p>
                      <a:pPr marL="0" marR="0" indent="0" algn="ctr" defTabSz="914400" rtl="0" eaLnBrk="1" fontAlgn="auto" latinLnBrk="0" hangingPunct="1">
                        <a:lnSpc>
                          <a:spcPct val="115000"/>
                        </a:lnSpc>
                        <a:spcBef>
                          <a:spcPts val="0"/>
                        </a:spcBef>
                        <a:spcAft>
                          <a:spcPts val="0"/>
                        </a:spcAft>
                        <a:buClrTx/>
                        <a:buSzTx/>
                        <a:buFontTx/>
                        <a:buNone/>
                        <a:tabLst/>
                        <a:defRPr/>
                      </a:pPr>
                      <a:endParaRPr lang="en-GB" sz="1200" b="1" i="1" dirty="0">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err="1">
                          <a:effectLst/>
                          <a:latin typeface="+mj-lt"/>
                          <a:ea typeface="Calibri"/>
                          <a:cs typeface="Times New Roman" panose="02020603050405020304" pitchFamily="18" charset="0"/>
                        </a:rPr>
                        <a:t>q</a:t>
                      </a:r>
                      <a:r>
                        <a:rPr lang="en-GB" sz="1200" i="1" baseline="-25000" dirty="0" err="1">
                          <a:effectLst/>
                          <a:latin typeface="+mj-lt"/>
                          <a:ea typeface="Calibri"/>
                          <a:cs typeface="Times New Roman" panose="02020603050405020304" pitchFamily="18" charset="0"/>
                        </a:rPr>
                        <a:t>max</a:t>
                      </a:r>
                      <a:r>
                        <a:rPr lang="en-GB" sz="1200" i="1" dirty="0">
                          <a:effectLst/>
                          <a:latin typeface="+mj-lt"/>
                          <a:ea typeface="Calibri"/>
                          <a:cs typeface="Times New Roman" panose="02020603050405020304" pitchFamily="18" charset="0"/>
                        </a:rPr>
                        <a:t> (mg/g)</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276.24</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312.50</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1"/>
                  </a:ext>
                </a:extLst>
              </a:tr>
              <a:tr h="284480">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a:effectLst/>
                          <a:latin typeface="+mj-lt"/>
                          <a:ea typeface="Calibri"/>
                          <a:cs typeface="Times New Roman" panose="02020603050405020304" pitchFamily="18" charset="0"/>
                        </a:rPr>
                        <a:t>K</a:t>
                      </a:r>
                      <a:r>
                        <a:rPr lang="en-GB" sz="1200" i="1" baseline="-25000" dirty="0">
                          <a:effectLst/>
                          <a:latin typeface="+mj-lt"/>
                          <a:ea typeface="Calibri"/>
                          <a:cs typeface="Times New Roman" panose="02020603050405020304" pitchFamily="18" charset="0"/>
                        </a:rPr>
                        <a:t>L</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21.54</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4.69</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2"/>
                  </a:ext>
                </a:extLst>
              </a:tr>
              <a:tr h="284480">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a:effectLst/>
                          <a:latin typeface="+mj-lt"/>
                          <a:ea typeface="Calibri"/>
                          <a:cs typeface="Times New Roman" panose="02020603050405020304" pitchFamily="18" charset="0"/>
                        </a:rPr>
                        <a:t>R</a:t>
                      </a:r>
                      <a:r>
                        <a:rPr lang="en-GB" sz="1200" i="1" baseline="30000" dirty="0">
                          <a:effectLst/>
                          <a:latin typeface="+mj-lt"/>
                          <a:ea typeface="Calibri"/>
                          <a:cs typeface="Times New Roman" panose="02020603050405020304" pitchFamily="18" charset="0"/>
                        </a:rPr>
                        <a:t>2</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0.9900</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0.9783</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84480">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i="1" dirty="0" err="1">
                          <a:effectLst/>
                          <a:latin typeface="+mj-lt"/>
                          <a:ea typeface="Calibri"/>
                          <a:cs typeface="Times New Roman" panose="02020603050405020304" pitchFamily="18" charset="0"/>
                        </a:rPr>
                        <a:t>Freundlich</a:t>
                      </a:r>
                      <a:endParaRPr lang="en-GB" sz="1200" b="1" i="1" dirty="0">
                        <a:effectLst/>
                        <a:latin typeface="+mj-lt"/>
                        <a:ea typeface="Calibri"/>
                        <a:cs typeface="Times New Roman" panose="02020603050405020304" pitchFamily="18" charset="0"/>
                      </a:endParaRP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a:effectLst/>
                          <a:latin typeface="+mj-lt"/>
                          <a:ea typeface="Calibri"/>
                          <a:cs typeface="Times New Roman" panose="02020603050405020304" pitchFamily="18" charset="0"/>
                        </a:rPr>
                        <a:t>n</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5.71</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6.05</a:t>
                      </a:r>
                    </a:p>
                  </a:txBody>
                  <a:tcPr marL="68580" marR="68580" marT="0" marB="0" anchor="ctr">
                    <a:lnL>
                      <a:noFill/>
                    </a:lnL>
                    <a:lnR>
                      <a:noFill/>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4"/>
                  </a:ext>
                </a:extLst>
              </a:tr>
              <a:tr h="284480">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a:effectLst/>
                          <a:latin typeface="+mj-lt"/>
                          <a:ea typeface="Calibri"/>
                          <a:cs typeface="Times New Roman" panose="02020603050405020304" pitchFamily="18" charset="0"/>
                        </a:rPr>
                        <a:t>K</a:t>
                      </a:r>
                      <a:r>
                        <a:rPr lang="en-GB" sz="1200" i="1" baseline="-25000" dirty="0">
                          <a:effectLst/>
                          <a:latin typeface="+mj-lt"/>
                          <a:ea typeface="Calibri"/>
                          <a:cs typeface="Times New Roman" panose="02020603050405020304" pitchFamily="18" charset="0"/>
                        </a:rPr>
                        <a:t>F </a:t>
                      </a:r>
                      <a:r>
                        <a:rPr lang="en-GB" sz="1200" i="1" baseline="0" dirty="0">
                          <a:effectLst/>
                          <a:latin typeface="+mj-lt"/>
                          <a:ea typeface="Calibri"/>
                          <a:cs typeface="Times New Roman" panose="02020603050405020304" pitchFamily="18" charset="0"/>
                        </a:rPr>
                        <a:t>(mg/g)</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214.42</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224.13</a:t>
                      </a:r>
                    </a:p>
                  </a:txBody>
                  <a:tcPr marL="68580" marR="68580"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005"/>
                  </a:ext>
                </a:extLst>
              </a:tr>
              <a:tr h="284480">
                <a:tc v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1" dirty="0">
                          <a:effectLst/>
                          <a:latin typeface="+mj-lt"/>
                          <a:ea typeface="Calibri"/>
                          <a:cs typeface="Times New Roman" panose="02020603050405020304" pitchFamily="18" charset="0"/>
                        </a:rPr>
                        <a:t>R</a:t>
                      </a:r>
                      <a:r>
                        <a:rPr lang="en-GB" sz="1200" i="1" baseline="30000" dirty="0">
                          <a:effectLst/>
                          <a:latin typeface="+mj-lt"/>
                          <a:ea typeface="Calibri"/>
                          <a:cs typeface="Times New Roman" panose="02020603050405020304" pitchFamily="18" charset="0"/>
                        </a:rPr>
                        <a:t>2</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0.8396</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0.9078</a:t>
                      </a:r>
                    </a:p>
                  </a:txBody>
                  <a:tcPr marL="68580" marR="68580" marT="0" marB="0" anchor="ctr">
                    <a:lnL>
                      <a:noFill/>
                    </a:lnL>
                    <a:lnR>
                      <a:noFill/>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284480">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i="1" dirty="0">
                          <a:effectLst/>
                          <a:latin typeface="+mj-lt"/>
                          <a:ea typeface="Calibri"/>
                          <a:cs typeface="Times New Roman" panose="02020603050405020304" pitchFamily="18" charset="0"/>
                        </a:rPr>
                        <a:t>Surface area (m</a:t>
                      </a:r>
                      <a:r>
                        <a:rPr lang="en-GB" sz="1200" b="1" i="1" baseline="30000" dirty="0">
                          <a:effectLst/>
                          <a:latin typeface="+mj-lt"/>
                          <a:ea typeface="Calibri"/>
                          <a:cs typeface="Times New Roman" panose="02020603050405020304" pitchFamily="18" charset="0"/>
                        </a:rPr>
                        <a:t>2</a:t>
                      </a:r>
                      <a:r>
                        <a:rPr lang="en-GB" sz="1200" b="1" i="1" dirty="0">
                          <a:effectLst/>
                          <a:latin typeface="+mj-lt"/>
                          <a:ea typeface="Calibri"/>
                          <a:cs typeface="Times New Roman" panose="02020603050405020304" pitchFamily="18" charset="0"/>
                        </a:rPr>
                        <a:t>/g)</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000" i="1" dirty="0">
                        <a:effectLst/>
                        <a:latin typeface="+mj-lt"/>
                        <a:ea typeface="Calibri"/>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i="0" kern="1200" dirty="0">
                          <a:solidFill>
                            <a:srgbClr val="000000"/>
                          </a:solidFill>
                          <a:effectLst/>
                          <a:latin typeface="+mj-lt"/>
                          <a:ea typeface="Calibri"/>
                          <a:cs typeface="Times New Roman" panose="02020603050405020304" pitchFamily="18" charset="0"/>
                        </a:rPr>
                        <a:t>701.6</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kern="1200" dirty="0">
                          <a:solidFill>
                            <a:srgbClr val="000000"/>
                          </a:solidFill>
                          <a:effectLst/>
                          <a:latin typeface="+mj-lt"/>
                          <a:ea typeface="Calibri"/>
                          <a:cs typeface="Times New Roman" panose="02020603050405020304" pitchFamily="18" charset="0"/>
                        </a:rPr>
                        <a:t>793.8</a:t>
                      </a:r>
                    </a:p>
                  </a:txBody>
                  <a:tcPr marL="68580" marR="68580" marT="0" marB="0" anchor="ctr">
                    <a:lnL>
                      <a:noFill/>
                    </a:lnL>
                    <a:lnR>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
        <p:nvSpPr>
          <p:cNvPr id="4" name="Rectangle 33"/>
          <p:cNvSpPr/>
          <p:nvPr/>
        </p:nvSpPr>
        <p:spPr>
          <a:xfrm>
            <a:off x="111266" y="8613872"/>
            <a:ext cx="885884"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Table S3</a:t>
            </a:r>
          </a:p>
        </p:txBody>
      </p:sp>
      <p:sp>
        <p:nvSpPr>
          <p:cNvPr id="5" name="TextBox 4"/>
          <p:cNvSpPr txBox="1"/>
          <p:nvPr/>
        </p:nvSpPr>
        <p:spPr>
          <a:xfrm>
            <a:off x="0" y="523220"/>
            <a:ext cx="6858000" cy="523220"/>
          </a:xfrm>
          <a:prstGeom prst="rect">
            <a:avLst/>
          </a:prstGeom>
          <a:noFill/>
        </p:spPr>
        <p:txBody>
          <a:bodyPr wrap="square" rtlCol="0">
            <a:spAutoFit/>
          </a:bodyPr>
          <a:lstStyle/>
          <a:p>
            <a:r>
              <a:rPr lang="en-GB" sz="1400" b="1" dirty="0" smtClean="0"/>
              <a:t>Table </a:t>
            </a:r>
            <a:r>
              <a:rPr lang="en-GB" sz="1400" b="1" dirty="0" err="1" smtClean="0"/>
              <a:t>S3</a:t>
            </a:r>
            <a:r>
              <a:rPr lang="en-GB" sz="1400" b="1" dirty="0" smtClean="0"/>
              <a:t>. Estimation of surface area of GO sheets by isotherm models describing the adsorption of methylene blue.</a:t>
            </a:r>
            <a:endParaRPr lang="en-IN" sz="1400" dirty="0"/>
          </a:p>
        </p:txBody>
      </p:sp>
    </p:spTree>
    <p:extLst>
      <p:ext uri="{BB962C8B-B14F-4D97-AF65-F5344CB8AC3E}">
        <p14:creationId xmlns:p14="http://schemas.microsoft.com/office/powerpoint/2010/main" val="3224390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33"/>
          <p:cNvSpPr/>
          <p:nvPr/>
        </p:nvSpPr>
        <p:spPr>
          <a:xfrm>
            <a:off x="5571741" y="8783149"/>
            <a:ext cx="966932"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S1</a:t>
            </a:r>
          </a:p>
        </p:txBody>
      </p:sp>
      <p:pic>
        <p:nvPicPr>
          <p:cNvPr id="45" name="Picture 2">
            <a:extLst>
              <a:ext uri="{FF2B5EF4-FFF2-40B4-BE49-F238E27FC236}">
                <a16:creationId xmlns="" xmlns:a16="http://schemas.microsoft.com/office/drawing/2014/main" id="{6C4C62EB-35E4-4432-AA65-D59B3D9D1F8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953" t="7581" r="12652"/>
          <a:stretch/>
        </p:blipFill>
        <p:spPr bwMode="auto">
          <a:xfrm>
            <a:off x="437276" y="2472284"/>
            <a:ext cx="1851049" cy="14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2">
            <a:extLst>
              <a:ext uri="{FF2B5EF4-FFF2-40B4-BE49-F238E27FC236}">
                <a16:creationId xmlns="" xmlns:a16="http://schemas.microsoft.com/office/drawing/2014/main" id="{5852BBC4-CF58-47C5-ABA2-99AD6192958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77" t="8334" r="11724"/>
          <a:stretch/>
        </p:blipFill>
        <p:spPr bwMode="auto">
          <a:xfrm>
            <a:off x="410788" y="611560"/>
            <a:ext cx="1905349" cy="14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a:extLst>
              <a:ext uri="{FF2B5EF4-FFF2-40B4-BE49-F238E27FC236}">
                <a16:creationId xmlns="" xmlns:a16="http://schemas.microsoft.com/office/drawing/2014/main" id="{0F1174A4-5206-4DBB-BEC3-8C2EBF5B4533}"/>
              </a:ext>
            </a:extLst>
          </p:cNvPr>
          <p:cNvSpPr txBox="1"/>
          <p:nvPr/>
        </p:nvSpPr>
        <p:spPr>
          <a:xfrm>
            <a:off x="81166" y="251520"/>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51" name="TextBox 50">
            <a:extLst>
              <a:ext uri="{FF2B5EF4-FFF2-40B4-BE49-F238E27FC236}">
                <a16:creationId xmlns="" xmlns:a16="http://schemas.microsoft.com/office/drawing/2014/main" id="{EFD6E764-E8C2-465F-8836-136790904F07}"/>
              </a:ext>
            </a:extLst>
          </p:cNvPr>
          <p:cNvSpPr txBox="1"/>
          <p:nvPr/>
        </p:nvSpPr>
        <p:spPr>
          <a:xfrm>
            <a:off x="2446354" y="251520"/>
            <a:ext cx="288000" cy="338554"/>
          </a:xfrm>
          <a:prstGeom prst="rect">
            <a:avLst/>
          </a:prstGeom>
          <a:solidFill>
            <a:schemeClr val="tx1"/>
          </a:solidFill>
        </p:spPr>
        <p:txBody>
          <a:bodyPr wrap="square" rtlCol="0" anchor="ctr">
            <a:spAutoFit/>
          </a:bodyPr>
          <a:lstStyle/>
          <a:p>
            <a:pPr algn="ctr"/>
            <a:r>
              <a:rPr lang="en-GB" sz="1600" b="1" dirty="0">
                <a:solidFill>
                  <a:schemeClr val="bg1"/>
                </a:solidFill>
              </a:rPr>
              <a:t>C</a:t>
            </a:r>
          </a:p>
        </p:txBody>
      </p:sp>
      <p:sp>
        <p:nvSpPr>
          <p:cNvPr id="52" name="TextBox 51">
            <a:extLst>
              <a:ext uri="{FF2B5EF4-FFF2-40B4-BE49-F238E27FC236}">
                <a16:creationId xmlns="" xmlns:a16="http://schemas.microsoft.com/office/drawing/2014/main" id="{1C81394D-83BD-4C4A-8030-8868758DBEA8}"/>
              </a:ext>
            </a:extLst>
          </p:cNvPr>
          <p:cNvSpPr txBox="1"/>
          <p:nvPr/>
        </p:nvSpPr>
        <p:spPr>
          <a:xfrm>
            <a:off x="81166" y="2123728"/>
            <a:ext cx="288000" cy="338554"/>
          </a:xfrm>
          <a:prstGeom prst="rect">
            <a:avLst/>
          </a:prstGeom>
          <a:solidFill>
            <a:schemeClr val="tx1"/>
          </a:solidFill>
        </p:spPr>
        <p:txBody>
          <a:bodyPr wrap="square" rtlCol="0" anchor="ctr">
            <a:spAutoFit/>
          </a:bodyPr>
          <a:lstStyle/>
          <a:p>
            <a:pPr algn="ctr"/>
            <a:r>
              <a:rPr lang="en-GB" sz="1600" b="1" dirty="0">
                <a:solidFill>
                  <a:schemeClr val="bg1"/>
                </a:solidFill>
              </a:rPr>
              <a:t>B</a:t>
            </a:r>
          </a:p>
        </p:txBody>
      </p:sp>
      <p:sp>
        <p:nvSpPr>
          <p:cNvPr id="53" name="Rectangle 30">
            <a:extLst>
              <a:ext uri="{FF2B5EF4-FFF2-40B4-BE49-F238E27FC236}">
                <a16:creationId xmlns="" xmlns:a16="http://schemas.microsoft.com/office/drawing/2014/main" id="{DC1DF36E-EEF6-48AD-8372-0CA868D97B97}"/>
              </a:ext>
            </a:extLst>
          </p:cNvPr>
          <p:cNvSpPr/>
          <p:nvPr/>
        </p:nvSpPr>
        <p:spPr>
          <a:xfrm rot="16200000">
            <a:off x="2323886" y="1203824"/>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61" name="Rectangle 31">
            <a:extLst>
              <a:ext uri="{FF2B5EF4-FFF2-40B4-BE49-F238E27FC236}">
                <a16:creationId xmlns="" xmlns:a16="http://schemas.microsoft.com/office/drawing/2014/main" id="{5AAE550D-0EBD-4A54-9849-53B8B0A7DEC9}"/>
              </a:ext>
            </a:extLst>
          </p:cNvPr>
          <p:cNvSpPr/>
          <p:nvPr/>
        </p:nvSpPr>
        <p:spPr>
          <a:xfrm rot="16200000">
            <a:off x="2323289" y="3025618"/>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62" name="Rectangle 30">
            <a:extLst>
              <a:ext uri="{FF2B5EF4-FFF2-40B4-BE49-F238E27FC236}">
                <a16:creationId xmlns="" xmlns:a16="http://schemas.microsoft.com/office/drawing/2014/main" id="{3C267C79-0D02-47A9-ADF0-DB401085832D}"/>
              </a:ext>
            </a:extLst>
          </p:cNvPr>
          <p:cNvSpPr/>
          <p:nvPr/>
        </p:nvSpPr>
        <p:spPr>
          <a:xfrm>
            <a:off x="1056334" y="251520"/>
            <a:ext cx="567784" cy="338554"/>
          </a:xfrm>
          <a:prstGeom prst="rect">
            <a:avLst/>
          </a:prstGeom>
        </p:spPr>
        <p:txBody>
          <a:bodyPr wrap="none">
            <a:spAutoFit/>
          </a:bodyPr>
          <a:lstStyle/>
          <a:p>
            <a:r>
              <a:rPr lang="en-GB" sz="1600" b="1" dirty="0">
                <a:solidFill>
                  <a:srgbClr val="0070C0"/>
                </a:solidFill>
                <a:latin typeface="+mj-lt"/>
                <a:ea typeface="Geneva" charset="0"/>
                <a:cs typeface="Arial"/>
              </a:rPr>
              <a:t>l-GO</a:t>
            </a:r>
            <a:endParaRPr lang="en-GB" sz="1600" dirty="0">
              <a:latin typeface="+mj-lt"/>
            </a:endParaRPr>
          </a:p>
        </p:txBody>
      </p:sp>
      <p:sp>
        <p:nvSpPr>
          <p:cNvPr id="65" name="Rectangle 31">
            <a:extLst>
              <a:ext uri="{FF2B5EF4-FFF2-40B4-BE49-F238E27FC236}">
                <a16:creationId xmlns="" xmlns:a16="http://schemas.microsoft.com/office/drawing/2014/main" id="{80ED623A-56D8-4CB7-8FCD-0D648D35302E}"/>
              </a:ext>
            </a:extLst>
          </p:cNvPr>
          <p:cNvSpPr/>
          <p:nvPr/>
        </p:nvSpPr>
        <p:spPr>
          <a:xfrm>
            <a:off x="1040305" y="2123728"/>
            <a:ext cx="599843" cy="338554"/>
          </a:xfrm>
          <a:prstGeom prst="rect">
            <a:avLst/>
          </a:prstGeom>
        </p:spPr>
        <p:txBody>
          <a:bodyPr wrap="none">
            <a:spAutoFit/>
          </a:bodyPr>
          <a:lstStyle/>
          <a:p>
            <a:pPr algn="ctr" eaLnBrk="1" hangingPunct="1">
              <a:spcAft>
                <a:spcPts val="600"/>
              </a:spcAft>
              <a:buClr>
                <a:prstClr val="black"/>
              </a:buClr>
              <a:defRPr/>
            </a:pPr>
            <a:r>
              <a:rPr lang="en-GB" sz="1600" b="1" dirty="0">
                <a:solidFill>
                  <a:srgbClr val="FF0000"/>
                </a:solidFill>
                <a:latin typeface="+mj-lt"/>
                <a:ea typeface="Geneva" charset="0"/>
                <a:cs typeface="Arial"/>
              </a:rPr>
              <a:t>s-GO</a:t>
            </a:r>
            <a:endParaRPr lang="en-GB" sz="1600" dirty="0">
              <a:solidFill>
                <a:srgbClr val="595959"/>
              </a:solidFill>
              <a:latin typeface="+mj-lt"/>
              <a:ea typeface="Geneva" charset="0"/>
              <a:cs typeface="Arial"/>
            </a:endParaRPr>
          </a:p>
        </p:txBody>
      </p:sp>
      <p:graphicFrame>
        <p:nvGraphicFramePr>
          <p:cNvPr id="66" name="Object 65">
            <a:extLst>
              <a:ext uri="{FF2B5EF4-FFF2-40B4-BE49-F238E27FC236}">
                <a16:creationId xmlns="" xmlns:a16="http://schemas.microsoft.com/office/drawing/2014/main" id="{1A14E8DE-0365-429C-8D70-2ACF2DACE3AA}"/>
              </a:ext>
            </a:extLst>
          </p:cNvPr>
          <p:cNvGraphicFramePr>
            <a:graphicFrameLocks noChangeAspect="1"/>
          </p:cNvGraphicFramePr>
          <p:nvPr>
            <p:extLst>
              <p:ext uri="{D42A27DB-BD31-4B8C-83A1-F6EECF244321}">
                <p14:modId xmlns:p14="http://schemas.microsoft.com/office/powerpoint/2010/main" val="970275102"/>
              </p:ext>
            </p:extLst>
          </p:nvPr>
        </p:nvGraphicFramePr>
        <p:xfrm>
          <a:off x="2806396" y="619426"/>
          <a:ext cx="1990754" cy="1538128"/>
        </p:xfrm>
        <a:graphic>
          <a:graphicData uri="http://schemas.openxmlformats.org/presentationml/2006/ole">
            <mc:AlternateContent xmlns:mc="http://schemas.openxmlformats.org/markup-compatibility/2006">
              <mc:Choice xmlns:v="urn:schemas-microsoft-com:vml" Requires="v">
                <p:oleObj spid="_x0000_s3218" name="Graph" r:id="rId6" imgW="10058400" imgH="7772400" progId="">
                  <p:embed/>
                </p:oleObj>
              </mc:Choice>
              <mc:Fallback>
                <p:oleObj name="Graph" r:id="rId6" imgW="10058400" imgH="7772400" progId="">
                  <p:embed/>
                  <p:pic>
                    <p:nvPicPr>
                      <p:cNvPr id="0" name="Picture 1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6396" y="619426"/>
                        <a:ext cx="1990754" cy="1538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 name="Object 66">
            <a:extLst>
              <a:ext uri="{FF2B5EF4-FFF2-40B4-BE49-F238E27FC236}">
                <a16:creationId xmlns="" xmlns:a16="http://schemas.microsoft.com/office/drawing/2014/main" id="{D20E56C3-3BB8-418A-898C-B74E03D54AA5}"/>
              </a:ext>
            </a:extLst>
          </p:cNvPr>
          <p:cNvGraphicFramePr>
            <a:graphicFrameLocks noChangeAspect="1"/>
          </p:cNvGraphicFramePr>
          <p:nvPr>
            <p:extLst>
              <p:ext uri="{D42A27DB-BD31-4B8C-83A1-F6EECF244321}">
                <p14:modId xmlns:p14="http://schemas.microsoft.com/office/powerpoint/2010/main" val="3125954981"/>
              </p:ext>
            </p:extLst>
          </p:nvPr>
        </p:nvGraphicFramePr>
        <p:xfrm>
          <a:off x="2841862" y="2441220"/>
          <a:ext cx="1990754" cy="1538128"/>
        </p:xfrm>
        <a:graphic>
          <a:graphicData uri="http://schemas.openxmlformats.org/presentationml/2006/ole">
            <mc:AlternateContent xmlns:mc="http://schemas.openxmlformats.org/markup-compatibility/2006">
              <mc:Choice xmlns:v="urn:schemas-microsoft-com:vml" Requires="v">
                <p:oleObj spid="_x0000_s3219" name="Graph" r:id="rId8" imgW="10058400" imgH="7772400" progId="">
                  <p:embed/>
                </p:oleObj>
              </mc:Choice>
              <mc:Fallback>
                <p:oleObj name="Graph" r:id="rId8" imgW="10058400" imgH="7772400" progId="">
                  <p:embed/>
                  <p:pic>
                    <p:nvPicPr>
                      <p:cNvPr id="0" name="Picture 1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1862" y="2441220"/>
                        <a:ext cx="1990754" cy="1538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 name="Object 68">
            <a:extLst>
              <a:ext uri="{FF2B5EF4-FFF2-40B4-BE49-F238E27FC236}">
                <a16:creationId xmlns="" xmlns:a16="http://schemas.microsoft.com/office/drawing/2014/main" id="{2A9775FF-2AD7-467F-89EC-331E2DF95BFF}"/>
              </a:ext>
            </a:extLst>
          </p:cNvPr>
          <p:cNvGraphicFramePr>
            <a:graphicFrameLocks noChangeAspect="1"/>
          </p:cNvGraphicFramePr>
          <p:nvPr>
            <p:extLst>
              <p:ext uri="{D42A27DB-BD31-4B8C-83A1-F6EECF244321}">
                <p14:modId xmlns:p14="http://schemas.microsoft.com/office/powerpoint/2010/main" val="2764981391"/>
              </p:ext>
            </p:extLst>
          </p:nvPr>
        </p:nvGraphicFramePr>
        <p:xfrm>
          <a:off x="4750612" y="619426"/>
          <a:ext cx="1990754" cy="1538128"/>
        </p:xfrm>
        <a:graphic>
          <a:graphicData uri="http://schemas.openxmlformats.org/presentationml/2006/ole">
            <mc:AlternateContent xmlns:mc="http://schemas.openxmlformats.org/markup-compatibility/2006">
              <mc:Choice xmlns:v="urn:schemas-microsoft-com:vml" Requires="v">
                <p:oleObj spid="_x0000_s3220" name="Graph" r:id="rId10" imgW="10058400" imgH="7772400" progId="">
                  <p:embed/>
                </p:oleObj>
              </mc:Choice>
              <mc:Fallback>
                <p:oleObj name="Graph" r:id="rId10" imgW="10058400" imgH="7772400" progId="">
                  <p:embed/>
                  <p:pic>
                    <p:nvPicPr>
                      <p:cNvPr id="0" name="Picture 14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50612" y="619426"/>
                        <a:ext cx="1990754" cy="1538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 name="Object 70">
            <a:extLst>
              <a:ext uri="{FF2B5EF4-FFF2-40B4-BE49-F238E27FC236}">
                <a16:creationId xmlns="" xmlns:a16="http://schemas.microsoft.com/office/drawing/2014/main" id="{A0947F12-10EE-4F8D-B63D-C893BA9BA484}"/>
              </a:ext>
            </a:extLst>
          </p:cNvPr>
          <p:cNvGraphicFramePr>
            <a:graphicFrameLocks noChangeAspect="1"/>
          </p:cNvGraphicFramePr>
          <p:nvPr>
            <p:extLst>
              <p:ext uri="{D42A27DB-BD31-4B8C-83A1-F6EECF244321}">
                <p14:modId xmlns:p14="http://schemas.microsoft.com/office/powerpoint/2010/main" val="2155957898"/>
              </p:ext>
            </p:extLst>
          </p:nvPr>
        </p:nvGraphicFramePr>
        <p:xfrm>
          <a:off x="4822621" y="2441220"/>
          <a:ext cx="1990755" cy="1538128"/>
        </p:xfrm>
        <a:graphic>
          <a:graphicData uri="http://schemas.openxmlformats.org/presentationml/2006/ole">
            <mc:AlternateContent xmlns:mc="http://schemas.openxmlformats.org/markup-compatibility/2006">
              <mc:Choice xmlns:v="urn:schemas-microsoft-com:vml" Requires="v">
                <p:oleObj spid="_x0000_s3221" name="Graph" r:id="rId12" imgW="10058400" imgH="7772400" progId="">
                  <p:embed/>
                </p:oleObj>
              </mc:Choice>
              <mc:Fallback>
                <p:oleObj name="Graph" r:id="rId12" imgW="10058400" imgH="7772400" progId="">
                  <p:embed/>
                  <p:pic>
                    <p:nvPicPr>
                      <p:cNvPr id="0" name="Picture 14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22621" y="2441220"/>
                        <a:ext cx="1990755" cy="1538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2" name="Picture 5">
            <a:extLst>
              <a:ext uri="{FF2B5EF4-FFF2-40B4-BE49-F238E27FC236}">
                <a16:creationId xmlns="" xmlns:a16="http://schemas.microsoft.com/office/drawing/2014/main" id="{753C2E16-3786-4A48-AC37-A1C41850AFA1}"/>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917" t="5146" r="11484" b="3723"/>
          <a:stretch/>
        </p:blipFill>
        <p:spPr bwMode="auto">
          <a:xfrm>
            <a:off x="260648" y="4325871"/>
            <a:ext cx="2159157" cy="1614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TextBox 8">
            <a:extLst>
              <a:ext uri="{FF2B5EF4-FFF2-40B4-BE49-F238E27FC236}">
                <a16:creationId xmlns="" xmlns:a16="http://schemas.microsoft.com/office/drawing/2014/main" id="{07C78649-95CE-41AB-83A0-61D0829D56EF}"/>
              </a:ext>
            </a:extLst>
          </p:cNvPr>
          <p:cNvSpPr txBox="1"/>
          <p:nvPr/>
        </p:nvSpPr>
        <p:spPr>
          <a:xfrm>
            <a:off x="81166" y="3995936"/>
            <a:ext cx="288000" cy="338554"/>
          </a:xfrm>
          <a:prstGeom prst="rect">
            <a:avLst/>
          </a:prstGeom>
          <a:solidFill>
            <a:schemeClr val="tx1"/>
          </a:solidFill>
        </p:spPr>
        <p:txBody>
          <a:bodyPr wrap="square" rtlCol="0" anchor="ctr">
            <a:spAutoFit/>
          </a:bodyPr>
          <a:lstStyle/>
          <a:p>
            <a:pPr algn="ctr"/>
            <a:r>
              <a:rPr lang="en-GB" sz="1600" b="1" dirty="0">
                <a:solidFill>
                  <a:schemeClr val="bg1"/>
                </a:solidFill>
              </a:rPr>
              <a:t>D</a:t>
            </a:r>
          </a:p>
        </p:txBody>
      </p:sp>
      <p:sp>
        <p:nvSpPr>
          <p:cNvPr id="18" name="TextBox 17"/>
          <p:cNvSpPr txBox="1"/>
          <p:nvPr/>
        </p:nvSpPr>
        <p:spPr>
          <a:xfrm>
            <a:off x="1" y="6444209"/>
            <a:ext cx="6857999" cy="954107"/>
          </a:xfrm>
          <a:prstGeom prst="rect">
            <a:avLst/>
          </a:prstGeom>
          <a:noFill/>
        </p:spPr>
        <p:txBody>
          <a:bodyPr wrap="square" rtlCol="0">
            <a:spAutoFit/>
          </a:bodyPr>
          <a:lstStyle/>
          <a:p>
            <a:r>
              <a:rPr lang="en-GB" sz="1400" b="1" dirty="0" smtClean="0"/>
              <a:t>Figure </a:t>
            </a:r>
            <a:r>
              <a:rPr lang="en-GB" sz="1400" b="1" dirty="0" err="1" smtClean="0"/>
              <a:t>S1</a:t>
            </a:r>
            <a:r>
              <a:rPr lang="en-GB" sz="1400" b="1" dirty="0" smtClean="0"/>
              <a:t>. Further physicochemical characterisation of l-GO and s-GO sheets.</a:t>
            </a:r>
            <a:r>
              <a:rPr lang="en-GB" sz="1400" dirty="0" smtClean="0"/>
              <a:t> </a:t>
            </a:r>
            <a:r>
              <a:rPr lang="en-GB" sz="1400" b="1" dirty="0" smtClean="0"/>
              <a:t>(A)</a:t>
            </a:r>
            <a:r>
              <a:rPr lang="en-GB" sz="1400" dirty="0" smtClean="0"/>
              <a:t> Lateral dimension distribution analysis of l-GO sheets imaged under the optical microscope. </a:t>
            </a:r>
            <a:r>
              <a:rPr lang="en-GB" sz="1400" b="1" dirty="0" smtClean="0"/>
              <a:t>(B)</a:t>
            </a:r>
            <a:r>
              <a:rPr lang="en-GB" sz="1400" dirty="0" smtClean="0"/>
              <a:t> </a:t>
            </a:r>
            <a:r>
              <a:rPr lang="en-GB" sz="1400" dirty="0" err="1" smtClean="0"/>
              <a:t>AFM</a:t>
            </a:r>
            <a:r>
              <a:rPr lang="en-GB" sz="1400" dirty="0" smtClean="0"/>
              <a:t> thickness distribution analysis of s-GO sheets. </a:t>
            </a:r>
            <a:r>
              <a:rPr lang="en-GB" sz="1400" b="1" dirty="0" smtClean="0"/>
              <a:t>(C)</a:t>
            </a:r>
            <a:r>
              <a:rPr lang="en-GB" sz="1400" dirty="0" smtClean="0"/>
              <a:t> ζ-potential measurements.</a:t>
            </a:r>
            <a:r>
              <a:rPr lang="en-GB" sz="1400" b="1" dirty="0" smtClean="0"/>
              <a:t> (D)</a:t>
            </a:r>
            <a:r>
              <a:rPr lang="en-GB" sz="1400" dirty="0" smtClean="0"/>
              <a:t> Carbon (</a:t>
            </a:r>
            <a:r>
              <a:rPr lang="en-GB" sz="1400" dirty="0" err="1" smtClean="0"/>
              <a:t>C1s</a:t>
            </a:r>
            <a:r>
              <a:rPr lang="en-GB" sz="1400" dirty="0" smtClean="0"/>
              <a:t>) and oxygen (</a:t>
            </a:r>
            <a:r>
              <a:rPr lang="en-GB" sz="1400" dirty="0" err="1" smtClean="0"/>
              <a:t>O1s</a:t>
            </a:r>
            <a:r>
              <a:rPr lang="en-GB" sz="1400" dirty="0" smtClean="0"/>
              <a:t>) high-resolution </a:t>
            </a:r>
            <a:r>
              <a:rPr lang="en-GB" sz="1400" dirty="0" err="1" smtClean="0"/>
              <a:t>XPS</a:t>
            </a:r>
            <a:r>
              <a:rPr lang="en-GB" sz="1400" dirty="0" smtClean="0"/>
              <a:t> spectra.</a:t>
            </a:r>
            <a:endParaRPr lang="en-IN" sz="1400" dirty="0"/>
          </a:p>
        </p:txBody>
      </p:sp>
    </p:spTree>
    <p:extLst>
      <p:ext uri="{BB962C8B-B14F-4D97-AF65-F5344CB8AC3E}">
        <p14:creationId xmlns:p14="http://schemas.microsoft.com/office/powerpoint/2010/main" val="2593903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64" t="3647"/>
          <a:stretch/>
        </p:blipFill>
        <p:spPr bwMode="auto">
          <a:xfrm>
            <a:off x="3341881" y="3168112"/>
            <a:ext cx="3486021" cy="24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12" t="6153" r="13217"/>
          <a:stretch/>
        </p:blipFill>
        <p:spPr bwMode="auto">
          <a:xfrm>
            <a:off x="285912" y="3192537"/>
            <a:ext cx="2986748" cy="23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62980" y="113601"/>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grpSp>
        <p:nvGrpSpPr>
          <p:cNvPr id="6" name="Group 5"/>
          <p:cNvGrpSpPr/>
          <p:nvPr/>
        </p:nvGrpSpPr>
        <p:grpSpPr>
          <a:xfrm>
            <a:off x="375160" y="470841"/>
            <a:ext cx="2766187" cy="2197247"/>
            <a:chOff x="340014" y="461315"/>
            <a:chExt cx="2766187" cy="2197247"/>
          </a:xfrm>
        </p:grpSpPr>
        <p:grpSp>
          <p:nvGrpSpPr>
            <p:cNvPr id="23" name="Group 22"/>
            <p:cNvGrpSpPr>
              <a:grpSpLocks noChangeAspect="1"/>
            </p:cNvGrpSpPr>
            <p:nvPr/>
          </p:nvGrpSpPr>
          <p:grpSpPr>
            <a:xfrm>
              <a:off x="340014" y="479938"/>
              <a:ext cx="2165692" cy="2160000"/>
              <a:chOff x="4025674" y="197787"/>
              <a:chExt cx="3624262" cy="3614739"/>
            </a:xfrm>
          </p:grpSpPr>
          <p:pic>
            <p:nvPicPr>
              <p:cNvPr id="4"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82" t="5120" r="7589" b="15486"/>
              <a:stretch/>
            </p:blipFill>
            <p:spPr bwMode="auto">
              <a:xfrm>
                <a:off x="4025674" y="197787"/>
                <a:ext cx="3624262" cy="3614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6767753" y="3611571"/>
                <a:ext cx="723601"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680221" y="3156702"/>
                <a:ext cx="853607" cy="463555"/>
              </a:xfrm>
              <a:prstGeom prst="rect">
                <a:avLst/>
              </a:prstGeom>
              <a:noFill/>
            </p:spPr>
            <p:txBody>
              <a:bodyPr wrap="none" rtlCol="0">
                <a:spAutoFit/>
              </a:bodyPr>
              <a:lstStyle/>
              <a:p>
                <a:r>
                  <a:rPr lang="en-GB" sz="1200" b="1" dirty="0">
                    <a:solidFill>
                      <a:schemeClr val="bg1"/>
                    </a:solidFill>
                    <a:latin typeface="+mj-lt"/>
                  </a:rPr>
                  <a:t>4 </a:t>
                </a:r>
                <a:r>
                  <a:rPr lang="el-GR" sz="1200" b="1" dirty="0">
                    <a:solidFill>
                      <a:schemeClr val="bg1"/>
                    </a:solidFill>
                    <a:latin typeface="+mj-lt"/>
                  </a:rPr>
                  <a:t>μ</a:t>
                </a:r>
                <a:r>
                  <a:rPr lang="en-GB" sz="1200" b="1" dirty="0">
                    <a:solidFill>
                      <a:schemeClr val="bg1"/>
                    </a:solidFill>
                    <a:latin typeface="+mj-lt"/>
                  </a:rPr>
                  <a:t>m</a:t>
                </a:r>
              </a:p>
            </p:txBody>
          </p:sp>
        </p:grpSp>
        <p:grpSp>
          <p:nvGrpSpPr>
            <p:cNvPr id="27" name="Group 26"/>
            <p:cNvGrpSpPr/>
            <p:nvPr/>
          </p:nvGrpSpPr>
          <p:grpSpPr>
            <a:xfrm>
              <a:off x="2477503" y="461315"/>
              <a:ext cx="628698" cy="2197247"/>
              <a:chOff x="6089848" y="2916489"/>
              <a:chExt cx="628698" cy="2197246"/>
            </a:xfrm>
          </p:grpSpPr>
          <p:sp>
            <p:nvSpPr>
              <p:cNvPr id="28" name="Rectangle 27"/>
              <p:cNvSpPr/>
              <p:nvPr/>
            </p:nvSpPr>
            <p:spPr>
              <a:xfrm>
                <a:off x="6089848" y="2916489"/>
                <a:ext cx="628698" cy="276999"/>
              </a:xfrm>
              <a:prstGeom prst="rect">
                <a:avLst/>
              </a:prstGeom>
            </p:spPr>
            <p:txBody>
              <a:bodyPr wrap="none">
                <a:spAutoFit/>
              </a:bodyPr>
              <a:lstStyle/>
              <a:p>
                <a:r>
                  <a:rPr lang="en-GB" sz="1200" b="1" dirty="0">
                    <a:latin typeface="Arial"/>
                    <a:ea typeface="Geneva" charset="0"/>
                    <a:cs typeface="Arial"/>
                  </a:rPr>
                  <a:t>40 nm</a:t>
                </a:r>
                <a:endParaRPr lang="en-GB" sz="1200" b="1" dirty="0"/>
              </a:p>
            </p:txBody>
          </p:sp>
          <p:sp>
            <p:nvSpPr>
              <p:cNvPr id="29" name="Rectangle 28"/>
              <p:cNvSpPr/>
              <p:nvPr/>
            </p:nvSpPr>
            <p:spPr>
              <a:xfrm>
                <a:off x="6130554" y="4836736"/>
                <a:ext cx="543739" cy="276999"/>
              </a:xfrm>
              <a:prstGeom prst="rect">
                <a:avLst/>
              </a:prstGeom>
            </p:spPr>
            <p:txBody>
              <a:bodyPr wrap="none">
                <a:spAutoFit/>
              </a:bodyPr>
              <a:lstStyle/>
              <a:p>
                <a:r>
                  <a:rPr lang="en-GB" sz="1200" b="1" dirty="0">
                    <a:latin typeface="Arial"/>
                    <a:ea typeface="Geneva" charset="0"/>
                    <a:cs typeface="Arial"/>
                  </a:rPr>
                  <a:t>0 nm</a:t>
                </a:r>
                <a:endParaRPr lang="en-GB" sz="1200" b="1" dirty="0"/>
              </a:p>
            </p:txBody>
          </p:sp>
          <p:pic>
            <p:nvPicPr>
              <p:cNvPr id="30" name="Picture 9" descr="F:\13-06-2016\NanoInnova\Images\GO-B20-5um-004.bmp"/>
              <p:cNvPicPr>
                <a:picLocks noChangeArrowheads="1"/>
              </p:cNvPicPr>
              <p:nvPr/>
            </p:nvPicPr>
            <p:blipFill rotWithShape="1">
              <a:blip r:embed="rId6" cstate="print">
                <a:extLst>
                  <a:ext uri="{28A0092B-C50C-407E-A947-70E740481C1C}">
                    <a14:useLocalDpi xmlns:a14="http://schemas.microsoft.com/office/drawing/2010/main" val="0"/>
                  </a:ext>
                </a:extLst>
              </a:blip>
              <a:srcRect l="94750" t="6668" r="2638" b="52094"/>
              <a:stretch/>
            </p:blipFill>
            <p:spPr bwMode="auto">
              <a:xfrm>
                <a:off x="6323739" y="3201189"/>
                <a:ext cx="144000" cy="1619999"/>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grpSp>
      </p:grpSp>
      <p:sp>
        <p:nvSpPr>
          <p:cNvPr id="33" name="TextBox 32"/>
          <p:cNvSpPr txBox="1"/>
          <p:nvPr/>
        </p:nvSpPr>
        <p:spPr>
          <a:xfrm>
            <a:off x="3366311" y="113601"/>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grpSp>
        <p:nvGrpSpPr>
          <p:cNvPr id="3" name="Group 2"/>
          <p:cNvGrpSpPr>
            <a:grpSpLocks noChangeAspect="1"/>
          </p:cNvGrpSpPr>
          <p:nvPr/>
        </p:nvGrpSpPr>
        <p:grpSpPr>
          <a:xfrm>
            <a:off x="3717015" y="479938"/>
            <a:ext cx="3045265" cy="2160000"/>
            <a:chOff x="4457547" y="3709793"/>
            <a:chExt cx="3552810" cy="2520000"/>
          </a:xfrm>
        </p:grpSpPr>
        <p:pic>
          <p:nvPicPr>
            <p:cNvPr id="1027" name="Picture 3" descr="Y:\staff\mbgpparc - Filipe\Data\2017\11-2017\06-11-2017\TEM\FR_06-11-17\Processed\processed-NT2_BSA_100000.0V_1400X_Livia_0008.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080"/>
            <a:stretch/>
          </p:blipFill>
          <p:spPr bwMode="auto">
            <a:xfrm>
              <a:off x="4457547" y="3709793"/>
              <a:ext cx="3552810" cy="25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36" name="Straight Connector 35"/>
            <p:cNvCxnSpPr/>
            <p:nvPr/>
          </p:nvCxnSpPr>
          <p:spPr>
            <a:xfrm>
              <a:off x="7469526" y="6114682"/>
              <a:ext cx="424800"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376415" y="5817101"/>
              <a:ext cx="595089" cy="323166"/>
            </a:xfrm>
            <a:prstGeom prst="rect">
              <a:avLst/>
            </a:prstGeom>
            <a:noFill/>
          </p:spPr>
          <p:txBody>
            <a:bodyPr wrap="none" rtlCol="0">
              <a:spAutoFit/>
            </a:bodyPr>
            <a:lstStyle/>
            <a:p>
              <a:r>
                <a:rPr lang="en-GB" sz="1200" b="1" dirty="0">
                  <a:solidFill>
                    <a:srgbClr val="FF0000"/>
                  </a:solidFill>
                  <a:latin typeface="Calibri"/>
                </a:rPr>
                <a:t>2 </a:t>
              </a:r>
              <a:r>
                <a:rPr lang="el-GR" sz="1200" b="1" dirty="0">
                  <a:solidFill>
                    <a:srgbClr val="FF0000"/>
                  </a:solidFill>
                  <a:latin typeface="Calibri"/>
                </a:rPr>
                <a:t>μ</a:t>
              </a:r>
              <a:r>
                <a:rPr lang="en-GB" sz="1200" b="1" dirty="0">
                  <a:solidFill>
                    <a:srgbClr val="FF0000"/>
                  </a:solidFill>
                  <a:latin typeface="Calibri"/>
                </a:rPr>
                <a:t>m</a:t>
              </a:r>
              <a:endParaRPr lang="en-GB" sz="1200" b="1" dirty="0">
                <a:solidFill>
                  <a:srgbClr val="FF0000"/>
                </a:solidFill>
              </a:endParaRPr>
            </a:p>
          </p:txBody>
        </p:sp>
      </p:grpSp>
      <p:sp>
        <p:nvSpPr>
          <p:cNvPr id="57" name="TextBox 56"/>
          <p:cNvSpPr txBox="1"/>
          <p:nvPr/>
        </p:nvSpPr>
        <p:spPr>
          <a:xfrm>
            <a:off x="54513" y="2798926"/>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C</a:t>
            </a:r>
          </a:p>
        </p:txBody>
      </p:sp>
      <p:sp>
        <p:nvSpPr>
          <p:cNvPr id="64" name="TextBox 63"/>
          <p:cNvSpPr txBox="1"/>
          <p:nvPr/>
        </p:nvSpPr>
        <p:spPr>
          <a:xfrm>
            <a:off x="350395" y="2823830"/>
            <a:ext cx="308098" cy="369332"/>
          </a:xfrm>
          <a:prstGeom prst="rect">
            <a:avLst/>
          </a:prstGeom>
          <a:noFill/>
        </p:spPr>
        <p:txBody>
          <a:bodyPr wrap="none" rtlCol="0">
            <a:spAutoFit/>
          </a:bodyPr>
          <a:lstStyle/>
          <a:p>
            <a:r>
              <a:rPr lang="en-GB" i="1" dirty="0"/>
              <a:t>i)</a:t>
            </a:r>
          </a:p>
        </p:txBody>
      </p:sp>
      <p:sp>
        <p:nvSpPr>
          <p:cNvPr id="65" name="TextBox 64"/>
          <p:cNvSpPr txBox="1"/>
          <p:nvPr/>
        </p:nvSpPr>
        <p:spPr>
          <a:xfrm>
            <a:off x="3356036" y="2823830"/>
            <a:ext cx="360996" cy="369332"/>
          </a:xfrm>
          <a:prstGeom prst="rect">
            <a:avLst/>
          </a:prstGeom>
          <a:noFill/>
        </p:spPr>
        <p:txBody>
          <a:bodyPr wrap="none" rtlCol="0">
            <a:spAutoFit/>
          </a:bodyPr>
          <a:lstStyle/>
          <a:p>
            <a:r>
              <a:rPr lang="en-GB" i="1" dirty="0"/>
              <a:t>ii)</a:t>
            </a:r>
          </a:p>
        </p:txBody>
      </p:sp>
      <p:sp>
        <p:nvSpPr>
          <p:cNvPr id="69" name="Retângulo 31"/>
          <p:cNvSpPr/>
          <p:nvPr/>
        </p:nvSpPr>
        <p:spPr>
          <a:xfrm>
            <a:off x="1124744" y="98212"/>
            <a:ext cx="631904"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AFM</a:t>
            </a:r>
            <a:endParaRPr lang="en-GB" dirty="0">
              <a:ea typeface="Geneva" charset="0"/>
              <a:cs typeface="Arial"/>
            </a:endParaRPr>
          </a:p>
        </p:txBody>
      </p:sp>
      <p:sp>
        <p:nvSpPr>
          <p:cNvPr id="71" name="Retângulo 31"/>
          <p:cNvSpPr/>
          <p:nvPr/>
        </p:nvSpPr>
        <p:spPr>
          <a:xfrm>
            <a:off x="4840393" y="98212"/>
            <a:ext cx="612668" cy="369332"/>
          </a:xfrm>
          <a:prstGeom prst="rect">
            <a:avLst/>
          </a:prstGeom>
        </p:spPr>
        <p:txBody>
          <a:bodyPr wrap="none">
            <a:spAutoFit/>
          </a:bodyPr>
          <a:lstStyle/>
          <a:p>
            <a:pPr lvl="0" algn="ctr">
              <a:spcAft>
                <a:spcPts val="600"/>
              </a:spcAft>
              <a:buClr>
                <a:prstClr val="black"/>
              </a:buClr>
              <a:defRPr/>
            </a:pPr>
            <a:r>
              <a:rPr lang="en-GB" b="1" dirty="0">
                <a:ea typeface="Geneva" charset="0"/>
                <a:cs typeface="Arial"/>
              </a:rPr>
              <a:t>TEM</a:t>
            </a:r>
            <a:endParaRPr lang="en-GB" dirty="0">
              <a:ea typeface="Geneva" charset="0"/>
              <a:cs typeface="Arial"/>
            </a:endParaRPr>
          </a:p>
        </p:txBody>
      </p:sp>
      <p:sp>
        <p:nvSpPr>
          <p:cNvPr id="72" name="Rectangle 33"/>
          <p:cNvSpPr/>
          <p:nvPr/>
        </p:nvSpPr>
        <p:spPr>
          <a:xfrm>
            <a:off x="6771" y="8794638"/>
            <a:ext cx="966932"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S2</a:t>
            </a:r>
          </a:p>
        </p:txBody>
      </p:sp>
      <p:sp>
        <p:nvSpPr>
          <p:cNvPr id="25" name="TextBox 24"/>
          <p:cNvSpPr txBox="1"/>
          <p:nvPr/>
        </p:nvSpPr>
        <p:spPr>
          <a:xfrm>
            <a:off x="6771" y="5868144"/>
            <a:ext cx="6851229" cy="1815882"/>
          </a:xfrm>
          <a:prstGeom prst="rect">
            <a:avLst/>
          </a:prstGeom>
          <a:noFill/>
        </p:spPr>
        <p:txBody>
          <a:bodyPr wrap="square" rtlCol="0">
            <a:spAutoFit/>
          </a:bodyPr>
          <a:lstStyle/>
          <a:p>
            <a:r>
              <a:rPr lang="en-GB" sz="1400" b="1" dirty="0" smtClean="0"/>
              <a:t>Figure </a:t>
            </a:r>
            <a:r>
              <a:rPr lang="en-GB" sz="1400" b="1" dirty="0" err="1" smtClean="0"/>
              <a:t>S2</a:t>
            </a:r>
            <a:r>
              <a:rPr lang="en-GB" sz="1400" b="1" dirty="0" smtClean="0"/>
              <a:t>. Physicochemical characterisation of </a:t>
            </a:r>
            <a:r>
              <a:rPr lang="en-GB" sz="1400" b="1" dirty="0" err="1" smtClean="0"/>
              <a:t>MWCNTs</a:t>
            </a:r>
            <a:r>
              <a:rPr lang="en-GB" sz="1400" b="1" dirty="0" smtClean="0"/>
              <a:t> purified from dispersion in 0.5% </a:t>
            </a:r>
            <a:r>
              <a:rPr lang="en-GB" sz="1400" b="1" dirty="0" err="1" smtClean="0"/>
              <a:t>BSA</a:t>
            </a:r>
            <a:r>
              <a:rPr lang="en-GB" sz="1400" b="1" dirty="0" smtClean="0"/>
              <a:t>/saline.</a:t>
            </a:r>
            <a:r>
              <a:rPr lang="en-GB" sz="1400" dirty="0" smtClean="0"/>
              <a:t> </a:t>
            </a:r>
            <a:r>
              <a:rPr lang="en-GB" sz="1400" b="1" dirty="0" smtClean="0"/>
              <a:t>(A)</a:t>
            </a:r>
            <a:r>
              <a:rPr lang="en-GB" sz="1400" dirty="0" smtClean="0"/>
              <a:t> </a:t>
            </a:r>
            <a:r>
              <a:rPr lang="en-GB" sz="1400" dirty="0" err="1" smtClean="0"/>
              <a:t>AFM</a:t>
            </a:r>
            <a:r>
              <a:rPr lang="en-GB" sz="1400" dirty="0" smtClean="0"/>
              <a:t> height image. </a:t>
            </a:r>
            <a:r>
              <a:rPr lang="en-GB" sz="1400" b="1" dirty="0" smtClean="0"/>
              <a:t>(B)</a:t>
            </a:r>
            <a:r>
              <a:rPr lang="en-GB" sz="1400" dirty="0" smtClean="0"/>
              <a:t> TEM micrograph. </a:t>
            </a:r>
            <a:r>
              <a:rPr lang="en-GB" sz="1400" b="1" dirty="0" smtClean="0"/>
              <a:t>(C)</a:t>
            </a:r>
            <a:r>
              <a:rPr lang="en-GB" sz="1400" dirty="0" smtClean="0"/>
              <a:t> Normalised Raman spectrum showed a prominent </a:t>
            </a:r>
            <a:r>
              <a:rPr lang="en-GB" sz="1400" dirty="0" err="1" smtClean="0"/>
              <a:t>2D</a:t>
            </a:r>
            <a:r>
              <a:rPr lang="en-GB" sz="1400" dirty="0" smtClean="0"/>
              <a:t> band in </a:t>
            </a:r>
            <a:r>
              <a:rPr lang="en-GB" sz="1400" dirty="0" err="1" smtClean="0"/>
              <a:t>MWCNTs</a:t>
            </a:r>
            <a:r>
              <a:rPr lang="en-GB" sz="1400" dirty="0" smtClean="0"/>
              <a:t> (</a:t>
            </a:r>
            <a:r>
              <a:rPr lang="en-GB" sz="1400" b="1" dirty="0" smtClean="0"/>
              <a:t>Ci</a:t>
            </a:r>
            <a:r>
              <a:rPr lang="en-GB" sz="1400" dirty="0" smtClean="0"/>
              <a:t>), unlike GO sheets. Normalised Raman spectra collected from diaphragm sections (</a:t>
            </a:r>
            <a:r>
              <a:rPr lang="en-GB" sz="1400" b="1" dirty="0" err="1" smtClean="0"/>
              <a:t>Cii</a:t>
            </a:r>
            <a:r>
              <a:rPr lang="en-GB" sz="1400" dirty="0" smtClean="0"/>
              <a:t>) can therefore be used as references to set up the correlation mode of the Raman mapping analysis in order to subtract the background signal induced by the tissue. A single spectrum representing GO was considered for both l-GO and s-GO samples, based on their similarity as shown in </a:t>
            </a:r>
            <a:r>
              <a:rPr lang="en-GB" sz="1400" b="1" dirty="0" smtClean="0"/>
              <a:t>Figure </a:t>
            </a:r>
            <a:r>
              <a:rPr lang="en-GB" sz="1400" b="1" dirty="0" err="1" smtClean="0"/>
              <a:t>1F</a:t>
            </a:r>
            <a:r>
              <a:rPr lang="en-GB" sz="1400" dirty="0" smtClean="0"/>
              <a:t>. All spectra reported in this work were baseline-corrected.</a:t>
            </a:r>
            <a:endParaRPr lang="en-IN" sz="1400" dirty="0"/>
          </a:p>
        </p:txBody>
      </p:sp>
    </p:spTree>
    <p:extLst>
      <p:ext uri="{BB962C8B-B14F-4D97-AF65-F5344CB8AC3E}">
        <p14:creationId xmlns:p14="http://schemas.microsoft.com/office/powerpoint/2010/main" val="626410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tângulo 74"/>
          <p:cNvSpPr/>
          <p:nvPr/>
        </p:nvSpPr>
        <p:spPr>
          <a:xfrm rot="16200000">
            <a:off x="310741" y="6829869"/>
            <a:ext cx="1057662" cy="369332"/>
          </a:xfrm>
          <a:prstGeom prst="rect">
            <a:avLst/>
          </a:prstGeom>
        </p:spPr>
        <p:txBody>
          <a:bodyPr wrap="none">
            <a:spAutoFit/>
          </a:bodyPr>
          <a:lstStyle/>
          <a:p>
            <a:pPr lvl="0" algn="ctr">
              <a:spcAft>
                <a:spcPts val="600"/>
              </a:spcAft>
              <a:buClr>
                <a:prstClr val="black"/>
              </a:buClr>
              <a:defRPr/>
            </a:pPr>
            <a:r>
              <a:rPr lang="en-GB" b="1" dirty="0">
                <a:solidFill>
                  <a:srgbClr val="595959"/>
                </a:solidFill>
                <a:ea typeface="Geneva" charset="0"/>
                <a:cs typeface="Arial"/>
              </a:rPr>
              <a:t>MWCNTs</a:t>
            </a:r>
            <a:endParaRPr lang="en-GB" dirty="0">
              <a:solidFill>
                <a:srgbClr val="595959"/>
              </a:solidFill>
              <a:ea typeface="Geneva" charset="0"/>
              <a:cs typeface="Arial"/>
            </a:endParaRPr>
          </a:p>
        </p:txBody>
      </p:sp>
      <p:grpSp>
        <p:nvGrpSpPr>
          <p:cNvPr id="4" name="Group 3"/>
          <p:cNvGrpSpPr>
            <a:grpSpLocks noChangeAspect="1"/>
          </p:cNvGrpSpPr>
          <p:nvPr/>
        </p:nvGrpSpPr>
        <p:grpSpPr>
          <a:xfrm>
            <a:off x="1045440" y="6114535"/>
            <a:ext cx="2094197" cy="1800000"/>
            <a:chOff x="411908" y="5076056"/>
            <a:chExt cx="2513036" cy="2160000"/>
          </a:xfrm>
        </p:grpSpPr>
        <p:pic>
          <p:nvPicPr>
            <p:cNvPr id="89" name="Picture 13" descr="Y:\staff\mbgpparc - Filipe\Data\2016\05-2016\05-05-2016\SEM\1d-CNT\1T3\1T3_012.ti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6713"/>
            <a:stretch/>
          </p:blipFill>
          <p:spPr bwMode="auto">
            <a:xfrm>
              <a:off x="411908" y="5076056"/>
              <a:ext cx="2513036" cy="216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06" name="Straight Connector 105"/>
            <p:cNvCxnSpPr/>
            <p:nvPr/>
          </p:nvCxnSpPr>
          <p:spPr>
            <a:xfrm>
              <a:off x="1880251" y="7041522"/>
              <a:ext cx="848999"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5" name="Group 4"/>
          <p:cNvGrpSpPr>
            <a:grpSpLocks noChangeAspect="1"/>
          </p:cNvGrpSpPr>
          <p:nvPr/>
        </p:nvGrpSpPr>
        <p:grpSpPr>
          <a:xfrm>
            <a:off x="3230229" y="6114535"/>
            <a:ext cx="2847058" cy="1800000"/>
            <a:chOff x="3108874" y="5076296"/>
            <a:chExt cx="3416470" cy="2160000"/>
          </a:xfrm>
        </p:grpSpPr>
        <p:pic>
          <p:nvPicPr>
            <p:cNvPr id="100" name="Picture 4" descr="G:\PhD\SlideScanner\Diaphragms HE + Masson\H+E\1d\MWCNT\MWCNT-1d-10x.tif"/>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08874" y="5076296"/>
              <a:ext cx="3416470" cy="216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01" name="Straight Connector 100"/>
            <p:cNvCxnSpPr/>
            <p:nvPr/>
          </p:nvCxnSpPr>
          <p:spPr>
            <a:xfrm>
              <a:off x="3265643" y="7041522"/>
              <a:ext cx="143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a:grpSpLocks noChangeAspect="1"/>
          </p:cNvGrpSpPr>
          <p:nvPr/>
        </p:nvGrpSpPr>
        <p:grpSpPr>
          <a:xfrm>
            <a:off x="1039845" y="2349903"/>
            <a:ext cx="2105387" cy="1800000"/>
            <a:chOff x="3801041" y="2140472"/>
            <a:chExt cx="1263232" cy="1080000"/>
          </a:xfrm>
        </p:grpSpPr>
        <p:pic>
          <p:nvPicPr>
            <p:cNvPr id="122" name="Picture 3" descr="Y:\staff\mbgpparc - Filipe\Data\2016\06-2016\08-06-2016\SEM\1d-smallGO\1gs2\1gs2_016.tif"/>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b="7210"/>
            <a:stretch/>
          </p:blipFill>
          <p:spPr bwMode="auto">
            <a:xfrm>
              <a:off x="3801041" y="2140472"/>
              <a:ext cx="1263232"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29" name="Straight Connector 106"/>
            <p:cNvCxnSpPr/>
            <p:nvPr/>
          </p:nvCxnSpPr>
          <p:spPr>
            <a:xfrm>
              <a:off x="4629366" y="3128765"/>
              <a:ext cx="339491"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35" name="Group 34"/>
          <p:cNvGrpSpPr>
            <a:grpSpLocks noChangeAspect="1"/>
          </p:cNvGrpSpPr>
          <p:nvPr/>
        </p:nvGrpSpPr>
        <p:grpSpPr>
          <a:xfrm>
            <a:off x="1038202" y="4232409"/>
            <a:ext cx="2108673" cy="1800000"/>
            <a:chOff x="3800055" y="3304442"/>
            <a:chExt cx="1265204" cy="1080000"/>
          </a:xfrm>
        </p:grpSpPr>
        <p:pic>
          <p:nvPicPr>
            <p:cNvPr id="123" name="Picture 2" descr="Y:\staff\mbgpparc - Filipe\Data\2016\06-2016\08-06-2016\SEM\1d-largeGO\1G1\1G1_004.tif"/>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b="7354"/>
            <a:stretch/>
          </p:blipFill>
          <p:spPr bwMode="auto">
            <a:xfrm>
              <a:off x="3800055" y="3304442"/>
              <a:ext cx="1265204"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30" name="Straight Connector 107"/>
            <p:cNvCxnSpPr/>
            <p:nvPr/>
          </p:nvCxnSpPr>
          <p:spPr>
            <a:xfrm>
              <a:off x="4627792" y="4275789"/>
              <a:ext cx="342638"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grpSp>
        <p:nvGrpSpPr>
          <p:cNvPr id="33" name="Group 32"/>
          <p:cNvGrpSpPr>
            <a:grpSpLocks noChangeAspect="1"/>
          </p:cNvGrpSpPr>
          <p:nvPr/>
        </p:nvGrpSpPr>
        <p:grpSpPr>
          <a:xfrm>
            <a:off x="1049894" y="481072"/>
            <a:ext cx="2085288" cy="1800000"/>
            <a:chOff x="3807071" y="959965"/>
            <a:chExt cx="1251173" cy="1080000"/>
          </a:xfrm>
        </p:grpSpPr>
        <p:pic>
          <p:nvPicPr>
            <p:cNvPr id="124" name="Picture 5" descr="Y:\staff\mbgpparc - Filipe\Data\2016\05-2016\05-05-2016\SEM\1d-Ctrl\1S2\1S2_025.tif"/>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b="6315"/>
            <a:stretch/>
          </p:blipFill>
          <p:spPr bwMode="auto">
            <a:xfrm>
              <a:off x="3807071" y="959965"/>
              <a:ext cx="1251173"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32" name="Straight Connector 54"/>
            <p:cNvCxnSpPr/>
            <p:nvPr/>
          </p:nvCxnSpPr>
          <p:spPr>
            <a:xfrm>
              <a:off x="4588199" y="1944316"/>
              <a:ext cx="421824" cy="0"/>
            </a:xfrm>
            <a:prstGeom prst="line">
              <a:avLst/>
            </a:prstGeom>
            <a:ln w="38100">
              <a:solidFill>
                <a:schemeClr val="bg1"/>
              </a:solidFill>
            </a:ln>
          </p:spPr>
          <p:style>
            <a:lnRef idx="2">
              <a:schemeClr val="dk1"/>
            </a:lnRef>
            <a:fillRef idx="0">
              <a:schemeClr val="dk1"/>
            </a:fillRef>
            <a:effectRef idx="1">
              <a:schemeClr val="dk1"/>
            </a:effectRef>
            <a:fontRef idx="minor">
              <a:schemeClr val="tx1"/>
            </a:fontRef>
          </p:style>
        </p:cxnSp>
      </p:grpSp>
      <p:sp>
        <p:nvSpPr>
          <p:cNvPr id="112" name="Rectangle 33"/>
          <p:cNvSpPr/>
          <p:nvPr/>
        </p:nvSpPr>
        <p:spPr>
          <a:xfrm>
            <a:off x="1788609" y="98212"/>
            <a:ext cx="607859"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SEM</a:t>
            </a:r>
          </a:p>
        </p:txBody>
      </p:sp>
      <p:grpSp>
        <p:nvGrpSpPr>
          <p:cNvPr id="37" name="Group 36"/>
          <p:cNvGrpSpPr>
            <a:grpSpLocks noChangeAspect="1"/>
          </p:cNvGrpSpPr>
          <p:nvPr/>
        </p:nvGrpSpPr>
        <p:grpSpPr>
          <a:xfrm>
            <a:off x="3230229" y="4232409"/>
            <a:ext cx="2847058" cy="1800000"/>
            <a:chOff x="5119763" y="3304442"/>
            <a:chExt cx="1708235" cy="1080000"/>
          </a:xfrm>
        </p:grpSpPr>
        <p:pic>
          <p:nvPicPr>
            <p:cNvPr id="144" name="Picture 5" descr="G:\PhD\SlideScanner\Diaphragms HE + Masson\H+E\1d\s-GO\sGO-BSA-1d-10x.t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19763" y="3304442"/>
              <a:ext cx="1708235"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45" name="Straight Connector 144"/>
            <p:cNvCxnSpPr/>
            <p:nvPr/>
          </p:nvCxnSpPr>
          <p:spPr>
            <a:xfrm>
              <a:off x="5203110" y="4275789"/>
              <a:ext cx="1431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a:grpSpLocks noChangeAspect="1"/>
          </p:cNvGrpSpPr>
          <p:nvPr/>
        </p:nvGrpSpPr>
        <p:grpSpPr>
          <a:xfrm>
            <a:off x="3230229" y="481072"/>
            <a:ext cx="2847058" cy="1800000"/>
            <a:chOff x="5119763" y="959965"/>
            <a:chExt cx="1708235" cy="1080000"/>
          </a:xfrm>
        </p:grpSpPr>
        <p:pic>
          <p:nvPicPr>
            <p:cNvPr id="138" name="Picture 2" descr="G:\PhD\SlideScanner\Diaphragms HE + Masson\H+E\1d\Control\Ctrl-BSA-1d-10x.t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119763" y="959965"/>
              <a:ext cx="1708235"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39" name="Straight Connector 138"/>
            <p:cNvCxnSpPr/>
            <p:nvPr/>
          </p:nvCxnSpPr>
          <p:spPr>
            <a:xfrm>
              <a:off x="5203110" y="1944316"/>
              <a:ext cx="1431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a:grpSpLocks noChangeAspect="1"/>
          </p:cNvGrpSpPr>
          <p:nvPr/>
        </p:nvGrpSpPr>
        <p:grpSpPr>
          <a:xfrm>
            <a:off x="3230229" y="2349903"/>
            <a:ext cx="2847058" cy="1800000"/>
            <a:chOff x="5119763" y="2140472"/>
            <a:chExt cx="1708235" cy="1080000"/>
          </a:xfrm>
        </p:grpSpPr>
        <p:pic>
          <p:nvPicPr>
            <p:cNvPr id="141" name="Picture 3" descr="G:\PhD\SlideScanner\Diaphragms HE + Masson\H+E\1d\l-GO\lGO-BSA-1d-10x.ti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119763" y="2140472"/>
              <a:ext cx="1708235" cy="10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42" name="Straight Connector 141"/>
            <p:cNvCxnSpPr/>
            <p:nvPr/>
          </p:nvCxnSpPr>
          <p:spPr>
            <a:xfrm>
              <a:off x="5203110" y="3128765"/>
              <a:ext cx="1431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3" name="Rectangle 33"/>
          <p:cNvSpPr/>
          <p:nvPr/>
        </p:nvSpPr>
        <p:spPr>
          <a:xfrm>
            <a:off x="4351431" y="98212"/>
            <a:ext cx="604654" cy="369332"/>
          </a:xfrm>
          <a:prstGeom prst="rect">
            <a:avLst/>
          </a:prstGeom>
        </p:spPr>
        <p:txBody>
          <a:bodyPr wrap="none">
            <a:spAutoFit/>
          </a:bodyPr>
          <a:lstStyle/>
          <a:p>
            <a:pPr lvl="0" algn="ctr" eaLnBrk="1" hangingPunct="1">
              <a:spcAft>
                <a:spcPts val="600"/>
              </a:spcAft>
              <a:buClr>
                <a:prstClr val="black"/>
              </a:buClr>
              <a:defRPr/>
            </a:pPr>
            <a:r>
              <a:rPr lang="en-GB" b="1" dirty="0">
                <a:latin typeface="+mj-lt"/>
                <a:ea typeface="Geneva" charset="0"/>
                <a:cs typeface="Arial"/>
              </a:rPr>
              <a:t>H&amp;E</a:t>
            </a:r>
          </a:p>
        </p:txBody>
      </p:sp>
      <p:sp>
        <p:nvSpPr>
          <p:cNvPr id="69" name="Rectangle 33"/>
          <p:cNvSpPr/>
          <p:nvPr/>
        </p:nvSpPr>
        <p:spPr>
          <a:xfrm>
            <a:off x="25493" y="8695099"/>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S3</a:t>
            </a:r>
          </a:p>
        </p:txBody>
      </p:sp>
      <p:sp>
        <p:nvSpPr>
          <p:cNvPr id="66" name="Retângulo 168"/>
          <p:cNvSpPr/>
          <p:nvPr/>
        </p:nvSpPr>
        <p:spPr>
          <a:xfrm rot="16200000">
            <a:off x="-109669" y="1196406"/>
            <a:ext cx="1898483" cy="369332"/>
          </a:xfrm>
          <a:prstGeom prst="rect">
            <a:avLst/>
          </a:prstGeom>
        </p:spPr>
        <p:txBody>
          <a:bodyPr wrap="square">
            <a:spAutoFit/>
          </a:bodyPr>
          <a:lstStyle/>
          <a:p>
            <a:pPr algn="ctr"/>
            <a:r>
              <a:rPr lang="en-GB" b="1" dirty="0">
                <a:cs typeface="Arial" panose="020B0604020202020204" pitchFamily="34" charset="0"/>
              </a:rPr>
              <a:t>0.5 % </a:t>
            </a:r>
            <a:r>
              <a:rPr lang="en-GB" b="1" dirty="0" smtClean="0">
                <a:cs typeface="Arial" panose="020B0604020202020204" pitchFamily="34" charset="0"/>
              </a:rPr>
              <a:t>BSA</a:t>
            </a:r>
            <a:endParaRPr lang="en-GB" sz="2000" dirty="0">
              <a:cs typeface="Arial" panose="020B0604020202020204" pitchFamily="34" charset="0"/>
            </a:endParaRPr>
          </a:p>
        </p:txBody>
      </p:sp>
      <p:sp>
        <p:nvSpPr>
          <p:cNvPr id="70" name="Rectangle 30"/>
          <p:cNvSpPr/>
          <p:nvPr/>
        </p:nvSpPr>
        <p:spPr>
          <a:xfrm rot="16200000">
            <a:off x="522163" y="3065237"/>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71" name="Rectangle 31"/>
          <p:cNvSpPr/>
          <p:nvPr/>
        </p:nvSpPr>
        <p:spPr>
          <a:xfrm rot="16200000">
            <a:off x="504530" y="4947743"/>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39" name="TextBox 38"/>
          <p:cNvSpPr txBox="1"/>
          <p:nvPr/>
        </p:nvSpPr>
        <p:spPr>
          <a:xfrm>
            <a:off x="25493" y="7941919"/>
            <a:ext cx="6832507" cy="830997"/>
          </a:xfrm>
          <a:prstGeom prst="rect">
            <a:avLst/>
          </a:prstGeom>
          <a:noFill/>
        </p:spPr>
        <p:txBody>
          <a:bodyPr wrap="square" rtlCol="0">
            <a:spAutoFit/>
          </a:bodyPr>
          <a:lstStyle/>
          <a:p>
            <a:r>
              <a:rPr lang="en-GB" sz="1200" b="1" dirty="0" smtClean="0"/>
              <a:t>Figure </a:t>
            </a:r>
            <a:r>
              <a:rPr lang="en-GB" sz="1200" b="1" dirty="0" err="1" smtClean="0"/>
              <a:t>S3</a:t>
            </a:r>
            <a:r>
              <a:rPr lang="en-GB" sz="1200" b="1" dirty="0" smtClean="0"/>
              <a:t>. Morphological analysis of the diaphragm exposed to GO materials dispersed in 0.5% </a:t>
            </a:r>
            <a:r>
              <a:rPr lang="en-GB" sz="1200" b="1" dirty="0" err="1" smtClean="0"/>
              <a:t>BSAat</a:t>
            </a:r>
            <a:r>
              <a:rPr lang="en-GB" sz="1200" b="1" dirty="0" smtClean="0"/>
              <a:t> 1 day post-injection.</a:t>
            </a:r>
            <a:r>
              <a:rPr lang="en-GB" sz="1200" dirty="0" smtClean="0"/>
              <a:t> </a:t>
            </a:r>
            <a:r>
              <a:rPr lang="en-GB" sz="1200" dirty="0" err="1" smtClean="0"/>
              <a:t>SEM</a:t>
            </a:r>
            <a:r>
              <a:rPr lang="en-GB" sz="1200" dirty="0" smtClean="0"/>
              <a:t> images and </a:t>
            </a:r>
            <a:r>
              <a:rPr lang="en-GB" sz="1200" dirty="0" err="1" smtClean="0"/>
              <a:t>H&amp;E</a:t>
            </a:r>
            <a:r>
              <a:rPr lang="en-GB" sz="1200" dirty="0" smtClean="0"/>
              <a:t> staining of tissue sections show the lack of inflammatory responses on the mesothelium to both GO materials, unlike </a:t>
            </a:r>
            <a:r>
              <a:rPr lang="en-GB" sz="1200" dirty="0" err="1" smtClean="0"/>
              <a:t>MWCNTs</a:t>
            </a:r>
            <a:r>
              <a:rPr lang="en-GB" sz="1200" dirty="0" smtClean="0"/>
              <a:t>,</a:t>
            </a:r>
            <a:r>
              <a:rPr lang="en-GB" sz="1200" b="1" dirty="0" smtClean="0"/>
              <a:t> </a:t>
            </a:r>
            <a:r>
              <a:rPr lang="en-GB" sz="1200" dirty="0" smtClean="0"/>
              <a:t>which elicited the recruitment of phagocytes. Scale bars = 100 </a:t>
            </a:r>
            <a:r>
              <a:rPr lang="en-GB" sz="1200" dirty="0" err="1" smtClean="0"/>
              <a:t>μm</a:t>
            </a:r>
            <a:r>
              <a:rPr lang="en-GB" sz="1200" dirty="0" smtClean="0"/>
              <a:t>.</a:t>
            </a:r>
            <a:endParaRPr lang="en-IN" sz="1200" dirty="0"/>
          </a:p>
        </p:txBody>
      </p:sp>
    </p:spTree>
    <p:extLst>
      <p:ext uri="{BB962C8B-B14F-4D97-AF65-F5344CB8AC3E}">
        <p14:creationId xmlns:p14="http://schemas.microsoft.com/office/powerpoint/2010/main" val="160152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39925" y="61455"/>
            <a:ext cx="4030988" cy="5901339"/>
            <a:chOff x="1339925" y="61455"/>
            <a:chExt cx="4030988" cy="5901339"/>
          </a:xfrm>
        </p:grpSpPr>
        <p:sp>
          <p:nvSpPr>
            <p:cNvPr id="41" name="Rectangle 30"/>
            <p:cNvSpPr/>
            <p:nvPr/>
          </p:nvSpPr>
          <p:spPr>
            <a:xfrm rot="16200000">
              <a:off x="1217456" y="2308823"/>
              <a:ext cx="614271" cy="369332"/>
            </a:xfrm>
            <a:prstGeom prst="rect">
              <a:avLst/>
            </a:prstGeom>
          </p:spPr>
          <p:txBody>
            <a:bodyPr wrap="none">
              <a:spAutoFit/>
            </a:bodyPr>
            <a:lstStyle/>
            <a:p>
              <a:r>
                <a:rPr lang="en-GB" b="1" dirty="0">
                  <a:solidFill>
                    <a:srgbClr val="0070C0"/>
                  </a:solidFill>
                  <a:latin typeface="+mj-lt"/>
                  <a:ea typeface="Geneva" charset="0"/>
                  <a:cs typeface="Arial"/>
                </a:rPr>
                <a:t>l-GO</a:t>
              </a:r>
              <a:endParaRPr lang="en-GB" dirty="0">
                <a:latin typeface="+mj-lt"/>
              </a:endParaRPr>
            </a:p>
          </p:txBody>
        </p:sp>
        <p:sp>
          <p:nvSpPr>
            <p:cNvPr id="42" name="Rectangle 31"/>
            <p:cNvSpPr/>
            <p:nvPr/>
          </p:nvSpPr>
          <p:spPr>
            <a:xfrm rot="16200000">
              <a:off x="1199823" y="3699788"/>
              <a:ext cx="64953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s-GO</a:t>
              </a:r>
              <a:endParaRPr lang="en-GB" dirty="0">
                <a:solidFill>
                  <a:srgbClr val="595959"/>
                </a:solidFill>
                <a:latin typeface="+mj-lt"/>
                <a:ea typeface="Geneva" charset="0"/>
                <a:cs typeface="Arial"/>
              </a:endParaRPr>
            </a:p>
          </p:txBody>
        </p:sp>
        <p:sp>
          <p:nvSpPr>
            <p:cNvPr id="43" name="Retângulo 31"/>
            <p:cNvSpPr/>
            <p:nvPr/>
          </p:nvSpPr>
          <p:spPr>
            <a:xfrm rot="16200000">
              <a:off x="995760" y="5103128"/>
              <a:ext cx="1057662" cy="369332"/>
            </a:xfrm>
            <a:prstGeom prst="rect">
              <a:avLst/>
            </a:prstGeom>
          </p:spPr>
          <p:txBody>
            <a:bodyPr wrap="none">
              <a:spAutoFit/>
            </a:bodyPr>
            <a:lstStyle/>
            <a:p>
              <a:pPr lvl="0" algn="ctr">
                <a:spcAft>
                  <a:spcPts val="600"/>
                </a:spcAft>
                <a:buClr>
                  <a:prstClr val="black"/>
                </a:buClr>
                <a:defRPr/>
              </a:pPr>
              <a:r>
                <a:rPr lang="en-GB" b="1" dirty="0">
                  <a:solidFill>
                    <a:srgbClr val="595959"/>
                  </a:solidFill>
                  <a:ea typeface="Geneva" charset="0"/>
                  <a:cs typeface="Arial"/>
                </a:rPr>
                <a:t>MWCNTs</a:t>
              </a:r>
              <a:endParaRPr lang="en-GB" dirty="0">
                <a:solidFill>
                  <a:srgbClr val="595959"/>
                </a:solidFill>
                <a:ea typeface="Geneva" charset="0"/>
                <a:cs typeface="Arial"/>
              </a:endParaRPr>
            </a:p>
          </p:txBody>
        </p:sp>
        <p:sp>
          <p:nvSpPr>
            <p:cNvPr id="44" name="Retângulo 35"/>
            <p:cNvSpPr/>
            <p:nvPr/>
          </p:nvSpPr>
          <p:spPr>
            <a:xfrm>
              <a:off x="3783064" y="61455"/>
              <a:ext cx="1375698" cy="369332"/>
            </a:xfrm>
            <a:prstGeom prst="rect">
              <a:avLst/>
            </a:prstGeom>
          </p:spPr>
          <p:txBody>
            <a:bodyPr wrap="none">
              <a:spAutoFit/>
            </a:bodyPr>
            <a:lstStyle/>
            <a:p>
              <a:pPr algn="ctr"/>
              <a:r>
                <a:rPr lang="en-GB" b="1" dirty="0">
                  <a:solidFill>
                    <a:srgbClr val="7030A0"/>
                  </a:solidFill>
                  <a:cs typeface="Arial" panose="020B0604020202020204" pitchFamily="34" charset="0"/>
                </a:rPr>
                <a:t>5% Dextrose</a:t>
              </a:r>
              <a:endParaRPr lang="en-GB" sz="2000" dirty="0">
                <a:solidFill>
                  <a:srgbClr val="7030A0"/>
                </a:solidFill>
                <a:cs typeface="Arial" panose="020B0604020202020204" pitchFamily="34" charset="0"/>
              </a:endParaRPr>
            </a:p>
          </p:txBody>
        </p:sp>
        <p:sp>
          <p:nvSpPr>
            <p:cNvPr id="45" name="Retângulo 35"/>
            <p:cNvSpPr/>
            <p:nvPr/>
          </p:nvSpPr>
          <p:spPr>
            <a:xfrm>
              <a:off x="2050747" y="61455"/>
              <a:ext cx="1076320" cy="369332"/>
            </a:xfrm>
            <a:prstGeom prst="rect">
              <a:avLst/>
            </a:prstGeom>
          </p:spPr>
          <p:txBody>
            <a:bodyPr wrap="none">
              <a:spAutoFit/>
            </a:bodyPr>
            <a:lstStyle/>
            <a:p>
              <a:pPr algn="ctr"/>
              <a:r>
                <a:rPr lang="en-GB" b="1" dirty="0">
                  <a:solidFill>
                    <a:srgbClr val="00B050"/>
                  </a:solidFill>
                  <a:cs typeface="Arial" panose="020B0604020202020204" pitchFamily="34" charset="0"/>
                </a:rPr>
                <a:t>0.5% </a:t>
              </a:r>
              <a:r>
                <a:rPr lang="en-GB" b="1" dirty="0" smtClean="0">
                  <a:solidFill>
                    <a:srgbClr val="00B050"/>
                  </a:solidFill>
                  <a:cs typeface="Arial" panose="020B0604020202020204" pitchFamily="34" charset="0"/>
                </a:rPr>
                <a:t>BSA</a:t>
              </a:r>
              <a:endParaRPr lang="en-GB" sz="2000" dirty="0">
                <a:solidFill>
                  <a:srgbClr val="00B050"/>
                </a:solidFill>
                <a:cs typeface="Arial" panose="020B0604020202020204" pitchFamily="34" charset="0"/>
              </a:endParaRPr>
            </a:p>
          </p:txBody>
        </p:sp>
        <p:sp>
          <p:nvSpPr>
            <p:cNvPr id="48" name="Rectangle 30"/>
            <p:cNvSpPr/>
            <p:nvPr/>
          </p:nvSpPr>
          <p:spPr>
            <a:xfrm rot="16200000">
              <a:off x="1079662" y="921237"/>
              <a:ext cx="889859" cy="369332"/>
            </a:xfrm>
            <a:prstGeom prst="rect">
              <a:avLst/>
            </a:prstGeom>
          </p:spPr>
          <p:txBody>
            <a:bodyPr wrap="none">
              <a:spAutoFit/>
            </a:bodyPr>
            <a:lstStyle/>
            <a:p>
              <a:r>
                <a:rPr lang="en-GB" b="1" dirty="0">
                  <a:latin typeface="+mj-lt"/>
                  <a:cs typeface="Arial"/>
                </a:rPr>
                <a:t>Control</a:t>
              </a:r>
              <a:endParaRPr lang="en-GB" dirty="0">
                <a:latin typeface="+mj-lt"/>
              </a:endParaRPr>
            </a:p>
          </p:txBody>
        </p:sp>
        <p:pic>
          <p:nvPicPr>
            <p:cNvPr id="55" name="Picture 54" descr="Y:\staff\mbgpparc - Filipe\Data\2016\10-2016\06-10-2016\Differential Staining\Control\sample15-Met-40x-2.jpg"/>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5300"/>
                      </a14:imgEffect>
                      <a14:imgEffect>
                        <a14:saturation sat="33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688907" y="430903"/>
              <a:ext cx="1800000" cy="1350000"/>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descr="Y:\staff\mbgpparc - Filipe\Data\2016\10-2016\06-10-2016\Differential Staining\Large GO\sample11-Met-40x.jp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33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688907" y="1818489"/>
              <a:ext cx="1800000" cy="135000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56" descr="Y:\staff\mbgpparc - Filipe\Data\2016\10-2016\06-10-2016\Differential Staining\Small GO\sample21-Met-40x-3.jpg"/>
            <p:cNvPicPr>
              <a:picLocks noChangeAspect="1" noChangeArrowheads="1"/>
            </p:cNvPicPr>
            <p:nvPr/>
          </p:nvPicPr>
          <p:blipFill>
            <a:blip r:embed="rId7" cstate="print">
              <a:extLst>
                <a:ext uri="{BEBA8EAE-BF5A-486C-A8C5-ECC9F3942E4B}">
                  <a14:imgProps xmlns:a14="http://schemas.microsoft.com/office/drawing/2010/main">
                    <a14:imgLayer r:embed="rId8">
                      <a14:imgEffect>
                        <a14:saturation sat="33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688907" y="3209454"/>
              <a:ext cx="1800000" cy="1350000"/>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Straight Connector 57"/>
            <p:cNvCxnSpPr/>
            <p:nvPr/>
          </p:nvCxnSpPr>
          <p:spPr>
            <a:xfrm>
              <a:off x="3172901" y="1685298"/>
              <a:ext cx="259200" cy="0"/>
            </a:xfrm>
            <a:prstGeom prst="line">
              <a:avLst/>
            </a:prstGeom>
          </p:spPr>
          <p:style>
            <a:lnRef idx="3">
              <a:schemeClr val="dk1"/>
            </a:lnRef>
            <a:fillRef idx="0">
              <a:schemeClr val="dk1"/>
            </a:fillRef>
            <a:effectRef idx="2">
              <a:schemeClr val="dk1"/>
            </a:effectRef>
            <a:fontRef idx="minor">
              <a:schemeClr val="tx1"/>
            </a:fontRef>
          </p:style>
        </p:cxnSp>
        <p:pic>
          <p:nvPicPr>
            <p:cNvPr id="62" name="Picture 5" descr="F:\11-2016\03-11-2016\MWCNTs\sample25-40x-4.jpg"/>
            <p:cNvPicPr>
              <a:picLocks noChangeAspect="1" noChangeArrowheads="1"/>
            </p:cNvPicPr>
            <p:nvPr/>
          </p:nvPicPr>
          <p:blipFill>
            <a:blip r:embed="rId9" cstate="print">
              <a:extLst>
                <a:ext uri="{BEBA8EAE-BF5A-486C-A8C5-ECC9F3942E4B}">
                  <a14:imgProps xmlns:a14="http://schemas.microsoft.com/office/drawing/2010/main">
                    <a14:imgLayer r:embed="rId10">
                      <a14:imgEffect>
                        <a14:colorTemperature colorTemp="53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1688907" y="4612794"/>
              <a:ext cx="1800000" cy="13500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F:\11-2016\03-11-2016\Dextrose\sample14-40x-1.jpg"/>
            <p:cNvPicPr>
              <a:picLocks noChangeAspect="1" noChangeArrowheads="1"/>
            </p:cNvPicPr>
            <p:nvPr/>
          </p:nvPicPr>
          <p:blipFill>
            <a:blip r:embed="rId11" cstate="print">
              <a:extLst>
                <a:ext uri="{BEBA8EAE-BF5A-486C-A8C5-ECC9F3942E4B}">
                  <a14:imgProps xmlns:a14="http://schemas.microsoft.com/office/drawing/2010/main">
                    <a14:imgLayer r:embed="rId12">
                      <a14:imgEffect>
                        <a14:colorTemperature colorTemp="53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3570913" y="430903"/>
              <a:ext cx="1800000" cy="1350000"/>
            </a:xfrm>
            <a:prstGeom prst="rect">
              <a:avLst/>
            </a:prstGeom>
            <a:noFill/>
            <a:extLst>
              <a:ext uri="{909E8E84-426E-40DD-AFC4-6F175D3DCCD1}">
                <a14:hiddenFill xmlns:a14="http://schemas.microsoft.com/office/drawing/2010/main">
                  <a:solidFill>
                    <a:srgbClr val="FFFFFF"/>
                  </a:solidFill>
                </a14:hiddenFill>
              </a:ext>
            </a:extLst>
          </p:spPr>
        </p:pic>
        <p:cxnSp>
          <p:nvCxnSpPr>
            <p:cNvPr id="65" name="Straight Connector 64"/>
            <p:cNvCxnSpPr/>
            <p:nvPr/>
          </p:nvCxnSpPr>
          <p:spPr>
            <a:xfrm>
              <a:off x="5063880" y="1685298"/>
              <a:ext cx="259200" cy="0"/>
            </a:xfrm>
            <a:prstGeom prst="line">
              <a:avLst/>
            </a:prstGeom>
          </p:spPr>
          <p:style>
            <a:lnRef idx="3">
              <a:schemeClr val="dk1"/>
            </a:lnRef>
            <a:fillRef idx="0">
              <a:schemeClr val="dk1"/>
            </a:fillRef>
            <a:effectRef idx="2">
              <a:schemeClr val="dk1"/>
            </a:effectRef>
            <a:fontRef idx="minor">
              <a:schemeClr val="tx1"/>
            </a:fontRef>
          </p:style>
        </p:cxnSp>
        <p:pic>
          <p:nvPicPr>
            <p:cNvPr id="70" name="Picture 3"/>
            <p:cNvPicPr>
              <a:picLocks noChangeAspect="1" noChangeArrowheads="1"/>
            </p:cNvPicPr>
            <p:nvPr/>
          </p:nvPicPr>
          <p:blipFill>
            <a:blip r:embed="rId13" cstate="screen">
              <a:extLst>
                <a:ext uri="{BEBA8EAE-BF5A-486C-A8C5-ECC9F3942E4B}">
                  <a14:imgProps xmlns:a14="http://schemas.microsoft.com/office/drawing/2010/main">
                    <a14:imgLayer r:embed="rId14">
                      <a14:imgEffect>
                        <a14:sharpenSoften amount="50000"/>
                      </a14:imgEffect>
                      <a14:imgEffect>
                        <a14:colorTemperature colorTemp="5300"/>
                      </a14:imgEffect>
                      <a14:imgEffect>
                        <a14:saturation sat="33000"/>
                      </a14:imgEffect>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3570913" y="3209826"/>
              <a:ext cx="1800000" cy="1349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1" name="Straight Connector 70"/>
            <p:cNvCxnSpPr/>
            <p:nvPr/>
          </p:nvCxnSpPr>
          <p:spPr>
            <a:xfrm>
              <a:off x="5063880" y="4453436"/>
              <a:ext cx="259200" cy="0"/>
            </a:xfrm>
            <a:prstGeom prst="line">
              <a:avLst/>
            </a:prstGeom>
          </p:spPr>
          <p:style>
            <a:lnRef idx="3">
              <a:schemeClr val="dk1"/>
            </a:lnRef>
            <a:fillRef idx="0">
              <a:schemeClr val="dk1"/>
            </a:fillRef>
            <a:effectRef idx="2">
              <a:schemeClr val="dk1"/>
            </a:effectRef>
            <a:fontRef idx="minor">
              <a:schemeClr val="tx1"/>
            </a:fontRef>
          </p:style>
        </p:cxnSp>
        <p:pic>
          <p:nvPicPr>
            <p:cNvPr id="73" name="Picture 2" descr="F:\11-2016\03-11-2016\Large GO Dex\sample12-40x-1.jpg"/>
            <p:cNvPicPr>
              <a:picLocks noChangeAspect="1" noChangeArrowheads="1"/>
            </p:cNvPicPr>
            <p:nvPr/>
          </p:nvPicPr>
          <p:blipFill>
            <a:blip r:embed="rId15" cstate="print">
              <a:extLst>
                <a:ext uri="{BEBA8EAE-BF5A-486C-A8C5-ECC9F3942E4B}">
                  <a14:imgProps xmlns:a14="http://schemas.microsoft.com/office/drawing/2010/main">
                    <a14:imgLayer r:embed="rId16">
                      <a14:imgEffect>
                        <a14:sharpenSoften amount="25000"/>
                      </a14:imgEffect>
                      <a14:imgEffect>
                        <a14:colorTemperature colorTemp="53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3570913" y="1818489"/>
              <a:ext cx="1800000" cy="1350000"/>
            </a:xfrm>
            <a:prstGeom prst="rect">
              <a:avLst/>
            </a:prstGeom>
            <a:noFill/>
            <a:extLst>
              <a:ext uri="{909E8E84-426E-40DD-AFC4-6F175D3DCCD1}">
                <a14:hiddenFill xmlns:a14="http://schemas.microsoft.com/office/drawing/2010/main">
                  <a:solidFill>
                    <a:srgbClr val="FFFFFF"/>
                  </a:solidFill>
                </a14:hiddenFill>
              </a:ext>
            </a:extLst>
          </p:spPr>
        </p:pic>
        <p:cxnSp>
          <p:nvCxnSpPr>
            <p:cNvPr id="74" name="Straight Connector 73"/>
            <p:cNvCxnSpPr/>
            <p:nvPr/>
          </p:nvCxnSpPr>
          <p:spPr>
            <a:xfrm>
              <a:off x="5063880" y="3075424"/>
              <a:ext cx="259200" cy="0"/>
            </a:xfrm>
            <a:prstGeom prst="line">
              <a:avLst/>
            </a:prstGeom>
          </p:spPr>
          <p:style>
            <a:lnRef idx="3">
              <a:schemeClr val="dk1"/>
            </a:lnRef>
            <a:fillRef idx="0">
              <a:schemeClr val="dk1"/>
            </a:fillRef>
            <a:effectRef idx="2">
              <a:schemeClr val="dk1"/>
            </a:effectRef>
            <a:fontRef idx="minor">
              <a:schemeClr val="tx1"/>
            </a:fontRef>
          </p:style>
        </p:cxnSp>
        <p:cxnSp>
          <p:nvCxnSpPr>
            <p:cNvPr id="77" name="Straight Connector 76"/>
            <p:cNvCxnSpPr/>
            <p:nvPr/>
          </p:nvCxnSpPr>
          <p:spPr>
            <a:xfrm>
              <a:off x="3172901" y="5876133"/>
              <a:ext cx="259200" cy="0"/>
            </a:xfrm>
            <a:prstGeom prst="line">
              <a:avLst/>
            </a:prstGeom>
          </p:spPr>
          <p:style>
            <a:lnRef idx="3">
              <a:schemeClr val="dk1"/>
            </a:lnRef>
            <a:fillRef idx="0">
              <a:schemeClr val="dk1"/>
            </a:fillRef>
            <a:effectRef idx="2">
              <a:schemeClr val="dk1"/>
            </a:effectRef>
            <a:fontRef idx="minor">
              <a:schemeClr val="tx1"/>
            </a:fontRef>
          </p:style>
        </p:cxnSp>
        <p:sp>
          <p:nvSpPr>
            <p:cNvPr id="79" name="Right Arrow 78"/>
            <p:cNvSpPr/>
            <p:nvPr/>
          </p:nvSpPr>
          <p:spPr>
            <a:xfrm rot="3408117">
              <a:off x="1787750" y="4867494"/>
              <a:ext cx="155273" cy="72008"/>
            </a:xfrm>
            <a:prstGeom prst="rightArrow">
              <a:avLst/>
            </a:prstGeom>
            <a:no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0" name="Right Arrow 79"/>
            <p:cNvSpPr/>
            <p:nvPr/>
          </p:nvSpPr>
          <p:spPr>
            <a:xfrm rot="3408117">
              <a:off x="1758941" y="5429917"/>
              <a:ext cx="155273" cy="72008"/>
            </a:xfrm>
            <a:prstGeom prst="rightArrow">
              <a:avLst/>
            </a:prstGeom>
            <a:no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Right Arrow 80"/>
            <p:cNvSpPr/>
            <p:nvPr/>
          </p:nvSpPr>
          <p:spPr>
            <a:xfrm rot="4518167">
              <a:off x="2199427" y="5647504"/>
              <a:ext cx="155273" cy="72008"/>
            </a:xfrm>
            <a:prstGeom prst="rightArrow">
              <a:avLst/>
            </a:prstGeom>
            <a:no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ight Arrow 81"/>
            <p:cNvSpPr/>
            <p:nvPr/>
          </p:nvSpPr>
          <p:spPr>
            <a:xfrm rot="14208117">
              <a:off x="2697167" y="5260560"/>
              <a:ext cx="155273" cy="72008"/>
            </a:xfrm>
            <a:prstGeom prst="rightArrow">
              <a:avLst/>
            </a:prstGeom>
            <a:no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3" name="Right Arrow 82"/>
            <p:cNvSpPr/>
            <p:nvPr/>
          </p:nvSpPr>
          <p:spPr>
            <a:xfrm rot="12826063">
              <a:off x="2462556" y="5429917"/>
              <a:ext cx="155273" cy="72008"/>
            </a:xfrm>
            <a:prstGeom prst="rightArrow">
              <a:avLst/>
            </a:prstGeom>
            <a:no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5" name="Straight Connector 84"/>
            <p:cNvCxnSpPr/>
            <p:nvPr/>
          </p:nvCxnSpPr>
          <p:spPr>
            <a:xfrm>
              <a:off x="3172901" y="3075424"/>
              <a:ext cx="259200" cy="0"/>
            </a:xfrm>
            <a:prstGeom prst="line">
              <a:avLst/>
            </a:prstGeom>
          </p:spPr>
          <p:style>
            <a:lnRef idx="3">
              <a:schemeClr val="dk1"/>
            </a:lnRef>
            <a:fillRef idx="0">
              <a:schemeClr val="dk1"/>
            </a:fillRef>
            <a:effectRef idx="2">
              <a:schemeClr val="dk1"/>
            </a:effectRef>
            <a:fontRef idx="minor">
              <a:schemeClr val="tx1"/>
            </a:fontRef>
          </p:style>
        </p:cxnSp>
        <p:cxnSp>
          <p:nvCxnSpPr>
            <p:cNvPr id="86" name="Straight Connector 85"/>
            <p:cNvCxnSpPr/>
            <p:nvPr/>
          </p:nvCxnSpPr>
          <p:spPr>
            <a:xfrm>
              <a:off x="3172901" y="4453436"/>
              <a:ext cx="259200" cy="0"/>
            </a:xfrm>
            <a:prstGeom prst="line">
              <a:avLst/>
            </a:prstGeom>
          </p:spPr>
          <p:style>
            <a:lnRef idx="3">
              <a:schemeClr val="dk1"/>
            </a:lnRef>
            <a:fillRef idx="0">
              <a:schemeClr val="dk1"/>
            </a:fillRef>
            <a:effectRef idx="2">
              <a:schemeClr val="dk1"/>
            </a:effectRef>
            <a:fontRef idx="minor">
              <a:schemeClr val="tx1"/>
            </a:fontRef>
          </p:style>
        </p:cxnSp>
      </p:grpSp>
      <p:sp>
        <p:nvSpPr>
          <p:cNvPr id="29" name="Rectangle 33"/>
          <p:cNvSpPr/>
          <p:nvPr/>
        </p:nvSpPr>
        <p:spPr>
          <a:xfrm>
            <a:off x="160831" y="8695099"/>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S4</a:t>
            </a:r>
          </a:p>
        </p:txBody>
      </p:sp>
      <p:sp>
        <p:nvSpPr>
          <p:cNvPr id="30" name="TextBox 29"/>
          <p:cNvSpPr txBox="1"/>
          <p:nvPr/>
        </p:nvSpPr>
        <p:spPr>
          <a:xfrm>
            <a:off x="0" y="6516216"/>
            <a:ext cx="6857999" cy="1169551"/>
          </a:xfrm>
          <a:prstGeom prst="rect">
            <a:avLst/>
          </a:prstGeom>
          <a:noFill/>
        </p:spPr>
        <p:txBody>
          <a:bodyPr wrap="square" rtlCol="0">
            <a:spAutoFit/>
          </a:bodyPr>
          <a:lstStyle/>
          <a:p>
            <a:r>
              <a:rPr lang="en-GB" sz="1400" b="1" dirty="0" smtClean="0"/>
              <a:t>Figure </a:t>
            </a:r>
            <a:r>
              <a:rPr lang="en-GB" sz="1400" b="1" dirty="0" err="1" smtClean="0"/>
              <a:t>S4</a:t>
            </a:r>
            <a:r>
              <a:rPr lang="en-GB" sz="1400" b="1" dirty="0" smtClean="0"/>
              <a:t>. Differential staining of peritoneal cells exposed to carbon </a:t>
            </a:r>
            <a:r>
              <a:rPr lang="en-GB" sz="1400" b="1" dirty="0" err="1" smtClean="0"/>
              <a:t>nanomaterials</a:t>
            </a:r>
            <a:r>
              <a:rPr lang="en-GB" sz="1400" b="1" dirty="0" smtClean="0"/>
              <a:t>.</a:t>
            </a:r>
            <a:r>
              <a:rPr lang="en-GB" sz="1400" dirty="0" smtClean="0"/>
              <a:t> Representative images of cells stained by </a:t>
            </a:r>
            <a:r>
              <a:rPr lang="en-GB" sz="1400" dirty="0" err="1" smtClean="0"/>
              <a:t>Kwik-Diff</a:t>
            </a:r>
            <a:r>
              <a:rPr lang="en-GB" sz="1400" baseline="30000" dirty="0" err="1" smtClean="0"/>
              <a:t>TM</a:t>
            </a:r>
            <a:r>
              <a:rPr lang="en-GB" sz="1400" dirty="0" smtClean="0"/>
              <a:t> show an increased recruitment of neutrophils (indicated by arrows) to the peritoneal cavity of mice exposed to long </a:t>
            </a:r>
            <a:r>
              <a:rPr lang="en-GB" sz="1400" dirty="0" err="1" smtClean="0"/>
              <a:t>MWCNTs</a:t>
            </a:r>
            <a:r>
              <a:rPr lang="en-GB" sz="1400" dirty="0" smtClean="0"/>
              <a:t>, whereas GO sheets induced milder reactions than </a:t>
            </a:r>
            <a:r>
              <a:rPr lang="en-GB" sz="1400" dirty="0" err="1" smtClean="0"/>
              <a:t>MWCNTs</a:t>
            </a:r>
            <a:r>
              <a:rPr lang="en-GB" sz="1400" dirty="0" smtClean="0"/>
              <a:t>, irrespective of the dispersion strategy used. Scale bars = 20 µm.</a:t>
            </a:r>
            <a:endParaRPr lang="en-IN" sz="1400" dirty="0"/>
          </a:p>
        </p:txBody>
      </p:sp>
    </p:spTree>
    <p:extLst>
      <p:ext uri="{BB962C8B-B14F-4D97-AF65-F5344CB8AC3E}">
        <p14:creationId xmlns:p14="http://schemas.microsoft.com/office/powerpoint/2010/main" val="138322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3"/>
          <p:cNvSpPr/>
          <p:nvPr/>
        </p:nvSpPr>
        <p:spPr>
          <a:xfrm>
            <a:off x="-58211" y="8858138"/>
            <a:ext cx="966931" cy="338554"/>
          </a:xfrm>
          <a:prstGeom prst="rect">
            <a:avLst/>
          </a:prstGeom>
        </p:spPr>
        <p:txBody>
          <a:bodyPr wrap="none">
            <a:spAutoFit/>
          </a:bodyPr>
          <a:lstStyle/>
          <a:p>
            <a:pPr lvl="0" algn="ctr" eaLnBrk="1" hangingPunct="1">
              <a:spcAft>
                <a:spcPts val="600"/>
              </a:spcAft>
              <a:buClr>
                <a:prstClr val="black"/>
              </a:buClr>
              <a:defRPr/>
            </a:pPr>
            <a:r>
              <a:rPr lang="en-GB" sz="1600" b="1" i="1" dirty="0">
                <a:solidFill>
                  <a:schemeClr val="tx1">
                    <a:lumMod val="65000"/>
                    <a:lumOff val="35000"/>
                  </a:schemeClr>
                </a:solidFill>
                <a:latin typeface="+mj-lt"/>
                <a:ea typeface="Geneva" charset="0"/>
                <a:cs typeface="Arial"/>
              </a:rPr>
              <a:t>Figure S5</a:t>
            </a:r>
          </a:p>
        </p:txBody>
      </p:sp>
      <p:graphicFrame>
        <p:nvGraphicFramePr>
          <p:cNvPr id="12" name="Object 11">
            <a:extLst>
              <a:ext uri="{FF2B5EF4-FFF2-40B4-BE49-F238E27FC236}">
                <a16:creationId xmlns="" xmlns:a16="http://schemas.microsoft.com/office/drawing/2014/main" id="{F7DD85AF-21B7-458C-93DA-D93ADA85AB16}"/>
              </a:ext>
            </a:extLst>
          </p:cNvPr>
          <p:cNvGraphicFramePr>
            <a:graphicFrameLocks noChangeAspect="1"/>
          </p:cNvGraphicFramePr>
          <p:nvPr>
            <p:extLst>
              <p:ext uri="{D42A27DB-BD31-4B8C-83A1-F6EECF244321}">
                <p14:modId xmlns:p14="http://schemas.microsoft.com/office/powerpoint/2010/main" val="3453195310"/>
              </p:ext>
            </p:extLst>
          </p:nvPr>
        </p:nvGraphicFramePr>
        <p:xfrm>
          <a:off x="2764876" y="341442"/>
          <a:ext cx="2681189" cy="2054922"/>
        </p:xfrm>
        <a:graphic>
          <a:graphicData uri="http://schemas.openxmlformats.org/presentationml/2006/ole">
            <mc:AlternateContent xmlns:mc="http://schemas.openxmlformats.org/markup-compatibility/2006">
              <mc:Choice xmlns:v="urn:schemas-microsoft-com:vml" Requires="v">
                <p:oleObj spid="_x0000_s2296" name="Graph" r:id="rId4" imgW="10058400" imgH="7772400" progId="">
                  <p:embed/>
                </p:oleObj>
              </mc:Choice>
              <mc:Fallback>
                <p:oleObj name="Graph" r:id="rId4" imgW="10058400" imgH="7772400" progId="">
                  <p:embed/>
                  <p:pic>
                    <p:nvPicPr>
                      <p:cNvPr id="0" name="Picture 2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4876" y="341442"/>
                        <a:ext cx="2681189" cy="20549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 xmlns:a16="http://schemas.microsoft.com/office/drawing/2014/main" id="{389D549C-BD65-48CF-9504-FC0B3D7CA84E}"/>
              </a:ext>
            </a:extLst>
          </p:cNvPr>
          <p:cNvGraphicFramePr>
            <a:graphicFrameLocks noChangeAspect="1"/>
          </p:cNvGraphicFramePr>
          <p:nvPr>
            <p:extLst>
              <p:ext uri="{D42A27DB-BD31-4B8C-83A1-F6EECF244321}">
                <p14:modId xmlns:p14="http://schemas.microsoft.com/office/powerpoint/2010/main" val="3419515846"/>
              </p:ext>
            </p:extLst>
          </p:nvPr>
        </p:nvGraphicFramePr>
        <p:xfrm>
          <a:off x="71889" y="2489229"/>
          <a:ext cx="2772032" cy="2141771"/>
        </p:xfrm>
        <a:graphic>
          <a:graphicData uri="http://schemas.openxmlformats.org/presentationml/2006/ole">
            <mc:AlternateContent xmlns:mc="http://schemas.openxmlformats.org/markup-compatibility/2006">
              <mc:Choice xmlns:v="urn:schemas-microsoft-com:vml" Requires="v">
                <p:oleObj spid="_x0000_s2297" name="Graph" r:id="rId6" imgW="10058400" imgH="7772400" progId="">
                  <p:embed/>
                </p:oleObj>
              </mc:Choice>
              <mc:Fallback>
                <p:oleObj name="Graph" r:id="rId6" imgW="10058400" imgH="7772400" progId="">
                  <p:embed/>
                  <p:pic>
                    <p:nvPicPr>
                      <p:cNvPr id="0" name="Picture 2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889" y="2489229"/>
                        <a:ext cx="2772032" cy="21417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 xmlns:a16="http://schemas.microsoft.com/office/drawing/2014/main" id="{EEB6CCE3-88BD-4597-97E2-892B5F466E25}"/>
              </a:ext>
            </a:extLst>
          </p:cNvPr>
          <p:cNvGraphicFramePr>
            <a:graphicFrameLocks noChangeAspect="1"/>
          </p:cNvGraphicFramePr>
          <p:nvPr>
            <p:extLst>
              <p:ext uri="{D42A27DB-BD31-4B8C-83A1-F6EECF244321}">
                <p14:modId xmlns:p14="http://schemas.microsoft.com/office/powerpoint/2010/main" val="3025813730"/>
              </p:ext>
            </p:extLst>
          </p:nvPr>
        </p:nvGraphicFramePr>
        <p:xfrm>
          <a:off x="2841704" y="2489229"/>
          <a:ext cx="2671549" cy="2064135"/>
        </p:xfrm>
        <a:graphic>
          <a:graphicData uri="http://schemas.openxmlformats.org/presentationml/2006/ole">
            <mc:AlternateContent xmlns:mc="http://schemas.openxmlformats.org/markup-compatibility/2006">
              <mc:Choice xmlns:v="urn:schemas-microsoft-com:vml" Requires="v">
                <p:oleObj spid="_x0000_s2298" name="Graph" r:id="rId8" imgW="10058400" imgH="7772400" progId="">
                  <p:embed/>
                </p:oleObj>
              </mc:Choice>
              <mc:Fallback>
                <p:oleObj name="Graph" r:id="rId8" imgW="10058400" imgH="7772400" progId="">
                  <p:embed/>
                  <p:pic>
                    <p:nvPicPr>
                      <p:cNvPr id="0" name="Picture 2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1704" y="2489229"/>
                        <a:ext cx="2671549" cy="20641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 xmlns:a16="http://schemas.microsoft.com/office/drawing/2014/main" id="{7D430ADD-A6AC-4D91-BC12-8EAC8C7FC864}"/>
              </a:ext>
            </a:extLst>
          </p:cNvPr>
          <p:cNvGraphicFramePr>
            <a:graphicFrameLocks noChangeAspect="1"/>
          </p:cNvGraphicFramePr>
          <p:nvPr>
            <p:extLst>
              <p:ext uri="{D42A27DB-BD31-4B8C-83A1-F6EECF244321}">
                <p14:modId xmlns:p14="http://schemas.microsoft.com/office/powerpoint/2010/main" val="1560611889"/>
              </p:ext>
            </p:extLst>
          </p:nvPr>
        </p:nvGraphicFramePr>
        <p:xfrm>
          <a:off x="44624" y="4661453"/>
          <a:ext cx="2826563" cy="2183904"/>
        </p:xfrm>
        <a:graphic>
          <a:graphicData uri="http://schemas.openxmlformats.org/presentationml/2006/ole">
            <mc:AlternateContent xmlns:mc="http://schemas.openxmlformats.org/markup-compatibility/2006">
              <mc:Choice xmlns:v="urn:schemas-microsoft-com:vml" Requires="v">
                <p:oleObj spid="_x0000_s2299" name="Graph" r:id="rId10" imgW="10058400" imgH="7772400" progId="">
                  <p:embed/>
                </p:oleObj>
              </mc:Choice>
              <mc:Fallback>
                <p:oleObj name="Graph" r:id="rId10" imgW="10058400" imgH="7772400" progId="">
                  <p:embed/>
                  <p:pic>
                    <p:nvPicPr>
                      <p:cNvPr id="0" name="Picture 24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24" y="4661453"/>
                        <a:ext cx="2826563" cy="21839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 xmlns:a16="http://schemas.microsoft.com/office/drawing/2014/main" id="{9F5A553B-9806-4EBC-91A4-D07B8DCA8921}"/>
              </a:ext>
            </a:extLst>
          </p:cNvPr>
          <p:cNvGraphicFramePr>
            <a:graphicFrameLocks noChangeAspect="1"/>
          </p:cNvGraphicFramePr>
          <p:nvPr>
            <p:extLst>
              <p:ext uri="{D42A27DB-BD31-4B8C-83A1-F6EECF244321}">
                <p14:modId xmlns:p14="http://schemas.microsoft.com/office/powerpoint/2010/main" val="2336949688"/>
              </p:ext>
            </p:extLst>
          </p:nvPr>
        </p:nvGraphicFramePr>
        <p:xfrm>
          <a:off x="2855545" y="4661453"/>
          <a:ext cx="2826563" cy="2183905"/>
        </p:xfrm>
        <a:graphic>
          <a:graphicData uri="http://schemas.openxmlformats.org/presentationml/2006/ole">
            <mc:AlternateContent xmlns:mc="http://schemas.openxmlformats.org/markup-compatibility/2006">
              <mc:Choice xmlns:v="urn:schemas-microsoft-com:vml" Requires="v">
                <p:oleObj spid="_x0000_s2300" name="Graph" r:id="rId12" imgW="10058400" imgH="7772400" progId="">
                  <p:embed/>
                </p:oleObj>
              </mc:Choice>
              <mc:Fallback>
                <p:oleObj name="Graph" r:id="rId12" imgW="10058400" imgH="7772400" progId="">
                  <p:embed/>
                  <p:pic>
                    <p:nvPicPr>
                      <p:cNvPr id="0" name="Picture 24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55545" y="4661453"/>
                        <a:ext cx="2826563" cy="21839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TextBox 47">
            <a:extLst>
              <a:ext uri="{FF2B5EF4-FFF2-40B4-BE49-F238E27FC236}">
                <a16:creationId xmlns="" xmlns:a16="http://schemas.microsoft.com/office/drawing/2014/main" id="{21B2A40E-BB26-446F-A87D-E1576FDF7C75}"/>
              </a:ext>
            </a:extLst>
          </p:cNvPr>
          <p:cNvSpPr txBox="1"/>
          <p:nvPr/>
        </p:nvSpPr>
        <p:spPr>
          <a:xfrm>
            <a:off x="44624" y="50885"/>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A</a:t>
            </a:r>
          </a:p>
        </p:txBody>
      </p:sp>
      <p:sp>
        <p:nvSpPr>
          <p:cNvPr id="49" name="TextBox 48">
            <a:extLst>
              <a:ext uri="{FF2B5EF4-FFF2-40B4-BE49-F238E27FC236}">
                <a16:creationId xmlns="" xmlns:a16="http://schemas.microsoft.com/office/drawing/2014/main" id="{F99E6414-E3D7-4AE0-8408-000C5259BEDE}"/>
              </a:ext>
            </a:extLst>
          </p:cNvPr>
          <p:cNvSpPr txBox="1"/>
          <p:nvPr/>
        </p:nvSpPr>
        <p:spPr>
          <a:xfrm>
            <a:off x="44624" y="2489229"/>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B</a:t>
            </a:r>
          </a:p>
        </p:txBody>
      </p:sp>
      <p:sp>
        <p:nvSpPr>
          <p:cNvPr id="51" name="TextBox 50">
            <a:extLst>
              <a:ext uri="{FF2B5EF4-FFF2-40B4-BE49-F238E27FC236}">
                <a16:creationId xmlns="" xmlns:a16="http://schemas.microsoft.com/office/drawing/2014/main" id="{4D54C2D7-FD89-4920-86F4-41E6A3939E64}"/>
              </a:ext>
            </a:extLst>
          </p:cNvPr>
          <p:cNvSpPr txBox="1"/>
          <p:nvPr/>
        </p:nvSpPr>
        <p:spPr>
          <a:xfrm>
            <a:off x="44624" y="6916403"/>
            <a:ext cx="288000" cy="338554"/>
          </a:xfrm>
          <a:prstGeom prst="rect">
            <a:avLst/>
          </a:prstGeom>
          <a:solidFill>
            <a:schemeClr val="tx1"/>
          </a:solidFill>
        </p:spPr>
        <p:txBody>
          <a:bodyPr wrap="square" rtlCol="0" anchor="ctr">
            <a:spAutoFit/>
          </a:bodyPr>
          <a:lstStyle/>
          <a:p>
            <a:pPr algn="ctr"/>
            <a:r>
              <a:rPr lang="en-GB" sz="1600" b="1" dirty="0">
                <a:solidFill>
                  <a:schemeClr val="bg1"/>
                </a:solidFill>
              </a:rPr>
              <a:t>D</a:t>
            </a:r>
          </a:p>
        </p:txBody>
      </p:sp>
      <p:sp>
        <p:nvSpPr>
          <p:cNvPr id="53" name="TextBox 52">
            <a:extLst>
              <a:ext uri="{FF2B5EF4-FFF2-40B4-BE49-F238E27FC236}">
                <a16:creationId xmlns="" xmlns:a16="http://schemas.microsoft.com/office/drawing/2014/main" id="{682C71C0-6984-4325-A87D-82B85E39357E}"/>
              </a:ext>
            </a:extLst>
          </p:cNvPr>
          <p:cNvSpPr txBox="1"/>
          <p:nvPr/>
        </p:nvSpPr>
        <p:spPr>
          <a:xfrm>
            <a:off x="44624" y="4661453"/>
            <a:ext cx="288000" cy="338554"/>
          </a:xfrm>
          <a:prstGeom prst="rect">
            <a:avLst/>
          </a:prstGeom>
          <a:solidFill>
            <a:schemeClr val="tx1"/>
          </a:solidFill>
        </p:spPr>
        <p:txBody>
          <a:bodyPr wrap="square" rtlCol="0" anchor="ctr">
            <a:spAutoFit/>
          </a:bodyPr>
          <a:lstStyle/>
          <a:p>
            <a:pPr algn="ctr"/>
            <a:r>
              <a:rPr lang="en-GB" sz="1600" b="1" dirty="0">
                <a:solidFill>
                  <a:schemeClr val="bg1"/>
                </a:solidFill>
              </a:rPr>
              <a:t>C</a:t>
            </a:r>
          </a:p>
        </p:txBody>
      </p:sp>
      <p:sp>
        <p:nvSpPr>
          <p:cNvPr id="54" name="TextBox 53">
            <a:extLst>
              <a:ext uri="{FF2B5EF4-FFF2-40B4-BE49-F238E27FC236}">
                <a16:creationId xmlns="" xmlns:a16="http://schemas.microsoft.com/office/drawing/2014/main" id="{58DA0BDA-2416-43F2-8B18-8F73208516D1}"/>
              </a:ext>
            </a:extLst>
          </p:cNvPr>
          <p:cNvSpPr txBox="1"/>
          <p:nvPr/>
        </p:nvSpPr>
        <p:spPr>
          <a:xfrm>
            <a:off x="3789072" y="6916403"/>
            <a:ext cx="288000" cy="338554"/>
          </a:xfrm>
          <a:prstGeom prst="rect">
            <a:avLst/>
          </a:prstGeom>
          <a:solidFill>
            <a:schemeClr val="tx1"/>
          </a:solidFill>
        </p:spPr>
        <p:txBody>
          <a:bodyPr wrap="square" rtlCol="0" anchor="ctr">
            <a:spAutoFit/>
          </a:bodyPr>
          <a:lstStyle/>
          <a:p>
            <a:pPr algn="ctr"/>
            <a:r>
              <a:rPr lang="en-GB" sz="1600" b="1" dirty="0">
                <a:solidFill>
                  <a:prstClr val="white"/>
                </a:solidFill>
              </a:rPr>
              <a:t>E</a:t>
            </a:r>
          </a:p>
        </p:txBody>
      </p:sp>
      <p:sp>
        <p:nvSpPr>
          <p:cNvPr id="55" name="Rectangle 30">
            <a:extLst>
              <a:ext uri="{FF2B5EF4-FFF2-40B4-BE49-F238E27FC236}">
                <a16:creationId xmlns="" xmlns:a16="http://schemas.microsoft.com/office/drawing/2014/main" id="{5A09BF01-98C0-4C4B-A2E5-8294220FA69D}"/>
              </a:ext>
            </a:extLst>
          </p:cNvPr>
          <p:cNvSpPr/>
          <p:nvPr/>
        </p:nvSpPr>
        <p:spPr>
          <a:xfrm>
            <a:off x="849790" y="35496"/>
            <a:ext cx="1216230" cy="369332"/>
          </a:xfrm>
          <a:prstGeom prst="rect">
            <a:avLst/>
          </a:prstGeom>
        </p:spPr>
        <p:txBody>
          <a:bodyPr wrap="none">
            <a:spAutoFit/>
          </a:bodyPr>
          <a:lstStyle/>
          <a:p>
            <a:r>
              <a:rPr lang="en-GB" b="1" dirty="0">
                <a:solidFill>
                  <a:srgbClr val="0070C0"/>
                </a:solidFill>
                <a:latin typeface="+mj-lt"/>
                <a:ea typeface="Geneva" charset="0"/>
                <a:cs typeface="Arial"/>
              </a:rPr>
              <a:t>DOTA-l-GO</a:t>
            </a:r>
            <a:endParaRPr lang="en-GB" dirty="0">
              <a:latin typeface="+mj-lt"/>
            </a:endParaRPr>
          </a:p>
        </p:txBody>
      </p:sp>
      <p:sp>
        <p:nvSpPr>
          <p:cNvPr id="59" name="Rectangle 31">
            <a:extLst>
              <a:ext uri="{FF2B5EF4-FFF2-40B4-BE49-F238E27FC236}">
                <a16:creationId xmlns="" xmlns:a16="http://schemas.microsoft.com/office/drawing/2014/main" id="{62236400-A4F2-44AF-8F57-A6995850F0E8}"/>
              </a:ext>
            </a:extLst>
          </p:cNvPr>
          <p:cNvSpPr/>
          <p:nvPr/>
        </p:nvSpPr>
        <p:spPr>
          <a:xfrm>
            <a:off x="3643078" y="35496"/>
            <a:ext cx="1251497" cy="369332"/>
          </a:xfrm>
          <a:prstGeom prst="rect">
            <a:avLst/>
          </a:prstGeom>
        </p:spPr>
        <p:txBody>
          <a:bodyPr wrap="none">
            <a:spAutoFit/>
          </a:bodyPr>
          <a:lstStyle/>
          <a:p>
            <a:pPr algn="ctr" eaLnBrk="1" hangingPunct="1">
              <a:spcAft>
                <a:spcPts val="600"/>
              </a:spcAft>
              <a:buClr>
                <a:prstClr val="black"/>
              </a:buClr>
              <a:defRPr/>
            </a:pPr>
            <a:r>
              <a:rPr lang="en-GB" b="1" dirty="0">
                <a:solidFill>
                  <a:srgbClr val="FF0000"/>
                </a:solidFill>
                <a:latin typeface="+mj-lt"/>
                <a:ea typeface="Geneva" charset="0"/>
                <a:cs typeface="Arial"/>
              </a:rPr>
              <a:t>DOTA-s-GO</a:t>
            </a:r>
            <a:endParaRPr lang="en-GB" dirty="0">
              <a:solidFill>
                <a:srgbClr val="595959"/>
              </a:solidFill>
              <a:latin typeface="+mj-lt"/>
              <a:ea typeface="Geneva" charset="0"/>
              <a:cs typeface="Arial"/>
            </a:endParaRPr>
          </a:p>
        </p:txBody>
      </p:sp>
      <p:graphicFrame>
        <p:nvGraphicFramePr>
          <p:cNvPr id="2" name="Object 1">
            <a:extLst>
              <a:ext uri="{FF2B5EF4-FFF2-40B4-BE49-F238E27FC236}">
                <a16:creationId xmlns="" xmlns:a16="http://schemas.microsoft.com/office/drawing/2014/main" id="{DE5A4574-73E6-4E8C-ADE7-53C9C13C8A84}"/>
              </a:ext>
            </a:extLst>
          </p:cNvPr>
          <p:cNvGraphicFramePr>
            <a:graphicFrameLocks noChangeAspect="1"/>
          </p:cNvGraphicFramePr>
          <p:nvPr>
            <p:extLst>
              <p:ext uri="{D42A27DB-BD31-4B8C-83A1-F6EECF244321}">
                <p14:modId xmlns:p14="http://schemas.microsoft.com/office/powerpoint/2010/main" val="2477844534"/>
              </p:ext>
            </p:extLst>
          </p:nvPr>
        </p:nvGraphicFramePr>
        <p:xfrm>
          <a:off x="72018" y="298134"/>
          <a:ext cx="2771775" cy="2141538"/>
        </p:xfrm>
        <a:graphic>
          <a:graphicData uri="http://schemas.openxmlformats.org/presentationml/2006/ole">
            <mc:AlternateContent xmlns:mc="http://schemas.openxmlformats.org/markup-compatibility/2006">
              <mc:Choice xmlns:v="urn:schemas-microsoft-com:vml" Requires="v">
                <p:oleObj spid="_x0000_s2301" name="Graph" r:id="rId14" imgW="10058400" imgH="7772400" progId="">
                  <p:embed/>
                </p:oleObj>
              </mc:Choice>
              <mc:Fallback>
                <p:oleObj name="Graph" r:id="rId14" imgW="10058400" imgH="7772400" progId="">
                  <p:embed/>
                  <p:pic>
                    <p:nvPicPr>
                      <p:cNvPr id="0" name="Picture 24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018" y="298134"/>
                        <a:ext cx="2771775" cy="2141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27" name="Picture 79"/>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1359" t="3299" r="3793"/>
          <a:stretch/>
        </p:blipFill>
        <p:spPr bwMode="auto">
          <a:xfrm>
            <a:off x="4059967" y="6953725"/>
            <a:ext cx="2742050"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9" name="Table 22"/>
          <p:cNvGraphicFramePr>
            <a:graphicFrameLocks noGrp="1"/>
          </p:cNvGraphicFramePr>
          <p:nvPr>
            <p:extLst>
              <p:ext uri="{D42A27DB-BD31-4B8C-83A1-F6EECF244321}">
                <p14:modId xmlns:p14="http://schemas.microsoft.com/office/powerpoint/2010/main" val="1955624446"/>
              </p:ext>
            </p:extLst>
          </p:nvPr>
        </p:nvGraphicFramePr>
        <p:xfrm>
          <a:off x="44624" y="7391957"/>
          <a:ext cx="3611858" cy="1327150"/>
        </p:xfrm>
        <a:graphic>
          <a:graphicData uri="http://schemas.openxmlformats.org/drawingml/2006/table">
            <a:tbl>
              <a:tblPr firstRow="1" firstCol="1" bandRow="1"/>
              <a:tblGrid>
                <a:gridCol w="694563">
                  <a:extLst>
                    <a:ext uri="{9D8B030D-6E8A-4147-A177-3AD203B41FA5}">
                      <a16:colId xmlns="" xmlns:a16="http://schemas.microsoft.com/office/drawing/2014/main" val="20000"/>
                    </a:ext>
                  </a:extLst>
                </a:gridCol>
                <a:gridCol w="592317">
                  <a:extLst>
                    <a:ext uri="{9D8B030D-6E8A-4147-A177-3AD203B41FA5}">
                      <a16:colId xmlns="" xmlns:a16="http://schemas.microsoft.com/office/drawing/2014/main" val="20001"/>
                    </a:ext>
                  </a:extLst>
                </a:gridCol>
                <a:gridCol w="592317">
                  <a:extLst>
                    <a:ext uri="{9D8B030D-6E8A-4147-A177-3AD203B41FA5}">
                      <a16:colId xmlns="" xmlns:a16="http://schemas.microsoft.com/office/drawing/2014/main" val="20002"/>
                    </a:ext>
                  </a:extLst>
                </a:gridCol>
                <a:gridCol w="855218">
                  <a:extLst>
                    <a:ext uri="{9D8B030D-6E8A-4147-A177-3AD203B41FA5}">
                      <a16:colId xmlns="" xmlns:a16="http://schemas.microsoft.com/office/drawing/2014/main" val="20003"/>
                    </a:ext>
                  </a:extLst>
                </a:gridCol>
                <a:gridCol w="877443">
                  <a:extLst>
                    <a:ext uri="{9D8B030D-6E8A-4147-A177-3AD203B41FA5}">
                      <a16:colId xmlns="" xmlns:a16="http://schemas.microsoft.com/office/drawing/2014/main" val="20004"/>
                    </a:ext>
                  </a:extLst>
                </a:gridCol>
              </a:tblGrid>
              <a:tr h="252095">
                <a:tc rowSpan="2">
                  <a:txBody>
                    <a:bodyPr/>
                    <a:lstStyle/>
                    <a:p>
                      <a:pPr algn="ctr">
                        <a:lnSpc>
                          <a:spcPct val="115000"/>
                        </a:lnSpc>
                        <a:spcAft>
                          <a:spcPts val="0"/>
                        </a:spcAft>
                      </a:pPr>
                      <a:r>
                        <a:rPr lang="en-GB" sz="1200" b="1" dirty="0">
                          <a:effectLst/>
                          <a:latin typeface="+mj-lt"/>
                          <a:ea typeface="Calibri"/>
                          <a:cs typeface="Arial" panose="020B0604020202020204" pitchFamily="34" charset="0"/>
                        </a:rPr>
                        <a:t>Element</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kern="1200" dirty="0">
                          <a:solidFill>
                            <a:srgbClr val="000000"/>
                          </a:solidFill>
                          <a:effectLst/>
                          <a:latin typeface="+mj-lt"/>
                          <a:ea typeface="Calibri"/>
                          <a:cs typeface="Arial" panose="020B0604020202020204" pitchFamily="34" charset="0"/>
                        </a:rPr>
                        <a:t>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GB" sz="1200" kern="1200" dirty="0">
                        <a:solidFill>
                          <a:srgbClr val="000000"/>
                        </a:solidFill>
                        <a:effectLst/>
                        <a:latin typeface="Times New Roman"/>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252095">
                <a:tc vMerge="1">
                  <a:txBody>
                    <a:bodyPr/>
                    <a:lstStyle/>
                    <a:p>
                      <a:pPr algn="ctr">
                        <a:lnSpc>
                          <a:spcPct val="115000"/>
                        </a:lnSpc>
                        <a:spcAft>
                          <a:spcPts val="0"/>
                        </a:spcAft>
                      </a:pPr>
                      <a:endParaRPr lang="en-GB" sz="1100" dirty="0">
                        <a:effectLst/>
                        <a:latin typeface="Calibri"/>
                        <a:ea typeface="Calibri"/>
                        <a:cs typeface="Times New Roman"/>
                      </a:endParaRPr>
                    </a:p>
                  </a:txBody>
                  <a:tcPr marL="68580" marR="68580" marT="0" marB="0" anchor="ctr">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en-GB" sz="1200" b="1" kern="1200" dirty="0">
                          <a:solidFill>
                            <a:srgbClr val="000000"/>
                          </a:solidFill>
                          <a:effectLst/>
                          <a:latin typeface="+mj-lt"/>
                          <a:ea typeface="Calibri"/>
                          <a:cs typeface="Arial" panose="020B0604020202020204" pitchFamily="34" charset="0"/>
                        </a:rPr>
                        <a:t>l-GO</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1" kern="1200" dirty="0">
                          <a:solidFill>
                            <a:srgbClr val="000000"/>
                          </a:solidFill>
                          <a:effectLst/>
                          <a:latin typeface="+mj-lt"/>
                          <a:ea typeface="Calibri"/>
                          <a:cs typeface="Arial" panose="020B0604020202020204" pitchFamily="34" charset="0"/>
                        </a:rPr>
                        <a:t>s-GO</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en-GB" sz="1200" b="1" kern="1200" dirty="0">
                          <a:solidFill>
                            <a:srgbClr val="000000"/>
                          </a:solidFill>
                          <a:effectLst/>
                          <a:latin typeface="+mj-lt"/>
                          <a:ea typeface="Calibri"/>
                          <a:cs typeface="Arial" panose="020B0604020202020204" pitchFamily="34" charset="0"/>
                        </a:rPr>
                        <a:t>l-GO-DOTA</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b="1" kern="1200" dirty="0">
                          <a:solidFill>
                            <a:srgbClr val="000000"/>
                          </a:solidFill>
                          <a:effectLst/>
                          <a:latin typeface="+mj-lt"/>
                          <a:ea typeface="Calibri"/>
                          <a:cs typeface="Arial" panose="020B0604020202020204" pitchFamily="34" charset="0"/>
                        </a:rPr>
                        <a:t>s-GO-DOTA</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52095">
                <a:tc>
                  <a:txBody>
                    <a:bodyPr/>
                    <a:lstStyle/>
                    <a:p>
                      <a:pPr algn="ctr">
                        <a:lnSpc>
                          <a:spcPct val="115000"/>
                        </a:lnSpc>
                        <a:spcAft>
                          <a:spcPts val="0"/>
                        </a:spcAft>
                      </a:pPr>
                      <a:r>
                        <a:rPr lang="en-GB" sz="1200" b="1" dirty="0">
                          <a:solidFill>
                            <a:srgbClr val="000000"/>
                          </a:solidFill>
                          <a:effectLst/>
                          <a:latin typeface="+mj-lt"/>
                          <a:ea typeface="Calibri"/>
                          <a:cs typeface="Arial" panose="020B0604020202020204" pitchFamily="34" charset="0"/>
                        </a:rPr>
                        <a:t>C1s</a:t>
                      </a:r>
                      <a:endParaRPr lang="en-GB" sz="1200" dirty="0">
                        <a:effectLst/>
                        <a:latin typeface="+mj-lt"/>
                        <a:ea typeface="Calibri"/>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1200" dirty="0">
                          <a:latin typeface="+mj-lt"/>
                          <a:cs typeface="Arial" pitchFamily="34" charset="0"/>
                        </a:rPr>
                        <a:t>68.6</a:t>
                      </a:r>
                      <a:endParaRPr lang="en-GB" sz="1200" dirty="0">
                        <a:latin typeface="+mj-lt"/>
                        <a:cs typeface="Arial" pitchFamily="34" charset="0"/>
                      </a:endParaRP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1200" dirty="0">
                          <a:latin typeface="+mj-lt"/>
                          <a:cs typeface="Arial" pitchFamily="34" charset="0"/>
                        </a:rPr>
                        <a:t>68.5</a:t>
                      </a:r>
                      <a:endParaRPr lang="en-GB" sz="1200" dirty="0">
                        <a:latin typeface="+mj-lt"/>
                        <a:cs typeface="Arial" pitchFamily="34" charset="0"/>
                      </a:endParaRP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1200" dirty="0">
                          <a:latin typeface="+mj-lt"/>
                          <a:cs typeface="Arial" pitchFamily="34" charset="0"/>
                        </a:rPr>
                        <a:t>71.4</a:t>
                      </a:r>
                      <a:endParaRPr lang="en-GB" sz="1200" dirty="0">
                        <a:latin typeface="+mj-lt"/>
                        <a:cs typeface="Arial" pitchFamily="34" charset="0"/>
                      </a:endParaRP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1200" dirty="0">
                          <a:latin typeface="+mj-lt"/>
                          <a:cs typeface="Arial" pitchFamily="34" charset="0"/>
                        </a:rPr>
                        <a:t>69.6</a:t>
                      </a:r>
                      <a:endParaRPr lang="en-GB" sz="1200" dirty="0">
                        <a:latin typeface="+mj-lt"/>
                        <a:cs typeface="Arial" pitchFamily="34" charset="0"/>
                      </a:endParaRPr>
                    </a:p>
                  </a:txBody>
                  <a:tcP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2"/>
                  </a:ext>
                </a:extLst>
              </a:tr>
              <a:tr h="252095">
                <a:tc>
                  <a:txBody>
                    <a:bodyPr/>
                    <a:lstStyle/>
                    <a:p>
                      <a:pPr algn="ctr">
                        <a:lnSpc>
                          <a:spcPct val="115000"/>
                        </a:lnSpc>
                        <a:spcAft>
                          <a:spcPts val="0"/>
                        </a:spcAft>
                      </a:pPr>
                      <a:r>
                        <a:rPr lang="pt-BR" sz="1200" b="1" kern="1200" dirty="0">
                          <a:solidFill>
                            <a:srgbClr val="000000"/>
                          </a:solidFill>
                          <a:effectLst/>
                          <a:latin typeface="+mj-lt"/>
                          <a:ea typeface="Calibri"/>
                          <a:cs typeface="Arial" panose="020B0604020202020204" pitchFamily="34" charset="0"/>
                        </a:rPr>
                        <a:t>O1s</a:t>
                      </a:r>
                    </a:p>
                  </a:txBody>
                  <a:tcPr marL="68580" marR="68580" marT="0" marB="0" anchor="ctr">
                    <a:lnL>
                      <a:noFill/>
                    </a:lnL>
                    <a:lnR>
                      <a:noFill/>
                    </a:lnR>
                    <a:lnT>
                      <a:noFill/>
                    </a:lnT>
                    <a:lnB>
                      <a:noFill/>
                    </a:lnB>
                  </a:tcPr>
                </a:tc>
                <a:tc>
                  <a:txBody>
                    <a:bodyPr/>
                    <a:lstStyle/>
                    <a:p>
                      <a:pPr algn="ctr"/>
                      <a:r>
                        <a:rPr lang="it-IT" sz="1200" dirty="0">
                          <a:latin typeface="+mj-lt"/>
                          <a:cs typeface="Arial" pitchFamily="34" charset="0"/>
                        </a:rPr>
                        <a:t>31.4</a:t>
                      </a:r>
                      <a:endParaRPr lang="en-GB" sz="1200" dirty="0">
                        <a:latin typeface="+mj-lt"/>
                        <a:cs typeface="Arial" pitchFamily="34" charset="0"/>
                      </a:endParaRPr>
                    </a:p>
                  </a:txBody>
                  <a:tcPr>
                    <a:lnL>
                      <a:noFill/>
                    </a:lnL>
                    <a:lnR>
                      <a:noFill/>
                    </a:lnR>
                    <a:lnT>
                      <a:noFill/>
                    </a:lnT>
                    <a:lnB>
                      <a:noFill/>
                    </a:lnB>
                  </a:tcPr>
                </a:tc>
                <a:tc>
                  <a:txBody>
                    <a:bodyPr/>
                    <a:lstStyle/>
                    <a:p>
                      <a:pPr algn="ctr"/>
                      <a:r>
                        <a:rPr lang="it-IT" sz="1200" dirty="0">
                          <a:latin typeface="+mj-lt"/>
                          <a:cs typeface="Arial" pitchFamily="34" charset="0"/>
                        </a:rPr>
                        <a:t>31.5</a:t>
                      </a:r>
                      <a:endParaRPr lang="en-GB" sz="1200" dirty="0">
                        <a:latin typeface="+mj-lt"/>
                        <a:cs typeface="Arial" pitchFamily="34" charset="0"/>
                      </a:endParaRPr>
                    </a:p>
                  </a:txBody>
                  <a:tcPr>
                    <a:lnL>
                      <a:noFill/>
                    </a:lnL>
                    <a:lnR>
                      <a:noFill/>
                    </a:lnR>
                    <a:lnT>
                      <a:noFill/>
                    </a:lnT>
                    <a:lnB>
                      <a:noFill/>
                    </a:lnB>
                  </a:tcPr>
                </a:tc>
                <a:tc>
                  <a:txBody>
                    <a:bodyPr/>
                    <a:lstStyle/>
                    <a:p>
                      <a:pPr algn="ctr"/>
                      <a:r>
                        <a:rPr lang="it-IT" sz="1200" dirty="0">
                          <a:latin typeface="+mj-lt"/>
                          <a:cs typeface="Arial" pitchFamily="34" charset="0"/>
                        </a:rPr>
                        <a:t>27.5</a:t>
                      </a:r>
                      <a:endParaRPr lang="en-GB" sz="1200" dirty="0">
                        <a:latin typeface="+mj-lt"/>
                        <a:cs typeface="Arial" pitchFamily="34" charset="0"/>
                      </a:endParaRPr>
                    </a:p>
                  </a:txBody>
                  <a:tcPr>
                    <a:lnL>
                      <a:noFill/>
                    </a:lnL>
                    <a:lnR>
                      <a:noFill/>
                    </a:lnR>
                    <a:lnT>
                      <a:noFill/>
                    </a:lnT>
                    <a:lnB>
                      <a:noFill/>
                    </a:lnB>
                  </a:tcPr>
                </a:tc>
                <a:tc>
                  <a:txBody>
                    <a:bodyPr/>
                    <a:lstStyle/>
                    <a:p>
                      <a:pPr algn="ctr"/>
                      <a:r>
                        <a:rPr lang="it-IT" sz="1200" dirty="0">
                          <a:latin typeface="+mj-lt"/>
                          <a:cs typeface="Arial" pitchFamily="34" charset="0"/>
                        </a:rPr>
                        <a:t>29.0</a:t>
                      </a:r>
                      <a:endParaRPr lang="en-GB" sz="1200" dirty="0">
                        <a:latin typeface="+mj-lt"/>
                        <a:cs typeface="Arial" pitchFamily="34" charset="0"/>
                      </a:endParaRPr>
                    </a:p>
                  </a:txBody>
                  <a:tcPr>
                    <a:lnL>
                      <a:noFill/>
                    </a:lnL>
                    <a:lnR>
                      <a:noFill/>
                    </a:lnR>
                    <a:lnT>
                      <a:noFill/>
                    </a:lnT>
                    <a:lnB>
                      <a:noFill/>
                    </a:lnB>
                  </a:tcPr>
                </a:tc>
                <a:extLst>
                  <a:ext uri="{0D108BD9-81ED-4DB2-BD59-A6C34878D82A}">
                    <a16:rowId xmlns="" xmlns:a16="http://schemas.microsoft.com/office/drawing/2014/main" val="10003"/>
                  </a:ext>
                </a:extLst>
              </a:tr>
              <a:tr h="252095">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pt-BR" sz="1200" b="1" kern="1200" dirty="0">
                          <a:solidFill>
                            <a:srgbClr val="000000"/>
                          </a:solidFill>
                          <a:effectLst/>
                          <a:latin typeface="+mj-lt"/>
                          <a:ea typeface="Calibri"/>
                          <a:cs typeface="Arial" panose="020B0604020202020204" pitchFamily="34" charset="0"/>
                        </a:rPr>
                        <a:t>N</a:t>
                      </a:r>
                      <a:r>
                        <a:rPr lang="pt-BR" sz="1200" b="1" kern="1200" baseline="0" dirty="0">
                          <a:solidFill>
                            <a:srgbClr val="000000"/>
                          </a:solidFill>
                          <a:effectLst/>
                          <a:latin typeface="+mj-lt"/>
                          <a:ea typeface="Calibri"/>
                          <a:cs typeface="Arial" panose="020B0604020202020204" pitchFamily="34" charset="0"/>
                        </a:rPr>
                        <a:t>1s</a:t>
                      </a:r>
                      <a:endParaRPr lang="pt-BR" sz="1200" b="1" kern="1200" dirty="0">
                        <a:solidFill>
                          <a:srgbClr val="000000"/>
                        </a:solidFill>
                        <a:effectLst/>
                        <a:latin typeface="+mj-lt"/>
                        <a:ea typeface="Calibri"/>
                        <a:cs typeface="Arial" panose="020B0604020202020204" pitchFamily="34"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r>
                        <a:rPr lang="it-IT" sz="1200" dirty="0">
                          <a:latin typeface="+mj-lt"/>
                          <a:cs typeface="Arial" pitchFamily="34" charset="0"/>
                        </a:rPr>
                        <a:t>-</a:t>
                      </a:r>
                      <a:endParaRPr lang="en-GB" sz="1200" dirty="0">
                        <a:latin typeface="+mj-lt"/>
                        <a:cs typeface="Arial" pitchFamily="34" charset="0"/>
                      </a:endParaRPr>
                    </a:p>
                  </a:txBody>
                  <a:tcP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r>
                        <a:rPr lang="it-IT" sz="1200" dirty="0">
                          <a:latin typeface="+mj-lt"/>
                          <a:cs typeface="Arial" pitchFamily="34" charset="0"/>
                        </a:rPr>
                        <a:t>-</a:t>
                      </a:r>
                      <a:endParaRPr lang="en-GB" sz="1200" dirty="0">
                        <a:latin typeface="+mj-lt"/>
                        <a:cs typeface="Arial" pitchFamily="34" charset="0"/>
                      </a:endParaRPr>
                    </a:p>
                  </a:txBody>
                  <a:tcP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r>
                        <a:rPr lang="it-IT" sz="1200" dirty="0">
                          <a:latin typeface="+mj-lt"/>
                          <a:cs typeface="Arial" pitchFamily="34" charset="0"/>
                        </a:rPr>
                        <a:t>1.1</a:t>
                      </a:r>
                      <a:endParaRPr lang="en-GB" sz="1200" dirty="0">
                        <a:latin typeface="+mj-lt"/>
                        <a:cs typeface="Arial" pitchFamily="34" charset="0"/>
                      </a:endParaRPr>
                    </a:p>
                  </a:txBody>
                  <a:tcP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r>
                        <a:rPr lang="it-IT" sz="1200" dirty="0">
                          <a:latin typeface="+mj-lt"/>
                          <a:cs typeface="Arial" pitchFamily="34" charset="0"/>
                        </a:rPr>
                        <a:t>1.4</a:t>
                      </a:r>
                      <a:endParaRPr lang="en-GB" sz="1200" dirty="0">
                        <a:latin typeface="+mj-lt"/>
                        <a:cs typeface="Arial" pitchFamily="34" charset="0"/>
                      </a:endParaRPr>
                    </a:p>
                  </a:txBody>
                  <a:tcPr>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21" name="TextBox 20"/>
          <p:cNvSpPr txBox="1"/>
          <p:nvPr/>
        </p:nvSpPr>
        <p:spPr>
          <a:xfrm>
            <a:off x="5430992" y="539552"/>
            <a:ext cx="1427008" cy="3970318"/>
          </a:xfrm>
          <a:prstGeom prst="rect">
            <a:avLst/>
          </a:prstGeom>
          <a:noFill/>
        </p:spPr>
        <p:txBody>
          <a:bodyPr wrap="square" rtlCol="0">
            <a:spAutoFit/>
          </a:bodyPr>
          <a:lstStyle/>
          <a:p>
            <a:r>
              <a:rPr lang="en-GB" sz="1200" b="1" dirty="0" smtClean="0"/>
              <a:t>Figure </a:t>
            </a:r>
            <a:r>
              <a:rPr lang="en-GB" sz="1200" b="1" dirty="0" err="1" smtClean="0"/>
              <a:t>S5</a:t>
            </a:r>
            <a:r>
              <a:rPr lang="en-GB" sz="1200" b="1" dirty="0" smtClean="0"/>
              <a:t>. Characterisation of l-GO-</a:t>
            </a:r>
            <a:r>
              <a:rPr lang="en-GB" sz="1200" b="1" dirty="0" err="1" smtClean="0"/>
              <a:t>DOTA</a:t>
            </a:r>
            <a:r>
              <a:rPr lang="en-GB" sz="1200" b="1" dirty="0" smtClean="0"/>
              <a:t> and s-GO-</a:t>
            </a:r>
            <a:r>
              <a:rPr lang="en-GB" sz="1200" b="1" dirty="0" err="1" smtClean="0"/>
              <a:t>DOTA</a:t>
            </a:r>
            <a:r>
              <a:rPr lang="en-GB" sz="1200" b="1" dirty="0" smtClean="0"/>
              <a:t>. (A)</a:t>
            </a:r>
            <a:r>
              <a:rPr lang="en-GB" sz="1200" dirty="0" smtClean="0"/>
              <a:t> Carbon (</a:t>
            </a:r>
            <a:r>
              <a:rPr lang="en-GB" sz="1200" dirty="0" err="1" smtClean="0"/>
              <a:t>C1s</a:t>
            </a:r>
            <a:r>
              <a:rPr lang="en-GB" sz="1200" dirty="0" smtClean="0"/>
              <a:t>), </a:t>
            </a:r>
            <a:r>
              <a:rPr lang="en-GB" sz="1200" b="1" dirty="0" smtClean="0"/>
              <a:t>(B)</a:t>
            </a:r>
            <a:r>
              <a:rPr lang="en-GB" sz="1200" dirty="0" smtClean="0"/>
              <a:t> Oxygen (</a:t>
            </a:r>
            <a:r>
              <a:rPr lang="en-GB" sz="1200" dirty="0" err="1" smtClean="0"/>
              <a:t>O1s</a:t>
            </a:r>
            <a:r>
              <a:rPr lang="en-GB" sz="1200" dirty="0" smtClean="0"/>
              <a:t>) and </a:t>
            </a:r>
            <a:r>
              <a:rPr lang="en-GB" sz="1200" b="1" dirty="0" smtClean="0"/>
              <a:t>(C)</a:t>
            </a:r>
            <a:r>
              <a:rPr lang="en-GB" sz="1200" dirty="0" smtClean="0"/>
              <a:t> Nitrogen (</a:t>
            </a:r>
            <a:r>
              <a:rPr lang="en-GB" sz="1200" dirty="0" err="1" smtClean="0"/>
              <a:t>N1s</a:t>
            </a:r>
            <a:r>
              <a:rPr lang="en-GB" sz="1200" dirty="0" smtClean="0"/>
              <a:t>) high resolution </a:t>
            </a:r>
            <a:r>
              <a:rPr lang="en-GB" sz="1200" dirty="0" err="1" smtClean="0"/>
              <a:t>XPS</a:t>
            </a:r>
            <a:r>
              <a:rPr lang="en-GB" sz="1200" dirty="0" smtClean="0"/>
              <a:t> spectra.</a:t>
            </a:r>
            <a:r>
              <a:rPr lang="en-GB" sz="1200" b="1" dirty="0" smtClean="0"/>
              <a:t> (D) </a:t>
            </a:r>
            <a:r>
              <a:rPr lang="en-GB" sz="1200" dirty="0" smtClean="0"/>
              <a:t>Carbon, oxygen and nitrogen atomic percentages calculated from the </a:t>
            </a:r>
            <a:r>
              <a:rPr lang="en-GB" sz="1200" dirty="0" err="1" smtClean="0"/>
              <a:t>XPS</a:t>
            </a:r>
            <a:r>
              <a:rPr lang="en-GB" sz="1200" dirty="0" smtClean="0"/>
              <a:t> survey spectra compared with starting l-GO and s-GO materials. </a:t>
            </a:r>
            <a:r>
              <a:rPr lang="en-GB" sz="1200" b="1" dirty="0" smtClean="0"/>
              <a:t>(E) </a:t>
            </a:r>
            <a:r>
              <a:rPr lang="en-GB" sz="1200" dirty="0" err="1" smtClean="0"/>
              <a:t>TGA</a:t>
            </a:r>
            <a:r>
              <a:rPr lang="en-GB" sz="1200" dirty="0" smtClean="0"/>
              <a:t> analysis compared to the starting materials l-GO and s-GO.</a:t>
            </a:r>
            <a:endParaRPr lang="en-IN" sz="1200" dirty="0"/>
          </a:p>
        </p:txBody>
      </p:sp>
    </p:spTree>
    <p:extLst>
      <p:ext uri="{BB962C8B-B14F-4D97-AF65-F5344CB8AC3E}">
        <p14:creationId xmlns:p14="http://schemas.microsoft.com/office/powerpoint/2010/main" val="1949009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29651</TotalTime>
  <Words>2032</Words>
  <Application>Microsoft Office PowerPoint</Application>
  <PresentationFormat>On-screen Show (4:3)</PresentationFormat>
  <Paragraphs>326</Paragraphs>
  <Slides>19</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1_Office Theme</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Manchester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Synthesis and characterisation of graphene oxide sheets with varying lateral dimensions</dc:title>
  <dc:creator>Filipe Rodrigues</dc:creator>
  <cp:lastModifiedBy>Cyrill Bussy</cp:lastModifiedBy>
  <cp:revision>681</cp:revision>
  <cp:lastPrinted>2017-11-13T18:34:59Z</cp:lastPrinted>
  <dcterms:created xsi:type="dcterms:W3CDTF">2016-07-12T10:08:04Z</dcterms:created>
  <dcterms:modified xsi:type="dcterms:W3CDTF">2018-09-25T18:01:57Z</dcterms:modified>
</cp:coreProperties>
</file>