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4306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510F-64C1-456D-AC52-5837E7540CBC}" type="datetimeFigureOut">
              <a:rPr kumimoji="1" lang="ja-JP" altLang="en-US" smtClean="0"/>
              <a:t>2018/5/19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4D426-0678-4718-9105-9E6115BBAD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5491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510F-64C1-456D-AC52-5837E7540CBC}" type="datetimeFigureOut">
              <a:rPr kumimoji="1" lang="ja-JP" altLang="en-US" smtClean="0"/>
              <a:t>2018/5/19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4D426-0678-4718-9105-9E6115BBAD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1917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510F-64C1-456D-AC52-5837E7540CBC}" type="datetimeFigureOut">
              <a:rPr kumimoji="1" lang="ja-JP" altLang="en-US" smtClean="0"/>
              <a:t>2018/5/19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4D426-0678-4718-9105-9E6115BBAD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7356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510F-64C1-456D-AC52-5837E7540CBC}" type="datetimeFigureOut">
              <a:rPr kumimoji="1" lang="ja-JP" altLang="en-US" smtClean="0"/>
              <a:t>2018/5/19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4D426-0678-4718-9105-9E6115BBAD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1637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510F-64C1-456D-AC52-5837E7540CBC}" type="datetimeFigureOut">
              <a:rPr kumimoji="1" lang="ja-JP" altLang="en-US" smtClean="0"/>
              <a:t>2018/5/19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4D426-0678-4718-9105-9E6115BBAD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1792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510F-64C1-456D-AC52-5837E7540CBC}" type="datetimeFigureOut">
              <a:rPr kumimoji="1" lang="ja-JP" altLang="en-US" smtClean="0"/>
              <a:t>2018/5/19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4D426-0678-4718-9105-9E6115BBAD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5934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510F-64C1-456D-AC52-5837E7540CBC}" type="datetimeFigureOut">
              <a:rPr kumimoji="1" lang="ja-JP" altLang="en-US" smtClean="0"/>
              <a:t>2018/5/19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4D426-0678-4718-9105-9E6115BBAD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9542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510F-64C1-456D-AC52-5837E7540CBC}" type="datetimeFigureOut">
              <a:rPr kumimoji="1" lang="ja-JP" altLang="en-US" smtClean="0"/>
              <a:t>2018/5/19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4D426-0678-4718-9105-9E6115BBAD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1871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510F-64C1-456D-AC52-5837E7540CBC}" type="datetimeFigureOut">
              <a:rPr kumimoji="1" lang="ja-JP" altLang="en-US" smtClean="0"/>
              <a:t>2018/5/19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4D426-0678-4718-9105-9E6115BBAD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6169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510F-64C1-456D-AC52-5837E7540CBC}" type="datetimeFigureOut">
              <a:rPr kumimoji="1" lang="ja-JP" altLang="en-US" smtClean="0"/>
              <a:t>2018/5/19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4D426-0678-4718-9105-9E6115BBAD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8412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510F-64C1-456D-AC52-5837E7540CBC}" type="datetimeFigureOut">
              <a:rPr kumimoji="1" lang="ja-JP" altLang="en-US" smtClean="0"/>
              <a:t>2018/5/19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4D426-0678-4718-9105-9E6115BBAD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9957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61510F-64C1-456D-AC52-5837E7540CBC}" type="datetimeFigureOut">
              <a:rPr kumimoji="1" lang="ja-JP" altLang="en-US" smtClean="0"/>
              <a:t>2018/5/19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94D426-0678-4718-9105-9E6115BBAD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4429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57A3AB7-28DA-46C6-A229-6052BA65D430}"/>
              </a:ext>
            </a:extLst>
          </p:cNvPr>
          <p:cNvSpPr/>
          <p:nvPr/>
        </p:nvSpPr>
        <p:spPr>
          <a:xfrm>
            <a:off x="667223" y="633265"/>
            <a:ext cx="269781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/>
              <a:t>1. IVF-ET </a:t>
            </a:r>
          </a:p>
          <a:p>
            <a:r>
              <a:rPr lang="en-US" altLang="ja-JP" sz="1400" dirty="0"/>
              <a:t> </a:t>
            </a:r>
          </a:p>
          <a:p>
            <a:r>
              <a:rPr lang="en-US" altLang="ja-JP" sz="1400" dirty="0"/>
              <a:t> Collect eggs from the ovary, mix them with sperm outside the body to fertilize them, put them into the uterus from the vagina after the fertilized egg develops.</a:t>
            </a:r>
            <a:endParaRPr lang="ja-JP" altLang="en-US" sz="1400" dirty="0"/>
          </a:p>
        </p:txBody>
      </p:sp>
      <p:sp>
        <p:nvSpPr>
          <p:cNvPr id="12" name="Rectangle 8">
            <a:extLst>
              <a:ext uri="{FF2B5EF4-FFF2-40B4-BE49-F238E27FC236}">
                <a16:creationId xmlns:a16="http://schemas.microsoft.com/office/drawing/2014/main" id="{28EF7E5C-7BE8-48E4-886C-83E69C366B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4060" y="422467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91C3C62D-DEEF-424B-ABE2-7331A3980EC9}"/>
              </a:ext>
            </a:extLst>
          </p:cNvPr>
          <p:cNvSpPr/>
          <p:nvPr/>
        </p:nvSpPr>
        <p:spPr>
          <a:xfrm>
            <a:off x="511366" y="3353692"/>
            <a:ext cx="2816026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/>
              <a:t>2. IVF-ET using donor’s sperm</a:t>
            </a:r>
          </a:p>
          <a:p>
            <a:endParaRPr lang="en-US" altLang="ja-JP" sz="1400" dirty="0"/>
          </a:p>
          <a:p>
            <a:r>
              <a:rPr lang="en-US" altLang="ja-JP" sz="1200" dirty="0"/>
              <a:t>Fertilize eggs collected from the wife's ovary and </a:t>
            </a:r>
            <a:r>
              <a:rPr lang="en-US" altLang="ja-JP" sz="1200" dirty="0">
                <a:solidFill>
                  <a:srgbClr val="00B050"/>
                </a:solidFill>
              </a:rPr>
              <a:t>donor’s sperm</a:t>
            </a:r>
            <a:r>
              <a:rPr lang="en-US" altLang="ja-JP" sz="1200" dirty="0"/>
              <a:t>,</a:t>
            </a:r>
            <a:r>
              <a:rPr lang="en-US" altLang="ja-JP" sz="1200" dirty="0">
                <a:solidFill>
                  <a:srgbClr val="00B050"/>
                </a:solidFill>
              </a:rPr>
              <a:t> </a:t>
            </a:r>
            <a:r>
              <a:rPr lang="en-US" altLang="ja-JP" sz="1200" dirty="0"/>
              <a:t>and transfer the fertilized egg into the uterus. </a:t>
            </a:r>
          </a:p>
          <a:p>
            <a:endParaRPr lang="en-US" altLang="ja-JP" sz="1200" dirty="0"/>
          </a:p>
          <a:p>
            <a:r>
              <a:rPr lang="en-US" altLang="ja-JP" sz="1200" dirty="0"/>
              <a:t> There is no genetic link between their child born and husband (</a:t>
            </a:r>
            <a:r>
              <a:rPr lang="en-US" altLang="ja-JP" sz="1200" dirty="0" err="1"/>
              <a:t>recipent</a:t>
            </a:r>
            <a:r>
              <a:rPr lang="en-US" altLang="ja-JP" sz="1200" dirty="0"/>
              <a:t> couple).</a:t>
            </a:r>
          </a:p>
          <a:p>
            <a:r>
              <a:rPr lang="en-US" altLang="ja-JP" sz="1200" dirty="0"/>
              <a:t> </a:t>
            </a:r>
          </a:p>
          <a:p>
            <a:r>
              <a:rPr lang="en-US" altLang="ja-JP" sz="1200" dirty="0">
                <a:solidFill>
                  <a:schemeClr val="accent2">
                    <a:lumMod val="75000"/>
                  </a:schemeClr>
                </a:solidFill>
              </a:rPr>
              <a:t>This is </a:t>
            </a:r>
            <a:r>
              <a:rPr lang="en-US" altLang="ja-JP" sz="1200" b="1" i="1" dirty="0">
                <a:solidFill>
                  <a:schemeClr val="accent2">
                    <a:lumMod val="75000"/>
                  </a:schemeClr>
                </a:solidFill>
              </a:rPr>
              <a:t>not</a:t>
            </a:r>
            <a:r>
              <a:rPr lang="en-US" altLang="ja-JP" sz="1200" dirty="0">
                <a:solidFill>
                  <a:schemeClr val="accent2">
                    <a:lumMod val="75000"/>
                  </a:schemeClr>
                </a:solidFill>
              </a:rPr>
              <a:t> prohibited by the Japan Society of Obstetrics and Gynecology guidelines and is limitedly performed.</a:t>
            </a:r>
          </a:p>
          <a:p>
            <a:r>
              <a:rPr lang="en-US" altLang="ja-JP" sz="1200" dirty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r>
              <a:rPr lang="en-US" altLang="ja-JP" sz="1200" dirty="0">
                <a:solidFill>
                  <a:schemeClr val="accent2">
                    <a:lumMod val="75000"/>
                  </a:schemeClr>
                </a:solidFill>
              </a:rPr>
              <a:t>There is no legislation concerning this procedure. </a:t>
            </a:r>
            <a:endParaRPr lang="ja-JP" altLang="en-US" sz="1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049ADF1E-60F6-4CCB-A369-769EF8529DF1}"/>
              </a:ext>
            </a:extLst>
          </p:cNvPr>
          <p:cNvSpPr/>
          <p:nvPr/>
        </p:nvSpPr>
        <p:spPr>
          <a:xfrm>
            <a:off x="623789" y="6241960"/>
            <a:ext cx="2872513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/>
              <a:t>3. IVF-ET using donor’s oocyte</a:t>
            </a:r>
          </a:p>
          <a:p>
            <a:endParaRPr lang="en-US" altLang="ja-JP" sz="1400" dirty="0"/>
          </a:p>
          <a:p>
            <a:r>
              <a:rPr lang="en-US" altLang="ja-JP" sz="1400" dirty="0"/>
              <a:t> </a:t>
            </a:r>
            <a:r>
              <a:rPr lang="en-US" altLang="ja-JP" sz="1200" dirty="0"/>
              <a:t>Fertilize </a:t>
            </a:r>
            <a:r>
              <a:rPr lang="en-US" altLang="ja-JP" sz="1200" dirty="0">
                <a:solidFill>
                  <a:srgbClr val="FF66FF"/>
                </a:solidFill>
              </a:rPr>
              <a:t>donor’s eggs </a:t>
            </a:r>
            <a:r>
              <a:rPr lang="en-US" altLang="ja-JP" sz="1200" dirty="0"/>
              <a:t>and husband's sperm outside the body and transfer them in the wife's uterus after growing fertilized eggs.</a:t>
            </a:r>
          </a:p>
          <a:p>
            <a:endParaRPr lang="en-US" altLang="ja-JP" sz="1200" dirty="0"/>
          </a:p>
          <a:p>
            <a:r>
              <a:rPr lang="en-US" altLang="ja-JP" sz="1200" dirty="0"/>
              <a:t> There is no genetic link between their child born and wife(recipient couple).</a:t>
            </a:r>
          </a:p>
          <a:p>
            <a:endParaRPr lang="en-US" altLang="ja-JP" sz="1200" dirty="0"/>
          </a:p>
          <a:p>
            <a:r>
              <a:rPr lang="en-US" altLang="ja-JP" sz="1200" dirty="0">
                <a:solidFill>
                  <a:schemeClr val="accent2">
                    <a:lumMod val="75000"/>
                  </a:schemeClr>
                </a:solidFill>
              </a:rPr>
              <a:t>This is </a:t>
            </a:r>
            <a:r>
              <a:rPr lang="en-US" altLang="ja-JP" sz="1200" b="1" i="1" dirty="0">
                <a:solidFill>
                  <a:schemeClr val="accent2">
                    <a:lumMod val="75000"/>
                  </a:schemeClr>
                </a:solidFill>
              </a:rPr>
              <a:t>not</a:t>
            </a:r>
            <a:r>
              <a:rPr lang="en-US" altLang="ja-JP" sz="1200" dirty="0">
                <a:solidFill>
                  <a:schemeClr val="accent2">
                    <a:lumMod val="75000"/>
                  </a:schemeClr>
                </a:solidFill>
              </a:rPr>
              <a:t> prohibited by the Japan Society of Obstetrics and Gynecology guidelines and is limitedly performed.  </a:t>
            </a:r>
          </a:p>
          <a:p>
            <a:endParaRPr lang="en-US" altLang="ja-JP" sz="12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altLang="ja-JP" sz="1200" dirty="0">
                <a:solidFill>
                  <a:schemeClr val="accent2">
                    <a:lumMod val="75000"/>
                  </a:schemeClr>
                </a:solidFill>
              </a:rPr>
              <a:t>There is no legislation concerning this procedure. </a:t>
            </a:r>
            <a:endParaRPr lang="ja-JP" altLang="en-US" sz="12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altLang="ja-JP" sz="1400" dirty="0"/>
              <a:t> </a:t>
            </a:r>
            <a:endParaRPr lang="ja-JP" altLang="en-US" sz="1400" dirty="0"/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75B3B2F2-936D-46B2-AF04-2FEF608C7BAA}"/>
              </a:ext>
            </a:extLst>
          </p:cNvPr>
          <p:cNvGrpSpPr/>
          <p:nvPr/>
        </p:nvGrpSpPr>
        <p:grpSpPr>
          <a:xfrm>
            <a:off x="3799099" y="549918"/>
            <a:ext cx="1966935" cy="2380156"/>
            <a:chOff x="4391656" y="476672"/>
            <a:chExt cx="3167583" cy="3813232"/>
          </a:xfrm>
        </p:grpSpPr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7F2C4637-A9A8-4C77-8EF1-820B8C3E8018}"/>
                </a:ext>
              </a:extLst>
            </p:cNvPr>
            <p:cNvGrpSpPr/>
            <p:nvPr/>
          </p:nvGrpSpPr>
          <p:grpSpPr>
            <a:xfrm>
              <a:off x="4391656" y="476672"/>
              <a:ext cx="3167583" cy="3813232"/>
              <a:chOff x="4391656" y="476672"/>
              <a:chExt cx="3167583" cy="3813232"/>
            </a:xfrm>
          </p:grpSpPr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C0DFED22-A10B-4537-80B2-FB4C65C88E17}"/>
                  </a:ext>
                </a:extLst>
              </p:cNvPr>
              <p:cNvGrpSpPr/>
              <p:nvPr/>
            </p:nvGrpSpPr>
            <p:grpSpPr>
              <a:xfrm>
                <a:off x="4499992" y="476672"/>
                <a:ext cx="2664296" cy="2824561"/>
                <a:chOff x="3275856" y="548680"/>
                <a:chExt cx="2664296" cy="2824561"/>
              </a:xfrm>
            </p:grpSpPr>
            <p:grpSp>
              <p:nvGrpSpPr>
                <p:cNvPr id="29" name="グループ化 11">
                  <a:extLst>
                    <a:ext uri="{FF2B5EF4-FFF2-40B4-BE49-F238E27FC236}">
                      <a16:creationId xmlns:a16="http://schemas.microsoft.com/office/drawing/2014/main" id="{2B68AA3B-4388-431B-BF76-E1C33881C0DC}"/>
                    </a:ext>
                  </a:extLst>
                </p:cNvPr>
                <p:cNvGrpSpPr/>
                <p:nvPr/>
              </p:nvGrpSpPr>
              <p:grpSpPr>
                <a:xfrm>
                  <a:off x="4932040" y="1088872"/>
                  <a:ext cx="576064" cy="1764064"/>
                  <a:chOff x="5039976" y="1044000"/>
                  <a:chExt cx="576064" cy="1764064"/>
                </a:xfrm>
              </p:grpSpPr>
              <p:sp>
                <p:nvSpPr>
                  <p:cNvPr id="41" name="円/楕円 45">
                    <a:extLst>
                      <a:ext uri="{FF2B5EF4-FFF2-40B4-BE49-F238E27FC236}">
                        <a16:creationId xmlns:a16="http://schemas.microsoft.com/office/drawing/2014/main" id="{B8A5096C-0A08-4B9B-AE63-5AFB46D50D6C}"/>
                      </a:ext>
                    </a:extLst>
                  </p:cNvPr>
                  <p:cNvSpPr/>
                  <p:nvPr/>
                </p:nvSpPr>
                <p:spPr>
                  <a:xfrm>
                    <a:off x="5076056" y="1044000"/>
                    <a:ext cx="504056" cy="504056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1400">
                      <a:latin typeface="HGPｺﾞｼｯｸE" pitchFamily="50" charset="-128"/>
                      <a:ea typeface="HGPｺﾞｼｯｸE" pitchFamily="50" charset="-128"/>
                    </a:endParaRPr>
                  </a:p>
                </p:txBody>
              </p:sp>
              <p:sp>
                <p:nvSpPr>
                  <p:cNvPr id="42" name="角丸四角形 46">
                    <a:extLst>
                      <a:ext uri="{FF2B5EF4-FFF2-40B4-BE49-F238E27FC236}">
                        <a16:creationId xmlns:a16="http://schemas.microsoft.com/office/drawing/2014/main" id="{752F5557-226F-4174-B867-015F28EFD6BA}"/>
                      </a:ext>
                    </a:extLst>
                  </p:cNvPr>
                  <p:cNvSpPr/>
                  <p:nvPr/>
                </p:nvSpPr>
                <p:spPr>
                  <a:xfrm>
                    <a:off x="5039976" y="1556792"/>
                    <a:ext cx="576064" cy="648072"/>
                  </a:xfrm>
                  <a:prstGeom prst="roundRect">
                    <a:avLst/>
                  </a:prstGeom>
                  <a:solidFill>
                    <a:srgbClr val="0000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1400">
                      <a:latin typeface="HGPｺﾞｼｯｸE" pitchFamily="50" charset="-128"/>
                      <a:ea typeface="HGPｺﾞｼｯｸE" pitchFamily="50" charset="-128"/>
                    </a:endParaRPr>
                  </a:p>
                </p:txBody>
              </p:sp>
              <p:sp>
                <p:nvSpPr>
                  <p:cNvPr id="43" name="台形 42">
                    <a:extLst>
                      <a:ext uri="{FF2B5EF4-FFF2-40B4-BE49-F238E27FC236}">
                        <a16:creationId xmlns:a16="http://schemas.microsoft.com/office/drawing/2014/main" id="{72F461A1-3F7A-4CD2-B82D-144C7604FA0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111976" y="2232000"/>
                    <a:ext cx="432048" cy="576064"/>
                  </a:xfrm>
                  <a:prstGeom prst="trapezoid">
                    <a:avLst/>
                  </a:prstGeom>
                  <a:solidFill>
                    <a:srgbClr val="0000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1400">
                      <a:latin typeface="HGPｺﾞｼｯｸE" pitchFamily="50" charset="-128"/>
                      <a:ea typeface="HGPｺﾞｼｯｸE" pitchFamily="50" charset="-128"/>
                    </a:endParaRPr>
                  </a:p>
                </p:txBody>
              </p:sp>
            </p:grpSp>
            <p:grpSp>
              <p:nvGrpSpPr>
                <p:cNvPr id="30" name="グループ化 23">
                  <a:extLst>
                    <a:ext uri="{FF2B5EF4-FFF2-40B4-BE49-F238E27FC236}">
                      <a16:creationId xmlns:a16="http://schemas.microsoft.com/office/drawing/2014/main" id="{27D7EC9F-6D47-4F14-B07F-525B9EB0F665}"/>
                    </a:ext>
                  </a:extLst>
                </p:cNvPr>
                <p:cNvGrpSpPr/>
                <p:nvPr/>
              </p:nvGrpSpPr>
              <p:grpSpPr>
                <a:xfrm>
                  <a:off x="3635896" y="1124744"/>
                  <a:ext cx="927720" cy="1701304"/>
                  <a:chOff x="3635896" y="1124744"/>
                  <a:chExt cx="927720" cy="1701304"/>
                </a:xfrm>
              </p:grpSpPr>
              <p:sp>
                <p:nvSpPr>
                  <p:cNvPr id="34" name="円/楕円 38">
                    <a:extLst>
                      <a:ext uri="{FF2B5EF4-FFF2-40B4-BE49-F238E27FC236}">
                        <a16:creationId xmlns:a16="http://schemas.microsoft.com/office/drawing/2014/main" id="{27B1A184-37C1-4894-B247-A4524A62F60E}"/>
                      </a:ext>
                    </a:extLst>
                  </p:cNvPr>
                  <p:cNvSpPr/>
                  <p:nvPr/>
                </p:nvSpPr>
                <p:spPr>
                  <a:xfrm>
                    <a:off x="3635896" y="1124744"/>
                    <a:ext cx="504056" cy="504056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1400">
                      <a:latin typeface="HGPｺﾞｼｯｸE" pitchFamily="50" charset="-128"/>
                      <a:ea typeface="HGPｺﾞｼｯｸE" pitchFamily="50" charset="-128"/>
                    </a:endParaRPr>
                  </a:p>
                </p:txBody>
              </p:sp>
              <p:sp>
                <p:nvSpPr>
                  <p:cNvPr id="35" name="台形 34">
                    <a:extLst>
                      <a:ext uri="{FF2B5EF4-FFF2-40B4-BE49-F238E27FC236}">
                        <a16:creationId xmlns:a16="http://schemas.microsoft.com/office/drawing/2014/main" id="{6DB46E1B-8AED-4D6C-9FC3-688385B0DA34}"/>
                      </a:ext>
                    </a:extLst>
                  </p:cNvPr>
                  <p:cNvSpPr/>
                  <p:nvPr/>
                </p:nvSpPr>
                <p:spPr>
                  <a:xfrm>
                    <a:off x="3635896" y="1628800"/>
                    <a:ext cx="504056" cy="747288"/>
                  </a:xfrm>
                  <a:prstGeom prst="trapezoid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1400">
                      <a:latin typeface="HGPｺﾞｼｯｸE" pitchFamily="50" charset="-128"/>
                      <a:ea typeface="HGPｺﾞｼｯｸE" pitchFamily="50" charset="-128"/>
                    </a:endParaRPr>
                  </a:p>
                </p:txBody>
              </p:sp>
              <p:sp>
                <p:nvSpPr>
                  <p:cNvPr id="36" name="台形 35">
                    <a:extLst>
                      <a:ext uri="{FF2B5EF4-FFF2-40B4-BE49-F238E27FC236}">
                        <a16:creationId xmlns:a16="http://schemas.microsoft.com/office/drawing/2014/main" id="{2712E62F-073E-4BD0-BEF8-8A47815ACF0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44000" y="2394000"/>
                    <a:ext cx="288032" cy="432048"/>
                  </a:xfrm>
                  <a:prstGeom prst="trapezoid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1400">
                      <a:latin typeface="HGPｺﾞｼｯｸE" pitchFamily="50" charset="-128"/>
                      <a:ea typeface="HGPｺﾞｼｯｸE" pitchFamily="50" charset="-128"/>
                    </a:endParaRPr>
                  </a:p>
                </p:txBody>
              </p:sp>
              <p:sp>
                <p:nvSpPr>
                  <p:cNvPr id="37" name="円/楕円 41">
                    <a:extLst>
                      <a:ext uri="{FF2B5EF4-FFF2-40B4-BE49-F238E27FC236}">
                        <a16:creationId xmlns:a16="http://schemas.microsoft.com/office/drawing/2014/main" id="{963B190D-7F36-4DB7-87D1-4AF51F51DD6A}"/>
                      </a:ext>
                    </a:extLst>
                  </p:cNvPr>
                  <p:cNvSpPr/>
                  <p:nvPr/>
                </p:nvSpPr>
                <p:spPr>
                  <a:xfrm>
                    <a:off x="3851920" y="1772816"/>
                    <a:ext cx="432048" cy="576064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1400">
                      <a:latin typeface="HGPｺﾞｼｯｸE" pitchFamily="50" charset="-128"/>
                      <a:ea typeface="HGPｺﾞｼｯｸE" pitchFamily="50" charset="-128"/>
                    </a:endParaRPr>
                  </a:p>
                </p:txBody>
              </p:sp>
              <p:cxnSp>
                <p:nvCxnSpPr>
                  <p:cNvPr id="38" name="直線コネクタ 37">
                    <a:extLst>
                      <a:ext uri="{FF2B5EF4-FFF2-40B4-BE49-F238E27FC236}">
                        <a16:creationId xmlns:a16="http://schemas.microsoft.com/office/drawing/2014/main" id="{2EA35838-1482-4F75-8ADD-8B8B61A8DEFE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4283968" y="1628800"/>
                    <a:ext cx="144016" cy="144016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直線コネクタ 38">
                    <a:extLst>
                      <a:ext uri="{FF2B5EF4-FFF2-40B4-BE49-F238E27FC236}">
                        <a16:creationId xmlns:a16="http://schemas.microsoft.com/office/drawing/2014/main" id="{F57EF567-F0A7-4439-B46D-77AC54711DC2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4355976" y="1980456"/>
                    <a:ext cx="207640" cy="8384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直線コネクタ 39">
                    <a:extLst>
                      <a:ext uri="{FF2B5EF4-FFF2-40B4-BE49-F238E27FC236}">
                        <a16:creationId xmlns:a16="http://schemas.microsoft.com/office/drawing/2014/main" id="{98586AE7-E50F-40BB-9247-03FAC23D240F}"/>
                      </a:ext>
                    </a:extLst>
                  </p:cNvPr>
                  <p:cNvCxnSpPr/>
                  <p:nvPr/>
                </p:nvCxnSpPr>
                <p:spPr>
                  <a:xfrm>
                    <a:off x="4283968" y="2204864"/>
                    <a:ext cx="144016" cy="135632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1" name="直線矢印コネクタ 30">
                  <a:extLst>
                    <a:ext uri="{FF2B5EF4-FFF2-40B4-BE49-F238E27FC236}">
                      <a16:creationId xmlns:a16="http://schemas.microsoft.com/office/drawing/2014/main" id="{04D05780-DB75-49F1-8D22-888558E7C489}"/>
                    </a:ext>
                  </a:extLst>
                </p:cNvPr>
                <p:cNvCxnSpPr/>
                <p:nvPr/>
              </p:nvCxnSpPr>
              <p:spPr>
                <a:xfrm flipH="1">
                  <a:off x="5146647" y="2941193"/>
                  <a:ext cx="144016" cy="432048"/>
                </a:xfrm>
                <a:prstGeom prst="straightConnector1">
                  <a:avLst/>
                </a:prstGeom>
                <a:ln w="1587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" name="テキスト ボックス 31">
                  <a:extLst>
                    <a:ext uri="{FF2B5EF4-FFF2-40B4-BE49-F238E27FC236}">
                      <a16:creationId xmlns:a16="http://schemas.microsoft.com/office/drawing/2014/main" id="{81ECF490-081F-4BA8-8E56-F067BD43AF06}"/>
                    </a:ext>
                  </a:extLst>
                </p:cNvPr>
                <p:cNvSpPr txBox="1"/>
                <p:nvPr/>
              </p:nvSpPr>
              <p:spPr>
                <a:xfrm>
                  <a:off x="4067944" y="638425"/>
                  <a:ext cx="1296143" cy="4217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1400" dirty="0">
                      <a:latin typeface="Arial" panose="020B0604020202020204" pitchFamily="34" charset="0"/>
                      <a:ea typeface="HGPｺﾞｼｯｸE" pitchFamily="50" charset="-128"/>
                      <a:cs typeface="Arial" panose="020B0604020202020204" pitchFamily="34" charset="0"/>
                    </a:rPr>
                    <a:t> IVF-ET </a:t>
                  </a:r>
                  <a:endParaRPr kumimoji="1" lang="en-US" altLang="ja-JP" sz="1400" dirty="0">
                    <a:latin typeface="Arial" panose="020B0604020202020204" pitchFamily="34" charset="0"/>
                    <a:ea typeface="HGPｺﾞｼｯｸE" pitchFamily="50" charset="-128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3" name="角丸四角形 37">
                  <a:extLst>
                    <a:ext uri="{FF2B5EF4-FFF2-40B4-BE49-F238E27FC236}">
                      <a16:creationId xmlns:a16="http://schemas.microsoft.com/office/drawing/2014/main" id="{72493DA3-6C85-485A-8E75-FFD6BB69F7E9}"/>
                    </a:ext>
                  </a:extLst>
                </p:cNvPr>
                <p:cNvSpPr/>
                <p:nvPr/>
              </p:nvSpPr>
              <p:spPr>
                <a:xfrm>
                  <a:off x="3275856" y="548680"/>
                  <a:ext cx="2664296" cy="2664296"/>
                </a:xfrm>
                <a:prstGeom prst="roundRect">
                  <a:avLst/>
                </a:prstGeom>
                <a:no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00">
                    <a:latin typeface="HGPｺﾞｼｯｸE" pitchFamily="50" charset="-128"/>
                    <a:ea typeface="HGPｺﾞｼｯｸE" pitchFamily="50" charset="-128"/>
                  </a:endParaRPr>
                </a:p>
              </p:txBody>
            </p:sp>
          </p:grpSp>
          <p:cxnSp>
            <p:nvCxnSpPr>
              <p:cNvPr id="24" name="直線矢印コネクタ 23">
                <a:extLst>
                  <a:ext uri="{FF2B5EF4-FFF2-40B4-BE49-F238E27FC236}">
                    <a16:creationId xmlns:a16="http://schemas.microsoft.com/office/drawing/2014/main" id="{AFF66986-4FA3-40A0-AA10-365E683FBC4D}"/>
                  </a:ext>
                </a:extLst>
              </p:cNvPr>
              <p:cNvCxnSpPr/>
              <p:nvPr/>
            </p:nvCxnSpPr>
            <p:spPr>
              <a:xfrm>
                <a:off x="5436096" y="2348880"/>
                <a:ext cx="792088" cy="1008112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円/楕円 53">
                <a:extLst>
                  <a:ext uri="{FF2B5EF4-FFF2-40B4-BE49-F238E27FC236}">
                    <a16:creationId xmlns:a16="http://schemas.microsoft.com/office/drawing/2014/main" id="{9BC6F4B9-9EEC-4BD9-BD88-88E9C2130D8C}"/>
                  </a:ext>
                </a:extLst>
              </p:cNvPr>
              <p:cNvSpPr/>
              <p:nvPr/>
            </p:nvSpPr>
            <p:spPr>
              <a:xfrm>
                <a:off x="6156176" y="3356992"/>
                <a:ext cx="432048" cy="432048"/>
              </a:xfrm>
              <a:prstGeom prst="ellipse">
                <a:avLst/>
              </a:prstGeom>
              <a:gradFill>
                <a:gsLst>
                  <a:gs pos="52000">
                    <a:srgbClr val="0000FF"/>
                  </a:gs>
                  <a:gs pos="50000">
                    <a:srgbClr val="FF0000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400"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D2E45663-944A-4655-87AE-7F615579CD05}"/>
                  </a:ext>
                </a:extLst>
              </p:cNvPr>
              <p:cNvSpPr txBox="1"/>
              <p:nvPr/>
            </p:nvSpPr>
            <p:spPr>
              <a:xfrm>
                <a:off x="6156176" y="3723341"/>
                <a:ext cx="1403063" cy="4217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400" dirty="0">
                    <a:latin typeface="Arial" panose="020B0604020202020204" pitchFamily="34" charset="0"/>
                    <a:ea typeface="HGPｺﾞｼｯｸE" pitchFamily="50" charset="-128"/>
                    <a:cs typeface="Arial" panose="020B0604020202020204" pitchFamily="34" charset="0"/>
                  </a:rPr>
                  <a:t>embryo</a:t>
                </a:r>
                <a:endParaRPr kumimoji="1" lang="ja-JP" altLang="en-US" sz="1400" dirty="0">
                  <a:latin typeface="Arial" panose="020B0604020202020204" pitchFamily="34" charset="0"/>
                  <a:ea typeface="HGPｺﾞｼｯｸE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27" name="フリーフォーム 56">
                <a:extLst>
                  <a:ext uri="{FF2B5EF4-FFF2-40B4-BE49-F238E27FC236}">
                    <a16:creationId xmlns:a16="http://schemas.microsoft.com/office/drawing/2014/main" id="{ECBE0C18-7FBA-4DDC-B4A9-FB8B663841C6}"/>
                  </a:ext>
                </a:extLst>
              </p:cNvPr>
              <p:cNvSpPr/>
              <p:nvPr/>
            </p:nvSpPr>
            <p:spPr>
              <a:xfrm>
                <a:off x="5092700" y="2857500"/>
                <a:ext cx="939800" cy="736600"/>
              </a:xfrm>
              <a:custGeom>
                <a:avLst/>
                <a:gdLst>
                  <a:gd name="connsiteX0" fmla="*/ 939800 w 939800"/>
                  <a:gd name="connsiteY0" fmla="*/ 736600 h 736600"/>
                  <a:gd name="connsiteX1" fmla="*/ 215900 w 939800"/>
                  <a:gd name="connsiteY1" fmla="*/ 609600 h 736600"/>
                  <a:gd name="connsiteX2" fmla="*/ 0 w 939800"/>
                  <a:gd name="connsiteY2" fmla="*/ 0 h 736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39800" h="736600">
                    <a:moveTo>
                      <a:pt x="939800" y="736600"/>
                    </a:moveTo>
                    <a:cubicBezTo>
                      <a:pt x="656166" y="734483"/>
                      <a:pt x="372533" y="732367"/>
                      <a:pt x="215900" y="609600"/>
                    </a:cubicBezTo>
                    <a:cubicBezTo>
                      <a:pt x="59267" y="486833"/>
                      <a:pt x="29633" y="243416"/>
                      <a:pt x="0" y="0"/>
                    </a:cubicBezTo>
                  </a:path>
                </a:pathLst>
              </a:custGeom>
              <a:ln w="158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400"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79B065CA-8682-45F0-96B7-0AAD886EBF5B}"/>
                  </a:ext>
                </a:extLst>
              </p:cNvPr>
              <p:cNvSpPr txBox="1"/>
              <p:nvPr/>
            </p:nvSpPr>
            <p:spPr>
              <a:xfrm>
                <a:off x="4391656" y="3573015"/>
                <a:ext cx="1656184" cy="7168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400" dirty="0">
                    <a:latin typeface="Arial" panose="020B0604020202020204" pitchFamily="34" charset="0"/>
                    <a:ea typeface="HGPｺﾞｼｯｸE" pitchFamily="50" charset="-128"/>
                    <a:cs typeface="Arial" panose="020B0604020202020204" pitchFamily="34" charset="0"/>
                  </a:rPr>
                  <a:t>Transfer to uterus</a:t>
                </a:r>
                <a:endParaRPr kumimoji="1" lang="ja-JP" altLang="en-US" sz="1400" dirty="0">
                  <a:latin typeface="Arial" panose="020B0604020202020204" pitchFamily="34" charset="0"/>
                  <a:ea typeface="HGPｺﾞｼｯｸE" pitchFamily="50" charset="-128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2" name="円/楕円 52">
              <a:extLst>
                <a:ext uri="{FF2B5EF4-FFF2-40B4-BE49-F238E27FC236}">
                  <a16:creationId xmlns:a16="http://schemas.microsoft.com/office/drawing/2014/main" id="{75727A31-7C6D-49E3-8E86-C1C351A782D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8064" y="1916832"/>
              <a:ext cx="216024" cy="216024"/>
            </a:xfrm>
            <a:prstGeom prst="ellipse">
              <a:avLst/>
            </a:prstGeom>
            <a:gradFill>
              <a:gsLst>
                <a:gs pos="52000">
                  <a:srgbClr val="0000FF"/>
                </a:gs>
                <a:gs pos="50000">
                  <a:srgbClr val="FF0000"/>
                </a:gs>
              </a:gsLst>
              <a:lin ang="0" scaled="0"/>
            </a:gra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latin typeface="HGPｺﾞｼｯｸE" pitchFamily="50" charset="-128"/>
                <a:ea typeface="HGPｺﾞｼｯｸE" pitchFamily="50" charset="-128"/>
              </a:endParaRPr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100DCD9D-0F6A-48F5-B8A2-1A435171C56A}"/>
              </a:ext>
            </a:extLst>
          </p:cNvPr>
          <p:cNvGrpSpPr/>
          <p:nvPr/>
        </p:nvGrpSpPr>
        <p:grpSpPr>
          <a:xfrm>
            <a:off x="3451925" y="3450674"/>
            <a:ext cx="3239498" cy="2961666"/>
            <a:chOff x="1106377" y="692696"/>
            <a:chExt cx="4214440" cy="4214472"/>
          </a:xfrm>
        </p:grpSpPr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2A5ACCB7-F4D2-45E3-B91B-ACBF6860BE04}"/>
                </a:ext>
              </a:extLst>
            </p:cNvPr>
            <p:cNvGrpSpPr/>
            <p:nvPr/>
          </p:nvGrpSpPr>
          <p:grpSpPr>
            <a:xfrm>
              <a:off x="1106377" y="692696"/>
              <a:ext cx="3788393" cy="4214472"/>
              <a:chOff x="1106377" y="692696"/>
              <a:chExt cx="3788393" cy="4214472"/>
            </a:xfrm>
          </p:grpSpPr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8728E974-FAB6-472A-8FEB-6ED5FAD8DCA9}"/>
                  </a:ext>
                </a:extLst>
              </p:cNvPr>
              <p:cNvGrpSpPr/>
              <p:nvPr/>
            </p:nvGrpSpPr>
            <p:grpSpPr>
              <a:xfrm>
                <a:off x="1106377" y="692696"/>
                <a:ext cx="3788393" cy="4214472"/>
                <a:chOff x="1106377" y="692696"/>
                <a:chExt cx="3788393" cy="4214472"/>
              </a:xfrm>
            </p:grpSpPr>
            <p:grpSp>
              <p:nvGrpSpPr>
                <p:cNvPr id="52" name="グループ化 51">
                  <a:extLst>
                    <a:ext uri="{FF2B5EF4-FFF2-40B4-BE49-F238E27FC236}">
                      <a16:creationId xmlns:a16="http://schemas.microsoft.com/office/drawing/2014/main" id="{777A769E-4175-4E69-A743-38F3A577D8EB}"/>
                    </a:ext>
                  </a:extLst>
                </p:cNvPr>
                <p:cNvGrpSpPr/>
                <p:nvPr/>
              </p:nvGrpSpPr>
              <p:grpSpPr>
                <a:xfrm>
                  <a:off x="1106377" y="692696"/>
                  <a:ext cx="3314430" cy="3691576"/>
                  <a:chOff x="4490753" y="476672"/>
                  <a:chExt cx="3314430" cy="3691576"/>
                </a:xfrm>
              </p:grpSpPr>
              <p:grpSp>
                <p:nvGrpSpPr>
                  <p:cNvPr id="58" name="グループ化 31">
                    <a:extLst>
                      <a:ext uri="{FF2B5EF4-FFF2-40B4-BE49-F238E27FC236}">
                        <a16:creationId xmlns:a16="http://schemas.microsoft.com/office/drawing/2014/main" id="{2D9CFCA6-EC14-4911-9248-AB651F5AFDCE}"/>
                      </a:ext>
                    </a:extLst>
                  </p:cNvPr>
                  <p:cNvGrpSpPr/>
                  <p:nvPr/>
                </p:nvGrpSpPr>
                <p:grpSpPr>
                  <a:xfrm>
                    <a:off x="4490753" y="476672"/>
                    <a:ext cx="3314430" cy="2664296"/>
                    <a:chOff x="3266617" y="548680"/>
                    <a:chExt cx="3314430" cy="2664296"/>
                  </a:xfrm>
                </p:grpSpPr>
                <p:grpSp>
                  <p:nvGrpSpPr>
                    <p:cNvPr id="63" name="グループ化 62">
                      <a:extLst>
                        <a:ext uri="{FF2B5EF4-FFF2-40B4-BE49-F238E27FC236}">
                          <a16:creationId xmlns:a16="http://schemas.microsoft.com/office/drawing/2014/main" id="{B9D55447-58DC-4323-98C6-DE09DD92FB0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932040" y="1088872"/>
                      <a:ext cx="576064" cy="1764064"/>
                      <a:chOff x="5039976" y="1044000"/>
                      <a:chExt cx="576064" cy="1764064"/>
                    </a:xfrm>
                  </p:grpSpPr>
                  <p:sp>
                    <p:nvSpPr>
                      <p:cNvPr id="74" name="円/楕円 24">
                        <a:extLst>
                          <a:ext uri="{FF2B5EF4-FFF2-40B4-BE49-F238E27FC236}">
                            <a16:creationId xmlns:a16="http://schemas.microsoft.com/office/drawing/2014/main" id="{DBB6D246-C14F-41D4-B04A-2F9BAE4BF8D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076056" y="1044000"/>
                        <a:ext cx="504056" cy="504056"/>
                      </a:xfrm>
                      <a:prstGeom prst="ellipse">
                        <a:avLst/>
                      </a:prstGeom>
                      <a:solidFill>
                        <a:srgbClr val="0000FF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sz="1400">
                          <a:latin typeface="HGPｺﾞｼｯｸE" pitchFamily="50" charset="-128"/>
                          <a:ea typeface="HGPｺﾞｼｯｸE" pitchFamily="50" charset="-128"/>
                        </a:endParaRPr>
                      </a:p>
                    </p:txBody>
                  </p:sp>
                  <p:sp>
                    <p:nvSpPr>
                      <p:cNvPr id="75" name="角丸四角形 25">
                        <a:extLst>
                          <a:ext uri="{FF2B5EF4-FFF2-40B4-BE49-F238E27FC236}">
                            <a16:creationId xmlns:a16="http://schemas.microsoft.com/office/drawing/2014/main" id="{F13D1B42-46FB-4C11-8653-66054549535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039976" y="1556792"/>
                        <a:ext cx="576064" cy="648072"/>
                      </a:xfrm>
                      <a:prstGeom prst="roundRect">
                        <a:avLst/>
                      </a:prstGeom>
                      <a:solidFill>
                        <a:srgbClr val="0000FF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sz="1400">
                          <a:latin typeface="HGPｺﾞｼｯｸE" pitchFamily="50" charset="-128"/>
                          <a:ea typeface="HGPｺﾞｼｯｸE" pitchFamily="50" charset="-128"/>
                        </a:endParaRPr>
                      </a:p>
                    </p:txBody>
                  </p:sp>
                  <p:sp>
                    <p:nvSpPr>
                      <p:cNvPr id="76" name="台形 75">
                        <a:extLst>
                          <a:ext uri="{FF2B5EF4-FFF2-40B4-BE49-F238E27FC236}">
                            <a16:creationId xmlns:a16="http://schemas.microsoft.com/office/drawing/2014/main" id="{6B5F8C42-7F8C-462E-96FA-E7DCA161BD96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111976" y="2232000"/>
                        <a:ext cx="432048" cy="576064"/>
                      </a:xfrm>
                      <a:prstGeom prst="trapezoid">
                        <a:avLst/>
                      </a:prstGeom>
                      <a:solidFill>
                        <a:srgbClr val="0000FF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sz="1400">
                          <a:latin typeface="HGPｺﾞｼｯｸE" pitchFamily="50" charset="-128"/>
                          <a:ea typeface="HGPｺﾞｼｯｸE" pitchFamily="50" charset="-128"/>
                        </a:endParaRPr>
                      </a:p>
                    </p:txBody>
                  </p:sp>
                </p:grpSp>
                <p:grpSp>
                  <p:nvGrpSpPr>
                    <p:cNvPr id="64" name="グループ化 23">
                      <a:extLst>
                        <a:ext uri="{FF2B5EF4-FFF2-40B4-BE49-F238E27FC236}">
                          <a16:creationId xmlns:a16="http://schemas.microsoft.com/office/drawing/2014/main" id="{385BCBCE-1A45-4825-82FE-EE5E94C3A0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635896" y="1124744"/>
                      <a:ext cx="927720" cy="1701304"/>
                      <a:chOff x="3635896" y="1124744"/>
                      <a:chExt cx="927720" cy="1701304"/>
                    </a:xfrm>
                  </p:grpSpPr>
                  <p:sp>
                    <p:nvSpPr>
                      <p:cNvPr id="67" name="円/楕円 17">
                        <a:extLst>
                          <a:ext uri="{FF2B5EF4-FFF2-40B4-BE49-F238E27FC236}">
                            <a16:creationId xmlns:a16="http://schemas.microsoft.com/office/drawing/2014/main" id="{A1C99C22-405F-47D6-A087-E99A4F82E61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35896" y="1124744"/>
                        <a:ext cx="504056" cy="504056"/>
                      </a:xfrm>
                      <a:prstGeom prst="ellipse">
                        <a:avLst/>
                      </a:prstGeom>
                      <a:solidFill>
                        <a:srgbClr val="FF00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sz="1400">
                          <a:latin typeface="HGPｺﾞｼｯｸE" pitchFamily="50" charset="-128"/>
                          <a:ea typeface="HGPｺﾞｼｯｸE" pitchFamily="50" charset="-128"/>
                        </a:endParaRPr>
                      </a:p>
                    </p:txBody>
                  </p:sp>
                  <p:sp>
                    <p:nvSpPr>
                      <p:cNvPr id="68" name="台形 67">
                        <a:extLst>
                          <a:ext uri="{FF2B5EF4-FFF2-40B4-BE49-F238E27FC236}">
                            <a16:creationId xmlns:a16="http://schemas.microsoft.com/office/drawing/2014/main" id="{C39AF40A-92D6-4C6B-9EBB-7CE5522FA59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35896" y="1628800"/>
                        <a:ext cx="504056" cy="747288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sz="1400">
                          <a:latin typeface="HGPｺﾞｼｯｸE" pitchFamily="50" charset="-128"/>
                          <a:ea typeface="HGPｺﾞｼｯｸE" pitchFamily="50" charset="-128"/>
                        </a:endParaRPr>
                      </a:p>
                    </p:txBody>
                  </p:sp>
                  <p:sp>
                    <p:nvSpPr>
                      <p:cNvPr id="69" name="台形 68">
                        <a:extLst>
                          <a:ext uri="{FF2B5EF4-FFF2-40B4-BE49-F238E27FC236}">
                            <a16:creationId xmlns:a16="http://schemas.microsoft.com/office/drawing/2014/main" id="{FB109241-B496-46C7-9862-3342F82A4EFB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3744000" y="2394000"/>
                        <a:ext cx="288032" cy="432048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sz="1400">
                          <a:latin typeface="HGPｺﾞｼｯｸE" pitchFamily="50" charset="-128"/>
                          <a:ea typeface="HGPｺﾞｼｯｸE" pitchFamily="50" charset="-128"/>
                        </a:endParaRPr>
                      </a:p>
                    </p:txBody>
                  </p:sp>
                  <p:sp>
                    <p:nvSpPr>
                      <p:cNvPr id="70" name="円/楕円 20">
                        <a:extLst>
                          <a:ext uri="{FF2B5EF4-FFF2-40B4-BE49-F238E27FC236}">
                            <a16:creationId xmlns:a16="http://schemas.microsoft.com/office/drawing/2014/main" id="{D54EB5CD-5A01-4F53-A89E-E4F7FF19063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51920" y="1772816"/>
                        <a:ext cx="432048" cy="576064"/>
                      </a:xfrm>
                      <a:prstGeom prst="ellipse">
                        <a:avLst/>
                      </a:prstGeom>
                      <a:solidFill>
                        <a:srgbClr val="FF00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sz="1400">
                          <a:latin typeface="HGPｺﾞｼｯｸE" pitchFamily="50" charset="-128"/>
                          <a:ea typeface="HGPｺﾞｼｯｸE" pitchFamily="50" charset="-128"/>
                        </a:endParaRPr>
                      </a:p>
                    </p:txBody>
                  </p:sp>
                  <p:cxnSp>
                    <p:nvCxnSpPr>
                      <p:cNvPr id="71" name="直線コネクタ 70">
                        <a:extLst>
                          <a:ext uri="{FF2B5EF4-FFF2-40B4-BE49-F238E27FC236}">
                            <a16:creationId xmlns:a16="http://schemas.microsoft.com/office/drawing/2014/main" id="{E3F3BB28-68F9-49C6-814C-02997EE79BF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4283968" y="1628800"/>
                        <a:ext cx="144016" cy="144016"/>
                      </a:xfrm>
                      <a:prstGeom prst="line">
                        <a:avLst/>
                      </a:prstGeom>
                      <a:ln w="19050">
                        <a:solidFill>
                          <a:srgbClr val="FF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2" name="直線コネクタ 71">
                        <a:extLst>
                          <a:ext uri="{FF2B5EF4-FFF2-40B4-BE49-F238E27FC236}">
                            <a16:creationId xmlns:a16="http://schemas.microsoft.com/office/drawing/2014/main" id="{449E101E-1A96-426B-8260-8A9A30CDDB8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4355976" y="1980456"/>
                        <a:ext cx="207640" cy="8384"/>
                      </a:xfrm>
                      <a:prstGeom prst="line">
                        <a:avLst/>
                      </a:prstGeom>
                      <a:ln w="19050">
                        <a:solidFill>
                          <a:srgbClr val="FF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3" name="直線コネクタ 72">
                        <a:extLst>
                          <a:ext uri="{FF2B5EF4-FFF2-40B4-BE49-F238E27FC236}">
                            <a16:creationId xmlns:a16="http://schemas.microsoft.com/office/drawing/2014/main" id="{1C55DFAC-E359-4A55-8318-98C6B0B509DA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4283968" y="2204864"/>
                        <a:ext cx="144016" cy="135632"/>
                      </a:xfrm>
                      <a:prstGeom prst="line">
                        <a:avLst/>
                      </a:prstGeom>
                      <a:ln w="19050">
                        <a:solidFill>
                          <a:srgbClr val="FF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65" name="テキスト ボックス 64">
                      <a:extLst>
                        <a:ext uri="{FF2B5EF4-FFF2-40B4-BE49-F238E27FC236}">
                          <a16:creationId xmlns:a16="http://schemas.microsoft.com/office/drawing/2014/main" id="{0638C79C-4A06-4749-93BB-C93B3A4325A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266617" y="665867"/>
                      <a:ext cx="3314430" cy="39128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kumimoji="1" lang="en-US" altLang="ja-JP" sz="1400" b="1" dirty="0">
                          <a:latin typeface="Arial" panose="020B0604020202020204" pitchFamily="34" charset="0"/>
                          <a:ea typeface="HGPｺﾞｼｯｸE" pitchFamily="50" charset="-128"/>
                          <a:cs typeface="Arial" panose="020B0604020202020204" pitchFamily="34" charset="0"/>
                        </a:rPr>
                        <a:t>IVF-ET using </a:t>
                      </a:r>
                      <a:r>
                        <a:rPr kumimoji="1" lang="en-US" altLang="ja-JP" sz="1400" b="1" dirty="0">
                          <a:solidFill>
                            <a:srgbClr val="00CC00"/>
                          </a:solidFill>
                          <a:latin typeface="Arial" panose="020B0604020202020204" pitchFamily="34" charset="0"/>
                          <a:ea typeface="HGPｺﾞｼｯｸE" pitchFamily="50" charset="-128"/>
                          <a:cs typeface="Arial" panose="020B0604020202020204" pitchFamily="34" charset="0"/>
                        </a:rPr>
                        <a:t>donor’s</a:t>
                      </a:r>
                      <a:r>
                        <a:rPr kumimoji="1" lang="en-US" altLang="ja-JP" sz="1400" b="1" dirty="0">
                          <a:latin typeface="Arial" panose="020B0604020202020204" pitchFamily="34" charset="0"/>
                          <a:ea typeface="HGPｺﾞｼｯｸE" pitchFamily="50" charset="-128"/>
                          <a:cs typeface="Arial" panose="020B0604020202020204" pitchFamily="34" charset="0"/>
                        </a:rPr>
                        <a:t> sperm</a:t>
                      </a:r>
                      <a:endParaRPr kumimoji="1" lang="ja-JP" altLang="en-US" sz="1400" b="1" dirty="0">
                        <a:latin typeface="Arial" panose="020B0604020202020204" pitchFamily="34" charset="0"/>
                        <a:ea typeface="HGPｺﾞｼｯｸE" pitchFamily="50" charset="-128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66" name="角丸四角形 16">
                      <a:extLst>
                        <a:ext uri="{FF2B5EF4-FFF2-40B4-BE49-F238E27FC236}">
                          <a16:creationId xmlns:a16="http://schemas.microsoft.com/office/drawing/2014/main" id="{AFBA24AD-AB28-45E2-9D98-98DF5E0755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75855" y="548680"/>
                      <a:ext cx="3240362" cy="2664296"/>
                    </a:xfrm>
                    <a:prstGeom prst="roundRect">
                      <a:avLst/>
                    </a:pr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sz="1400">
                        <a:latin typeface="HGPｺﾞｼｯｸE" pitchFamily="50" charset="-128"/>
                        <a:ea typeface="HGPｺﾞｼｯｸE" pitchFamily="50" charset="-128"/>
                      </a:endParaRPr>
                    </a:p>
                  </p:txBody>
                </p:sp>
              </p:grpSp>
              <p:cxnSp>
                <p:nvCxnSpPr>
                  <p:cNvPr id="59" name="直線矢印コネクタ 58">
                    <a:extLst>
                      <a:ext uri="{FF2B5EF4-FFF2-40B4-BE49-F238E27FC236}">
                        <a16:creationId xmlns:a16="http://schemas.microsoft.com/office/drawing/2014/main" id="{61AA6A0E-E3BB-4848-8116-302AB20E9B73}"/>
                      </a:ext>
                    </a:extLst>
                  </p:cNvPr>
                  <p:cNvCxnSpPr/>
                  <p:nvPr/>
                </p:nvCxnSpPr>
                <p:spPr>
                  <a:xfrm>
                    <a:off x="5436096" y="2348880"/>
                    <a:ext cx="792088" cy="1008112"/>
                  </a:xfrm>
                  <a:prstGeom prst="straightConnector1">
                    <a:avLst/>
                  </a:prstGeom>
                  <a:ln w="19050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0" name="円/楕円 7">
                    <a:extLst>
                      <a:ext uri="{FF2B5EF4-FFF2-40B4-BE49-F238E27FC236}">
                        <a16:creationId xmlns:a16="http://schemas.microsoft.com/office/drawing/2014/main" id="{3F3010BF-86EE-486F-9DAE-4823BB8736DE}"/>
                      </a:ext>
                    </a:extLst>
                  </p:cNvPr>
                  <p:cNvSpPr/>
                  <p:nvPr/>
                </p:nvSpPr>
                <p:spPr>
                  <a:xfrm>
                    <a:off x="6156176" y="3356992"/>
                    <a:ext cx="432048" cy="432048"/>
                  </a:xfrm>
                  <a:prstGeom prst="ellipse">
                    <a:avLst/>
                  </a:prstGeom>
                  <a:gradFill>
                    <a:gsLst>
                      <a:gs pos="52000">
                        <a:srgbClr val="00CC00"/>
                      </a:gs>
                      <a:gs pos="50000">
                        <a:srgbClr val="FF0000"/>
                      </a:gs>
                    </a:gsLst>
                    <a:lin ang="0" scaled="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1400">
                      <a:latin typeface="HGPｺﾞｼｯｸE" pitchFamily="50" charset="-128"/>
                      <a:ea typeface="HGPｺﾞｼｯｸE" pitchFamily="50" charset="-128"/>
                    </a:endParaRPr>
                  </a:p>
                </p:txBody>
              </p:sp>
              <p:sp>
                <p:nvSpPr>
                  <p:cNvPr id="61" name="テキスト ボックス 60">
                    <a:extLst>
                      <a:ext uri="{FF2B5EF4-FFF2-40B4-BE49-F238E27FC236}">
                        <a16:creationId xmlns:a16="http://schemas.microsoft.com/office/drawing/2014/main" id="{98DD90BD-C882-4AE4-B89C-B7B76AA154CB}"/>
                      </a:ext>
                    </a:extLst>
                  </p:cNvPr>
                  <p:cNvSpPr txBox="1"/>
                  <p:nvPr/>
                </p:nvSpPr>
                <p:spPr>
                  <a:xfrm>
                    <a:off x="5688115" y="3757419"/>
                    <a:ext cx="1080120" cy="41082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ja-JP" sz="1400" dirty="0">
                        <a:latin typeface="Arial" panose="020B0604020202020204" pitchFamily="34" charset="0"/>
                        <a:ea typeface="HGPｺﾞｼｯｸE" pitchFamily="50" charset="-128"/>
                        <a:cs typeface="Arial" panose="020B0604020202020204" pitchFamily="34" charset="0"/>
                      </a:rPr>
                      <a:t>embryo</a:t>
                    </a:r>
                    <a:endParaRPr kumimoji="1" lang="ja-JP" altLang="en-US" sz="1400" dirty="0">
                      <a:latin typeface="Arial" panose="020B0604020202020204" pitchFamily="34" charset="0"/>
                      <a:ea typeface="HGPｺﾞｼｯｸE" pitchFamily="50" charset="-128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62" name="フリーフォーム 9">
                    <a:extLst>
                      <a:ext uri="{FF2B5EF4-FFF2-40B4-BE49-F238E27FC236}">
                        <a16:creationId xmlns:a16="http://schemas.microsoft.com/office/drawing/2014/main" id="{329AB391-B3EF-4308-98CB-FF26618B359D}"/>
                      </a:ext>
                    </a:extLst>
                  </p:cNvPr>
                  <p:cNvSpPr/>
                  <p:nvPr/>
                </p:nvSpPr>
                <p:spPr>
                  <a:xfrm>
                    <a:off x="5092700" y="2857500"/>
                    <a:ext cx="939800" cy="736600"/>
                  </a:xfrm>
                  <a:custGeom>
                    <a:avLst/>
                    <a:gdLst>
                      <a:gd name="connsiteX0" fmla="*/ 939800 w 939800"/>
                      <a:gd name="connsiteY0" fmla="*/ 736600 h 736600"/>
                      <a:gd name="connsiteX1" fmla="*/ 215900 w 939800"/>
                      <a:gd name="connsiteY1" fmla="*/ 609600 h 736600"/>
                      <a:gd name="connsiteX2" fmla="*/ 0 w 939800"/>
                      <a:gd name="connsiteY2" fmla="*/ 0 h 736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939800" h="736600">
                        <a:moveTo>
                          <a:pt x="939800" y="736600"/>
                        </a:moveTo>
                        <a:cubicBezTo>
                          <a:pt x="656166" y="734483"/>
                          <a:pt x="372533" y="732367"/>
                          <a:pt x="215900" y="609600"/>
                        </a:cubicBezTo>
                        <a:cubicBezTo>
                          <a:pt x="59267" y="486833"/>
                          <a:pt x="29633" y="243416"/>
                          <a:pt x="0" y="0"/>
                        </a:cubicBezTo>
                      </a:path>
                    </a:pathLst>
                  </a:custGeom>
                  <a:ln w="19050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1400">
                      <a:latin typeface="HGPｺﾞｼｯｸE" pitchFamily="50" charset="-128"/>
                      <a:ea typeface="HGPｺﾞｼｯｸE" pitchFamily="50" charset="-128"/>
                    </a:endParaRPr>
                  </a:p>
                </p:txBody>
              </p:sp>
            </p:grpSp>
            <p:grpSp>
              <p:nvGrpSpPr>
                <p:cNvPr id="53" name="グループ化 52">
                  <a:extLst>
                    <a:ext uri="{FF2B5EF4-FFF2-40B4-BE49-F238E27FC236}">
                      <a16:creationId xmlns:a16="http://schemas.microsoft.com/office/drawing/2014/main" id="{8409F2B7-38B8-49C0-BF82-5DBC85654FBA}"/>
                    </a:ext>
                  </a:extLst>
                </p:cNvPr>
                <p:cNvGrpSpPr/>
                <p:nvPr/>
              </p:nvGrpSpPr>
              <p:grpSpPr>
                <a:xfrm>
                  <a:off x="4355977" y="3140968"/>
                  <a:ext cx="538793" cy="1766200"/>
                  <a:chOff x="2843809" y="3356992"/>
                  <a:chExt cx="538793" cy="1766200"/>
                </a:xfrm>
              </p:grpSpPr>
              <p:sp>
                <p:nvSpPr>
                  <p:cNvPr id="55" name="円/楕円 28">
                    <a:extLst>
                      <a:ext uri="{FF2B5EF4-FFF2-40B4-BE49-F238E27FC236}">
                        <a16:creationId xmlns:a16="http://schemas.microsoft.com/office/drawing/2014/main" id="{573ACBC6-1EB2-4691-8FA5-4A11D8DDF352}"/>
                      </a:ext>
                    </a:extLst>
                  </p:cNvPr>
                  <p:cNvSpPr/>
                  <p:nvPr/>
                </p:nvSpPr>
                <p:spPr>
                  <a:xfrm>
                    <a:off x="2879887" y="3356992"/>
                    <a:ext cx="471444" cy="505926"/>
                  </a:xfrm>
                  <a:prstGeom prst="ellipse">
                    <a:avLst/>
                  </a:prstGeom>
                  <a:solidFill>
                    <a:srgbClr val="00CC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1400">
                      <a:latin typeface="HGPｺﾞｼｯｸE" pitchFamily="50" charset="-128"/>
                      <a:ea typeface="HGPｺﾞｼｯｸE" pitchFamily="50" charset="-128"/>
                    </a:endParaRPr>
                  </a:p>
                </p:txBody>
              </p:sp>
              <p:sp>
                <p:nvSpPr>
                  <p:cNvPr id="56" name="角丸四角形 29">
                    <a:extLst>
                      <a:ext uri="{FF2B5EF4-FFF2-40B4-BE49-F238E27FC236}">
                        <a16:creationId xmlns:a16="http://schemas.microsoft.com/office/drawing/2014/main" id="{6FD699E6-921D-48B0-BD59-FFC845CA7E6E}"/>
                      </a:ext>
                    </a:extLst>
                  </p:cNvPr>
                  <p:cNvSpPr/>
                  <p:nvPr/>
                </p:nvSpPr>
                <p:spPr>
                  <a:xfrm>
                    <a:off x="2843809" y="3869784"/>
                    <a:ext cx="538793" cy="650477"/>
                  </a:xfrm>
                  <a:prstGeom prst="roundRect">
                    <a:avLst/>
                  </a:prstGeom>
                  <a:solidFill>
                    <a:srgbClr val="00CC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1400">
                      <a:latin typeface="HGPｺﾞｼｯｸE" pitchFamily="50" charset="-128"/>
                      <a:ea typeface="HGPｺﾞｼｯｸE" pitchFamily="50" charset="-128"/>
                    </a:endParaRPr>
                  </a:p>
                </p:txBody>
              </p:sp>
              <p:sp>
                <p:nvSpPr>
                  <p:cNvPr id="57" name="台形 56">
                    <a:extLst>
                      <a:ext uri="{FF2B5EF4-FFF2-40B4-BE49-F238E27FC236}">
                        <a16:creationId xmlns:a16="http://schemas.microsoft.com/office/drawing/2014/main" id="{84875999-AA12-4927-ADE9-5C4AB0ABF9F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915808" y="4544991"/>
                    <a:ext cx="404095" cy="578201"/>
                  </a:xfrm>
                  <a:prstGeom prst="trapezoid">
                    <a:avLst/>
                  </a:prstGeom>
                  <a:solidFill>
                    <a:srgbClr val="00CC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1400">
                      <a:latin typeface="HGPｺﾞｼｯｸE" pitchFamily="50" charset="-128"/>
                      <a:ea typeface="HGPｺﾞｼｯｸE" pitchFamily="50" charset="-128"/>
                    </a:endParaRPr>
                  </a:p>
                </p:txBody>
              </p:sp>
            </p:grpSp>
            <p:cxnSp>
              <p:nvCxnSpPr>
                <p:cNvPr id="54" name="直線矢印コネクタ 53">
                  <a:extLst>
                    <a:ext uri="{FF2B5EF4-FFF2-40B4-BE49-F238E27FC236}">
                      <a16:creationId xmlns:a16="http://schemas.microsoft.com/office/drawing/2014/main" id="{F323D389-09E0-4DAE-A0BA-FA93EC1B13FC}"/>
                    </a:ext>
                  </a:extLst>
                </p:cNvPr>
                <p:cNvCxnSpPr/>
                <p:nvPr/>
              </p:nvCxnSpPr>
              <p:spPr>
                <a:xfrm flipH="1" flipV="1">
                  <a:off x="3347526" y="3925669"/>
                  <a:ext cx="864096" cy="432049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1" name="円/楕円 33">
                <a:extLst>
                  <a:ext uri="{FF2B5EF4-FFF2-40B4-BE49-F238E27FC236}">
                    <a16:creationId xmlns:a16="http://schemas.microsoft.com/office/drawing/2014/main" id="{5EC4F0E3-5D91-4A69-81B5-EDA9ED98E35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763688" y="2132856"/>
                <a:ext cx="216024" cy="216024"/>
              </a:xfrm>
              <a:prstGeom prst="ellipse">
                <a:avLst/>
              </a:prstGeom>
              <a:gradFill>
                <a:gsLst>
                  <a:gs pos="52000">
                    <a:srgbClr val="00CC00"/>
                  </a:gs>
                  <a:gs pos="50000">
                    <a:srgbClr val="FF0000"/>
                  </a:gs>
                </a:gsLst>
                <a:lin ang="0" scaled="0"/>
              </a:gra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400"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</p:grp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91A673F5-9526-4B51-BBB6-57FDDBE418D4}"/>
                </a:ext>
              </a:extLst>
            </p:cNvPr>
            <p:cNvSpPr txBox="1"/>
            <p:nvPr/>
          </p:nvSpPr>
          <p:spPr>
            <a:xfrm>
              <a:off x="2599862" y="980728"/>
              <a:ext cx="237619" cy="4108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kumimoji="1" lang="ja-JP" altLang="en-US" sz="1400" dirty="0"/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DA73E31B-18DE-4D36-B838-A42BCD6978A0}"/>
                </a:ext>
              </a:extLst>
            </p:cNvPr>
            <p:cNvSpPr txBox="1"/>
            <p:nvPr/>
          </p:nvSpPr>
          <p:spPr>
            <a:xfrm>
              <a:off x="3365861" y="3309630"/>
              <a:ext cx="1150037" cy="665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b="1" dirty="0">
                  <a:latin typeface="Arial" panose="020B0604020202020204" pitchFamily="34" charset="0"/>
                  <a:ea typeface="HGPｺﾞｼｯｸE" pitchFamily="50" charset="-128"/>
                  <a:cs typeface="Arial" panose="020B0604020202020204" pitchFamily="34" charset="0"/>
                </a:rPr>
                <a:t>donor’s sperm</a:t>
              </a:r>
              <a:endParaRPr kumimoji="1" lang="ja-JP" altLang="en-US" sz="1200" b="1" dirty="0">
                <a:latin typeface="Arial" panose="020B0604020202020204" pitchFamily="34" charset="0"/>
                <a:ea typeface="HGPｺﾞｼｯｸE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55995739-86E5-450A-A8F2-7D57CE9516C2}"/>
                </a:ext>
              </a:extLst>
            </p:cNvPr>
            <p:cNvSpPr txBox="1"/>
            <p:nvPr/>
          </p:nvSpPr>
          <p:spPr>
            <a:xfrm>
              <a:off x="1673436" y="2755489"/>
              <a:ext cx="1026592" cy="6984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>
                  <a:latin typeface="Arial" panose="020B0604020202020204" pitchFamily="34" charset="0"/>
                  <a:cs typeface="Arial" panose="020B0604020202020204" pitchFamily="34" charset="0"/>
                </a:rPr>
                <a:t>w</a:t>
              </a:r>
              <a:r>
                <a:rPr kumimoji="1" lang="en-US" altLang="ja-JP" sz="1400" dirty="0">
                  <a:latin typeface="Arial" panose="020B0604020202020204" pitchFamily="34" charset="0"/>
                  <a:cs typeface="Arial" panose="020B0604020202020204" pitchFamily="34" charset="0"/>
                </a:rPr>
                <a:t>ife’s </a:t>
              </a:r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oocyte</a:t>
              </a:r>
              <a:endParaRPr kumimoji="1" lang="ja-JP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F7533279-B0BC-47C3-B3C1-577549C9D06A}"/>
                </a:ext>
              </a:extLst>
            </p:cNvPr>
            <p:cNvSpPr txBox="1"/>
            <p:nvPr/>
          </p:nvSpPr>
          <p:spPr>
            <a:xfrm>
              <a:off x="4327421" y="2761273"/>
              <a:ext cx="993396" cy="4061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b="1" dirty="0">
                  <a:solidFill>
                    <a:srgbClr val="00CC00"/>
                  </a:solidFill>
                  <a:latin typeface="Arial" panose="020B0604020202020204" pitchFamily="34" charset="0"/>
                  <a:ea typeface="HGPｺﾞｼｯｸE" pitchFamily="50" charset="-128"/>
                  <a:cs typeface="Arial" panose="020B0604020202020204" pitchFamily="34" charset="0"/>
                </a:rPr>
                <a:t>donor</a:t>
              </a:r>
              <a:endParaRPr kumimoji="1" lang="ja-JP" altLang="en-US" sz="1400" b="1" dirty="0">
                <a:solidFill>
                  <a:srgbClr val="00CC00"/>
                </a:solidFill>
                <a:latin typeface="Arial" panose="020B0604020202020204" pitchFamily="34" charset="0"/>
                <a:ea typeface="HGPｺﾞｼｯｸE" pitchFamily="50" charset="-128"/>
                <a:cs typeface="Arial" panose="020B0604020202020204" pitchFamily="34" charset="0"/>
              </a:endParaRPr>
            </a:p>
          </p:txBody>
        </p: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07DBD446-4201-4E2F-8137-C4D79568EFA9}"/>
              </a:ext>
            </a:extLst>
          </p:cNvPr>
          <p:cNvGrpSpPr/>
          <p:nvPr/>
        </p:nvGrpSpPr>
        <p:grpSpPr>
          <a:xfrm>
            <a:off x="3512438" y="6412341"/>
            <a:ext cx="2437344" cy="3368399"/>
            <a:chOff x="1111684" y="548680"/>
            <a:chExt cx="3107949" cy="4752528"/>
          </a:xfrm>
        </p:grpSpPr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DED39BB3-5F4F-4EB7-B633-5FA6D5E8B69D}"/>
                </a:ext>
              </a:extLst>
            </p:cNvPr>
            <p:cNvGrpSpPr/>
            <p:nvPr/>
          </p:nvGrpSpPr>
          <p:grpSpPr>
            <a:xfrm>
              <a:off x="1278136" y="548680"/>
              <a:ext cx="2913509" cy="4752528"/>
              <a:chOff x="1259632" y="620688"/>
              <a:chExt cx="2913509" cy="4752528"/>
            </a:xfrm>
          </p:grpSpPr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C3AFE0DA-554F-44E2-B0F1-34AB2041871F}"/>
                  </a:ext>
                </a:extLst>
              </p:cNvPr>
              <p:cNvGrpSpPr/>
              <p:nvPr/>
            </p:nvGrpSpPr>
            <p:grpSpPr>
              <a:xfrm>
                <a:off x="1259632" y="620688"/>
                <a:ext cx="2913509" cy="3201811"/>
                <a:chOff x="4427984" y="548680"/>
                <a:chExt cx="2913509" cy="3201811"/>
              </a:xfrm>
            </p:grpSpPr>
            <p:grpSp>
              <p:nvGrpSpPr>
                <p:cNvPr id="90" name="グループ化 31">
                  <a:extLst>
                    <a:ext uri="{FF2B5EF4-FFF2-40B4-BE49-F238E27FC236}">
                      <a16:creationId xmlns:a16="http://schemas.microsoft.com/office/drawing/2014/main" id="{135C0077-C917-4605-9152-9208C7C41CD1}"/>
                    </a:ext>
                  </a:extLst>
                </p:cNvPr>
                <p:cNvGrpSpPr/>
                <p:nvPr/>
              </p:nvGrpSpPr>
              <p:grpSpPr>
                <a:xfrm>
                  <a:off x="4427984" y="548680"/>
                  <a:ext cx="2913509" cy="2750005"/>
                  <a:chOff x="3203848" y="620688"/>
                  <a:chExt cx="2913509" cy="2750005"/>
                </a:xfrm>
              </p:grpSpPr>
              <p:grpSp>
                <p:nvGrpSpPr>
                  <p:cNvPr id="93" name="グループ化 92">
                    <a:extLst>
                      <a:ext uri="{FF2B5EF4-FFF2-40B4-BE49-F238E27FC236}">
                        <a16:creationId xmlns:a16="http://schemas.microsoft.com/office/drawing/2014/main" id="{25294D54-2944-4597-825E-1719B223190A}"/>
                      </a:ext>
                    </a:extLst>
                  </p:cNvPr>
                  <p:cNvGrpSpPr/>
                  <p:nvPr/>
                </p:nvGrpSpPr>
                <p:grpSpPr>
                  <a:xfrm>
                    <a:off x="4788024" y="1088872"/>
                    <a:ext cx="576064" cy="1764064"/>
                    <a:chOff x="4895960" y="1044000"/>
                    <a:chExt cx="576064" cy="1764064"/>
                  </a:xfrm>
                </p:grpSpPr>
                <p:sp>
                  <p:nvSpPr>
                    <p:cNvPr id="104" name="円/楕円 24">
                      <a:extLst>
                        <a:ext uri="{FF2B5EF4-FFF2-40B4-BE49-F238E27FC236}">
                          <a16:creationId xmlns:a16="http://schemas.microsoft.com/office/drawing/2014/main" id="{684D562F-4047-49B9-9E0B-A44840CBD5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32040" y="1044000"/>
                      <a:ext cx="504056" cy="504056"/>
                    </a:xfrm>
                    <a:prstGeom prst="ellipse">
                      <a:avLst/>
                    </a:prstGeom>
                    <a:solidFill>
                      <a:srgbClr val="0000F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latin typeface="HGPｺﾞｼｯｸE" pitchFamily="50" charset="-128"/>
                        <a:ea typeface="HGPｺﾞｼｯｸE" pitchFamily="50" charset="-128"/>
                      </a:endParaRPr>
                    </a:p>
                  </p:txBody>
                </p:sp>
                <p:sp>
                  <p:nvSpPr>
                    <p:cNvPr id="105" name="角丸四角形 25">
                      <a:extLst>
                        <a:ext uri="{FF2B5EF4-FFF2-40B4-BE49-F238E27FC236}">
                          <a16:creationId xmlns:a16="http://schemas.microsoft.com/office/drawing/2014/main" id="{2F69A9D8-2F09-4317-9A91-A7E3F30B60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95960" y="1556792"/>
                      <a:ext cx="576064" cy="648072"/>
                    </a:xfrm>
                    <a:prstGeom prst="roundRect">
                      <a:avLst/>
                    </a:prstGeom>
                    <a:solidFill>
                      <a:srgbClr val="0000F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latin typeface="HGPｺﾞｼｯｸE" pitchFamily="50" charset="-128"/>
                        <a:ea typeface="HGPｺﾞｼｯｸE" pitchFamily="50" charset="-128"/>
                      </a:endParaRPr>
                    </a:p>
                  </p:txBody>
                </p:sp>
                <p:sp>
                  <p:nvSpPr>
                    <p:cNvPr id="106" name="台形 105">
                      <a:extLst>
                        <a:ext uri="{FF2B5EF4-FFF2-40B4-BE49-F238E27FC236}">
                          <a16:creationId xmlns:a16="http://schemas.microsoft.com/office/drawing/2014/main" id="{07C2102F-A1FB-4205-95B4-72F68C411F6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967960" y="2232000"/>
                      <a:ext cx="432048" cy="576064"/>
                    </a:xfrm>
                    <a:prstGeom prst="trapezoid">
                      <a:avLst/>
                    </a:prstGeom>
                    <a:solidFill>
                      <a:srgbClr val="0000F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latin typeface="HGPｺﾞｼｯｸE" pitchFamily="50" charset="-128"/>
                        <a:ea typeface="HGPｺﾞｼｯｸE" pitchFamily="50" charset="-128"/>
                      </a:endParaRPr>
                    </a:p>
                  </p:txBody>
                </p:sp>
              </p:grpSp>
              <p:grpSp>
                <p:nvGrpSpPr>
                  <p:cNvPr id="94" name="グループ化 23">
                    <a:extLst>
                      <a:ext uri="{FF2B5EF4-FFF2-40B4-BE49-F238E27FC236}">
                        <a16:creationId xmlns:a16="http://schemas.microsoft.com/office/drawing/2014/main" id="{24A77FA9-1268-4AB3-A9F3-C8ACDCBB58C2}"/>
                      </a:ext>
                    </a:extLst>
                  </p:cNvPr>
                  <p:cNvGrpSpPr/>
                  <p:nvPr/>
                </p:nvGrpSpPr>
                <p:grpSpPr>
                  <a:xfrm>
                    <a:off x="3635896" y="1124744"/>
                    <a:ext cx="927720" cy="1701304"/>
                    <a:chOff x="3635896" y="1124744"/>
                    <a:chExt cx="927720" cy="1701304"/>
                  </a:xfrm>
                </p:grpSpPr>
                <p:sp>
                  <p:nvSpPr>
                    <p:cNvPr id="97" name="円/楕円 17">
                      <a:extLst>
                        <a:ext uri="{FF2B5EF4-FFF2-40B4-BE49-F238E27FC236}">
                          <a16:creationId xmlns:a16="http://schemas.microsoft.com/office/drawing/2014/main" id="{C0ACB235-6B42-4FFB-B77D-328DA32788A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35896" y="1124744"/>
                      <a:ext cx="504056" cy="504056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latin typeface="HGPｺﾞｼｯｸE" pitchFamily="50" charset="-128"/>
                        <a:ea typeface="HGPｺﾞｼｯｸE" pitchFamily="50" charset="-128"/>
                      </a:endParaRPr>
                    </a:p>
                  </p:txBody>
                </p:sp>
                <p:sp>
                  <p:nvSpPr>
                    <p:cNvPr id="98" name="台形 97">
                      <a:extLst>
                        <a:ext uri="{FF2B5EF4-FFF2-40B4-BE49-F238E27FC236}">
                          <a16:creationId xmlns:a16="http://schemas.microsoft.com/office/drawing/2014/main" id="{BCAB5EDE-836D-4157-9656-F9C2105CF0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35896" y="1628800"/>
                      <a:ext cx="504056" cy="747288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latin typeface="HGPｺﾞｼｯｸE" pitchFamily="50" charset="-128"/>
                        <a:ea typeface="HGPｺﾞｼｯｸE" pitchFamily="50" charset="-128"/>
                      </a:endParaRPr>
                    </a:p>
                  </p:txBody>
                </p:sp>
                <p:sp>
                  <p:nvSpPr>
                    <p:cNvPr id="99" name="台形 98">
                      <a:extLst>
                        <a:ext uri="{FF2B5EF4-FFF2-40B4-BE49-F238E27FC236}">
                          <a16:creationId xmlns:a16="http://schemas.microsoft.com/office/drawing/2014/main" id="{0C4711D4-F0CF-4FD2-861E-4D3C7E235871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744000" y="2394000"/>
                      <a:ext cx="288032" cy="432048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latin typeface="HGPｺﾞｼｯｸE" pitchFamily="50" charset="-128"/>
                        <a:ea typeface="HGPｺﾞｼｯｸE" pitchFamily="50" charset="-128"/>
                      </a:endParaRPr>
                    </a:p>
                  </p:txBody>
                </p:sp>
                <p:sp>
                  <p:nvSpPr>
                    <p:cNvPr id="100" name="円/楕円 20">
                      <a:extLst>
                        <a:ext uri="{FF2B5EF4-FFF2-40B4-BE49-F238E27FC236}">
                          <a16:creationId xmlns:a16="http://schemas.microsoft.com/office/drawing/2014/main" id="{ECED9111-CC90-4385-85EC-0B83D0C17D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51920" y="1772816"/>
                      <a:ext cx="432048" cy="576064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latin typeface="HGPｺﾞｼｯｸE" pitchFamily="50" charset="-128"/>
                        <a:ea typeface="HGPｺﾞｼｯｸE" pitchFamily="50" charset="-128"/>
                      </a:endParaRPr>
                    </a:p>
                  </p:txBody>
                </p:sp>
                <p:cxnSp>
                  <p:nvCxnSpPr>
                    <p:cNvPr id="101" name="直線コネクタ 100">
                      <a:extLst>
                        <a:ext uri="{FF2B5EF4-FFF2-40B4-BE49-F238E27FC236}">
                          <a16:creationId xmlns:a16="http://schemas.microsoft.com/office/drawing/2014/main" id="{00BFDFFB-8A67-48D3-80E2-2E434956DEDD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4283968" y="1628800"/>
                      <a:ext cx="144016" cy="144016"/>
                    </a:xfrm>
                    <a:prstGeom prst="line">
                      <a:avLst/>
                    </a:prstGeom>
                    <a:ln w="1905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2" name="直線コネクタ 101">
                      <a:extLst>
                        <a:ext uri="{FF2B5EF4-FFF2-40B4-BE49-F238E27FC236}">
                          <a16:creationId xmlns:a16="http://schemas.microsoft.com/office/drawing/2014/main" id="{BED840F3-D00C-4FF1-8E89-B677DC69D774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4355976" y="1980456"/>
                      <a:ext cx="207640" cy="8384"/>
                    </a:xfrm>
                    <a:prstGeom prst="line">
                      <a:avLst/>
                    </a:prstGeom>
                    <a:ln w="1905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3" name="直線コネクタ 102">
                      <a:extLst>
                        <a:ext uri="{FF2B5EF4-FFF2-40B4-BE49-F238E27FC236}">
                          <a16:creationId xmlns:a16="http://schemas.microsoft.com/office/drawing/2014/main" id="{35FF55C3-9822-4020-8DA8-70113C08708A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4283968" y="2204864"/>
                      <a:ext cx="144016" cy="135632"/>
                    </a:xfrm>
                    <a:prstGeom prst="line">
                      <a:avLst/>
                    </a:prstGeom>
                    <a:ln w="1905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95" name="直線矢印コネクタ 94">
                    <a:extLst>
                      <a:ext uri="{FF2B5EF4-FFF2-40B4-BE49-F238E27FC236}">
                        <a16:creationId xmlns:a16="http://schemas.microsoft.com/office/drawing/2014/main" id="{6A0FBC85-8BA2-44B2-BF6A-9D0F5D04857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5061549" y="3038685"/>
                    <a:ext cx="68011" cy="332008"/>
                  </a:xfrm>
                  <a:prstGeom prst="straightConnector1">
                    <a:avLst/>
                  </a:prstGeom>
                  <a:ln w="19050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6" name="角丸四角形 16">
                    <a:extLst>
                      <a:ext uri="{FF2B5EF4-FFF2-40B4-BE49-F238E27FC236}">
                        <a16:creationId xmlns:a16="http://schemas.microsoft.com/office/drawing/2014/main" id="{2B6A2BD3-E2E3-44FD-8791-B096DB0662D6}"/>
                      </a:ext>
                    </a:extLst>
                  </p:cNvPr>
                  <p:cNvSpPr/>
                  <p:nvPr/>
                </p:nvSpPr>
                <p:spPr>
                  <a:xfrm>
                    <a:off x="3203848" y="620688"/>
                    <a:ext cx="2913509" cy="2592289"/>
                  </a:xfrm>
                  <a:prstGeom prst="round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atin typeface="HGPｺﾞｼｯｸE" pitchFamily="50" charset="-128"/>
                      <a:ea typeface="HGPｺﾞｼｯｸE" pitchFamily="50" charset="-128"/>
                    </a:endParaRPr>
                  </a:p>
                </p:txBody>
              </p:sp>
            </p:grpSp>
            <p:sp>
              <p:nvSpPr>
                <p:cNvPr id="91" name="円/楕円 7">
                  <a:extLst>
                    <a:ext uri="{FF2B5EF4-FFF2-40B4-BE49-F238E27FC236}">
                      <a16:creationId xmlns:a16="http://schemas.microsoft.com/office/drawing/2014/main" id="{4A0B5290-1C69-4D2D-8092-D4B47A86D183}"/>
                    </a:ext>
                  </a:extLst>
                </p:cNvPr>
                <p:cNvSpPr/>
                <p:nvPr/>
              </p:nvSpPr>
              <p:spPr>
                <a:xfrm>
                  <a:off x="6055171" y="3318443"/>
                  <a:ext cx="432048" cy="432048"/>
                </a:xfrm>
                <a:prstGeom prst="ellipse">
                  <a:avLst/>
                </a:prstGeom>
                <a:gradFill>
                  <a:gsLst>
                    <a:gs pos="52000">
                      <a:srgbClr val="0000FF"/>
                    </a:gs>
                    <a:gs pos="50000">
                      <a:srgbClr val="FF66FF"/>
                    </a:gs>
                  </a:gsLst>
                  <a:lin ang="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latin typeface="HGPｺﾞｼｯｸE" pitchFamily="50" charset="-128"/>
                    <a:ea typeface="HGPｺﾞｼｯｸE" pitchFamily="50" charset="-128"/>
                  </a:endParaRPr>
                </a:p>
              </p:txBody>
            </p:sp>
            <p:sp>
              <p:nvSpPr>
                <p:cNvPr id="92" name="フリーフォーム 9">
                  <a:extLst>
                    <a:ext uri="{FF2B5EF4-FFF2-40B4-BE49-F238E27FC236}">
                      <a16:creationId xmlns:a16="http://schemas.microsoft.com/office/drawing/2014/main" id="{3D71A87D-803C-465F-8EAB-A41478E019A2}"/>
                    </a:ext>
                  </a:extLst>
                </p:cNvPr>
                <p:cNvSpPr/>
                <p:nvPr/>
              </p:nvSpPr>
              <p:spPr>
                <a:xfrm>
                  <a:off x="5072691" y="2806139"/>
                  <a:ext cx="795453" cy="747288"/>
                </a:xfrm>
                <a:custGeom>
                  <a:avLst/>
                  <a:gdLst>
                    <a:gd name="connsiteX0" fmla="*/ 939800 w 939800"/>
                    <a:gd name="connsiteY0" fmla="*/ 736600 h 736600"/>
                    <a:gd name="connsiteX1" fmla="*/ 215900 w 939800"/>
                    <a:gd name="connsiteY1" fmla="*/ 609600 h 736600"/>
                    <a:gd name="connsiteX2" fmla="*/ 0 w 939800"/>
                    <a:gd name="connsiteY2" fmla="*/ 0 h 736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39800" h="736600">
                      <a:moveTo>
                        <a:pt x="939800" y="736600"/>
                      </a:moveTo>
                      <a:cubicBezTo>
                        <a:pt x="656166" y="734483"/>
                        <a:pt x="372533" y="732367"/>
                        <a:pt x="215900" y="609600"/>
                      </a:cubicBezTo>
                      <a:cubicBezTo>
                        <a:pt x="59267" y="486833"/>
                        <a:pt x="29633" y="243416"/>
                        <a:pt x="0" y="0"/>
                      </a:cubicBezTo>
                    </a:path>
                  </a:pathLst>
                </a:cu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latin typeface="HGPｺﾞｼｯｸE" pitchFamily="50" charset="-128"/>
                    <a:ea typeface="HGPｺﾞｼｯｸE" pitchFamily="50" charset="-128"/>
                  </a:endParaRPr>
                </a:p>
              </p:txBody>
            </p:sp>
          </p:grpSp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62DC1AA3-598C-4DA3-88F2-2402D661564A}"/>
                  </a:ext>
                </a:extLst>
              </p:cNvPr>
              <p:cNvGrpSpPr/>
              <p:nvPr/>
            </p:nvGrpSpPr>
            <p:grpSpPr>
              <a:xfrm>
                <a:off x="1475656" y="3671912"/>
                <a:ext cx="504056" cy="1701304"/>
                <a:chOff x="1187624" y="3842816"/>
                <a:chExt cx="504056" cy="1701304"/>
              </a:xfrm>
              <a:solidFill>
                <a:srgbClr val="FF66FF"/>
              </a:solidFill>
            </p:grpSpPr>
            <p:sp>
              <p:nvSpPr>
                <p:cNvPr id="87" name="円/楕円 28">
                  <a:extLst>
                    <a:ext uri="{FF2B5EF4-FFF2-40B4-BE49-F238E27FC236}">
                      <a16:creationId xmlns:a16="http://schemas.microsoft.com/office/drawing/2014/main" id="{3489D355-7CCA-48E5-8182-C66C52962074}"/>
                    </a:ext>
                  </a:extLst>
                </p:cNvPr>
                <p:cNvSpPr/>
                <p:nvPr/>
              </p:nvSpPr>
              <p:spPr>
                <a:xfrm>
                  <a:off x="1187624" y="3842816"/>
                  <a:ext cx="504056" cy="504056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latin typeface="HGPｺﾞｼｯｸE" pitchFamily="50" charset="-128"/>
                    <a:ea typeface="HGPｺﾞｼｯｸE" pitchFamily="50" charset="-128"/>
                  </a:endParaRPr>
                </a:p>
              </p:txBody>
            </p:sp>
            <p:sp>
              <p:nvSpPr>
                <p:cNvPr id="88" name="台形 87">
                  <a:extLst>
                    <a:ext uri="{FF2B5EF4-FFF2-40B4-BE49-F238E27FC236}">
                      <a16:creationId xmlns:a16="http://schemas.microsoft.com/office/drawing/2014/main" id="{FC47D944-A1F4-431F-8F02-7BDD8F6BD951}"/>
                    </a:ext>
                  </a:extLst>
                </p:cNvPr>
                <p:cNvSpPr/>
                <p:nvPr/>
              </p:nvSpPr>
              <p:spPr>
                <a:xfrm>
                  <a:off x="1187624" y="4346872"/>
                  <a:ext cx="504056" cy="747288"/>
                </a:xfrm>
                <a:prstGeom prst="trapezoid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latin typeface="HGPｺﾞｼｯｸE" pitchFamily="50" charset="-128"/>
                    <a:ea typeface="HGPｺﾞｼｯｸE" pitchFamily="50" charset="-128"/>
                  </a:endParaRPr>
                </a:p>
              </p:txBody>
            </p:sp>
            <p:sp>
              <p:nvSpPr>
                <p:cNvPr id="89" name="台形 88">
                  <a:extLst>
                    <a:ext uri="{FF2B5EF4-FFF2-40B4-BE49-F238E27FC236}">
                      <a16:creationId xmlns:a16="http://schemas.microsoft.com/office/drawing/2014/main" id="{C23D7496-57CC-4C1E-90BB-3FDF5282AB75}"/>
                    </a:ext>
                  </a:extLst>
                </p:cNvPr>
                <p:cNvSpPr/>
                <p:nvPr/>
              </p:nvSpPr>
              <p:spPr>
                <a:xfrm rot="10800000">
                  <a:off x="1295728" y="5112072"/>
                  <a:ext cx="288032" cy="432048"/>
                </a:xfrm>
                <a:prstGeom prst="trapezoid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latin typeface="HGPｺﾞｼｯｸE" pitchFamily="50" charset="-128"/>
                    <a:ea typeface="HGPｺﾞｼｯｸE" pitchFamily="50" charset="-128"/>
                  </a:endParaRPr>
                </a:p>
              </p:txBody>
            </p:sp>
          </p:grpSp>
          <p:cxnSp>
            <p:nvCxnSpPr>
              <p:cNvPr id="85" name="直線矢印コネクタ 84">
                <a:extLst>
                  <a:ext uri="{FF2B5EF4-FFF2-40B4-BE49-F238E27FC236}">
                    <a16:creationId xmlns:a16="http://schemas.microsoft.com/office/drawing/2014/main" id="{2A35543A-29E1-4113-92C0-9D61D7E7FEC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91366" y="3809063"/>
                <a:ext cx="795453" cy="504056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6" name="円/楕円 32">
                <a:extLst>
                  <a:ext uri="{FF2B5EF4-FFF2-40B4-BE49-F238E27FC236}">
                    <a16:creationId xmlns:a16="http://schemas.microsoft.com/office/drawing/2014/main" id="{E440BF2C-9F3E-4278-8564-515086A3147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979712" y="1988840"/>
                <a:ext cx="216024" cy="216024"/>
              </a:xfrm>
              <a:prstGeom prst="ellipse">
                <a:avLst/>
              </a:prstGeom>
              <a:gradFill>
                <a:gsLst>
                  <a:gs pos="52000">
                    <a:srgbClr val="0000FF"/>
                  </a:gs>
                  <a:gs pos="50000">
                    <a:srgbClr val="FF66FF"/>
                  </a:gs>
                </a:gsLst>
                <a:lin ang="0" scaled="0"/>
              </a:gra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</p:grp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8499D209-A886-43EB-8147-BFDD917C5688}"/>
                </a:ext>
              </a:extLst>
            </p:cNvPr>
            <p:cNvSpPr/>
            <p:nvPr/>
          </p:nvSpPr>
          <p:spPr>
            <a:xfrm>
              <a:off x="1306125" y="653177"/>
              <a:ext cx="2913508" cy="3908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200" b="1" dirty="0">
                  <a:latin typeface="Arial" panose="020B0604020202020204" pitchFamily="34" charset="0"/>
                  <a:ea typeface="HGPｺﾞｼｯｸE" pitchFamily="50" charset="-128"/>
                  <a:cs typeface="Arial" panose="020B0604020202020204" pitchFamily="34" charset="0"/>
                </a:rPr>
                <a:t>IVF-ET using </a:t>
              </a:r>
              <a:r>
                <a:rPr lang="en-US" altLang="ja-JP" sz="1200" b="1" dirty="0">
                  <a:solidFill>
                    <a:srgbClr val="FF66FF"/>
                  </a:solidFill>
                  <a:latin typeface="Arial" panose="020B0604020202020204" pitchFamily="34" charset="0"/>
                  <a:ea typeface="HGPｺﾞｼｯｸE" pitchFamily="50" charset="-128"/>
                  <a:cs typeface="Arial" panose="020B0604020202020204" pitchFamily="34" charset="0"/>
                </a:rPr>
                <a:t>donor’s</a:t>
              </a:r>
              <a:r>
                <a:rPr lang="en-US" altLang="ja-JP" sz="1200" b="1" dirty="0">
                  <a:latin typeface="Arial" panose="020B0604020202020204" pitchFamily="34" charset="0"/>
                  <a:ea typeface="HGPｺﾞｼｯｸE" pitchFamily="50" charset="-128"/>
                  <a:cs typeface="Arial" panose="020B0604020202020204" pitchFamily="34" charset="0"/>
                </a:rPr>
                <a:t> oocyte</a:t>
              </a:r>
              <a:endParaRPr lang="ja-JP" altLang="en-US" sz="1200" b="1" dirty="0">
                <a:latin typeface="Arial" panose="020B0604020202020204" pitchFamily="34" charset="0"/>
                <a:ea typeface="HGPｺﾞｼｯｸE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80" name="テキスト ボックス 79">
              <a:extLst>
                <a:ext uri="{FF2B5EF4-FFF2-40B4-BE49-F238E27FC236}">
                  <a16:creationId xmlns:a16="http://schemas.microsoft.com/office/drawing/2014/main" id="{22C93B7F-D10D-4C07-BB14-0ADEFD8396DE}"/>
                </a:ext>
              </a:extLst>
            </p:cNvPr>
            <p:cNvSpPr txBox="1"/>
            <p:nvPr/>
          </p:nvSpPr>
          <p:spPr>
            <a:xfrm>
              <a:off x="1922842" y="4361395"/>
              <a:ext cx="1954050" cy="434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b="1" dirty="0">
                  <a:latin typeface="Arial" panose="020B0604020202020204" pitchFamily="34" charset="0"/>
                  <a:ea typeface="HGPｺﾞｼｯｸE" pitchFamily="50" charset="-128"/>
                  <a:cs typeface="Arial" panose="020B0604020202020204" pitchFamily="34" charset="0"/>
                </a:rPr>
                <a:t>donor’s oocyte</a:t>
              </a:r>
              <a:endParaRPr kumimoji="1" lang="ja-JP" altLang="en-US" sz="1400" b="1" dirty="0">
                <a:latin typeface="Arial" panose="020B0604020202020204" pitchFamily="34" charset="0"/>
                <a:ea typeface="HGPｺﾞｼｯｸE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81" name="テキスト ボックス 80">
              <a:extLst>
                <a:ext uri="{FF2B5EF4-FFF2-40B4-BE49-F238E27FC236}">
                  <a16:creationId xmlns:a16="http://schemas.microsoft.com/office/drawing/2014/main" id="{B2B7C7DD-D368-4FA8-A40C-B29E649A4650}"/>
                </a:ext>
              </a:extLst>
            </p:cNvPr>
            <p:cNvSpPr txBox="1"/>
            <p:nvPr/>
          </p:nvSpPr>
          <p:spPr>
            <a:xfrm>
              <a:off x="2810865" y="3778625"/>
              <a:ext cx="1267279" cy="4776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600" b="1" dirty="0">
                  <a:latin typeface="Arial" panose="020B0604020202020204" pitchFamily="34" charset="0"/>
                  <a:ea typeface="HGPｺﾞｼｯｸE" pitchFamily="50" charset="-128"/>
                  <a:cs typeface="Arial" panose="020B0604020202020204" pitchFamily="34" charset="0"/>
                </a:rPr>
                <a:t>embryo</a:t>
              </a:r>
              <a:endParaRPr kumimoji="1" lang="ja-JP" altLang="en-US" sz="1600" b="1" dirty="0">
                <a:latin typeface="Arial" panose="020B0604020202020204" pitchFamily="34" charset="0"/>
                <a:ea typeface="HGPｺﾞｼｯｸE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031227EE-B48E-4431-9AF6-F1A8C5EFB63D}"/>
                </a:ext>
              </a:extLst>
            </p:cNvPr>
            <p:cNvSpPr/>
            <p:nvPr/>
          </p:nvSpPr>
          <p:spPr>
            <a:xfrm>
              <a:off x="1111684" y="3176058"/>
              <a:ext cx="76495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b="1" dirty="0">
                  <a:solidFill>
                    <a:srgbClr val="FF66FF"/>
                  </a:solidFill>
                  <a:latin typeface="Arial" panose="020B0604020202020204" pitchFamily="34" charset="0"/>
                  <a:ea typeface="HGPｺﾞｼｯｸE" pitchFamily="50" charset="-128"/>
                  <a:cs typeface="Arial" panose="020B0604020202020204" pitchFamily="34" charset="0"/>
                </a:rPr>
                <a:t>donor</a:t>
              </a:r>
              <a:endParaRPr lang="ja-JP" altLang="en-US" sz="1600" dirty="0">
                <a:solidFill>
                  <a:srgbClr val="FF66FF"/>
                </a:solidFill>
              </a:endParaRPr>
            </a:p>
          </p:txBody>
        </p:sp>
      </p:grp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A197ACC3-8859-4DF2-915B-CB0D35B9F9DA}"/>
              </a:ext>
            </a:extLst>
          </p:cNvPr>
          <p:cNvSpPr txBox="1"/>
          <p:nvPr/>
        </p:nvSpPr>
        <p:spPr>
          <a:xfrm>
            <a:off x="4530604" y="7902631"/>
            <a:ext cx="15421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husband’s sperm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1820D911-919A-40B1-95A2-762919948B89}"/>
              </a:ext>
            </a:extLst>
          </p:cNvPr>
          <p:cNvCxnSpPr/>
          <p:nvPr/>
        </p:nvCxnSpPr>
        <p:spPr>
          <a:xfrm>
            <a:off x="531000" y="3031089"/>
            <a:ext cx="57960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F25357A-A3B4-4E76-A2B8-06334E632AD5}"/>
              </a:ext>
            </a:extLst>
          </p:cNvPr>
          <p:cNvSpPr txBox="1"/>
          <p:nvPr/>
        </p:nvSpPr>
        <p:spPr>
          <a:xfrm>
            <a:off x="410329" y="3005162"/>
            <a:ext cx="2753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Third-party reproduction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F959927-A498-4214-946F-149CF4590EDA}"/>
              </a:ext>
            </a:extLst>
          </p:cNvPr>
          <p:cNvSpPr txBox="1"/>
          <p:nvPr/>
        </p:nvSpPr>
        <p:spPr>
          <a:xfrm>
            <a:off x="140971" y="131329"/>
            <a:ext cx="2821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>
                <a:latin typeface="Arial" panose="020B0604020202020204" pitchFamily="34" charset="0"/>
                <a:cs typeface="Arial" panose="020B0604020202020204" pitchFamily="34" charset="0"/>
              </a:rPr>
              <a:t>Supplementary figure 1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22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94ABA2CB-AA82-4DF7-9754-C7F271FFB21F}"/>
              </a:ext>
            </a:extLst>
          </p:cNvPr>
          <p:cNvSpPr/>
          <p:nvPr/>
        </p:nvSpPr>
        <p:spPr>
          <a:xfrm>
            <a:off x="412601" y="413145"/>
            <a:ext cx="2862521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/>
              <a:t>4. IVF-ET using donor’s embryo</a:t>
            </a:r>
          </a:p>
          <a:p>
            <a:endParaRPr lang="en-US" altLang="ja-JP" sz="1100" dirty="0"/>
          </a:p>
          <a:p>
            <a:r>
              <a:rPr lang="en-US" altLang="ja-JP" sz="1100" dirty="0"/>
              <a:t>Transfer residual fertilized embryos of a third-party couple, who receives IVF-ET, into the wife's uterus (recipient).</a:t>
            </a:r>
          </a:p>
          <a:p>
            <a:endParaRPr lang="en-US" altLang="ja-JP" sz="1100" dirty="0"/>
          </a:p>
          <a:p>
            <a:r>
              <a:rPr lang="en-US" altLang="ja-JP" sz="1100" dirty="0"/>
              <a:t>There is no genetic link between their child born and recipient couple.</a:t>
            </a:r>
          </a:p>
          <a:p>
            <a:endParaRPr lang="en-US" altLang="ja-JP" sz="1100" dirty="0"/>
          </a:p>
          <a:p>
            <a:r>
              <a:rPr lang="en-US" altLang="ja-JP" sz="1100" dirty="0">
                <a:solidFill>
                  <a:schemeClr val="accent2">
                    <a:lumMod val="75000"/>
                  </a:schemeClr>
                </a:solidFill>
              </a:rPr>
              <a:t>This is </a:t>
            </a:r>
            <a:r>
              <a:rPr lang="en-US" altLang="ja-JP" sz="1100" b="1" i="1" dirty="0">
                <a:solidFill>
                  <a:schemeClr val="accent2">
                    <a:lumMod val="75000"/>
                  </a:schemeClr>
                </a:solidFill>
              </a:rPr>
              <a:t>not</a:t>
            </a:r>
            <a:r>
              <a:rPr lang="en-US" altLang="ja-JP" sz="1100" dirty="0">
                <a:solidFill>
                  <a:schemeClr val="accent2">
                    <a:lumMod val="75000"/>
                  </a:schemeClr>
                </a:solidFill>
              </a:rPr>
              <a:t> prohibited by the Japan Society of Obstetrics and Gynecology.</a:t>
            </a:r>
          </a:p>
          <a:p>
            <a:endParaRPr lang="en-US" altLang="ja-JP" sz="11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altLang="ja-JP" sz="1100" dirty="0">
                <a:solidFill>
                  <a:schemeClr val="accent2">
                    <a:lumMod val="75000"/>
                  </a:schemeClr>
                </a:solidFill>
              </a:rPr>
              <a:t>There is no legislation concerning this procedure. </a:t>
            </a:r>
            <a:endParaRPr lang="ja-JP" altLang="en-US" sz="1100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ja-JP" altLang="en-US" sz="1100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altLang="ja-JP" sz="1400" dirty="0"/>
          </a:p>
          <a:p>
            <a:r>
              <a:rPr lang="en-US" altLang="ja-JP" sz="1400" dirty="0"/>
              <a:t> </a:t>
            </a:r>
            <a:endParaRPr lang="ja-JP" altLang="en-US" sz="1400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0F7C7B8-C487-4A95-A2CB-ADC869E49A71}"/>
              </a:ext>
            </a:extLst>
          </p:cNvPr>
          <p:cNvSpPr/>
          <p:nvPr/>
        </p:nvSpPr>
        <p:spPr>
          <a:xfrm>
            <a:off x="446770" y="4840618"/>
            <a:ext cx="2797389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/>
              <a:t>5. Gestational surrogacy</a:t>
            </a:r>
          </a:p>
          <a:p>
            <a:endParaRPr lang="en-US" altLang="ja-JP" sz="1400" dirty="0"/>
          </a:p>
          <a:p>
            <a:r>
              <a:rPr lang="en-US" altLang="ja-JP" sz="1200" dirty="0"/>
              <a:t>Transfer the couple's fertilized egg into the uterus of a third person and have them get pregnant, if pregnancy in the wife's womb is impossible due to illness or congenital reasons.</a:t>
            </a:r>
          </a:p>
          <a:p>
            <a:endParaRPr lang="en-US" altLang="ja-JP" sz="1200" dirty="0"/>
          </a:p>
          <a:p>
            <a:r>
              <a:rPr lang="en-US" altLang="ja-JP" sz="1200" dirty="0"/>
              <a:t>There is genetic linkage between the child born and the client couple.</a:t>
            </a:r>
          </a:p>
          <a:p>
            <a:endParaRPr lang="en-US" altLang="ja-JP" sz="1200" dirty="0"/>
          </a:p>
          <a:p>
            <a:r>
              <a:rPr lang="en-US" altLang="ja-JP" sz="1200" dirty="0">
                <a:solidFill>
                  <a:srgbClr val="FF0000"/>
                </a:solidFill>
              </a:rPr>
              <a:t> This is prohibited by the Japan Society of Obstetrics and Gynecology.  </a:t>
            </a:r>
          </a:p>
          <a:p>
            <a:endParaRPr lang="en-US" altLang="ja-JP" sz="12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altLang="ja-JP" sz="1200" dirty="0">
                <a:solidFill>
                  <a:schemeClr val="accent2">
                    <a:lumMod val="75000"/>
                  </a:schemeClr>
                </a:solidFill>
              </a:rPr>
              <a:t>There is no legislation concerning this procedure. </a:t>
            </a:r>
            <a:endParaRPr lang="ja-JP" altLang="en-US" sz="1200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ja-JP" altLang="en-US" sz="1200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altLang="ja-JP" sz="1400" dirty="0"/>
          </a:p>
          <a:p>
            <a:r>
              <a:rPr lang="en-US" altLang="ja-JP" sz="1400" dirty="0"/>
              <a:t> </a:t>
            </a:r>
          </a:p>
          <a:p>
            <a:r>
              <a:rPr lang="en-US" altLang="ja-JP" sz="1400" dirty="0"/>
              <a:t> </a:t>
            </a:r>
            <a:endParaRPr lang="ja-JP" altLang="en-US" sz="1400" dirty="0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6F08817F-F54E-4BC0-8B4D-DA622DB40D8D}"/>
              </a:ext>
            </a:extLst>
          </p:cNvPr>
          <p:cNvGrpSpPr/>
          <p:nvPr/>
        </p:nvGrpSpPr>
        <p:grpSpPr>
          <a:xfrm>
            <a:off x="3350701" y="363258"/>
            <a:ext cx="2720465" cy="4357598"/>
            <a:chOff x="1259631" y="476672"/>
            <a:chExt cx="3563962" cy="6264696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60528CAD-4CCA-48F1-9C6A-426CA72A560F}"/>
                </a:ext>
              </a:extLst>
            </p:cNvPr>
            <p:cNvGrpSpPr/>
            <p:nvPr/>
          </p:nvGrpSpPr>
          <p:grpSpPr>
            <a:xfrm>
              <a:off x="1259631" y="476672"/>
              <a:ext cx="3563962" cy="6264696"/>
              <a:chOff x="1259631" y="548680"/>
              <a:chExt cx="3563962" cy="6264696"/>
            </a:xfrm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6EC04E4C-6515-48F7-B7B0-FF05FDFEB6EF}"/>
                  </a:ext>
                </a:extLst>
              </p:cNvPr>
              <p:cNvGrpSpPr/>
              <p:nvPr/>
            </p:nvGrpSpPr>
            <p:grpSpPr>
              <a:xfrm>
                <a:off x="1259632" y="548680"/>
                <a:ext cx="3563961" cy="3528392"/>
                <a:chOff x="4427984" y="476672"/>
                <a:chExt cx="3563961" cy="3528392"/>
              </a:xfrm>
            </p:grpSpPr>
            <p:grpSp>
              <p:nvGrpSpPr>
                <p:cNvPr id="30" name="グループ化 31">
                  <a:extLst>
                    <a:ext uri="{FF2B5EF4-FFF2-40B4-BE49-F238E27FC236}">
                      <a16:creationId xmlns:a16="http://schemas.microsoft.com/office/drawing/2014/main" id="{635330D7-2253-47B3-B161-678D31ED58AF}"/>
                    </a:ext>
                  </a:extLst>
                </p:cNvPr>
                <p:cNvGrpSpPr/>
                <p:nvPr/>
              </p:nvGrpSpPr>
              <p:grpSpPr>
                <a:xfrm>
                  <a:off x="4427984" y="476672"/>
                  <a:ext cx="3280766" cy="2664296"/>
                  <a:chOff x="3203848" y="548680"/>
                  <a:chExt cx="3280766" cy="2664296"/>
                </a:xfrm>
              </p:grpSpPr>
              <p:grpSp>
                <p:nvGrpSpPr>
                  <p:cNvPr id="34" name="グループ化 33">
                    <a:extLst>
                      <a:ext uri="{FF2B5EF4-FFF2-40B4-BE49-F238E27FC236}">
                        <a16:creationId xmlns:a16="http://schemas.microsoft.com/office/drawing/2014/main" id="{1CC33A84-8937-4D09-B996-44A684D71FEC}"/>
                      </a:ext>
                    </a:extLst>
                  </p:cNvPr>
                  <p:cNvGrpSpPr/>
                  <p:nvPr/>
                </p:nvGrpSpPr>
                <p:grpSpPr>
                  <a:xfrm>
                    <a:off x="5148064" y="1088872"/>
                    <a:ext cx="576064" cy="1764064"/>
                    <a:chOff x="5256000" y="1044000"/>
                    <a:chExt cx="576064" cy="1764064"/>
                  </a:xfrm>
                </p:grpSpPr>
                <p:sp>
                  <p:nvSpPr>
                    <p:cNvPr id="44" name="円/楕円 22">
                      <a:extLst>
                        <a:ext uri="{FF2B5EF4-FFF2-40B4-BE49-F238E27FC236}">
                          <a16:creationId xmlns:a16="http://schemas.microsoft.com/office/drawing/2014/main" id="{2C516B41-9D8C-485C-8EF9-6D6CB73687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92080" y="1044000"/>
                      <a:ext cx="504056" cy="504056"/>
                    </a:xfrm>
                    <a:prstGeom prst="ellipse">
                      <a:avLst/>
                    </a:prstGeom>
                    <a:solidFill>
                      <a:srgbClr val="0000F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latin typeface="HGPｺﾞｼｯｸE" pitchFamily="50" charset="-128"/>
                        <a:ea typeface="HGPｺﾞｼｯｸE" pitchFamily="50" charset="-128"/>
                      </a:endParaRPr>
                    </a:p>
                  </p:txBody>
                </p:sp>
                <p:sp>
                  <p:nvSpPr>
                    <p:cNvPr id="45" name="角丸四角形 23">
                      <a:extLst>
                        <a:ext uri="{FF2B5EF4-FFF2-40B4-BE49-F238E27FC236}">
                          <a16:creationId xmlns:a16="http://schemas.microsoft.com/office/drawing/2014/main" id="{B5CA19D8-D6B6-47F3-92A6-B2D5BB46ACB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56000" y="1556792"/>
                      <a:ext cx="576064" cy="648072"/>
                    </a:xfrm>
                    <a:prstGeom prst="roundRect">
                      <a:avLst/>
                    </a:prstGeom>
                    <a:solidFill>
                      <a:srgbClr val="0000F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latin typeface="HGPｺﾞｼｯｸE" pitchFamily="50" charset="-128"/>
                        <a:ea typeface="HGPｺﾞｼｯｸE" pitchFamily="50" charset="-128"/>
                      </a:endParaRPr>
                    </a:p>
                  </p:txBody>
                </p:sp>
                <p:sp>
                  <p:nvSpPr>
                    <p:cNvPr id="46" name="台形 45">
                      <a:extLst>
                        <a:ext uri="{FF2B5EF4-FFF2-40B4-BE49-F238E27FC236}">
                          <a16:creationId xmlns:a16="http://schemas.microsoft.com/office/drawing/2014/main" id="{4EE87F62-60F8-42F4-8E87-3966C79C7C9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328000" y="2232000"/>
                      <a:ext cx="432048" cy="576064"/>
                    </a:xfrm>
                    <a:prstGeom prst="trapezoid">
                      <a:avLst/>
                    </a:prstGeom>
                    <a:solidFill>
                      <a:srgbClr val="0000F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latin typeface="HGPｺﾞｼｯｸE" pitchFamily="50" charset="-128"/>
                        <a:ea typeface="HGPｺﾞｼｯｸE" pitchFamily="50" charset="-128"/>
                      </a:endParaRPr>
                    </a:p>
                  </p:txBody>
                </p:sp>
              </p:grpSp>
              <p:grpSp>
                <p:nvGrpSpPr>
                  <p:cNvPr id="35" name="グループ化 23">
                    <a:extLst>
                      <a:ext uri="{FF2B5EF4-FFF2-40B4-BE49-F238E27FC236}">
                        <a16:creationId xmlns:a16="http://schemas.microsoft.com/office/drawing/2014/main" id="{3029DC9E-4673-4DB7-B2FD-162F4A99BB62}"/>
                      </a:ext>
                    </a:extLst>
                  </p:cNvPr>
                  <p:cNvGrpSpPr/>
                  <p:nvPr/>
                </p:nvGrpSpPr>
                <p:grpSpPr>
                  <a:xfrm>
                    <a:off x="3635896" y="1124744"/>
                    <a:ext cx="927720" cy="1701304"/>
                    <a:chOff x="3635896" y="1124744"/>
                    <a:chExt cx="927720" cy="1701304"/>
                  </a:xfrm>
                </p:grpSpPr>
                <p:sp>
                  <p:nvSpPr>
                    <p:cNvPr id="37" name="円/楕円 15">
                      <a:extLst>
                        <a:ext uri="{FF2B5EF4-FFF2-40B4-BE49-F238E27FC236}">
                          <a16:creationId xmlns:a16="http://schemas.microsoft.com/office/drawing/2014/main" id="{4186D774-0014-4C00-988C-7EB02F936C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35896" y="1124744"/>
                      <a:ext cx="504056" cy="504056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latin typeface="HGPｺﾞｼｯｸE" pitchFamily="50" charset="-128"/>
                        <a:ea typeface="HGPｺﾞｼｯｸE" pitchFamily="50" charset="-128"/>
                      </a:endParaRPr>
                    </a:p>
                  </p:txBody>
                </p:sp>
                <p:sp>
                  <p:nvSpPr>
                    <p:cNvPr id="38" name="台形 37">
                      <a:extLst>
                        <a:ext uri="{FF2B5EF4-FFF2-40B4-BE49-F238E27FC236}">
                          <a16:creationId xmlns:a16="http://schemas.microsoft.com/office/drawing/2014/main" id="{F3807529-DDB5-4593-861B-E56E8EB035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35896" y="1628800"/>
                      <a:ext cx="504056" cy="747288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latin typeface="HGPｺﾞｼｯｸE" pitchFamily="50" charset="-128"/>
                        <a:ea typeface="HGPｺﾞｼｯｸE" pitchFamily="50" charset="-128"/>
                      </a:endParaRPr>
                    </a:p>
                  </p:txBody>
                </p:sp>
                <p:sp>
                  <p:nvSpPr>
                    <p:cNvPr id="39" name="台形 38">
                      <a:extLst>
                        <a:ext uri="{FF2B5EF4-FFF2-40B4-BE49-F238E27FC236}">
                          <a16:creationId xmlns:a16="http://schemas.microsoft.com/office/drawing/2014/main" id="{7371723B-FE75-4510-9797-61B32318CE8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744000" y="2394000"/>
                      <a:ext cx="288032" cy="432048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latin typeface="HGPｺﾞｼｯｸE" pitchFamily="50" charset="-128"/>
                        <a:ea typeface="HGPｺﾞｼｯｸE" pitchFamily="50" charset="-128"/>
                      </a:endParaRPr>
                    </a:p>
                  </p:txBody>
                </p:sp>
                <p:sp>
                  <p:nvSpPr>
                    <p:cNvPr id="40" name="円/楕円 18">
                      <a:extLst>
                        <a:ext uri="{FF2B5EF4-FFF2-40B4-BE49-F238E27FC236}">
                          <a16:creationId xmlns:a16="http://schemas.microsoft.com/office/drawing/2014/main" id="{E7EA834C-07E9-4F05-BA18-6A206948AF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51920" y="1772816"/>
                      <a:ext cx="432048" cy="576064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latin typeface="HGPｺﾞｼｯｸE" pitchFamily="50" charset="-128"/>
                        <a:ea typeface="HGPｺﾞｼｯｸE" pitchFamily="50" charset="-128"/>
                      </a:endParaRPr>
                    </a:p>
                  </p:txBody>
                </p:sp>
                <p:cxnSp>
                  <p:nvCxnSpPr>
                    <p:cNvPr id="41" name="直線コネクタ 40">
                      <a:extLst>
                        <a:ext uri="{FF2B5EF4-FFF2-40B4-BE49-F238E27FC236}">
                          <a16:creationId xmlns:a16="http://schemas.microsoft.com/office/drawing/2014/main" id="{C74768B3-FCF3-4134-BC51-9936B46494E0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4283968" y="1628800"/>
                      <a:ext cx="144016" cy="144016"/>
                    </a:xfrm>
                    <a:prstGeom prst="line">
                      <a:avLst/>
                    </a:prstGeom>
                    <a:ln w="1905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" name="直線コネクタ 41">
                      <a:extLst>
                        <a:ext uri="{FF2B5EF4-FFF2-40B4-BE49-F238E27FC236}">
                          <a16:creationId xmlns:a16="http://schemas.microsoft.com/office/drawing/2014/main" id="{543FEE60-B9CF-41CF-BAC7-842080B5EA2C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4355976" y="1980456"/>
                      <a:ext cx="207640" cy="8384"/>
                    </a:xfrm>
                    <a:prstGeom prst="line">
                      <a:avLst/>
                    </a:prstGeom>
                    <a:ln w="1905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" name="直線コネクタ 42">
                      <a:extLst>
                        <a:ext uri="{FF2B5EF4-FFF2-40B4-BE49-F238E27FC236}">
                          <a16:creationId xmlns:a16="http://schemas.microsoft.com/office/drawing/2014/main" id="{E1768DAC-8BE0-4BC8-B8E4-4DF090F887A1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4283968" y="2204864"/>
                      <a:ext cx="144016" cy="135632"/>
                    </a:xfrm>
                    <a:prstGeom prst="line">
                      <a:avLst/>
                    </a:prstGeom>
                    <a:ln w="1905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36" name="角丸四角形 14">
                    <a:extLst>
                      <a:ext uri="{FF2B5EF4-FFF2-40B4-BE49-F238E27FC236}">
                        <a16:creationId xmlns:a16="http://schemas.microsoft.com/office/drawing/2014/main" id="{C4FB5DBC-2AC0-47FA-A6D1-6F8F6F123712}"/>
                      </a:ext>
                    </a:extLst>
                  </p:cNvPr>
                  <p:cNvSpPr/>
                  <p:nvPr/>
                </p:nvSpPr>
                <p:spPr>
                  <a:xfrm>
                    <a:off x="3203848" y="548680"/>
                    <a:ext cx="3280766" cy="2664296"/>
                  </a:xfrm>
                  <a:prstGeom prst="round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atin typeface="HGPｺﾞｼｯｸE" pitchFamily="50" charset="-128"/>
                      <a:ea typeface="HGPｺﾞｼｯｸE" pitchFamily="50" charset="-128"/>
                    </a:endParaRPr>
                  </a:p>
                </p:txBody>
              </p:sp>
            </p:grpSp>
            <p:sp>
              <p:nvSpPr>
                <p:cNvPr id="31" name="円/楕円 5">
                  <a:extLst>
                    <a:ext uri="{FF2B5EF4-FFF2-40B4-BE49-F238E27FC236}">
                      <a16:creationId xmlns:a16="http://schemas.microsoft.com/office/drawing/2014/main" id="{659F95D7-0FEA-4DB8-9AB3-BB174E1CB8EC}"/>
                    </a:ext>
                  </a:extLst>
                </p:cNvPr>
                <p:cNvSpPr/>
                <p:nvPr/>
              </p:nvSpPr>
              <p:spPr>
                <a:xfrm>
                  <a:off x="5724128" y="3573016"/>
                  <a:ext cx="432048" cy="432048"/>
                </a:xfrm>
                <a:prstGeom prst="ellipse">
                  <a:avLst/>
                </a:prstGeom>
                <a:gradFill>
                  <a:gsLst>
                    <a:gs pos="52000">
                      <a:srgbClr val="00CC00"/>
                    </a:gs>
                    <a:gs pos="50000">
                      <a:srgbClr val="FF66FF"/>
                    </a:gs>
                  </a:gsLst>
                  <a:lin ang="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latin typeface="HGPｺﾞｼｯｸE" pitchFamily="50" charset="-128"/>
                    <a:ea typeface="HGPｺﾞｼｯｸE" pitchFamily="50" charset="-128"/>
                  </a:endParaRPr>
                </a:p>
              </p:txBody>
            </p:sp>
            <p:sp>
              <p:nvSpPr>
                <p:cNvPr id="32" name="テキスト ボックス 31">
                  <a:extLst>
                    <a:ext uri="{FF2B5EF4-FFF2-40B4-BE49-F238E27FC236}">
                      <a16:creationId xmlns:a16="http://schemas.microsoft.com/office/drawing/2014/main" id="{EC5A2ACE-09ED-495C-956B-FAC3D2260D11}"/>
                    </a:ext>
                  </a:extLst>
                </p:cNvPr>
                <p:cNvSpPr txBox="1"/>
                <p:nvPr/>
              </p:nvSpPr>
              <p:spPr>
                <a:xfrm>
                  <a:off x="6263753" y="3197081"/>
                  <a:ext cx="1728192" cy="3385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1600" dirty="0">
                      <a:latin typeface="Arial" panose="020B0604020202020204" pitchFamily="34" charset="0"/>
                      <a:ea typeface="HGPｺﾞｼｯｸE" pitchFamily="50" charset="-128"/>
                      <a:cs typeface="Arial" panose="020B0604020202020204" pitchFamily="34" charset="0"/>
                    </a:rPr>
                    <a:t>d</a:t>
                  </a:r>
                  <a:r>
                    <a:rPr kumimoji="1" lang="en-US" altLang="ja-JP" sz="1600" dirty="0">
                      <a:latin typeface="Arial" panose="020B0604020202020204" pitchFamily="34" charset="0"/>
                      <a:ea typeface="HGPｺﾞｼｯｸE" pitchFamily="50" charset="-128"/>
                      <a:cs typeface="Arial" panose="020B0604020202020204" pitchFamily="34" charset="0"/>
                    </a:rPr>
                    <a:t>onor’s embryo</a:t>
                  </a:r>
                  <a:endParaRPr kumimoji="1" lang="ja-JP" altLang="en-US" sz="1600" dirty="0">
                    <a:latin typeface="Arial" panose="020B0604020202020204" pitchFamily="34" charset="0"/>
                    <a:ea typeface="HGPｺﾞｼｯｸE" pitchFamily="50" charset="-128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3" name="フリーフォーム 7">
                  <a:extLst>
                    <a:ext uri="{FF2B5EF4-FFF2-40B4-BE49-F238E27FC236}">
                      <a16:creationId xmlns:a16="http://schemas.microsoft.com/office/drawing/2014/main" id="{AF8D8774-1490-430B-A058-AC31303B130A}"/>
                    </a:ext>
                  </a:extLst>
                </p:cNvPr>
                <p:cNvSpPr/>
                <p:nvPr/>
              </p:nvSpPr>
              <p:spPr>
                <a:xfrm>
                  <a:off x="5092700" y="2857500"/>
                  <a:ext cx="559420" cy="1003548"/>
                </a:xfrm>
                <a:custGeom>
                  <a:avLst/>
                  <a:gdLst>
                    <a:gd name="connsiteX0" fmla="*/ 939800 w 939800"/>
                    <a:gd name="connsiteY0" fmla="*/ 736600 h 736600"/>
                    <a:gd name="connsiteX1" fmla="*/ 215900 w 939800"/>
                    <a:gd name="connsiteY1" fmla="*/ 609600 h 736600"/>
                    <a:gd name="connsiteX2" fmla="*/ 0 w 939800"/>
                    <a:gd name="connsiteY2" fmla="*/ 0 h 736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39800" h="736600">
                      <a:moveTo>
                        <a:pt x="939800" y="736600"/>
                      </a:moveTo>
                      <a:cubicBezTo>
                        <a:pt x="656166" y="734483"/>
                        <a:pt x="372533" y="732367"/>
                        <a:pt x="215900" y="609600"/>
                      </a:cubicBezTo>
                      <a:cubicBezTo>
                        <a:pt x="59267" y="486833"/>
                        <a:pt x="29633" y="243416"/>
                        <a:pt x="0" y="0"/>
                      </a:cubicBezTo>
                    </a:path>
                  </a:pathLst>
                </a:cu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latin typeface="HGPｺﾞｼｯｸE" pitchFamily="50" charset="-128"/>
                    <a:ea typeface="HGPｺﾞｼｯｸE" pitchFamily="50" charset="-128"/>
                  </a:endParaRPr>
                </a:p>
              </p:txBody>
            </p: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C30D16AC-098E-4829-99BE-E9E9154427BB}"/>
                  </a:ext>
                </a:extLst>
              </p:cNvPr>
              <p:cNvGrpSpPr/>
              <p:nvPr/>
            </p:nvGrpSpPr>
            <p:grpSpPr>
              <a:xfrm>
                <a:off x="1259631" y="4149080"/>
                <a:ext cx="3280764" cy="2664296"/>
                <a:chOff x="3203847" y="548680"/>
                <a:chExt cx="3280764" cy="2664296"/>
              </a:xfrm>
            </p:grpSpPr>
            <p:grpSp>
              <p:nvGrpSpPr>
                <p:cNvPr id="17" name="グループ化 11">
                  <a:extLst>
                    <a:ext uri="{FF2B5EF4-FFF2-40B4-BE49-F238E27FC236}">
                      <a16:creationId xmlns:a16="http://schemas.microsoft.com/office/drawing/2014/main" id="{AAAD8385-A174-4249-9E0E-E9A8A09F5279}"/>
                    </a:ext>
                  </a:extLst>
                </p:cNvPr>
                <p:cNvGrpSpPr/>
                <p:nvPr/>
              </p:nvGrpSpPr>
              <p:grpSpPr>
                <a:xfrm>
                  <a:off x="5148064" y="1088872"/>
                  <a:ext cx="576064" cy="1764064"/>
                  <a:chOff x="5256000" y="1044000"/>
                  <a:chExt cx="576064" cy="1764064"/>
                </a:xfrm>
              </p:grpSpPr>
              <p:sp>
                <p:nvSpPr>
                  <p:cNvPr id="27" name="円/楕円 53">
                    <a:extLst>
                      <a:ext uri="{FF2B5EF4-FFF2-40B4-BE49-F238E27FC236}">
                        <a16:creationId xmlns:a16="http://schemas.microsoft.com/office/drawing/2014/main" id="{025D1ADE-6753-4C23-9124-A3A1D3054DC3}"/>
                      </a:ext>
                    </a:extLst>
                  </p:cNvPr>
                  <p:cNvSpPr/>
                  <p:nvPr/>
                </p:nvSpPr>
                <p:spPr>
                  <a:xfrm>
                    <a:off x="5292080" y="1044000"/>
                    <a:ext cx="504056" cy="504056"/>
                  </a:xfrm>
                  <a:prstGeom prst="ellipse">
                    <a:avLst/>
                  </a:prstGeom>
                  <a:solidFill>
                    <a:srgbClr val="00CC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atin typeface="HGPｺﾞｼｯｸE" pitchFamily="50" charset="-128"/>
                      <a:ea typeface="HGPｺﾞｼｯｸE" pitchFamily="50" charset="-128"/>
                    </a:endParaRPr>
                  </a:p>
                </p:txBody>
              </p:sp>
              <p:sp>
                <p:nvSpPr>
                  <p:cNvPr id="28" name="角丸四角形 54">
                    <a:extLst>
                      <a:ext uri="{FF2B5EF4-FFF2-40B4-BE49-F238E27FC236}">
                        <a16:creationId xmlns:a16="http://schemas.microsoft.com/office/drawing/2014/main" id="{39A1C783-202B-4322-BB29-40182AED5C24}"/>
                      </a:ext>
                    </a:extLst>
                  </p:cNvPr>
                  <p:cNvSpPr/>
                  <p:nvPr/>
                </p:nvSpPr>
                <p:spPr>
                  <a:xfrm>
                    <a:off x="5256000" y="1556792"/>
                    <a:ext cx="576064" cy="648072"/>
                  </a:xfrm>
                  <a:prstGeom prst="roundRect">
                    <a:avLst/>
                  </a:prstGeom>
                  <a:solidFill>
                    <a:srgbClr val="00CC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atin typeface="HGPｺﾞｼｯｸE" pitchFamily="50" charset="-128"/>
                      <a:ea typeface="HGPｺﾞｼｯｸE" pitchFamily="50" charset="-128"/>
                    </a:endParaRPr>
                  </a:p>
                </p:txBody>
              </p:sp>
              <p:sp>
                <p:nvSpPr>
                  <p:cNvPr id="29" name="台形 28">
                    <a:extLst>
                      <a:ext uri="{FF2B5EF4-FFF2-40B4-BE49-F238E27FC236}">
                        <a16:creationId xmlns:a16="http://schemas.microsoft.com/office/drawing/2014/main" id="{B2AC8B6D-B521-426B-BABF-BBC7DC82648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328000" y="2232000"/>
                    <a:ext cx="432048" cy="576064"/>
                  </a:xfrm>
                  <a:prstGeom prst="trapezoid">
                    <a:avLst/>
                  </a:prstGeom>
                  <a:solidFill>
                    <a:srgbClr val="00CC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atin typeface="HGPｺﾞｼｯｸE" pitchFamily="50" charset="-128"/>
                      <a:ea typeface="HGPｺﾞｼｯｸE" pitchFamily="50" charset="-128"/>
                    </a:endParaRPr>
                  </a:p>
                </p:txBody>
              </p:sp>
            </p:grpSp>
            <p:grpSp>
              <p:nvGrpSpPr>
                <p:cNvPr id="18" name="グループ化 23">
                  <a:extLst>
                    <a:ext uri="{FF2B5EF4-FFF2-40B4-BE49-F238E27FC236}">
                      <a16:creationId xmlns:a16="http://schemas.microsoft.com/office/drawing/2014/main" id="{A406D54C-13A0-4F00-9926-817009640563}"/>
                    </a:ext>
                  </a:extLst>
                </p:cNvPr>
                <p:cNvGrpSpPr/>
                <p:nvPr/>
              </p:nvGrpSpPr>
              <p:grpSpPr>
                <a:xfrm>
                  <a:off x="3635896" y="1124744"/>
                  <a:ext cx="927720" cy="1701304"/>
                  <a:chOff x="3635896" y="1124744"/>
                  <a:chExt cx="927720" cy="1701304"/>
                </a:xfrm>
              </p:grpSpPr>
              <p:sp>
                <p:nvSpPr>
                  <p:cNvPr id="20" name="円/楕円 46">
                    <a:extLst>
                      <a:ext uri="{FF2B5EF4-FFF2-40B4-BE49-F238E27FC236}">
                        <a16:creationId xmlns:a16="http://schemas.microsoft.com/office/drawing/2014/main" id="{40E52138-2A3D-4CC5-BB94-52519EFF2BFA}"/>
                      </a:ext>
                    </a:extLst>
                  </p:cNvPr>
                  <p:cNvSpPr/>
                  <p:nvPr/>
                </p:nvSpPr>
                <p:spPr>
                  <a:xfrm>
                    <a:off x="3635896" y="1124744"/>
                    <a:ext cx="504056" cy="504056"/>
                  </a:xfrm>
                  <a:prstGeom prst="ellipse">
                    <a:avLst/>
                  </a:prstGeom>
                  <a:solidFill>
                    <a:srgbClr val="FF66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atin typeface="HGPｺﾞｼｯｸE" pitchFamily="50" charset="-128"/>
                      <a:ea typeface="HGPｺﾞｼｯｸE" pitchFamily="50" charset="-128"/>
                    </a:endParaRPr>
                  </a:p>
                </p:txBody>
              </p:sp>
              <p:sp>
                <p:nvSpPr>
                  <p:cNvPr id="21" name="台形 20">
                    <a:extLst>
                      <a:ext uri="{FF2B5EF4-FFF2-40B4-BE49-F238E27FC236}">
                        <a16:creationId xmlns:a16="http://schemas.microsoft.com/office/drawing/2014/main" id="{74511771-C766-446E-9C07-F2684DB75870}"/>
                      </a:ext>
                    </a:extLst>
                  </p:cNvPr>
                  <p:cNvSpPr/>
                  <p:nvPr/>
                </p:nvSpPr>
                <p:spPr>
                  <a:xfrm>
                    <a:off x="3635896" y="1628800"/>
                    <a:ext cx="504056" cy="747288"/>
                  </a:xfrm>
                  <a:prstGeom prst="trapezoid">
                    <a:avLst/>
                  </a:prstGeom>
                  <a:solidFill>
                    <a:srgbClr val="FF66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atin typeface="HGPｺﾞｼｯｸE" pitchFamily="50" charset="-128"/>
                      <a:ea typeface="HGPｺﾞｼｯｸE" pitchFamily="50" charset="-128"/>
                    </a:endParaRPr>
                  </a:p>
                </p:txBody>
              </p:sp>
              <p:sp>
                <p:nvSpPr>
                  <p:cNvPr id="22" name="台形 21">
                    <a:extLst>
                      <a:ext uri="{FF2B5EF4-FFF2-40B4-BE49-F238E27FC236}">
                        <a16:creationId xmlns:a16="http://schemas.microsoft.com/office/drawing/2014/main" id="{1AEAE839-A833-40F5-98F8-52AA07D9CAA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44000" y="2394000"/>
                    <a:ext cx="288032" cy="432048"/>
                  </a:xfrm>
                  <a:prstGeom prst="trapezoid">
                    <a:avLst/>
                  </a:prstGeom>
                  <a:solidFill>
                    <a:srgbClr val="FF66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atin typeface="HGPｺﾞｼｯｸE" pitchFamily="50" charset="-128"/>
                      <a:ea typeface="HGPｺﾞｼｯｸE" pitchFamily="50" charset="-128"/>
                    </a:endParaRPr>
                  </a:p>
                </p:txBody>
              </p:sp>
              <p:sp>
                <p:nvSpPr>
                  <p:cNvPr id="23" name="円/楕円 49">
                    <a:extLst>
                      <a:ext uri="{FF2B5EF4-FFF2-40B4-BE49-F238E27FC236}">
                        <a16:creationId xmlns:a16="http://schemas.microsoft.com/office/drawing/2014/main" id="{4ABFF007-9109-4A8E-A781-F1E34059782A}"/>
                      </a:ext>
                    </a:extLst>
                  </p:cNvPr>
                  <p:cNvSpPr/>
                  <p:nvPr/>
                </p:nvSpPr>
                <p:spPr>
                  <a:xfrm>
                    <a:off x="3851920" y="1772816"/>
                    <a:ext cx="432048" cy="576064"/>
                  </a:xfrm>
                  <a:prstGeom prst="ellipse">
                    <a:avLst/>
                  </a:prstGeom>
                  <a:solidFill>
                    <a:srgbClr val="FF66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atin typeface="HGPｺﾞｼｯｸE" pitchFamily="50" charset="-128"/>
                      <a:ea typeface="HGPｺﾞｼｯｸE" pitchFamily="50" charset="-128"/>
                    </a:endParaRPr>
                  </a:p>
                </p:txBody>
              </p:sp>
              <p:cxnSp>
                <p:nvCxnSpPr>
                  <p:cNvPr id="24" name="直線コネクタ 23">
                    <a:extLst>
                      <a:ext uri="{FF2B5EF4-FFF2-40B4-BE49-F238E27FC236}">
                        <a16:creationId xmlns:a16="http://schemas.microsoft.com/office/drawing/2014/main" id="{7D6CCECF-10EA-4D09-9199-C0DE75B995DB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4283968" y="1628800"/>
                    <a:ext cx="144016" cy="144016"/>
                  </a:xfrm>
                  <a:prstGeom prst="line">
                    <a:avLst/>
                  </a:prstGeom>
                  <a:ln w="19050">
                    <a:solidFill>
                      <a:srgbClr val="FF66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直線コネクタ 24">
                    <a:extLst>
                      <a:ext uri="{FF2B5EF4-FFF2-40B4-BE49-F238E27FC236}">
                        <a16:creationId xmlns:a16="http://schemas.microsoft.com/office/drawing/2014/main" id="{61534EDF-C12D-4D01-9CAF-3745E69BD906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4355976" y="1980456"/>
                    <a:ext cx="207640" cy="8384"/>
                  </a:xfrm>
                  <a:prstGeom prst="line">
                    <a:avLst/>
                  </a:prstGeom>
                  <a:ln w="19050">
                    <a:solidFill>
                      <a:srgbClr val="FF66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直線コネクタ 25">
                    <a:extLst>
                      <a:ext uri="{FF2B5EF4-FFF2-40B4-BE49-F238E27FC236}">
                        <a16:creationId xmlns:a16="http://schemas.microsoft.com/office/drawing/2014/main" id="{0638535D-A26E-4C23-BE84-CB06349B5EA3}"/>
                      </a:ext>
                    </a:extLst>
                  </p:cNvPr>
                  <p:cNvCxnSpPr/>
                  <p:nvPr/>
                </p:nvCxnSpPr>
                <p:spPr>
                  <a:xfrm>
                    <a:off x="4283968" y="2204864"/>
                    <a:ext cx="144016" cy="135632"/>
                  </a:xfrm>
                  <a:prstGeom prst="line">
                    <a:avLst/>
                  </a:prstGeom>
                  <a:ln w="19050">
                    <a:solidFill>
                      <a:srgbClr val="FF66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9" name="角丸四角形 45">
                  <a:extLst>
                    <a:ext uri="{FF2B5EF4-FFF2-40B4-BE49-F238E27FC236}">
                      <a16:creationId xmlns:a16="http://schemas.microsoft.com/office/drawing/2014/main" id="{DAE1F151-18DC-418E-80A0-4784C1E744DE}"/>
                    </a:ext>
                  </a:extLst>
                </p:cNvPr>
                <p:cNvSpPr/>
                <p:nvPr/>
              </p:nvSpPr>
              <p:spPr>
                <a:xfrm>
                  <a:off x="3203847" y="548680"/>
                  <a:ext cx="3280764" cy="2664296"/>
                </a:xfrm>
                <a:prstGeom prst="round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latin typeface="HGPｺﾞｼｯｸE" pitchFamily="50" charset="-128"/>
                    <a:ea typeface="HGPｺﾞｼｯｸE" pitchFamily="50" charset="-128"/>
                  </a:endParaRPr>
                </a:p>
              </p:txBody>
            </p:sp>
          </p:grpSp>
          <p:cxnSp>
            <p:nvCxnSpPr>
              <p:cNvPr id="12" name="直線矢印コネクタ 11">
                <a:extLst>
                  <a:ext uri="{FF2B5EF4-FFF2-40B4-BE49-F238E27FC236}">
                    <a16:creationId xmlns:a16="http://schemas.microsoft.com/office/drawing/2014/main" id="{4FA45D0A-856B-4A73-8F09-A18AE7935475}"/>
                  </a:ext>
                </a:extLst>
              </p:cNvPr>
              <p:cNvCxnSpPr/>
              <p:nvPr/>
            </p:nvCxnSpPr>
            <p:spPr>
              <a:xfrm flipV="1">
                <a:off x="2231663" y="4047014"/>
                <a:ext cx="360040" cy="576064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線矢印コネクタ 12">
                <a:extLst>
                  <a:ext uri="{FF2B5EF4-FFF2-40B4-BE49-F238E27FC236}">
                    <a16:creationId xmlns:a16="http://schemas.microsoft.com/office/drawing/2014/main" id="{DB8175E0-1B06-4890-852D-C47414422413}"/>
                  </a:ext>
                </a:extLst>
              </p:cNvPr>
              <p:cNvCxnSpPr/>
              <p:nvPr/>
            </p:nvCxnSpPr>
            <p:spPr>
              <a:xfrm flipH="1" flipV="1">
                <a:off x="2951385" y="4047014"/>
                <a:ext cx="288032" cy="576064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フリーフォーム 60">
                <a:extLst>
                  <a:ext uri="{FF2B5EF4-FFF2-40B4-BE49-F238E27FC236}">
                    <a16:creationId xmlns:a16="http://schemas.microsoft.com/office/drawing/2014/main" id="{31DB75CD-2B83-4EAE-A3CD-6439E1E65621}"/>
                  </a:ext>
                </a:extLst>
              </p:cNvPr>
              <p:cNvSpPr/>
              <p:nvPr/>
            </p:nvSpPr>
            <p:spPr>
              <a:xfrm>
                <a:off x="2542072" y="4281181"/>
                <a:ext cx="351367" cy="1420283"/>
              </a:xfrm>
              <a:custGeom>
                <a:avLst/>
                <a:gdLst>
                  <a:gd name="connsiteX0" fmla="*/ 279400 w 351367"/>
                  <a:gd name="connsiteY0" fmla="*/ 0 h 1420283"/>
                  <a:gd name="connsiteX1" fmla="*/ 304800 w 351367"/>
                  <a:gd name="connsiteY1" fmla="*/ 1066800 h 1420283"/>
                  <a:gd name="connsiteX2" fmla="*/ 0 w 351367"/>
                  <a:gd name="connsiteY2" fmla="*/ 1409700 h 1420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1367" h="1420283">
                    <a:moveTo>
                      <a:pt x="279400" y="0"/>
                    </a:moveTo>
                    <a:cubicBezTo>
                      <a:pt x="315383" y="415925"/>
                      <a:pt x="351367" y="831850"/>
                      <a:pt x="304800" y="1066800"/>
                    </a:cubicBezTo>
                    <a:cubicBezTo>
                      <a:pt x="258233" y="1301750"/>
                      <a:pt x="31750" y="1420283"/>
                      <a:pt x="0" y="1409700"/>
                    </a:cubicBezTo>
                  </a:path>
                </a:pathLst>
              </a:custGeom>
              <a:ln w="19050">
                <a:solidFill>
                  <a:schemeClr val="tx1"/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15" name="円/楕円 42">
                <a:extLst>
                  <a:ext uri="{FF2B5EF4-FFF2-40B4-BE49-F238E27FC236}">
                    <a16:creationId xmlns:a16="http://schemas.microsoft.com/office/drawing/2014/main" id="{35671B97-75E2-41CD-A19A-D2EAB03C624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979712" y="1988840"/>
                <a:ext cx="216024" cy="216024"/>
              </a:xfrm>
              <a:prstGeom prst="ellipse">
                <a:avLst/>
              </a:prstGeom>
              <a:gradFill>
                <a:gsLst>
                  <a:gs pos="52000">
                    <a:srgbClr val="00CC00"/>
                  </a:gs>
                  <a:gs pos="50000">
                    <a:srgbClr val="FF66FF"/>
                  </a:gs>
                </a:gsLst>
                <a:lin ang="0" scaled="0"/>
              </a:gra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16" name="円/楕円 43">
                <a:extLst>
                  <a:ext uri="{FF2B5EF4-FFF2-40B4-BE49-F238E27FC236}">
                    <a16:creationId xmlns:a16="http://schemas.microsoft.com/office/drawing/2014/main" id="{D19A8407-268B-4A9F-8C5D-DDB9C4657D8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979712" y="5589240"/>
                <a:ext cx="216024" cy="216024"/>
              </a:xfrm>
              <a:prstGeom prst="ellipse">
                <a:avLst/>
              </a:prstGeom>
              <a:gradFill>
                <a:gsLst>
                  <a:gs pos="52000">
                    <a:srgbClr val="00CC00"/>
                  </a:gs>
                  <a:gs pos="50000">
                    <a:srgbClr val="FF66FF"/>
                  </a:gs>
                </a:gsLst>
                <a:lin ang="0" scaled="0"/>
              </a:gra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</p:grp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B94443FF-3E03-4CB7-B3C8-18B9A422C469}"/>
                </a:ext>
              </a:extLst>
            </p:cNvPr>
            <p:cNvSpPr/>
            <p:nvPr/>
          </p:nvSpPr>
          <p:spPr>
            <a:xfrm>
              <a:off x="1455553" y="696179"/>
              <a:ext cx="233589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b="1" dirty="0">
                  <a:latin typeface="Arial" panose="020B0604020202020204" pitchFamily="34" charset="0"/>
                  <a:ea typeface="HGPｺﾞｼｯｸE" pitchFamily="50" charset="-128"/>
                  <a:cs typeface="Arial" panose="020B0604020202020204" pitchFamily="34" charset="0"/>
                </a:rPr>
                <a:t>IVF-ET using donor’s embryo</a:t>
              </a:r>
              <a:endParaRPr lang="ja-JP" altLang="en-US" sz="1200" b="1" dirty="0">
                <a:latin typeface="Arial" panose="020B0604020202020204" pitchFamily="34" charset="0"/>
                <a:ea typeface="HGPｺﾞｼｯｸE" pitchFamily="50" charset="-128"/>
                <a:cs typeface="Arial" panose="020B0604020202020204" pitchFamily="34" charset="0"/>
              </a:endParaRPr>
            </a:p>
          </p:txBody>
        </p:sp>
      </p:grp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24C228AC-33DC-408E-A32E-9EA41964A5D3}"/>
              </a:ext>
            </a:extLst>
          </p:cNvPr>
          <p:cNvSpPr/>
          <p:nvPr/>
        </p:nvSpPr>
        <p:spPr>
          <a:xfrm>
            <a:off x="3423618" y="4429013"/>
            <a:ext cx="242726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ea typeface="HGPｺﾞｼｯｸE" pitchFamily="50" charset="-128"/>
                <a:cs typeface="Arial" panose="020B0604020202020204" pitchFamily="34" charset="0"/>
              </a:rPr>
              <a:t>Other couple who receive IVF</a:t>
            </a:r>
            <a:endParaRPr lang="ja-JP" altLang="en-US" sz="1200" b="1" dirty="0">
              <a:latin typeface="Arial" panose="020B0604020202020204" pitchFamily="34" charset="0"/>
              <a:ea typeface="HGPｺﾞｼｯｸE" pitchFamily="50" charset="-128"/>
              <a:cs typeface="Arial" panose="020B0604020202020204" pitchFamily="34" charset="0"/>
            </a:endParaRPr>
          </a:p>
        </p:txBody>
      </p: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5E09357D-C2A8-4385-8661-57B186150D4E}"/>
              </a:ext>
            </a:extLst>
          </p:cNvPr>
          <p:cNvGrpSpPr/>
          <p:nvPr/>
        </p:nvGrpSpPr>
        <p:grpSpPr>
          <a:xfrm>
            <a:off x="3296748" y="4902331"/>
            <a:ext cx="3114481" cy="4661779"/>
            <a:chOff x="1013735" y="260648"/>
            <a:chExt cx="3806959" cy="6014435"/>
          </a:xfrm>
        </p:grpSpPr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9805B61B-DB3A-4553-8BBA-260F52616319}"/>
                </a:ext>
              </a:extLst>
            </p:cNvPr>
            <p:cNvGrpSpPr/>
            <p:nvPr/>
          </p:nvGrpSpPr>
          <p:grpSpPr>
            <a:xfrm>
              <a:off x="1013735" y="260648"/>
              <a:ext cx="3806959" cy="6014435"/>
              <a:chOff x="971599" y="332656"/>
              <a:chExt cx="3806959" cy="6014435"/>
            </a:xfrm>
          </p:grpSpPr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5F43BB71-7F3A-400D-B029-D46A1174B212}"/>
                  </a:ext>
                </a:extLst>
              </p:cNvPr>
              <p:cNvGrpSpPr/>
              <p:nvPr/>
            </p:nvGrpSpPr>
            <p:grpSpPr>
              <a:xfrm>
                <a:off x="971599" y="3956930"/>
                <a:ext cx="2871672" cy="2390161"/>
                <a:chOff x="3275855" y="644562"/>
                <a:chExt cx="2871672" cy="2390161"/>
              </a:xfrm>
            </p:grpSpPr>
            <p:grpSp>
              <p:nvGrpSpPr>
                <p:cNvPr id="70" name="グループ化 11">
                  <a:extLst>
                    <a:ext uri="{FF2B5EF4-FFF2-40B4-BE49-F238E27FC236}">
                      <a16:creationId xmlns:a16="http://schemas.microsoft.com/office/drawing/2014/main" id="{DF4B793B-FEBD-4BF4-BE71-3002B6ABFC40}"/>
                    </a:ext>
                  </a:extLst>
                </p:cNvPr>
                <p:cNvGrpSpPr/>
                <p:nvPr/>
              </p:nvGrpSpPr>
              <p:grpSpPr>
                <a:xfrm>
                  <a:off x="5148064" y="1088872"/>
                  <a:ext cx="576064" cy="1764064"/>
                  <a:chOff x="5256000" y="1044000"/>
                  <a:chExt cx="576064" cy="1764064"/>
                </a:xfrm>
              </p:grpSpPr>
              <p:sp>
                <p:nvSpPr>
                  <p:cNvPr id="80" name="円/楕円 27">
                    <a:extLst>
                      <a:ext uri="{FF2B5EF4-FFF2-40B4-BE49-F238E27FC236}">
                        <a16:creationId xmlns:a16="http://schemas.microsoft.com/office/drawing/2014/main" id="{3DBF1226-351B-4E3B-B8EE-779D599FFB46}"/>
                      </a:ext>
                    </a:extLst>
                  </p:cNvPr>
                  <p:cNvSpPr/>
                  <p:nvPr/>
                </p:nvSpPr>
                <p:spPr>
                  <a:xfrm>
                    <a:off x="5292080" y="1044000"/>
                    <a:ext cx="504056" cy="504056"/>
                  </a:xfrm>
                  <a:prstGeom prst="ellipse">
                    <a:avLst/>
                  </a:prstGeom>
                  <a:solidFill>
                    <a:srgbClr val="00CC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atin typeface="HGPｺﾞｼｯｸE" pitchFamily="50" charset="-128"/>
                      <a:ea typeface="HGPｺﾞｼｯｸE" pitchFamily="50" charset="-128"/>
                    </a:endParaRPr>
                  </a:p>
                </p:txBody>
              </p:sp>
              <p:sp>
                <p:nvSpPr>
                  <p:cNvPr id="81" name="角丸四角形 28">
                    <a:extLst>
                      <a:ext uri="{FF2B5EF4-FFF2-40B4-BE49-F238E27FC236}">
                        <a16:creationId xmlns:a16="http://schemas.microsoft.com/office/drawing/2014/main" id="{8A3C6D99-35F4-40C9-8593-1B5017C73186}"/>
                      </a:ext>
                    </a:extLst>
                  </p:cNvPr>
                  <p:cNvSpPr/>
                  <p:nvPr/>
                </p:nvSpPr>
                <p:spPr>
                  <a:xfrm>
                    <a:off x="5256000" y="1556792"/>
                    <a:ext cx="576064" cy="648072"/>
                  </a:xfrm>
                  <a:prstGeom prst="roundRect">
                    <a:avLst/>
                  </a:prstGeom>
                  <a:solidFill>
                    <a:srgbClr val="00CC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atin typeface="HGPｺﾞｼｯｸE" pitchFamily="50" charset="-128"/>
                      <a:ea typeface="HGPｺﾞｼｯｸE" pitchFamily="50" charset="-128"/>
                    </a:endParaRPr>
                  </a:p>
                </p:txBody>
              </p:sp>
              <p:sp>
                <p:nvSpPr>
                  <p:cNvPr id="82" name="台形 81">
                    <a:extLst>
                      <a:ext uri="{FF2B5EF4-FFF2-40B4-BE49-F238E27FC236}">
                        <a16:creationId xmlns:a16="http://schemas.microsoft.com/office/drawing/2014/main" id="{6914AFFF-4395-457F-933B-C472DE9E8D6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328000" y="2232000"/>
                    <a:ext cx="432048" cy="576064"/>
                  </a:xfrm>
                  <a:prstGeom prst="trapezoid">
                    <a:avLst/>
                  </a:prstGeom>
                  <a:solidFill>
                    <a:srgbClr val="00CC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atin typeface="HGPｺﾞｼｯｸE" pitchFamily="50" charset="-128"/>
                      <a:ea typeface="HGPｺﾞｼｯｸE" pitchFamily="50" charset="-128"/>
                    </a:endParaRPr>
                  </a:p>
                </p:txBody>
              </p:sp>
            </p:grpSp>
            <p:grpSp>
              <p:nvGrpSpPr>
                <p:cNvPr id="71" name="グループ化 23">
                  <a:extLst>
                    <a:ext uri="{FF2B5EF4-FFF2-40B4-BE49-F238E27FC236}">
                      <a16:creationId xmlns:a16="http://schemas.microsoft.com/office/drawing/2014/main" id="{5836B481-5EE3-4BFC-9172-F294255FDFF7}"/>
                    </a:ext>
                  </a:extLst>
                </p:cNvPr>
                <p:cNvGrpSpPr/>
                <p:nvPr/>
              </p:nvGrpSpPr>
              <p:grpSpPr>
                <a:xfrm>
                  <a:off x="3635896" y="1124744"/>
                  <a:ext cx="927720" cy="1701304"/>
                  <a:chOff x="3635896" y="1124744"/>
                  <a:chExt cx="927720" cy="1701304"/>
                </a:xfrm>
              </p:grpSpPr>
              <p:sp>
                <p:nvSpPr>
                  <p:cNvPr id="73" name="円/楕円 20">
                    <a:extLst>
                      <a:ext uri="{FF2B5EF4-FFF2-40B4-BE49-F238E27FC236}">
                        <a16:creationId xmlns:a16="http://schemas.microsoft.com/office/drawing/2014/main" id="{322ABC57-6C91-4BB7-AB99-023EEBA8CA61}"/>
                      </a:ext>
                    </a:extLst>
                  </p:cNvPr>
                  <p:cNvSpPr/>
                  <p:nvPr/>
                </p:nvSpPr>
                <p:spPr>
                  <a:xfrm>
                    <a:off x="3635896" y="1124744"/>
                    <a:ext cx="504056" cy="504056"/>
                  </a:xfrm>
                  <a:prstGeom prst="ellipse">
                    <a:avLst/>
                  </a:prstGeom>
                  <a:solidFill>
                    <a:srgbClr val="FF66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atin typeface="HGPｺﾞｼｯｸE" pitchFamily="50" charset="-128"/>
                      <a:ea typeface="HGPｺﾞｼｯｸE" pitchFamily="50" charset="-128"/>
                    </a:endParaRPr>
                  </a:p>
                </p:txBody>
              </p:sp>
              <p:sp>
                <p:nvSpPr>
                  <p:cNvPr id="74" name="台形 73">
                    <a:extLst>
                      <a:ext uri="{FF2B5EF4-FFF2-40B4-BE49-F238E27FC236}">
                        <a16:creationId xmlns:a16="http://schemas.microsoft.com/office/drawing/2014/main" id="{23A7BC31-23A3-42BF-B6DA-A46B6B39CB50}"/>
                      </a:ext>
                    </a:extLst>
                  </p:cNvPr>
                  <p:cNvSpPr/>
                  <p:nvPr/>
                </p:nvSpPr>
                <p:spPr>
                  <a:xfrm>
                    <a:off x="3635896" y="1628800"/>
                    <a:ext cx="504056" cy="747288"/>
                  </a:xfrm>
                  <a:prstGeom prst="trapezoid">
                    <a:avLst/>
                  </a:prstGeom>
                  <a:solidFill>
                    <a:srgbClr val="FF66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atin typeface="HGPｺﾞｼｯｸE" pitchFamily="50" charset="-128"/>
                      <a:ea typeface="HGPｺﾞｼｯｸE" pitchFamily="50" charset="-128"/>
                    </a:endParaRPr>
                  </a:p>
                </p:txBody>
              </p:sp>
              <p:sp>
                <p:nvSpPr>
                  <p:cNvPr id="75" name="台形 74">
                    <a:extLst>
                      <a:ext uri="{FF2B5EF4-FFF2-40B4-BE49-F238E27FC236}">
                        <a16:creationId xmlns:a16="http://schemas.microsoft.com/office/drawing/2014/main" id="{11ED061E-BB55-4D13-8B75-1A84FFF33A1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44000" y="2394000"/>
                    <a:ext cx="288032" cy="432048"/>
                  </a:xfrm>
                  <a:prstGeom prst="trapezoid">
                    <a:avLst/>
                  </a:prstGeom>
                  <a:solidFill>
                    <a:srgbClr val="FF66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atin typeface="HGPｺﾞｼｯｸE" pitchFamily="50" charset="-128"/>
                      <a:ea typeface="HGPｺﾞｼｯｸE" pitchFamily="50" charset="-128"/>
                    </a:endParaRPr>
                  </a:p>
                </p:txBody>
              </p:sp>
              <p:sp>
                <p:nvSpPr>
                  <p:cNvPr id="76" name="円/楕円 23">
                    <a:extLst>
                      <a:ext uri="{FF2B5EF4-FFF2-40B4-BE49-F238E27FC236}">
                        <a16:creationId xmlns:a16="http://schemas.microsoft.com/office/drawing/2014/main" id="{E1DA11F1-947A-4B3B-8FF9-9286DB38909E}"/>
                      </a:ext>
                    </a:extLst>
                  </p:cNvPr>
                  <p:cNvSpPr/>
                  <p:nvPr/>
                </p:nvSpPr>
                <p:spPr>
                  <a:xfrm>
                    <a:off x="3851920" y="1772816"/>
                    <a:ext cx="432048" cy="576064"/>
                  </a:xfrm>
                  <a:prstGeom prst="ellipse">
                    <a:avLst/>
                  </a:prstGeom>
                  <a:solidFill>
                    <a:srgbClr val="FF66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atin typeface="HGPｺﾞｼｯｸE" pitchFamily="50" charset="-128"/>
                      <a:ea typeface="HGPｺﾞｼｯｸE" pitchFamily="50" charset="-128"/>
                    </a:endParaRPr>
                  </a:p>
                </p:txBody>
              </p:sp>
              <p:cxnSp>
                <p:nvCxnSpPr>
                  <p:cNvPr id="77" name="直線コネクタ 76">
                    <a:extLst>
                      <a:ext uri="{FF2B5EF4-FFF2-40B4-BE49-F238E27FC236}">
                        <a16:creationId xmlns:a16="http://schemas.microsoft.com/office/drawing/2014/main" id="{25E886FD-BD7B-4A3A-A46F-8E7F050DB738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4283968" y="1628800"/>
                    <a:ext cx="144016" cy="144016"/>
                  </a:xfrm>
                  <a:prstGeom prst="line">
                    <a:avLst/>
                  </a:prstGeom>
                  <a:ln w="19050">
                    <a:solidFill>
                      <a:srgbClr val="FF66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8" name="直線コネクタ 77">
                    <a:extLst>
                      <a:ext uri="{FF2B5EF4-FFF2-40B4-BE49-F238E27FC236}">
                        <a16:creationId xmlns:a16="http://schemas.microsoft.com/office/drawing/2014/main" id="{B659B15E-CFF9-4A6F-9530-02E8F5902EB4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4355976" y="1980456"/>
                    <a:ext cx="207640" cy="8384"/>
                  </a:xfrm>
                  <a:prstGeom prst="line">
                    <a:avLst/>
                  </a:prstGeom>
                  <a:ln w="19050">
                    <a:solidFill>
                      <a:srgbClr val="FF66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直線コネクタ 78">
                    <a:extLst>
                      <a:ext uri="{FF2B5EF4-FFF2-40B4-BE49-F238E27FC236}">
                        <a16:creationId xmlns:a16="http://schemas.microsoft.com/office/drawing/2014/main" id="{2331C9A3-A6CB-4DD2-94CC-99D404449378}"/>
                      </a:ext>
                    </a:extLst>
                  </p:cNvPr>
                  <p:cNvCxnSpPr/>
                  <p:nvPr/>
                </p:nvCxnSpPr>
                <p:spPr>
                  <a:xfrm>
                    <a:off x="4283968" y="2204864"/>
                    <a:ext cx="144016" cy="135632"/>
                  </a:xfrm>
                  <a:prstGeom prst="line">
                    <a:avLst/>
                  </a:prstGeom>
                  <a:ln w="19050">
                    <a:solidFill>
                      <a:srgbClr val="FF66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72" name="角丸四角形 19">
                  <a:extLst>
                    <a:ext uri="{FF2B5EF4-FFF2-40B4-BE49-F238E27FC236}">
                      <a16:creationId xmlns:a16="http://schemas.microsoft.com/office/drawing/2014/main" id="{5B84CCC5-F4B6-42A7-8B20-B8272860E4CA}"/>
                    </a:ext>
                  </a:extLst>
                </p:cNvPr>
                <p:cNvSpPr/>
                <p:nvPr/>
              </p:nvSpPr>
              <p:spPr>
                <a:xfrm>
                  <a:off x="3275855" y="644562"/>
                  <a:ext cx="2871672" cy="2390161"/>
                </a:xfrm>
                <a:prstGeom prst="round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latin typeface="HGPｺﾞｼｯｸE" pitchFamily="50" charset="-128"/>
                    <a:ea typeface="HGPｺﾞｼｯｸE" pitchFamily="50" charset="-128"/>
                  </a:endParaRPr>
                </a:p>
              </p:txBody>
            </p:sp>
          </p:grpSp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402BC512-B5B2-4038-88B0-6D2E7B1DF2D8}"/>
                  </a:ext>
                </a:extLst>
              </p:cNvPr>
              <p:cNvGrpSpPr/>
              <p:nvPr/>
            </p:nvGrpSpPr>
            <p:grpSpPr>
              <a:xfrm>
                <a:off x="1073479" y="332656"/>
                <a:ext cx="3705079" cy="3168352"/>
                <a:chOff x="4601871" y="620688"/>
                <a:chExt cx="3705079" cy="3168352"/>
              </a:xfrm>
            </p:grpSpPr>
            <p:grpSp>
              <p:nvGrpSpPr>
                <p:cNvPr id="57" name="グループ化 31">
                  <a:extLst>
                    <a:ext uri="{FF2B5EF4-FFF2-40B4-BE49-F238E27FC236}">
                      <a16:creationId xmlns:a16="http://schemas.microsoft.com/office/drawing/2014/main" id="{41A453EC-E3B4-4DA4-81D1-640DD70EBB5A}"/>
                    </a:ext>
                  </a:extLst>
                </p:cNvPr>
                <p:cNvGrpSpPr/>
                <p:nvPr/>
              </p:nvGrpSpPr>
              <p:grpSpPr>
                <a:xfrm>
                  <a:off x="4601871" y="620688"/>
                  <a:ext cx="3705079" cy="2682232"/>
                  <a:chOff x="3377735" y="692696"/>
                  <a:chExt cx="3705079" cy="2682232"/>
                </a:xfrm>
              </p:grpSpPr>
              <p:grpSp>
                <p:nvGrpSpPr>
                  <p:cNvPr id="60" name="グループ化 11">
                    <a:extLst>
                      <a:ext uri="{FF2B5EF4-FFF2-40B4-BE49-F238E27FC236}">
                        <a16:creationId xmlns:a16="http://schemas.microsoft.com/office/drawing/2014/main" id="{2A9BCE5B-AF8F-4C91-99BC-CADEFE639E40}"/>
                      </a:ext>
                    </a:extLst>
                  </p:cNvPr>
                  <p:cNvGrpSpPr/>
                  <p:nvPr/>
                </p:nvGrpSpPr>
                <p:grpSpPr>
                  <a:xfrm>
                    <a:off x="5004048" y="1088872"/>
                    <a:ext cx="576064" cy="1764064"/>
                    <a:chOff x="5111984" y="1044000"/>
                    <a:chExt cx="576064" cy="1764064"/>
                  </a:xfrm>
                </p:grpSpPr>
                <p:sp>
                  <p:nvSpPr>
                    <p:cNvPr id="67" name="円/楕円 54">
                      <a:extLst>
                        <a:ext uri="{FF2B5EF4-FFF2-40B4-BE49-F238E27FC236}">
                          <a16:creationId xmlns:a16="http://schemas.microsoft.com/office/drawing/2014/main" id="{4563A45B-D967-444B-9259-AC843C15AC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8064" y="1044000"/>
                      <a:ext cx="504056" cy="504056"/>
                    </a:xfrm>
                    <a:prstGeom prst="ellipse">
                      <a:avLst/>
                    </a:prstGeom>
                    <a:solidFill>
                      <a:srgbClr val="0000F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latin typeface="HGPｺﾞｼｯｸE" pitchFamily="50" charset="-128"/>
                        <a:ea typeface="HGPｺﾞｼｯｸE" pitchFamily="50" charset="-128"/>
                      </a:endParaRPr>
                    </a:p>
                  </p:txBody>
                </p:sp>
                <p:sp>
                  <p:nvSpPr>
                    <p:cNvPr id="68" name="角丸四角形 55">
                      <a:extLst>
                        <a:ext uri="{FF2B5EF4-FFF2-40B4-BE49-F238E27FC236}">
                          <a16:creationId xmlns:a16="http://schemas.microsoft.com/office/drawing/2014/main" id="{B109EB2B-91B8-49AA-B61E-D80B3D6719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11984" y="1556792"/>
                      <a:ext cx="576064" cy="648072"/>
                    </a:xfrm>
                    <a:prstGeom prst="roundRect">
                      <a:avLst/>
                    </a:prstGeom>
                    <a:solidFill>
                      <a:srgbClr val="0000F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latin typeface="HGPｺﾞｼｯｸE" pitchFamily="50" charset="-128"/>
                        <a:ea typeface="HGPｺﾞｼｯｸE" pitchFamily="50" charset="-128"/>
                      </a:endParaRPr>
                    </a:p>
                  </p:txBody>
                </p:sp>
                <p:sp>
                  <p:nvSpPr>
                    <p:cNvPr id="69" name="台形 68">
                      <a:extLst>
                        <a:ext uri="{FF2B5EF4-FFF2-40B4-BE49-F238E27FC236}">
                          <a16:creationId xmlns:a16="http://schemas.microsoft.com/office/drawing/2014/main" id="{0D73240A-8ADA-46ED-AD81-50434BA1B0A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183984" y="2232000"/>
                      <a:ext cx="432048" cy="576064"/>
                    </a:xfrm>
                    <a:prstGeom prst="trapezoid">
                      <a:avLst/>
                    </a:prstGeom>
                    <a:solidFill>
                      <a:srgbClr val="0000F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latin typeface="HGPｺﾞｼｯｸE" pitchFamily="50" charset="-128"/>
                        <a:ea typeface="HGPｺﾞｼｯｸE" pitchFamily="50" charset="-128"/>
                      </a:endParaRPr>
                    </a:p>
                  </p:txBody>
                </p:sp>
              </p:grpSp>
              <p:grpSp>
                <p:nvGrpSpPr>
                  <p:cNvPr id="61" name="グループ化 23">
                    <a:extLst>
                      <a:ext uri="{FF2B5EF4-FFF2-40B4-BE49-F238E27FC236}">
                        <a16:creationId xmlns:a16="http://schemas.microsoft.com/office/drawing/2014/main" id="{975D8163-2B4B-4147-A1DE-931D4CE5B462}"/>
                      </a:ext>
                    </a:extLst>
                  </p:cNvPr>
                  <p:cNvGrpSpPr/>
                  <p:nvPr/>
                </p:nvGrpSpPr>
                <p:grpSpPr>
                  <a:xfrm>
                    <a:off x="3635896" y="1124744"/>
                    <a:ext cx="504056" cy="1701304"/>
                    <a:chOff x="3635896" y="1124744"/>
                    <a:chExt cx="504056" cy="1701304"/>
                  </a:xfrm>
                </p:grpSpPr>
                <p:sp>
                  <p:nvSpPr>
                    <p:cNvPr id="64" name="円/楕円 47">
                      <a:extLst>
                        <a:ext uri="{FF2B5EF4-FFF2-40B4-BE49-F238E27FC236}">
                          <a16:creationId xmlns:a16="http://schemas.microsoft.com/office/drawing/2014/main" id="{94C7497B-827B-4513-8153-1FF414CE86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35896" y="1124744"/>
                      <a:ext cx="504056" cy="504056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latin typeface="HGPｺﾞｼｯｸE" pitchFamily="50" charset="-128"/>
                        <a:ea typeface="HGPｺﾞｼｯｸE" pitchFamily="50" charset="-128"/>
                      </a:endParaRPr>
                    </a:p>
                  </p:txBody>
                </p:sp>
                <p:sp>
                  <p:nvSpPr>
                    <p:cNvPr id="65" name="台形 64">
                      <a:extLst>
                        <a:ext uri="{FF2B5EF4-FFF2-40B4-BE49-F238E27FC236}">
                          <a16:creationId xmlns:a16="http://schemas.microsoft.com/office/drawing/2014/main" id="{42A93915-1FB2-45A6-9853-56240F8B39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35896" y="1628800"/>
                      <a:ext cx="504056" cy="747288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latin typeface="HGPｺﾞｼｯｸE" pitchFamily="50" charset="-128"/>
                        <a:ea typeface="HGPｺﾞｼｯｸE" pitchFamily="50" charset="-128"/>
                      </a:endParaRPr>
                    </a:p>
                  </p:txBody>
                </p:sp>
                <p:sp>
                  <p:nvSpPr>
                    <p:cNvPr id="66" name="台形 65">
                      <a:extLst>
                        <a:ext uri="{FF2B5EF4-FFF2-40B4-BE49-F238E27FC236}">
                          <a16:creationId xmlns:a16="http://schemas.microsoft.com/office/drawing/2014/main" id="{2C056560-D155-44FF-8AA6-FB88EFAAA525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744000" y="2394000"/>
                      <a:ext cx="288032" cy="432048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latin typeface="HGPｺﾞｼｯｸE" pitchFamily="50" charset="-128"/>
                        <a:ea typeface="HGPｺﾞｼｯｸE" pitchFamily="50" charset="-128"/>
                      </a:endParaRPr>
                    </a:p>
                  </p:txBody>
                </p:sp>
              </p:grpSp>
              <p:cxnSp>
                <p:nvCxnSpPr>
                  <p:cNvPr id="62" name="直線矢印コネクタ 61">
                    <a:extLst>
                      <a:ext uri="{FF2B5EF4-FFF2-40B4-BE49-F238E27FC236}">
                        <a16:creationId xmlns:a16="http://schemas.microsoft.com/office/drawing/2014/main" id="{C9CB02E9-A43D-4D9C-97DB-250359795879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205890" y="2942880"/>
                    <a:ext cx="144016" cy="432048"/>
                  </a:xfrm>
                  <a:prstGeom prst="straightConnector1">
                    <a:avLst/>
                  </a:prstGeom>
                  <a:ln w="19050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角丸四角形 46">
                    <a:extLst>
                      <a:ext uri="{FF2B5EF4-FFF2-40B4-BE49-F238E27FC236}">
                        <a16:creationId xmlns:a16="http://schemas.microsoft.com/office/drawing/2014/main" id="{D877C625-FABB-4260-8A70-D6FC21ACF744}"/>
                      </a:ext>
                    </a:extLst>
                  </p:cNvPr>
                  <p:cNvSpPr/>
                  <p:nvPr/>
                </p:nvSpPr>
                <p:spPr>
                  <a:xfrm>
                    <a:off x="3377735" y="692696"/>
                    <a:ext cx="3705079" cy="2461494"/>
                  </a:xfrm>
                  <a:prstGeom prst="round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atin typeface="HGPｺﾞｼｯｸE" pitchFamily="50" charset="-128"/>
                      <a:ea typeface="HGPｺﾞｼｯｸE" pitchFamily="50" charset="-128"/>
                    </a:endParaRPr>
                  </a:p>
                </p:txBody>
              </p:sp>
            </p:grpSp>
            <p:cxnSp>
              <p:nvCxnSpPr>
                <p:cNvPr id="58" name="直線矢印コネクタ 57">
                  <a:extLst>
                    <a:ext uri="{FF2B5EF4-FFF2-40B4-BE49-F238E27FC236}">
                      <a16:creationId xmlns:a16="http://schemas.microsoft.com/office/drawing/2014/main" id="{E7E097BC-9A2E-4FFA-8403-7BE8FF474440}"/>
                    </a:ext>
                  </a:extLst>
                </p:cNvPr>
                <p:cNvCxnSpPr/>
                <p:nvPr/>
              </p:nvCxnSpPr>
              <p:spPr>
                <a:xfrm>
                  <a:off x="5436096" y="2348880"/>
                  <a:ext cx="792088" cy="1008112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9" name="円/楕円 37">
                  <a:extLst>
                    <a:ext uri="{FF2B5EF4-FFF2-40B4-BE49-F238E27FC236}">
                      <a16:creationId xmlns:a16="http://schemas.microsoft.com/office/drawing/2014/main" id="{ADCECB96-588C-4A7B-8C18-9DF151C5741A}"/>
                    </a:ext>
                  </a:extLst>
                </p:cNvPr>
                <p:cNvSpPr/>
                <p:nvPr/>
              </p:nvSpPr>
              <p:spPr>
                <a:xfrm>
                  <a:off x="6156176" y="3356992"/>
                  <a:ext cx="432048" cy="432048"/>
                </a:xfrm>
                <a:prstGeom prst="ellipse">
                  <a:avLst/>
                </a:prstGeom>
                <a:gradFill>
                  <a:gsLst>
                    <a:gs pos="52000">
                      <a:srgbClr val="0000FF"/>
                    </a:gs>
                    <a:gs pos="50000">
                      <a:srgbClr val="FF0000"/>
                    </a:gs>
                  </a:gsLst>
                  <a:lin ang="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latin typeface="HGPｺﾞｼｯｸE" pitchFamily="50" charset="-128"/>
                    <a:ea typeface="HGPｺﾞｼｯｸE" pitchFamily="50" charset="-128"/>
                  </a:endParaRPr>
                </a:p>
              </p:txBody>
            </p:sp>
          </p:grpSp>
          <p:sp>
            <p:nvSpPr>
              <p:cNvPr id="55" name="フリーフォーム 58">
                <a:extLst>
                  <a:ext uri="{FF2B5EF4-FFF2-40B4-BE49-F238E27FC236}">
                    <a16:creationId xmlns:a16="http://schemas.microsoft.com/office/drawing/2014/main" id="{2B680565-F4C9-4F09-B050-46B60946357A}"/>
                  </a:ext>
                </a:extLst>
              </p:cNvPr>
              <p:cNvSpPr/>
              <p:nvPr/>
            </p:nvSpPr>
            <p:spPr>
              <a:xfrm>
                <a:off x="2035191" y="3670478"/>
                <a:ext cx="736600" cy="1498600"/>
              </a:xfrm>
              <a:custGeom>
                <a:avLst/>
                <a:gdLst>
                  <a:gd name="connsiteX0" fmla="*/ 736600 w 736600"/>
                  <a:gd name="connsiteY0" fmla="*/ 0 h 1498600"/>
                  <a:gd name="connsiteX1" fmla="*/ 584200 w 736600"/>
                  <a:gd name="connsiteY1" fmla="*/ 1092200 h 1498600"/>
                  <a:gd name="connsiteX2" fmla="*/ 0 w 736600"/>
                  <a:gd name="connsiteY2" fmla="*/ 1498600 h 149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36600" h="1498600">
                    <a:moveTo>
                      <a:pt x="736600" y="0"/>
                    </a:moveTo>
                    <a:cubicBezTo>
                      <a:pt x="721783" y="421216"/>
                      <a:pt x="706967" y="842433"/>
                      <a:pt x="584200" y="1092200"/>
                    </a:cubicBezTo>
                    <a:cubicBezTo>
                      <a:pt x="461433" y="1341967"/>
                      <a:pt x="230716" y="1420283"/>
                      <a:pt x="0" y="1498600"/>
                    </a:cubicBezTo>
                  </a:path>
                </a:pathLst>
              </a:cu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56" name="円/楕円 39">
                <a:extLst>
                  <a:ext uri="{FF2B5EF4-FFF2-40B4-BE49-F238E27FC236}">
                    <a16:creationId xmlns:a16="http://schemas.microsoft.com/office/drawing/2014/main" id="{F934F6FF-487D-4088-8835-C5884CFDEB7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19672" y="5301208"/>
                <a:ext cx="216024" cy="216024"/>
              </a:xfrm>
              <a:prstGeom prst="ellipse">
                <a:avLst/>
              </a:prstGeom>
              <a:gradFill>
                <a:gsLst>
                  <a:gs pos="52000">
                    <a:srgbClr val="0000FF"/>
                  </a:gs>
                  <a:gs pos="50000">
                    <a:srgbClr val="FF0000"/>
                  </a:gs>
                </a:gsLst>
                <a:lin ang="0" scaled="0"/>
              </a:gra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</p:grp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96499B62-FFD7-4AF7-814F-FB18DFE0DBD0}"/>
                </a:ext>
              </a:extLst>
            </p:cNvPr>
            <p:cNvSpPr txBox="1"/>
            <p:nvPr/>
          </p:nvSpPr>
          <p:spPr>
            <a:xfrm>
              <a:off x="1301698" y="265370"/>
              <a:ext cx="2844682" cy="4367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dirty="0">
                  <a:latin typeface="Arial" panose="020B0604020202020204" pitchFamily="34" charset="0"/>
                  <a:ea typeface="HGPｺﾞｼｯｸE" pitchFamily="50" charset="-128"/>
                  <a:cs typeface="Arial" panose="020B0604020202020204" pitchFamily="34" charset="0"/>
                </a:rPr>
                <a:t>gestational surrogacy</a:t>
              </a:r>
              <a:endParaRPr kumimoji="1" lang="ja-JP" altLang="en-US" sz="1600" dirty="0">
                <a:latin typeface="Arial" panose="020B0604020202020204" pitchFamily="34" charset="0"/>
                <a:ea typeface="HGPｺﾞｼｯｸE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4001B8AC-5DD4-4B8E-B8B9-EDEFFE4CBBB8}"/>
                </a:ext>
              </a:extLst>
            </p:cNvPr>
            <p:cNvSpPr txBox="1"/>
            <p:nvPr/>
          </p:nvSpPr>
          <p:spPr>
            <a:xfrm>
              <a:off x="3058833" y="3269826"/>
              <a:ext cx="1135633" cy="4367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600" dirty="0">
                  <a:latin typeface="Arial" panose="020B0604020202020204" pitchFamily="34" charset="0"/>
                  <a:ea typeface="HGPｺﾞｼｯｸE" pitchFamily="50" charset="-128"/>
                  <a:cs typeface="Arial" panose="020B0604020202020204" pitchFamily="34" charset="0"/>
                </a:rPr>
                <a:t>embryo</a:t>
              </a:r>
              <a:endParaRPr kumimoji="1" lang="ja-JP" altLang="en-US" sz="1600" dirty="0">
                <a:latin typeface="Arial" panose="020B0604020202020204" pitchFamily="34" charset="0"/>
                <a:ea typeface="HGPｺﾞｼｯｸE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9F024449-EEAF-49F3-8CE1-A85C76A1858D}"/>
                </a:ext>
              </a:extLst>
            </p:cNvPr>
            <p:cNvSpPr txBox="1"/>
            <p:nvPr/>
          </p:nvSpPr>
          <p:spPr>
            <a:xfrm>
              <a:off x="1013735" y="3957675"/>
              <a:ext cx="2074050" cy="3795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>
                  <a:solidFill>
                    <a:srgbClr val="FF66FF"/>
                  </a:solidFill>
                  <a:latin typeface="Arial" panose="020B0604020202020204" pitchFamily="34" charset="0"/>
                  <a:ea typeface="HGPｺﾞｼｯｸE" pitchFamily="50" charset="-128"/>
                  <a:cs typeface="Arial" panose="020B0604020202020204" pitchFamily="34" charset="0"/>
                </a:rPr>
                <a:t>s</a:t>
              </a:r>
              <a:r>
                <a:rPr kumimoji="1" lang="en-US" altLang="ja-JP" sz="1400" dirty="0">
                  <a:solidFill>
                    <a:srgbClr val="FF66FF"/>
                  </a:solidFill>
                  <a:latin typeface="Arial" panose="020B0604020202020204" pitchFamily="34" charset="0"/>
                  <a:ea typeface="HGPｺﾞｼｯｸE" pitchFamily="50" charset="-128"/>
                  <a:cs typeface="Arial" panose="020B0604020202020204" pitchFamily="34" charset="0"/>
                </a:rPr>
                <a:t>urroga</a:t>
              </a:r>
              <a:r>
                <a:rPr lang="en-US" altLang="ja-JP" sz="1400" dirty="0">
                  <a:solidFill>
                    <a:srgbClr val="FF66FF"/>
                  </a:solidFill>
                  <a:latin typeface="Arial" panose="020B0604020202020204" pitchFamily="34" charset="0"/>
                  <a:ea typeface="HGPｺﾞｼｯｸE" pitchFamily="50" charset="-128"/>
                  <a:cs typeface="Arial" panose="020B0604020202020204" pitchFamily="34" charset="0"/>
                </a:rPr>
                <a:t>te mother</a:t>
              </a:r>
              <a:endParaRPr kumimoji="1" lang="ja-JP" altLang="en-US" sz="1400" dirty="0">
                <a:solidFill>
                  <a:srgbClr val="FF66FF"/>
                </a:solidFill>
                <a:latin typeface="Arial" panose="020B0604020202020204" pitchFamily="34" charset="0"/>
                <a:ea typeface="HGPｺﾞｼｯｸE" pitchFamily="50" charset="-128"/>
                <a:cs typeface="Arial" panose="020B0604020202020204" pitchFamily="34" charset="0"/>
              </a:endParaRPr>
            </a:p>
          </p:txBody>
        </p:sp>
      </p:grp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590B930C-09B5-4CE6-9AEE-EA580A011319}"/>
              </a:ext>
            </a:extLst>
          </p:cNvPr>
          <p:cNvSpPr txBox="1"/>
          <p:nvPr/>
        </p:nvSpPr>
        <p:spPr>
          <a:xfrm>
            <a:off x="5349696" y="6016328"/>
            <a:ext cx="935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client couple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917159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</TotalTime>
  <Words>360</Words>
  <Application>Microsoft Office PowerPoint</Application>
  <PresentationFormat>A4 210 x 297 mm</PresentationFormat>
  <Paragraphs>69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HGPｺﾞｼｯｸE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平田 哲也</dc:creator>
  <cp:lastModifiedBy>平田 哲也</cp:lastModifiedBy>
  <cp:revision>9</cp:revision>
  <dcterms:created xsi:type="dcterms:W3CDTF">2018-05-19T02:17:00Z</dcterms:created>
  <dcterms:modified xsi:type="dcterms:W3CDTF">2018-05-19T05:07:28Z</dcterms:modified>
</cp:coreProperties>
</file>