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361" r:id="rId2"/>
    <p:sldId id="262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6029" autoAdjust="0"/>
  </p:normalViewPr>
  <p:slideViewPr>
    <p:cSldViewPr snapToGrid="0" snapToObjects="1">
      <p:cViewPr>
        <p:scale>
          <a:sx n="75" d="100"/>
          <a:sy n="75" d="100"/>
        </p:scale>
        <p:origin x="-1568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2" d="100"/>
        <a:sy n="102" d="100"/>
      </p:scale>
      <p:origin x="0" y="0"/>
    </p:cViewPr>
  </p:sorterViewPr>
  <p:notesViewPr>
    <p:cSldViewPr snapToGrid="0" snapToObjects="1">
      <p:cViewPr varScale="1">
        <p:scale>
          <a:sx n="79" d="100"/>
          <a:sy n="79" d="100"/>
        </p:scale>
        <p:origin x="-2424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notesMaster" Target="notesMasters/notesMaster1.xml"/>
   <Relationship Id="rId5" Type="http://schemas.openxmlformats.org/officeDocument/2006/relationships/printerSettings" Target="printerSettings/printerSettings1.bin"/>
   <Relationship Id="rId6" Type="http://schemas.openxmlformats.org/officeDocument/2006/relationships/presProps" Target="presProps.xml"/>
   <Relationship Id="rId7" Type="http://schemas.openxmlformats.org/officeDocument/2006/relationships/viewProps" Target="viewProps.xml"/>
   <Relationship Id="rId8" Type="http://schemas.openxmlformats.org/officeDocument/2006/relationships/theme" Target="theme/theme1.xml"/>
   <Relationship Id="rId9" Type="http://schemas.openxmlformats.org/officeDocument/2006/relationships/tableStyles" Target="tableStyles.xml"/>
</Relationships>
</file>

<file path=ppt/charts/_rels/chart1.xml.rels><?xml version = '1.0' encoding = 'UTF-8' standalone = 'yes'?>
<Relationships xmlns="http://schemas.openxmlformats.org/package/2006/relationships">
   <Relationship Id="rId1" Type="http://schemas.openxmlformats.org/officeDocument/2006/relationships/oleObject" TargetMode="External" Target="http://invalid.uri"/>
</Relationships>
</file>

<file path=ppt/charts/_rels/chart2.xml.rels><?xml version = '1.0' encoding = 'UTF-8' standalone = 'yes'?>
<Relationships xmlns="http://schemas.openxmlformats.org/package/2006/relationships">
   <Relationship Id="rId1" Type="http://schemas.openxmlformats.org/officeDocument/2006/relationships/oleObject" TargetMode="External" Target="http://invalid.uri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Bacterial 16S rRNA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'16s'!$M$2</c:f>
              <c:strCache>
                <c:ptCount val="1"/>
                <c:pt idx="0">
                  <c:v>H2O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errBars>
            <c:errBarType val="plus"/>
            <c:errValType val="cust"/>
            <c:noEndCap val="1"/>
            <c:plus>
              <c:numRef>
                <c:f>'16s'!$Q$2:$R$2</c:f>
                <c:numCache>
                  <c:formatCode>General</c:formatCode>
                  <c:ptCount val="2"/>
                  <c:pt idx="0">
                    <c:v>0.301570044840417</c:v>
                  </c:pt>
                  <c:pt idx="1">
                    <c:v>0.442839175960654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'16s'!$N$1:$O$1</c:f>
              <c:strCache>
                <c:ptCount val="2"/>
                <c:pt idx="0">
                  <c:v>Ctrl</c:v>
                </c:pt>
                <c:pt idx="1">
                  <c:v>SCD</c:v>
                </c:pt>
              </c:strCache>
            </c:strRef>
          </c:cat>
          <c:val>
            <c:numRef>
              <c:f>'16s'!$N$2:$O$2</c:f>
              <c:numCache>
                <c:formatCode>0</c:formatCode>
                <c:ptCount val="2"/>
                <c:pt idx="0">
                  <c:v>0.986578693945606</c:v>
                </c:pt>
                <c:pt idx="1">
                  <c:v>2.899900337080678</c:v>
                </c:pt>
              </c:numCache>
            </c:numRef>
          </c:val>
        </c:ser>
        <c:ser>
          <c:idx val="1"/>
          <c:order val="1"/>
          <c:tx>
            <c:strRef>
              <c:f>'16s'!$M$3</c:f>
              <c:strCache>
                <c:ptCount val="1"/>
                <c:pt idx="0">
                  <c:v>Abx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errBars>
            <c:errBarType val="plus"/>
            <c:errValType val="cust"/>
            <c:noEndCap val="1"/>
            <c:plus>
              <c:numRef>
                <c:f>'16s'!$Q$3:$R$3</c:f>
                <c:numCache>
                  <c:formatCode>General</c:formatCode>
                  <c:ptCount val="2"/>
                  <c:pt idx="0">
                    <c:v>0.0840745070750133</c:v>
                  </c:pt>
                  <c:pt idx="1">
                    <c:v>0.196342233618878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'16s'!$N$1:$O$1</c:f>
              <c:strCache>
                <c:ptCount val="2"/>
                <c:pt idx="0">
                  <c:v>Ctrl</c:v>
                </c:pt>
                <c:pt idx="1">
                  <c:v>SCD</c:v>
                </c:pt>
              </c:strCache>
            </c:strRef>
          </c:cat>
          <c:val>
            <c:numRef>
              <c:f>'16s'!$N$3:$O$3</c:f>
              <c:numCache>
                <c:formatCode>0</c:formatCode>
                <c:ptCount val="2"/>
                <c:pt idx="0">
                  <c:v>0.272861424355279</c:v>
                </c:pt>
                <c:pt idx="1">
                  <c:v>0.284188612102705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11110744"/>
        <c:axId val="-2111620408"/>
      </c:barChart>
      <c:catAx>
        <c:axId val="-2111110744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1620408"/>
        <c:crosses val="autoZero"/>
        <c:auto val="1"/>
        <c:lblAlgn val="ctr"/>
        <c:lblOffset val="100"/>
        <c:noMultiLvlLbl val="0"/>
      </c:catAx>
      <c:valAx>
        <c:axId val="-211162040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Relative levels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crossAx val="-2111110744"/>
        <c:crosses val="autoZero"/>
        <c:crossBetween val="between"/>
        <c:majorUnit val="1.0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400" b="0"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IL1β</a:t>
            </a:r>
            <a:endParaRPr lang="en-US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</c:spPr>
          <c:invertIfNegative val="0"/>
          <c:errBars>
            <c:errBarType val="plus"/>
            <c:errValType val="cust"/>
            <c:noEndCap val="1"/>
            <c:plus>
              <c:numRef>
                <c:f>'IL1b RT'!$AA$3:$AA$5</c:f>
                <c:numCache>
                  <c:formatCode>General</c:formatCode>
                  <c:ptCount val="3"/>
                  <c:pt idx="0">
                    <c:v>0.212465459986879</c:v>
                  </c:pt>
                  <c:pt idx="1">
                    <c:v>0.128414261292962</c:v>
                  </c:pt>
                  <c:pt idx="2">
                    <c:v>0.245195219374817</c:v>
                  </c:pt>
                </c:numCache>
              </c:numRef>
            </c:plus>
          </c:errBars>
          <c:cat>
            <c:strRef>
              <c:f>('IL1b RT'!$W$3,'IL1b RT'!$W$5)</c:f>
              <c:strCache>
                <c:ptCount val="2"/>
                <c:pt idx="0">
                  <c:v>Ctrl</c:v>
                </c:pt>
                <c:pt idx="1">
                  <c:v>SCD</c:v>
                </c:pt>
              </c:strCache>
            </c:strRef>
          </c:cat>
          <c:val>
            <c:numRef>
              <c:f>('IL1b RT'!$X$3,'IL1b RT'!$X$5)</c:f>
              <c:numCache>
                <c:formatCode>0.0</c:formatCode>
                <c:ptCount val="2"/>
                <c:pt idx="0">
                  <c:v>0.70706331648786</c:v>
                </c:pt>
                <c:pt idx="1">
                  <c:v>1.575648690006277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139542840"/>
        <c:axId val="2137112904"/>
      </c:barChart>
      <c:catAx>
        <c:axId val="2139542840"/>
        <c:scaling>
          <c:orientation val="minMax"/>
        </c:scaling>
        <c:delete val="0"/>
        <c:axPos val="b"/>
        <c:numFmt formatCode="0.00" sourceLinked="1"/>
        <c:majorTickMark val="out"/>
        <c:minorTickMark val="none"/>
        <c:tickLblPos val="nextTo"/>
        <c:crossAx val="2137112904"/>
        <c:crosses val="autoZero"/>
        <c:auto val="1"/>
        <c:lblAlgn val="ctr"/>
        <c:lblOffset val="100"/>
        <c:noMultiLvlLbl val="0"/>
      </c:catAx>
      <c:valAx>
        <c:axId val="213711290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mRNA level</a:t>
                </a:r>
              </a:p>
            </c:rich>
          </c:tx>
          <c:layout>
            <c:manualLayout>
              <c:xMode val="edge"/>
              <c:yMode val="edge"/>
              <c:x val="0.0851952946479437"/>
              <c:y val="0.25541798084063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crossAx val="2139542840"/>
        <c:crosses val="autoZero"/>
        <c:crossBetween val="between"/>
        <c:majorUnit val="1.0"/>
      </c:valAx>
    </c:plotArea>
    <c:plotVisOnly val="1"/>
    <c:dispBlanksAs val="gap"/>
    <c:showDLblsOverMax val="0"/>
  </c:chart>
  <c:txPr>
    <a:bodyPr/>
    <a:lstStyle/>
    <a:p>
      <a:pPr>
        <a:defRPr sz="1800" b="0"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 = '1.0' encoding = 'UTF-8' standalone = 'yes'?>
<Relationships xmlns="http://schemas.openxmlformats.org/package/2006/relationships">
 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62673D-21F4-CD40-8244-B7E729DFAE95}" type="datetimeFigureOut">
              <a:rPr lang="en-US" smtClean="0"/>
              <a:t>6/7/18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450E5A-C59D-3A40-8E66-6F723B60A4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946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BBB3F-347D-4844-A76E-380A222E1E88}" type="datetimeFigureOut">
              <a:rPr lang="en-US" smtClean="0"/>
              <a:t>6/7/18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F3C4A-1EE0-A249-BD6F-66D6F5F35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359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BBB3F-347D-4844-A76E-380A222E1E88}" type="datetimeFigureOut">
              <a:rPr lang="en-US" smtClean="0"/>
              <a:t>6/7/18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F3C4A-1EE0-A249-BD6F-66D6F5F35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855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BBB3F-347D-4844-A76E-380A222E1E88}" type="datetimeFigureOut">
              <a:rPr lang="en-US" smtClean="0"/>
              <a:t>6/7/18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F3C4A-1EE0-A249-BD6F-66D6F5F35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655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BBB3F-347D-4844-A76E-380A222E1E88}" type="datetimeFigureOut">
              <a:rPr lang="en-US" smtClean="0"/>
              <a:t>6/7/18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F3C4A-1EE0-A249-BD6F-66D6F5F35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680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BBB3F-347D-4844-A76E-380A222E1E88}" type="datetimeFigureOut">
              <a:rPr lang="en-US" smtClean="0"/>
              <a:t>6/7/18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F3C4A-1EE0-A249-BD6F-66D6F5F35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656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BBB3F-347D-4844-A76E-380A222E1E88}" type="datetimeFigureOut">
              <a:rPr lang="en-US" smtClean="0"/>
              <a:t>6/7/18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F3C4A-1EE0-A249-BD6F-66D6F5F35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07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BBB3F-347D-4844-A76E-380A222E1E88}" type="datetimeFigureOut">
              <a:rPr lang="en-US" smtClean="0"/>
              <a:t>6/7/18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F3C4A-1EE0-A249-BD6F-66D6F5F35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733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BBB3F-347D-4844-A76E-380A222E1E88}" type="datetimeFigureOut">
              <a:rPr lang="en-US" smtClean="0"/>
              <a:t>6/7/18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F3C4A-1EE0-A249-BD6F-66D6F5F35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570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BBB3F-347D-4844-A76E-380A222E1E88}" type="datetimeFigureOut">
              <a:rPr lang="en-US" smtClean="0"/>
              <a:t>6/7/18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F3C4A-1EE0-A249-BD6F-66D6F5F35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053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BBB3F-347D-4844-A76E-380A222E1E88}" type="datetimeFigureOut">
              <a:rPr lang="en-US" smtClean="0"/>
              <a:t>6/7/18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F3C4A-1EE0-A249-BD6F-66D6F5F35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855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BBB3F-347D-4844-A76E-380A222E1E88}" type="datetimeFigureOut">
              <a:rPr lang="en-US" smtClean="0"/>
              <a:t>6/7/18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F3C4A-1EE0-A249-BD6F-66D6F5F35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241828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BBB3F-347D-4844-A76E-380A222E1E88}" type="datetimeFigureOut">
              <a:rPr lang="en-US" smtClean="0"/>
              <a:t>6/7/18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F3C4A-1EE0-A249-BD6F-66D6F5F35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907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chart" Target="../charts/chart1.xml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2" Type="http://schemas.openxmlformats.org/officeDocument/2006/relationships/chart" Target="../charts/chart2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7800" y="3619500"/>
            <a:ext cx="8724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/>
                <a:cs typeface="Arial"/>
              </a:rPr>
              <a:t>Supplemental </a:t>
            </a:r>
            <a:r>
              <a:rPr lang="en-US" sz="1600" b="1" dirty="0">
                <a:latin typeface="Arial"/>
                <a:cs typeface="Arial"/>
              </a:rPr>
              <a:t>Figure 1. Increased gut bacteria load in SCD mice and bacterial depletion after </a:t>
            </a:r>
            <a:r>
              <a:rPr lang="en-US" sz="1600" b="1" dirty="0" err="1">
                <a:latin typeface="Arial"/>
                <a:cs typeface="Arial"/>
              </a:rPr>
              <a:t>Abx</a:t>
            </a:r>
            <a:r>
              <a:rPr lang="en-US" sz="1600" b="1" dirty="0">
                <a:latin typeface="Arial"/>
                <a:cs typeface="Arial"/>
              </a:rPr>
              <a:t> treatment in both genotypes</a:t>
            </a:r>
            <a:r>
              <a:rPr lang="en-US" sz="1600" b="1" dirty="0" smtClean="0">
                <a:latin typeface="Arial"/>
                <a:cs typeface="Arial"/>
              </a:rPr>
              <a:t>.</a:t>
            </a:r>
            <a:r>
              <a:rPr lang="en-US" sz="1600" dirty="0" smtClean="0">
                <a:latin typeface="Arial"/>
                <a:cs typeface="Arial"/>
              </a:rPr>
              <a:t> Genomic </a:t>
            </a:r>
            <a:r>
              <a:rPr lang="en-US" sz="1600" dirty="0">
                <a:latin typeface="Arial"/>
                <a:cs typeface="Arial"/>
              </a:rPr>
              <a:t>DNA was isolated from equal amounts of fecal material of </a:t>
            </a:r>
            <a:r>
              <a:rPr lang="en-US" sz="1600" dirty="0" smtClean="0">
                <a:latin typeface="Arial"/>
                <a:cs typeface="Arial"/>
              </a:rPr>
              <a:t>single</a:t>
            </a:r>
            <a:r>
              <a:rPr lang="en-US" sz="1600" dirty="0">
                <a:latin typeface="Arial"/>
                <a:cs typeface="Arial"/>
              </a:rPr>
              <a:t>-housed 4-month-old Ctrl and SCD male mice </a:t>
            </a:r>
            <a:r>
              <a:rPr lang="en-US" sz="1600" dirty="0" smtClean="0">
                <a:latin typeface="Arial"/>
                <a:cs typeface="Arial"/>
              </a:rPr>
              <a:t>that were </a:t>
            </a:r>
            <a:r>
              <a:rPr lang="en-US" sz="1600" dirty="0">
                <a:latin typeface="Arial"/>
                <a:cs typeface="Arial"/>
              </a:rPr>
              <a:t>treated with H</a:t>
            </a:r>
            <a:r>
              <a:rPr lang="en-US" sz="1600" baseline="-25000" dirty="0">
                <a:latin typeface="Arial"/>
                <a:cs typeface="Arial"/>
              </a:rPr>
              <a:t>2</a:t>
            </a:r>
            <a:r>
              <a:rPr lang="en-US" sz="1600" dirty="0">
                <a:latin typeface="Arial"/>
                <a:cs typeface="Arial"/>
              </a:rPr>
              <a:t>O or </a:t>
            </a:r>
            <a:r>
              <a:rPr lang="en-US" sz="1600" dirty="0" err="1">
                <a:latin typeface="Arial"/>
                <a:cs typeface="Arial"/>
              </a:rPr>
              <a:t>Abx</a:t>
            </a:r>
            <a:r>
              <a:rPr lang="en-US" sz="1600" dirty="0">
                <a:latin typeface="Arial"/>
                <a:cs typeface="Arial"/>
              </a:rPr>
              <a:t> for 2 weeks. 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>
                <a:latin typeface="Arial"/>
                <a:cs typeface="Arial"/>
              </a:rPr>
              <a:t>Relative quantification of 16S </a:t>
            </a:r>
            <a:r>
              <a:rPr lang="en-US" sz="1600" dirty="0" err="1">
                <a:latin typeface="Arial"/>
                <a:cs typeface="Arial"/>
              </a:rPr>
              <a:t>rRNA</a:t>
            </a:r>
            <a:r>
              <a:rPr lang="en-US" sz="1600" dirty="0">
                <a:latin typeface="Arial"/>
                <a:cs typeface="Arial"/>
              </a:rPr>
              <a:t> gene copies of total bacteria were determined by </a:t>
            </a:r>
            <a:r>
              <a:rPr lang="en-US" sz="1600" dirty="0" err="1">
                <a:latin typeface="Arial"/>
                <a:cs typeface="Arial"/>
              </a:rPr>
              <a:t>qPCR</a:t>
            </a:r>
            <a:r>
              <a:rPr lang="en-US" sz="1600" dirty="0">
                <a:latin typeface="Arial"/>
                <a:cs typeface="Arial"/>
              </a:rPr>
              <a:t>, using universal 16S </a:t>
            </a:r>
            <a:r>
              <a:rPr lang="en-US" sz="1600" dirty="0" err="1">
                <a:latin typeface="Arial"/>
                <a:cs typeface="Arial"/>
              </a:rPr>
              <a:t>rRNA</a:t>
            </a:r>
            <a:r>
              <a:rPr lang="en-US" sz="1600" dirty="0">
                <a:latin typeface="Arial"/>
                <a:cs typeface="Arial"/>
              </a:rPr>
              <a:t> primers. </a:t>
            </a:r>
            <a:r>
              <a:rPr lang="en-US" sz="1600" dirty="0" smtClean="0">
                <a:latin typeface="Arial"/>
                <a:cs typeface="Arial"/>
              </a:rPr>
              <a:t>n=</a:t>
            </a:r>
            <a:r>
              <a:rPr lang="en-US" sz="1600" dirty="0">
                <a:latin typeface="Arial"/>
                <a:cs typeface="Arial"/>
              </a:rPr>
              <a:t>6 mice/group. *</a:t>
            </a:r>
            <a:r>
              <a:rPr lang="en-US" sz="1600" i="1" dirty="0">
                <a:latin typeface="Arial"/>
                <a:cs typeface="Arial"/>
              </a:rPr>
              <a:t>p</a:t>
            </a:r>
            <a:r>
              <a:rPr lang="en-US" sz="1600" dirty="0">
                <a:latin typeface="Arial"/>
                <a:cs typeface="Arial"/>
              </a:rPr>
              <a:t>&lt;0.05 compared with Ctrl-H</a:t>
            </a:r>
            <a:r>
              <a:rPr lang="en-US" sz="1600" baseline="-25000" dirty="0">
                <a:latin typeface="Arial"/>
                <a:cs typeface="Arial"/>
              </a:rPr>
              <a:t>2</a:t>
            </a:r>
            <a:r>
              <a:rPr lang="en-US" sz="1600" dirty="0">
                <a:latin typeface="Arial"/>
                <a:cs typeface="Arial"/>
              </a:rPr>
              <a:t>O; </a:t>
            </a:r>
            <a:r>
              <a:rPr lang="en-US" sz="1600" baseline="30000" dirty="0">
                <a:latin typeface="Arial"/>
                <a:cs typeface="Arial"/>
              </a:rPr>
              <a:t>#</a:t>
            </a:r>
            <a:r>
              <a:rPr lang="en-US" sz="1600" i="1" dirty="0">
                <a:latin typeface="Arial"/>
                <a:cs typeface="Arial"/>
              </a:rPr>
              <a:t>p</a:t>
            </a:r>
            <a:r>
              <a:rPr lang="en-US" sz="1600" dirty="0">
                <a:latin typeface="Arial"/>
                <a:cs typeface="Arial"/>
              </a:rPr>
              <a:t>&lt;0.05 compared with corresponding H</a:t>
            </a:r>
            <a:r>
              <a:rPr lang="en-US" sz="1600" baseline="-25000" dirty="0">
                <a:latin typeface="Arial"/>
                <a:cs typeface="Arial"/>
              </a:rPr>
              <a:t>2</a:t>
            </a:r>
            <a:r>
              <a:rPr lang="en-US" sz="1600" dirty="0">
                <a:latin typeface="Arial"/>
                <a:cs typeface="Arial"/>
              </a:rPr>
              <a:t>O group; two-way ANOVA</a:t>
            </a:r>
            <a:r>
              <a:rPr lang="en-US" sz="1600" dirty="0" smtClean="0">
                <a:latin typeface="Arial"/>
                <a:cs typeface="Arial"/>
              </a:rPr>
              <a:t>.</a:t>
            </a:r>
            <a:endParaRPr lang="en-US" sz="1600" dirty="0">
              <a:latin typeface="Arial"/>
              <a:cs typeface="Arial"/>
            </a:endParaRP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2100753"/>
              </p:ext>
            </p:extLst>
          </p:nvPr>
        </p:nvGraphicFramePr>
        <p:xfrm>
          <a:off x="2286000" y="508000"/>
          <a:ext cx="4572000" cy="27432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826000" y="990600"/>
            <a:ext cx="299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771900" y="228016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257800" y="228016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532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3261487" y="420737"/>
            <a:ext cx="1916796" cy="2176272"/>
            <a:chOff x="581787" y="141337"/>
            <a:chExt cx="1916796" cy="2176272"/>
          </a:xfrm>
        </p:grpSpPr>
        <p:graphicFrame>
          <p:nvGraphicFramePr>
            <p:cNvPr id="7" name="Chart 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56237923"/>
                </p:ext>
              </p:extLst>
            </p:nvPr>
          </p:nvGraphicFramePr>
          <p:xfrm>
            <a:off x="581787" y="141337"/>
            <a:ext cx="1916796" cy="2176272"/>
          </p:xfrm>
          <a:graphic>
            <a:graphicData uri="http://schemas.openxmlformats.org/drawingml/2006/chart">
              <c:chart xmlns:c="http://schemas.openxmlformats.org/drawingml/2006/chart" r:id="rId2"/>
            </a:graphicData>
          </a:graphic>
        </p:graphicFrame>
        <p:sp>
          <p:nvSpPr>
            <p:cNvPr id="8" name="TextBox 7"/>
            <p:cNvSpPr txBox="1"/>
            <p:nvPr/>
          </p:nvSpPr>
          <p:spPr>
            <a:xfrm>
              <a:off x="1940424" y="608935"/>
              <a:ext cx="3379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*</a:t>
              </a:r>
              <a:endParaRPr lang="en-US" sz="2400" dirty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66700" y="3683000"/>
            <a:ext cx="87249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/>
                <a:cs typeface="Arial"/>
              </a:rPr>
              <a:t>Supplemental Figure 2. Increased </a:t>
            </a:r>
            <a:r>
              <a:rPr lang="en-US" sz="1600" b="1" dirty="0">
                <a:latin typeface="Arial"/>
                <a:cs typeface="Arial"/>
              </a:rPr>
              <a:t>IL1</a:t>
            </a:r>
            <a:r>
              <a:rPr lang="en-US" sz="1600" b="1" dirty="0">
                <a:latin typeface="Arial"/>
                <a:cs typeface="Arial"/>
                <a:sym typeface="Symbol"/>
              </a:rPr>
              <a:t></a:t>
            </a:r>
            <a:r>
              <a:rPr lang="en-US" sz="1600" b="1" dirty="0">
                <a:latin typeface="Arial"/>
                <a:cs typeface="Arial"/>
              </a:rPr>
              <a:t> mRNA expression in BM from </a:t>
            </a:r>
            <a:r>
              <a:rPr lang="en-US" sz="1600" b="1" dirty="0" smtClean="0">
                <a:latin typeface="Arial"/>
                <a:cs typeface="Arial"/>
              </a:rPr>
              <a:t>SCD mice</a:t>
            </a:r>
            <a:r>
              <a:rPr lang="en-US" sz="1600" dirty="0" smtClean="0">
                <a:latin typeface="Arial"/>
                <a:cs typeface="Arial"/>
              </a:rPr>
              <a:t>. BMs were directly </a:t>
            </a:r>
            <a:r>
              <a:rPr lang="en-US" sz="1600" dirty="0">
                <a:latin typeface="Arial"/>
                <a:cs typeface="Arial"/>
              </a:rPr>
              <a:t>flushed </a:t>
            </a:r>
            <a:r>
              <a:rPr lang="en-US" sz="1600" dirty="0" smtClean="0">
                <a:latin typeface="Arial"/>
                <a:cs typeface="Arial"/>
              </a:rPr>
              <a:t>from </a:t>
            </a:r>
            <a:r>
              <a:rPr lang="en-US" sz="1600" dirty="0">
                <a:latin typeface="Arial"/>
                <a:cs typeface="Arial"/>
              </a:rPr>
              <a:t>6-month-old Ctrl and SCD male mice. RT-</a:t>
            </a:r>
            <a:r>
              <a:rPr lang="en-US" sz="1600" dirty="0" err="1">
                <a:latin typeface="Arial"/>
                <a:cs typeface="Arial"/>
              </a:rPr>
              <a:t>qPCR</a:t>
            </a:r>
            <a:r>
              <a:rPr lang="en-US" sz="1600" dirty="0">
                <a:latin typeface="Arial"/>
                <a:cs typeface="Arial"/>
              </a:rPr>
              <a:t> analysis showed that IL1</a:t>
            </a:r>
            <a:r>
              <a:rPr lang="en-US" sz="1600" dirty="0">
                <a:latin typeface="Arial"/>
                <a:cs typeface="Arial"/>
                <a:sym typeface="Symbol"/>
              </a:rPr>
              <a:t></a:t>
            </a:r>
            <a:r>
              <a:rPr lang="en-US" sz="1600" dirty="0">
                <a:latin typeface="Arial"/>
                <a:cs typeface="Arial"/>
              </a:rPr>
              <a:t> was significantly increased in SCD compared with Ctrl </a:t>
            </a:r>
            <a:r>
              <a:rPr lang="en-US" sz="1600" dirty="0" smtClean="0">
                <a:latin typeface="Arial"/>
                <a:cs typeface="Arial"/>
              </a:rPr>
              <a:t>mice. </a:t>
            </a:r>
            <a:r>
              <a:rPr lang="en-US" sz="1600" dirty="0">
                <a:latin typeface="Arial"/>
                <a:cs typeface="Arial"/>
              </a:rPr>
              <a:t>n=4 mice/group</a:t>
            </a:r>
            <a:r>
              <a:rPr lang="en-US" sz="1600" dirty="0" smtClean="0">
                <a:latin typeface="Arial"/>
                <a:cs typeface="Arial"/>
              </a:rPr>
              <a:t>. </a:t>
            </a:r>
            <a:r>
              <a:rPr lang="en-US" sz="1600" dirty="0">
                <a:latin typeface="Arial"/>
                <a:cs typeface="Arial"/>
              </a:rPr>
              <a:t>*</a:t>
            </a:r>
            <a:r>
              <a:rPr lang="en-US" sz="1600" i="1" dirty="0">
                <a:latin typeface="Arial"/>
                <a:cs typeface="Arial"/>
              </a:rPr>
              <a:t>p</a:t>
            </a:r>
            <a:r>
              <a:rPr lang="en-US" sz="1600" dirty="0">
                <a:latin typeface="Arial"/>
                <a:cs typeface="Arial"/>
              </a:rPr>
              <a:t>&lt;0.05 compared with Ctrl; T-test.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5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8249</TotalTime>
  <Words>189</Words>
  <Application>Microsoft Macintosh PowerPoint</Application>
  <PresentationFormat>On-screen Show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