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314" r:id="rId2"/>
    <p:sldId id="315" r:id="rId3"/>
    <p:sldId id="326" r:id="rId4"/>
    <p:sldId id="323" r:id="rId5"/>
    <p:sldId id="316" r:id="rId6"/>
    <p:sldId id="317" r:id="rId7"/>
    <p:sldId id="327" r:id="rId8"/>
    <p:sldId id="319" r:id="rId9"/>
    <p:sldId id="318" r:id="rId10"/>
    <p:sldId id="328" r:id="rId11"/>
    <p:sldId id="32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660"/>
  </p:normalViewPr>
  <p:slideViewPr>
    <p:cSldViewPr snapToGrid="0">
      <p:cViewPr varScale="1">
        <p:scale>
          <a:sx n="135" d="100"/>
          <a:sy n="135" d="100"/>
        </p:scale>
        <p:origin x="-104" y="-14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microsoft.com/office/2016/11/relationships/changesInfo" Target="changesInfos/changesInfo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D4B7A215-73C2-44C5-B32C-245F755C2577}"/>
    <pc:docChg chg="modSld">
      <pc:chgData name="" userId="" providerId="" clId="Web-{D4B7A215-73C2-44C5-B32C-245F755C2577}" dt="2018-08-14T15:08:27.299" v="17" actId="20577"/>
      <pc:docMkLst>
        <pc:docMk/>
      </pc:docMkLst>
      <pc:sldChg chg="modSp">
        <pc:chgData name="" userId="" providerId="" clId="Web-{D4B7A215-73C2-44C5-B32C-245F755C2577}" dt="2018-08-14T15:08:27.299" v="17" actId="20577"/>
        <pc:sldMkLst>
          <pc:docMk/>
          <pc:sldMk cId="1406566554" sldId="327"/>
        </pc:sldMkLst>
        <pc:spChg chg="mod">
          <ac:chgData name="" userId="" providerId="" clId="Web-{D4B7A215-73C2-44C5-B32C-245F755C2577}" dt="2018-08-14T15:08:27.299" v="17" actId="20577"/>
          <ac:spMkLst>
            <pc:docMk/>
            <pc:sldMk cId="1406566554" sldId="327"/>
            <ac:spMk id="5"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Macintosh%20HD:Users:mathurinn:Documents:Projects:DIAN:3_PerfusionPiB-FDG:ManuscriptPreparation:Data:TimeFrame_eval:SpatialCorr_eval.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scatterChart>
        <c:scatterStyle val="lineMarker"/>
        <c:varyColors val="0"/>
        <c:ser>
          <c:idx val="0"/>
          <c:order val="0"/>
          <c:spPr>
            <a:ln w="47625">
              <a:noFill/>
            </a:ln>
            <a:effectLst/>
          </c:spPr>
          <c:marker>
            <c:symbol val="diamond"/>
            <c:size val="7"/>
            <c:spPr>
              <a:solidFill>
                <a:schemeClr val="bg1"/>
              </a:solidFill>
              <a:ln>
                <a:solidFill>
                  <a:schemeClr val="tx1"/>
                </a:solidFill>
              </a:ln>
              <a:effectLst/>
            </c:spPr>
          </c:marker>
          <c:dPt>
            <c:idx val="3"/>
            <c:bubble3D val="0"/>
            <c:extLst xmlns:c16r2="http://schemas.microsoft.com/office/drawing/2015/06/chart">
              <c:ext xmlns:c16="http://schemas.microsoft.com/office/drawing/2014/chart" uri="{C3380CC4-5D6E-409C-BE32-E72D297353CC}">
                <c16:uniqueId val="{00000000-BA4D-4833-B93A-8472C5FCB9BB}"/>
              </c:ext>
            </c:extLst>
          </c:dPt>
          <c:dPt>
            <c:idx val="4"/>
            <c:marker>
              <c:spPr>
                <a:solidFill>
                  <a:schemeClr val="tx1">
                    <a:lumMod val="50000"/>
                    <a:lumOff val="50000"/>
                  </a:schemeClr>
                </a:solidFill>
                <a:ln>
                  <a:solidFill>
                    <a:schemeClr val="tx1"/>
                  </a:solidFill>
                </a:ln>
                <a:effectLst/>
              </c:spPr>
            </c:marker>
            <c:bubble3D val="0"/>
            <c:extLst xmlns:c16r2="http://schemas.microsoft.com/office/drawing/2015/06/chart">
              <c:ext xmlns:c16="http://schemas.microsoft.com/office/drawing/2014/chart" uri="{C3380CC4-5D6E-409C-BE32-E72D297353CC}">
                <c16:uniqueId val="{00000001-BA4D-4833-B93A-8472C5FCB9BB}"/>
              </c:ext>
            </c:extLst>
          </c:dPt>
          <c:errBars>
            <c:errDir val="y"/>
            <c:errBarType val="both"/>
            <c:errValType val="cust"/>
            <c:noEndCap val="0"/>
            <c:plus>
              <c:numRef>
                <c:f>WholeBrain!$C$114:$I$114</c:f>
                <c:numCache>
                  <c:formatCode>General</c:formatCode>
                  <c:ptCount val="7"/>
                  <c:pt idx="0">
                    <c:v>0.00391736214684032</c:v>
                  </c:pt>
                  <c:pt idx="1">
                    <c:v>0.00378175652737022</c:v>
                  </c:pt>
                  <c:pt idx="2">
                    <c:v>0.00365015802582702</c:v>
                  </c:pt>
                  <c:pt idx="3">
                    <c:v>0.00360389003040749</c:v>
                  </c:pt>
                  <c:pt idx="4">
                    <c:v>0.00367619904707849</c:v>
                  </c:pt>
                  <c:pt idx="5">
                    <c:v>0.00360910945884277</c:v>
                  </c:pt>
                  <c:pt idx="6">
                    <c:v>0.00372487168229454</c:v>
                  </c:pt>
                </c:numCache>
              </c:numRef>
            </c:plus>
            <c:minus>
              <c:numRef>
                <c:f>WholeBrain!$C$114:$I$114</c:f>
                <c:numCache>
                  <c:formatCode>General</c:formatCode>
                  <c:ptCount val="7"/>
                  <c:pt idx="0">
                    <c:v>0.00391736214684032</c:v>
                  </c:pt>
                  <c:pt idx="1">
                    <c:v>0.00378175652737022</c:v>
                  </c:pt>
                  <c:pt idx="2">
                    <c:v>0.00365015802582702</c:v>
                  </c:pt>
                  <c:pt idx="3">
                    <c:v>0.00360389003040749</c:v>
                  </c:pt>
                  <c:pt idx="4">
                    <c:v>0.00367619904707849</c:v>
                  </c:pt>
                  <c:pt idx="5">
                    <c:v>0.00360910945884277</c:v>
                  </c:pt>
                  <c:pt idx="6">
                    <c:v>0.00372487168229454</c:v>
                  </c:pt>
                </c:numCache>
              </c:numRef>
            </c:minus>
          </c:errBars>
          <c:xVal>
            <c:numRef>
              <c:f>WholeBrain!$C$124:$I$124</c:f>
              <c:numCache>
                <c:formatCode>General</c:formatCode>
                <c:ptCount val="7"/>
                <c:pt idx="0">
                  <c:v>5.0</c:v>
                </c:pt>
                <c:pt idx="1">
                  <c:v>5.0</c:v>
                </c:pt>
                <c:pt idx="2">
                  <c:v>6.0</c:v>
                </c:pt>
                <c:pt idx="3">
                  <c:v>7.0</c:v>
                </c:pt>
                <c:pt idx="4">
                  <c:v>8.0</c:v>
                </c:pt>
                <c:pt idx="5">
                  <c:v>9.0</c:v>
                </c:pt>
                <c:pt idx="6">
                  <c:v>11.0</c:v>
                </c:pt>
              </c:numCache>
            </c:numRef>
          </c:xVal>
          <c:yVal>
            <c:numRef>
              <c:f>WholeBrain!$C$112:$I$112</c:f>
              <c:numCache>
                <c:formatCode>General</c:formatCode>
                <c:ptCount val="7"/>
                <c:pt idx="0">
                  <c:v>0.783244572727272</c:v>
                </c:pt>
                <c:pt idx="1">
                  <c:v>0.789034972727273</c:v>
                </c:pt>
                <c:pt idx="2">
                  <c:v>0.793763518181818</c:v>
                </c:pt>
                <c:pt idx="3">
                  <c:v>0.795956154545454</c:v>
                </c:pt>
                <c:pt idx="4">
                  <c:v>0.796920281818182</c:v>
                </c:pt>
                <c:pt idx="5">
                  <c:v>0.795484309090909</c:v>
                </c:pt>
                <c:pt idx="6">
                  <c:v>0.791077145454545</c:v>
                </c:pt>
              </c:numCache>
            </c:numRef>
          </c:yVal>
          <c:smooth val="0"/>
          <c:extLst xmlns:c16r2="http://schemas.microsoft.com/office/drawing/2015/06/chart">
            <c:ext xmlns:c16="http://schemas.microsoft.com/office/drawing/2014/chart" uri="{C3380CC4-5D6E-409C-BE32-E72D297353CC}">
              <c16:uniqueId val="{00000002-BA4D-4833-B93A-8472C5FCB9BB}"/>
            </c:ext>
          </c:extLst>
        </c:ser>
        <c:dLbls>
          <c:showLegendKey val="0"/>
          <c:showVal val="0"/>
          <c:showCatName val="0"/>
          <c:showSerName val="0"/>
          <c:showPercent val="0"/>
          <c:showBubbleSize val="0"/>
        </c:dLbls>
        <c:axId val="-2145285144"/>
        <c:axId val="-2137785864"/>
      </c:scatterChart>
      <c:valAx>
        <c:axId val="-2145285144"/>
        <c:scaling>
          <c:orientation val="minMax"/>
          <c:min val="4.0"/>
        </c:scaling>
        <c:delete val="0"/>
        <c:axPos val="b"/>
        <c:title>
          <c:tx>
            <c:rich>
              <a:bodyPr/>
              <a:lstStyle/>
              <a:p>
                <a:pPr>
                  <a:defRPr sz="1200"/>
                </a:pPr>
                <a:r>
                  <a:rPr lang="en-US" sz="1200" dirty="0"/>
                  <a:t>Duration of ePiB</a:t>
                </a:r>
                <a:r>
                  <a:rPr lang="en-US" sz="1200" baseline="0" dirty="0"/>
                  <a:t> summarization (min)</a:t>
                </a:r>
                <a:endParaRPr lang="en-US" sz="1200" dirty="0"/>
              </a:p>
            </c:rich>
          </c:tx>
          <c:layout/>
          <c:overlay val="0"/>
        </c:title>
        <c:numFmt formatCode="General" sourceLinked="1"/>
        <c:majorTickMark val="out"/>
        <c:minorTickMark val="none"/>
        <c:tickLblPos val="nextTo"/>
        <c:crossAx val="-2137785864"/>
        <c:crosses val="autoZero"/>
        <c:crossBetween val="midCat"/>
      </c:valAx>
      <c:valAx>
        <c:axId val="-2137785864"/>
        <c:scaling>
          <c:orientation val="minMax"/>
        </c:scaling>
        <c:delete val="0"/>
        <c:axPos val="l"/>
        <c:majorGridlines/>
        <c:title>
          <c:tx>
            <c:rich>
              <a:bodyPr rot="-5400000" vert="horz"/>
              <a:lstStyle/>
              <a:p>
                <a:pPr>
                  <a:defRPr sz="1400"/>
                </a:pPr>
                <a:r>
                  <a:rPr lang="en-US" sz="1400" dirty="0"/>
                  <a:t>Pearson’s r average</a:t>
                </a:r>
              </a:p>
            </c:rich>
          </c:tx>
          <c:layout>
            <c:manualLayout>
              <c:xMode val="edge"/>
              <c:yMode val="edge"/>
              <c:x val="0.022892645631544"/>
              <c:y val="0.0562958021809018"/>
            </c:manualLayout>
          </c:layout>
          <c:overlay val="0"/>
        </c:title>
        <c:numFmt formatCode="General" sourceLinked="1"/>
        <c:majorTickMark val="out"/>
        <c:minorTickMark val="none"/>
        <c:tickLblPos val="nextTo"/>
        <c:crossAx val="-2145285144"/>
        <c:crosses val="autoZero"/>
        <c:crossBetween val="midCat"/>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609229-12CA-1C4B-BD68-7D0E2EB9F297}" type="datetimeFigureOut">
              <a:rPr lang="en-US" smtClean="0"/>
              <a:t>8/24/18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0A48C0-42F0-234D-814E-946B2368D933}" type="slidenum">
              <a:rPr lang="en-US" smtClean="0"/>
              <a:t>‹#›</a:t>
            </a:fld>
            <a:endParaRPr lang="en-US"/>
          </a:p>
        </p:txBody>
      </p:sp>
    </p:spTree>
    <p:extLst>
      <p:ext uri="{BB962C8B-B14F-4D97-AF65-F5344CB8AC3E}">
        <p14:creationId xmlns:p14="http://schemas.microsoft.com/office/powerpoint/2010/main" val="182261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9408E7-600A-DF40-B96E-3F1CE1385B79}" type="datetimeFigureOut">
              <a:rPr lang="en-US" smtClean="0"/>
              <a:t>8/24/18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E1E646-1938-AF42-BF12-0C589E6C0548}" type="slidenum">
              <a:rPr lang="en-US" smtClean="0"/>
              <a:t>‹#›</a:t>
            </a:fld>
            <a:endParaRPr lang="en-US"/>
          </a:p>
        </p:txBody>
      </p:sp>
    </p:spTree>
    <p:extLst>
      <p:ext uri="{BB962C8B-B14F-4D97-AF65-F5344CB8AC3E}">
        <p14:creationId xmlns:p14="http://schemas.microsoft.com/office/powerpoint/2010/main" val="41536139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54020E-8C25-3349-A22E-DC70BD5E3165}" type="datetimeFigureOut">
              <a:rPr lang="en-US" smtClean="0"/>
              <a:t>8/24/18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2599545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020E-8C25-3349-A22E-DC70BD5E3165}" type="datetimeFigureOut">
              <a:rPr lang="en-US" smtClean="0"/>
              <a:t>8/24/18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3791885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020E-8C25-3349-A22E-DC70BD5E3165}" type="datetimeFigureOut">
              <a:rPr lang="en-US" smtClean="0"/>
              <a:t>8/24/18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1517819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020E-8C25-3349-A22E-DC70BD5E3165}" type="datetimeFigureOut">
              <a:rPr lang="en-US" smtClean="0"/>
              <a:t>8/24/18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322413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54020E-8C25-3349-A22E-DC70BD5E3165}" type="datetimeFigureOut">
              <a:rPr lang="en-US" smtClean="0"/>
              <a:t>8/24/18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2058587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54020E-8C25-3349-A22E-DC70BD5E3165}" type="datetimeFigureOut">
              <a:rPr lang="en-US" smtClean="0"/>
              <a:t>8/24/18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2393066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54020E-8C25-3349-A22E-DC70BD5E3165}" type="datetimeFigureOut">
              <a:rPr lang="en-US" smtClean="0"/>
              <a:t>8/24/18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277502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54020E-8C25-3349-A22E-DC70BD5E3165}" type="datetimeFigureOut">
              <a:rPr lang="en-US" smtClean="0"/>
              <a:t>8/24/18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3287812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020E-8C25-3349-A22E-DC70BD5E3165}" type="datetimeFigureOut">
              <a:rPr lang="en-US" smtClean="0"/>
              <a:t>8/24/18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3925095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020E-8C25-3349-A22E-DC70BD5E3165}" type="datetimeFigureOut">
              <a:rPr lang="en-US" smtClean="0"/>
              <a:t>8/24/18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283923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020E-8C25-3349-A22E-DC70BD5E3165}" type="datetimeFigureOut">
              <a:rPr lang="en-US" smtClean="0"/>
              <a:t>8/24/18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CF6C5B-891C-DB48-9BFA-D076499FCFF2}" type="slidenum">
              <a:rPr lang="en-US" smtClean="0"/>
              <a:t>‹#›</a:t>
            </a:fld>
            <a:endParaRPr lang="en-US"/>
          </a:p>
        </p:txBody>
      </p:sp>
    </p:spTree>
    <p:extLst>
      <p:ext uri="{BB962C8B-B14F-4D97-AF65-F5344CB8AC3E}">
        <p14:creationId xmlns:p14="http://schemas.microsoft.com/office/powerpoint/2010/main" val="7049678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020E-8C25-3349-A22E-DC70BD5E3165}" type="datetimeFigureOut">
              <a:rPr lang="en-US" smtClean="0"/>
              <a:t>8/24/18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F6C5B-891C-DB48-9BFA-D076499FCFF2}" type="slidenum">
              <a:rPr lang="en-US" smtClean="0"/>
              <a:t>‹#›</a:t>
            </a:fld>
            <a:endParaRPr lang="en-US"/>
          </a:p>
        </p:txBody>
      </p:sp>
    </p:spTree>
    <p:extLst>
      <p:ext uri="{BB962C8B-B14F-4D97-AF65-F5344CB8AC3E}">
        <p14:creationId xmlns:p14="http://schemas.microsoft.com/office/powerpoint/2010/main" val="1612039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8849"/>
          </a:xfrm>
        </p:spPr>
        <p:txBody>
          <a:bodyPr>
            <a:normAutofit/>
          </a:bodyPr>
          <a:lstStyle/>
          <a:p>
            <a:pPr algn="l"/>
            <a:r>
              <a:rPr lang="en-US" sz="1600" dirty="0"/>
              <a:t>Table S1– Demographics of the cohort for the additional cerebral blood flow (CBF) assessment</a:t>
            </a:r>
          </a:p>
        </p:txBody>
      </p:sp>
      <p:sp>
        <p:nvSpPr>
          <p:cNvPr id="3" name="Content Placeholder 2"/>
          <p:cNvSpPr>
            <a:spLocks noGrp="1"/>
          </p:cNvSpPr>
          <p:nvPr>
            <p:ph idx="1"/>
          </p:nvPr>
        </p:nvSpPr>
        <p:spPr>
          <a:xfrm>
            <a:off x="451282" y="4907806"/>
            <a:ext cx="8229600" cy="1092167"/>
          </a:xfrm>
        </p:spPr>
        <p:txBody>
          <a:bodyPr>
            <a:noAutofit/>
          </a:bodyPr>
          <a:lstStyle/>
          <a:p>
            <a:pPr marL="0" indent="0" algn="just">
              <a:buNone/>
            </a:pPr>
            <a:r>
              <a:rPr lang="en-US" sz="1400" dirty="0"/>
              <a:t>Table S1 – Demographics of the cohort for the additional cerebral blood flow (CBF) assessment</a:t>
            </a:r>
          </a:p>
          <a:p>
            <a:pPr marL="0" indent="0" algn="just">
              <a:buNone/>
            </a:pPr>
            <a:r>
              <a:rPr lang="en-US" sz="1400" dirty="0"/>
              <a:t>The 2 groups, non-carriers (NC) and mutation carriers (MC), were similar in age, education score, gender but not in estimated years to onset (EYO). The MC group has a significant higher proportion of subjects with amyloid deposition (MCBP &gt; 0.18). Annotations: ** </a:t>
            </a:r>
            <a:r>
              <a:rPr lang="en-US" sz="1400" i="1" dirty="0"/>
              <a:t>p</a:t>
            </a:r>
            <a:r>
              <a:rPr lang="en-US" sz="1400" dirty="0"/>
              <a:t>-value &lt; 0.01, *** </a:t>
            </a:r>
            <a:r>
              <a:rPr lang="en-US" sz="1400" i="1" dirty="0"/>
              <a:t>p</a:t>
            </a:r>
            <a:r>
              <a:rPr lang="en-US" sz="1400" dirty="0"/>
              <a:t>-value &lt; 0.0005</a:t>
            </a:r>
          </a:p>
        </p:txBody>
      </p:sp>
      <p:graphicFrame>
        <p:nvGraphicFramePr>
          <p:cNvPr id="4" name="Table 3"/>
          <p:cNvGraphicFramePr>
            <a:graphicFrameLocks noGrp="1"/>
          </p:cNvGraphicFramePr>
          <p:nvPr>
            <p:extLst>
              <p:ext uri="{D42A27DB-BD31-4B8C-83A1-F6EECF244321}">
                <p14:modId xmlns:p14="http://schemas.microsoft.com/office/powerpoint/2010/main" val="1234491186"/>
              </p:ext>
            </p:extLst>
          </p:nvPr>
        </p:nvGraphicFramePr>
        <p:xfrm>
          <a:off x="424357" y="1291948"/>
          <a:ext cx="8229600" cy="3426608"/>
        </p:xfrm>
        <a:graphic>
          <a:graphicData uri="http://schemas.openxmlformats.org/drawingml/2006/table">
            <a:tbl>
              <a:tblPr firstRow="1" bandRow="1">
                <a:tableStyleId>{2D5ABB26-0587-4C30-8999-92F81FD0307C}</a:tableStyleId>
              </a:tblPr>
              <a:tblGrid>
                <a:gridCol w="2057400">
                  <a:extLst>
                    <a:ext uri="{9D8B030D-6E8A-4147-A177-3AD203B41FA5}">
                      <a16:colId xmlns="" xmlns:a16="http://schemas.microsoft.com/office/drawing/2014/main" val="20000"/>
                    </a:ext>
                  </a:extLst>
                </a:gridCol>
                <a:gridCol w="20574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2057400">
                  <a:extLst>
                    <a:ext uri="{9D8B030D-6E8A-4147-A177-3AD203B41FA5}">
                      <a16:colId xmlns="" xmlns:a16="http://schemas.microsoft.com/office/drawing/2014/main" val="20003"/>
                    </a:ext>
                  </a:extLst>
                </a:gridCol>
              </a:tblGrid>
              <a:tr h="428326">
                <a:tc>
                  <a:txBody>
                    <a:bodyPr/>
                    <a:lstStyle/>
                    <a:p>
                      <a:pPr algn="ctr"/>
                      <a:endParaRPr lang="en-US" sz="1400"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NC</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MC</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i="1" dirty="0"/>
                        <a:t>p</a:t>
                      </a:r>
                      <a:r>
                        <a:rPr lang="en-US" sz="1400" dirty="0"/>
                        <a:t>-value</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0"/>
                  </a:ext>
                </a:extLst>
              </a:tr>
              <a:tr h="428326">
                <a:tc>
                  <a:txBody>
                    <a:bodyPr/>
                    <a:lstStyle/>
                    <a:p>
                      <a:r>
                        <a:rPr lang="en-US" sz="1400" dirty="0"/>
                        <a:t>N (%)</a:t>
                      </a:r>
                    </a:p>
                  </a:txBody>
                  <a:tcPr anchor="ctr">
                    <a:lnT w="12700" cap="flat" cmpd="sng" algn="ctr">
                      <a:solidFill>
                        <a:scrgbClr r="0" g="0" b="0"/>
                      </a:solidFill>
                      <a:prstDash val="solid"/>
                      <a:round/>
                      <a:headEnd type="none" w="med" len="med"/>
                      <a:tailEnd type="none" w="med" len="med"/>
                    </a:lnT>
                  </a:tcPr>
                </a:tc>
                <a:tc>
                  <a:txBody>
                    <a:bodyPr/>
                    <a:lstStyle/>
                    <a:p>
                      <a:pPr algn="ctr"/>
                      <a:r>
                        <a:rPr lang="en-US" sz="1400" dirty="0"/>
                        <a:t>19 (63.3)</a:t>
                      </a:r>
                    </a:p>
                  </a:txBody>
                  <a:tcPr anchor="ctr">
                    <a:lnT w="12700" cap="flat" cmpd="sng" algn="ctr">
                      <a:solidFill>
                        <a:scrgbClr r="0" g="0" b="0"/>
                      </a:solidFill>
                      <a:prstDash val="solid"/>
                      <a:round/>
                      <a:headEnd type="none" w="med" len="med"/>
                      <a:tailEnd type="none" w="med" len="med"/>
                    </a:lnT>
                  </a:tcPr>
                </a:tc>
                <a:tc>
                  <a:txBody>
                    <a:bodyPr/>
                    <a:lstStyle/>
                    <a:p>
                      <a:pPr algn="ctr"/>
                      <a:r>
                        <a:rPr lang="en-US" sz="1400" dirty="0"/>
                        <a:t>11 (36.7)</a:t>
                      </a:r>
                    </a:p>
                  </a:txBody>
                  <a:tcPr anchor="ctr">
                    <a:lnT w="12700" cap="flat" cmpd="sng" algn="ctr">
                      <a:solidFill>
                        <a:scrgbClr r="0" g="0" b="0"/>
                      </a:solidFill>
                      <a:prstDash val="solid"/>
                      <a:round/>
                      <a:headEnd type="none" w="med" len="med"/>
                      <a:tailEnd type="none" w="med" len="med"/>
                    </a:lnT>
                  </a:tcPr>
                </a:tc>
                <a:tc>
                  <a:txBody>
                    <a:bodyPr/>
                    <a:lstStyle/>
                    <a:p>
                      <a:pPr algn="ctr"/>
                      <a:r>
                        <a:rPr lang="en-US" sz="1400" dirty="0"/>
                        <a:t>-</a:t>
                      </a:r>
                    </a:p>
                  </a:txBody>
                  <a:tcPr anchor="ctr">
                    <a:lnT w="12700" cap="flat" cmpd="sng" algn="ctr">
                      <a:solidFill>
                        <a:scrgbClr r="0" g="0" b="0"/>
                      </a:solidFill>
                      <a:prstDash val="solid"/>
                      <a:round/>
                      <a:headEnd type="none" w="med" len="med"/>
                      <a:tailEnd type="none" w="med" len="med"/>
                    </a:lnT>
                  </a:tcPr>
                </a:tc>
                <a:extLst>
                  <a:ext uri="{0D108BD9-81ED-4DB2-BD59-A6C34878D82A}">
                    <a16:rowId xmlns="" xmlns:a16="http://schemas.microsoft.com/office/drawing/2014/main" val="10001"/>
                  </a:ext>
                </a:extLst>
              </a:tr>
              <a:tr h="428326">
                <a:tc>
                  <a:txBody>
                    <a:bodyPr/>
                    <a:lstStyle/>
                    <a:p>
                      <a:r>
                        <a:rPr lang="en-US" sz="1400" dirty="0"/>
                        <a:t>Age, mean (SD) years</a:t>
                      </a:r>
                    </a:p>
                  </a:txBody>
                  <a:tcPr anchor="ctr"/>
                </a:tc>
                <a:tc>
                  <a:txBody>
                    <a:bodyPr/>
                    <a:lstStyle/>
                    <a:p>
                      <a:pPr algn="ctr"/>
                      <a:r>
                        <a:rPr lang="en-US" sz="1400" dirty="0"/>
                        <a:t>41.8 (7.5)</a:t>
                      </a:r>
                    </a:p>
                  </a:txBody>
                  <a:tcPr anchor="ctr"/>
                </a:tc>
                <a:tc>
                  <a:txBody>
                    <a:bodyPr/>
                    <a:lstStyle/>
                    <a:p>
                      <a:pPr algn="ctr"/>
                      <a:r>
                        <a:rPr lang="en-US" sz="1400" baseline="0" dirty="0"/>
                        <a:t>36.0 (8.9)</a:t>
                      </a:r>
                      <a:endParaRPr lang="en-US" sz="1400" dirty="0"/>
                    </a:p>
                  </a:txBody>
                  <a:tcPr anchor="ctr"/>
                </a:tc>
                <a:tc>
                  <a:txBody>
                    <a:bodyPr/>
                    <a:lstStyle/>
                    <a:p>
                      <a:pPr algn="ctr"/>
                      <a:r>
                        <a:rPr lang="en-US" sz="1400" dirty="0"/>
                        <a:t>0.16</a:t>
                      </a:r>
                    </a:p>
                  </a:txBody>
                  <a:tcPr anchor="ctr"/>
                </a:tc>
                <a:extLst>
                  <a:ext uri="{0D108BD9-81ED-4DB2-BD59-A6C34878D82A}">
                    <a16:rowId xmlns="" xmlns:a16="http://schemas.microsoft.com/office/drawing/2014/main" val="10002"/>
                  </a:ext>
                </a:extLst>
              </a:tr>
              <a:tr h="428326">
                <a:tc>
                  <a:txBody>
                    <a:bodyPr/>
                    <a:lstStyle/>
                    <a:p>
                      <a:r>
                        <a:rPr lang="en-US" sz="1400" dirty="0"/>
                        <a:t>EYO, mean (SD) years</a:t>
                      </a:r>
                    </a:p>
                  </a:txBody>
                  <a:tcPr anchor="ctr"/>
                </a:tc>
                <a:tc>
                  <a:txBody>
                    <a:bodyPr/>
                    <a:lstStyle/>
                    <a:p>
                      <a:pPr algn="ctr"/>
                      <a:r>
                        <a:rPr lang="en-US" sz="1400" dirty="0"/>
                        <a:t>-3.4 (9.4)</a:t>
                      </a:r>
                    </a:p>
                  </a:txBody>
                  <a:tcPr anchor="ctr"/>
                </a:tc>
                <a:tc>
                  <a:txBody>
                    <a:bodyPr/>
                    <a:lstStyle/>
                    <a:p>
                      <a:pPr algn="ctr"/>
                      <a:r>
                        <a:rPr lang="en-US" sz="1400" dirty="0"/>
                        <a:t>-13.6 (8.2)</a:t>
                      </a:r>
                    </a:p>
                  </a:txBody>
                  <a:tcPr anchor="ctr"/>
                </a:tc>
                <a:tc>
                  <a:txBody>
                    <a:bodyPr/>
                    <a:lstStyle/>
                    <a:p>
                      <a:pPr algn="ctr"/>
                      <a:r>
                        <a:rPr lang="en-US" sz="1400" dirty="0"/>
                        <a:t>0.008 (**)</a:t>
                      </a:r>
                    </a:p>
                  </a:txBody>
                  <a:tcPr anchor="ctr"/>
                </a:tc>
                <a:extLst>
                  <a:ext uri="{0D108BD9-81ED-4DB2-BD59-A6C34878D82A}">
                    <a16:rowId xmlns="" xmlns:a16="http://schemas.microsoft.com/office/drawing/2014/main" val="10003"/>
                  </a:ext>
                </a:extLst>
              </a:tr>
              <a:tr h="428326">
                <a:tc>
                  <a:txBody>
                    <a:bodyPr/>
                    <a:lstStyle/>
                    <a:p>
                      <a:r>
                        <a:rPr lang="en-US" sz="1400" dirty="0"/>
                        <a:t>Education, mean (SD)</a:t>
                      </a:r>
                    </a:p>
                  </a:txBody>
                  <a:tcPr anchor="ctr"/>
                </a:tc>
                <a:tc>
                  <a:txBody>
                    <a:bodyPr/>
                    <a:lstStyle/>
                    <a:p>
                      <a:pPr algn="ctr"/>
                      <a:r>
                        <a:rPr lang="en-US" sz="1400" dirty="0"/>
                        <a:t>15.3 (2.2)</a:t>
                      </a:r>
                    </a:p>
                  </a:txBody>
                  <a:tcPr anchor="ctr"/>
                </a:tc>
                <a:tc>
                  <a:txBody>
                    <a:bodyPr/>
                    <a:lstStyle/>
                    <a:p>
                      <a:pPr algn="ctr"/>
                      <a:r>
                        <a:rPr lang="en-US" sz="1400" dirty="0"/>
                        <a:t>16.4 (2.9)</a:t>
                      </a:r>
                    </a:p>
                  </a:txBody>
                  <a:tcPr anchor="ctr"/>
                </a:tc>
                <a:tc>
                  <a:txBody>
                    <a:bodyPr/>
                    <a:lstStyle/>
                    <a:p>
                      <a:pPr algn="ctr"/>
                      <a:r>
                        <a:rPr lang="en-US" sz="1400" dirty="0"/>
                        <a:t>0.62</a:t>
                      </a:r>
                    </a:p>
                  </a:txBody>
                  <a:tcPr anchor="ctr"/>
                </a:tc>
                <a:extLst>
                  <a:ext uri="{0D108BD9-81ED-4DB2-BD59-A6C34878D82A}">
                    <a16:rowId xmlns="" xmlns:a16="http://schemas.microsoft.com/office/drawing/2014/main" val="10004"/>
                  </a:ext>
                </a:extLst>
              </a:tr>
              <a:tr h="428326">
                <a:tc>
                  <a:txBody>
                    <a:bodyPr/>
                    <a:lstStyle/>
                    <a:p>
                      <a:r>
                        <a:rPr lang="en-US" sz="1400" dirty="0"/>
                        <a:t>Male, n</a:t>
                      </a:r>
                      <a:r>
                        <a:rPr lang="en-US" sz="1400" baseline="0" dirty="0"/>
                        <a:t> (%)</a:t>
                      </a:r>
                      <a:endParaRPr lang="en-US" sz="1400" dirty="0"/>
                    </a:p>
                  </a:txBody>
                  <a:tcPr anchor="ctr"/>
                </a:tc>
                <a:tc>
                  <a:txBody>
                    <a:bodyPr/>
                    <a:lstStyle/>
                    <a:p>
                      <a:pPr algn="ctr"/>
                      <a:r>
                        <a:rPr lang="en-US" sz="1400" dirty="0"/>
                        <a:t>9 (47.4)</a:t>
                      </a:r>
                    </a:p>
                  </a:txBody>
                  <a:tcPr anchor="ctr"/>
                </a:tc>
                <a:tc>
                  <a:txBody>
                    <a:bodyPr/>
                    <a:lstStyle/>
                    <a:p>
                      <a:pPr algn="ctr"/>
                      <a:r>
                        <a:rPr lang="en-US" sz="1400" dirty="0"/>
                        <a:t>9 (81.8)</a:t>
                      </a:r>
                    </a:p>
                  </a:txBody>
                  <a:tcPr anchor="ctr"/>
                </a:tc>
                <a:tc>
                  <a:txBody>
                    <a:bodyPr/>
                    <a:lstStyle/>
                    <a:p>
                      <a:pPr algn="ctr"/>
                      <a:r>
                        <a:rPr lang="en-US" sz="1400" dirty="0"/>
                        <a:t>0.14</a:t>
                      </a:r>
                    </a:p>
                  </a:txBody>
                  <a:tcPr anchor="ctr"/>
                </a:tc>
                <a:extLst>
                  <a:ext uri="{0D108BD9-81ED-4DB2-BD59-A6C34878D82A}">
                    <a16:rowId xmlns="" xmlns:a16="http://schemas.microsoft.com/office/drawing/2014/main" val="10005"/>
                  </a:ext>
                </a:extLst>
              </a:tr>
              <a:tr h="42832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CDR &gt; 0, n (%)</a:t>
                      </a:r>
                    </a:p>
                  </a:txBody>
                  <a:tcPr anchor="ctr"/>
                </a:tc>
                <a:tc>
                  <a:txBody>
                    <a:bodyPr/>
                    <a:lstStyle/>
                    <a:p>
                      <a:pPr algn="ctr"/>
                      <a:r>
                        <a:rPr lang="en-US" sz="1400" dirty="0"/>
                        <a:t>0</a:t>
                      </a:r>
                    </a:p>
                  </a:txBody>
                  <a:tcPr anchor="ctr"/>
                </a:tc>
                <a:tc>
                  <a:txBody>
                    <a:bodyPr/>
                    <a:lstStyle/>
                    <a:p>
                      <a:pPr algn="ctr"/>
                      <a:r>
                        <a:rPr lang="en-US" sz="1400" dirty="0"/>
                        <a:t>2 (18.2)</a:t>
                      </a:r>
                    </a:p>
                  </a:txBody>
                  <a:tcPr anchor="ctr"/>
                </a:tc>
                <a:tc>
                  <a:txBody>
                    <a:bodyPr/>
                    <a:lstStyle/>
                    <a:p>
                      <a:pPr algn="ctr"/>
                      <a:r>
                        <a:rPr lang="en-US" sz="1400" dirty="0"/>
                        <a:t>0.24</a:t>
                      </a:r>
                    </a:p>
                  </a:txBody>
                  <a:tcPr anchor="ctr"/>
                </a:tc>
                <a:extLst>
                  <a:ext uri="{0D108BD9-81ED-4DB2-BD59-A6C34878D82A}">
                    <a16:rowId xmlns="" xmlns:a16="http://schemas.microsoft.com/office/drawing/2014/main" val="10006"/>
                  </a:ext>
                </a:extLst>
              </a:tr>
              <a:tr h="428326">
                <a:tc>
                  <a:txBody>
                    <a:bodyPr/>
                    <a:lstStyle/>
                    <a:p>
                      <a:r>
                        <a:rPr lang="en-US" sz="1400" dirty="0"/>
                        <a:t>MCBP &gt; 0.18, n (%)</a:t>
                      </a:r>
                    </a:p>
                  </a:txBody>
                  <a:tcPr anchor="ctr">
                    <a:lnB w="12700" cap="flat" cmpd="sng" algn="ctr">
                      <a:solidFill>
                        <a:scrgbClr r="0" g="0" b="0"/>
                      </a:solidFill>
                      <a:prstDash val="solid"/>
                      <a:round/>
                      <a:headEnd type="none" w="med" len="med"/>
                      <a:tailEnd type="none" w="med" len="med"/>
                    </a:lnB>
                  </a:tcPr>
                </a:tc>
                <a:tc>
                  <a:txBody>
                    <a:bodyPr/>
                    <a:lstStyle/>
                    <a:p>
                      <a:pPr algn="ctr"/>
                      <a:r>
                        <a:rPr lang="en-US" sz="1400" dirty="0"/>
                        <a:t>0</a:t>
                      </a:r>
                    </a:p>
                  </a:txBody>
                  <a:tcPr anchor="ctr">
                    <a:lnB w="12700" cap="flat" cmpd="sng" algn="ctr">
                      <a:solidFill>
                        <a:scrgbClr r="0" g="0" b="0"/>
                      </a:solidFill>
                      <a:prstDash val="solid"/>
                      <a:round/>
                      <a:headEnd type="none" w="med" len="med"/>
                      <a:tailEnd type="none" w="med" len="med"/>
                    </a:lnB>
                  </a:tcPr>
                </a:tc>
                <a:tc>
                  <a:txBody>
                    <a:bodyPr/>
                    <a:lstStyle/>
                    <a:p>
                      <a:pPr algn="ctr"/>
                      <a:r>
                        <a:rPr lang="en-US" sz="1400" dirty="0"/>
                        <a:t>7 (63.6)</a:t>
                      </a:r>
                    </a:p>
                  </a:txBody>
                  <a:tcPr anchor="ctr">
                    <a:lnB w="12700" cap="flat" cmpd="sng" algn="ctr">
                      <a:solidFill>
                        <a:scrgbClr r="0" g="0" b="0"/>
                      </a:solidFill>
                      <a:prstDash val="solid"/>
                      <a:round/>
                      <a:headEnd type="none" w="med" len="med"/>
                      <a:tailEnd type="none" w="med" len="med"/>
                    </a:lnB>
                  </a:tcPr>
                </a:tc>
                <a:tc>
                  <a:txBody>
                    <a:bodyPr/>
                    <a:lstStyle/>
                    <a:p>
                      <a:pPr algn="ctr"/>
                      <a:r>
                        <a:rPr lang="en-US" sz="1400" dirty="0"/>
                        <a:t>0.0004 (***)</a:t>
                      </a:r>
                    </a:p>
                  </a:txBody>
                  <a:tcPr anchor="ctr">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906484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5882"/>
          </a:xfrm>
        </p:spPr>
        <p:txBody>
          <a:bodyPr>
            <a:normAutofit fontScale="90000"/>
          </a:bodyPr>
          <a:lstStyle/>
          <a:p>
            <a:pPr marL="0" indent="0" algn="l"/>
            <a:r>
              <a:rPr lang="en-US" sz="1800" dirty="0"/>
              <a:t>Fig. S4 – Voxel-Based Morphometry (VBM) between NC and MC groups</a:t>
            </a:r>
          </a:p>
        </p:txBody>
      </p:sp>
      <p:sp>
        <p:nvSpPr>
          <p:cNvPr id="6" name="Content Placeholder 2"/>
          <p:cNvSpPr>
            <a:spLocks noGrp="1"/>
          </p:cNvSpPr>
          <p:nvPr>
            <p:ph idx="1"/>
          </p:nvPr>
        </p:nvSpPr>
        <p:spPr>
          <a:xfrm>
            <a:off x="0" y="5296186"/>
            <a:ext cx="9144000" cy="1044407"/>
          </a:xfrm>
        </p:spPr>
        <p:txBody>
          <a:bodyPr>
            <a:noAutofit/>
          </a:bodyPr>
          <a:lstStyle/>
          <a:p>
            <a:pPr marL="0" indent="0">
              <a:buNone/>
            </a:pPr>
            <a:r>
              <a:rPr lang="en-US" sz="1200" dirty="0"/>
              <a:t>Fig. S4 – Voxel-Based Morphometry (VBM) between NC and MC groups</a:t>
            </a:r>
          </a:p>
          <a:p>
            <a:pPr marL="0" indent="0">
              <a:buNone/>
            </a:pPr>
            <a:r>
              <a:rPr lang="en-US" sz="1200" dirty="0" smtClean="0"/>
              <a:t>The T1-weighted images were segmented into grey matter, white matter and CSF using SPM (Ashburner &amp; Friston, 2005). Segmentations were then mapped to a template using geodesic </a:t>
            </a:r>
            <a:r>
              <a:rPr lang="en-US" sz="1200" dirty="0"/>
              <a:t>shooting (Ashburner &amp; Friston, </a:t>
            </a:r>
            <a:r>
              <a:rPr lang="en-US" sz="1200" dirty="0" smtClean="0"/>
              <a:t>20011), warped, modulated and smoothed (6x6x6mm kernel). A </a:t>
            </a:r>
            <a:r>
              <a:rPr lang="mr-IN" sz="1200" dirty="0"/>
              <a:t>–</a:t>
            </a:r>
            <a:r>
              <a:rPr lang="en-US" sz="1200" dirty="0"/>
              <a:t> Flexible factorial model to determine any differences in grey matter between NC and MC was used while accounting for variation across sites, age, total intracranial volume (TIV) and family relations. B </a:t>
            </a:r>
            <a:r>
              <a:rPr lang="mr-IN" sz="1200" dirty="0"/>
              <a:t>–</a:t>
            </a:r>
            <a:r>
              <a:rPr lang="en-US" sz="1200" dirty="0"/>
              <a:t> SPM analysis results for the contrast NC &gt; MC and p-values family-wise error (FWE) corrected. Few voxels survived the FWE correction except in Left Occipital Pole (T=5.63, p=0.003) and right putamen (T=4.96, p=0.038). </a:t>
            </a:r>
            <a:endParaRPr lang="en-US" sz="1200" dirty="0" smtClean="0"/>
          </a:p>
          <a:p>
            <a:pPr marL="0" indent="0">
              <a:buNone/>
            </a:pPr>
            <a:r>
              <a:rPr lang="en-US" sz="1200" i="1" dirty="0" smtClean="0"/>
              <a:t>Scale </a:t>
            </a:r>
            <a:r>
              <a:rPr lang="en-US" sz="1200" i="1" dirty="0"/>
              <a:t>bar = </a:t>
            </a:r>
            <a:r>
              <a:rPr lang="en-US" sz="1200" i="1" dirty="0" smtClean="0"/>
              <a:t>T-values</a:t>
            </a:r>
            <a:r>
              <a:rPr lang="en-US" sz="1200" i="1" dirty="0"/>
              <a:t>.</a:t>
            </a:r>
          </a:p>
          <a:p>
            <a:pPr marL="0" indent="0">
              <a:buNone/>
            </a:pPr>
            <a:endParaRPr lang="en-US" sz="1200" dirty="0"/>
          </a:p>
        </p:txBody>
      </p:sp>
      <p:sp>
        <p:nvSpPr>
          <p:cNvPr id="5" name="TextBox 4"/>
          <p:cNvSpPr txBox="1"/>
          <p:nvPr/>
        </p:nvSpPr>
        <p:spPr>
          <a:xfrm>
            <a:off x="91795" y="356893"/>
            <a:ext cx="318229" cy="369332"/>
          </a:xfrm>
          <a:prstGeom prst="rect">
            <a:avLst/>
          </a:prstGeom>
          <a:noFill/>
        </p:spPr>
        <p:txBody>
          <a:bodyPr wrap="none" rtlCol="0">
            <a:spAutoFit/>
          </a:bodyPr>
          <a:lstStyle/>
          <a:p>
            <a:r>
              <a:rPr lang="en-US" dirty="0"/>
              <a:t>A</a:t>
            </a:r>
          </a:p>
        </p:txBody>
      </p:sp>
      <p:sp>
        <p:nvSpPr>
          <p:cNvPr id="7" name="TextBox 6"/>
          <p:cNvSpPr txBox="1"/>
          <p:nvPr/>
        </p:nvSpPr>
        <p:spPr>
          <a:xfrm>
            <a:off x="93615" y="2996470"/>
            <a:ext cx="312906" cy="369332"/>
          </a:xfrm>
          <a:prstGeom prst="rect">
            <a:avLst/>
          </a:prstGeom>
          <a:noFill/>
        </p:spPr>
        <p:txBody>
          <a:bodyPr wrap="none" rtlCol="0">
            <a:spAutoFit/>
          </a:bodyPr>
          <a:lstStyle/>
          <a:p>
            <a:r>
              <a:rPr lang="en-US" dirty="0"/>
              <a:t>B</a:t>
            </a:r>
          </a:p>
        </p:txBody>
      </p:sp>
      <p:pic>
        <p:nvPicPr>
          <p:cNvPr id="17" name="Picture 16"/>
          <p:cNvPicPr>
            <a:picLocks noChangeAspect="1"/>
          </p:cNvPicPr>
          <p:nvPr/>
        </p:nvPicPr>
        <p:blipFill rotWithShape="1">
          <a:blip r:embed="rId2">
            <a:extLst>
              <a:ext uri="{28A0092B-C50C-407E-A947-70E740481C1C}">
                <a14:useLocalDpi xmlns:a14="http://schemas.microsoft.com/office/drawing/2010/main" val="0"/>
              </a:ext>
            </a:extLst>
          </a:blip>
          <a:srcRect t="13284" r="32201" b="36753"/>
          <a:stretch/>
        </p:blipFill>
        <p:spPr>
          <a:xfrm>
            <a:off x="459052" y="701470"/>
            <a:ext cx="1855878" cy="1971338"/>
          </a:xfrm>
          <a:prstGeom prst="rect">
            <a:avLst/>
          </a:prstGeom>
        </p:spPr>
      </p:pic>
      <p:sp>
        <p:nvSpPr>
          <p:cNvPr id="18" name="TextBox 17"/>
          <p:cNvSpPr txBox="1"/>
          <p:nvPr/>
        </p:nvSpPr>
        <p:spPr>
          <a:xfrm>
            <a:off x="487254" y="442628"/>
            <a:ext cx="1989322" cy="276999"/>
          </a:xfrm>
          <a:prstGeom prst="rect">
            <a:avLst/>
          </a:prstGeom>
          <a:noFill/>
        </p:spPr>
        <p:txBody>
          <a:bodyPr wrap="none" rtlCol="0">
            <a:spAutoFit/>
          </a:bodyPr>
          <a:lstStyle/>
          <a:p>
            <a:r>
              <a:rPr lang="en-GB" sz="1200" b="1" kern="1200" dirty="0"/>
              <a:t>Model without family factor</a:t>
            </a:r>
          </a:p>
        </p:txBody>
      </p:sp>
      <p:sp>
        <p:nvSpPr>
          <p:cNvPr id="19" name="TextBox 18"/>
          <p:cNvSpPr txBox="1"/>
          <p:nvPr/>
        </p:nvSpPr>
        <p:spPr>
          <a:xfrm>
            <a:off x="3043959" y="442628"/>
            <a:ext cx="1770662" cy="276999"/>
          </a:xfrm>
          <a:prstGeom prst="rect">
            <a:avLst/>
          </a:prstGeom>
          <a:noFill/>
        </p:spPr>
        <p:txBody>
          <a:bodyPr wrap="none" rtlCol="0">
            <a:spAutoFit/>
          </a:bodyPr>
          <a:lstStyle/>
          <a:p>
            <a:r>
              <a:rPr lang="en-GB" sz="1200" b="1" kern="1200" dirty="0"/>
              <a:t>Model with family factor</a:t>
            </a:r>
          </a:p>
        </p:txBody>
      </p:sp>
      <p:sp>
        <p:nvSpPr>
          <p:cNvPr id="20" name="TextBox 19"/>
          <p:cNvSpPr txBox="1"/>
          <p:nvPr/>
        </p:nvSpPr>
        <p:spPr>
          <a:xfrm>
            <a:off x="5469054" y="443002"/>
            <a:ext cx="2294468" cy="276999"/>
          </a:xfrm>
          <a:prstGeom prst="rect">
            <a:avLst/>
          </a:prstGeom>
          <a:noFill/>
        </p:spPr>
        <p:txBody>
          <a:bodyPr wrap="none" rtlCol="0">
            <a:spAutoFit/>
          </a:bodyPr>
          <a:lstStyle/>
          <a:p>
            <a:r>
              <a:rPr lang="en-GB" sz="1200" b="1" kern="1200" dirty="0"/>
              <a:t>Model with family random effect</a:t>
            </a:r>
          </a:p>
        </p:txBody>
      </p:sp>
      <p:sp>
        <p:nvSpPr>
          <p:cNvPr id="21" name="Right Arrow 20"/>
          <p:cNvSpPr/>
          <p:nvPr/>
        </p:nvSpPr>
        <p:spPr>
          <a:xfrm>
            <a:off x="5071646" y="1630102"/>
            <a:ext cx="327649" cy="16829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GB" kern="1200"/>
          </a:p>
        </p:txBody>
      </p:sp>
      <p:pic>
        <p:nvPicPr>
          <p:cNvPr id="22" name="Content Placeholder 3"/>
          <p:cNvPicPr>
            <a:picLocks noGrp="1" noChangeAspect="1"/>
          </p:cNvPicPr>
          <p:nvPr/>
        </p:nvPicPr>
        <p:blipFill rotWithShape="1">
          <a:blip r:embed="rId3" cstate="print">
            <a:extLst>
              <a:ext uri="{28A0092B-C50C-407E-A947-70E740481C1C}">
                <a14:useLocalDpi xmlns:a14="http://schemas.microsoft.com/office/drawing/2010/main" val="0"/>
              </a:ext>
            </a:extLst>
          </a:blip>
          <a:srcRect t="11143" r="31792" b="36129"/>
          <a:stretch/>
        </p:blipFill>
        <p:spPr>
          <a:xfrm>
            <a:off x="2964212" y="753079"/>
            <a:ext cx="1827136" cy="2035877"/>
          </a:xfrm>
          <a:prstGeom prst="rect">
            <a:avLst/>
          </a:prstGeom>
        </p:spPr>
      </p:pic>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t="14962" r="31990" b="36394"/>
          <a:stretch/>
        </p:blipFill>
        <p:spPr>
          <a:xfrm>
            <a:off x="5578755" y="876499"/>
            <a:ext cx="1811754" cy="1867872"/>
          </a:xfrm>
          <a:prstGeom prst="rect">
            <a:avLst/>
          </a:prstGeom>
        </p:spPr>
      </p:pic>
      <p:sp>
        <p:nvSpPr>
          <p:cNvPr id="24" name="Plus 23"/>
          <p:cNvSpPr/>
          <p:nvPr/>
        </p:nvSpPr>
        <p:spPr>
          <a:xfrm>
            <a:off x="2519661" y="1603770"/>
            <a:ext cx="355935" cy="390963"/>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GB" kern="1200"/>
          </a:p>
        </p:txBody>
      </p:sp>
      <p:sp>
        <p:nvSpPr>
          <p:cNvPr id="26" name="TextBox 25"/>
          <p:cNvSpPr txBox="1"/>
          <p:nvPr/>
        </p:nvSpPr>
        <p:spPr>
          <a:xfrm>
            <a:off x="3333899" y="2984127"/>
            <a:ext cx="2184909" cy="461665"/>
          </a:xfrm>
          <a:prstGeom prst="rect">
            <a:avLst/>
          </a:prstGeom>
          <a:noFill/>
        </p:spPr>
        <p:txBody>
          <a:bodyPr wrap="square" rtlCol="0">
            <a:spAutoFit/>
          </a:bodyPr>
          <a:lstStyle/>
          <a:p>
            <a:r>
              <a:rPr lang="en-GB" sz="1200" b="1" dirty="0" smtClean="0"/>
              <a:t>T-values </a:t>
            </a:r>
            <a:r>
              <a:rPr lang="en-GB" sz="1200" b="1" dirty="0"/>
              <a:t>family-wise error (FWE) corrected</a:t>
            </a:r>
          </a:p>
        </p:txBody>
      </p:sp>
      <p:pic>
        <p:nvPicPr>
          <p:cNvPr id="27" name="Content Placeholder 3"/>
          <p:cNvPicPr>
            <a:picLocks noGrp="1" noChangeAspect="1"/>
          </p:cNvPicPr>
          <p:nvPr/>
        </p:nvPicPr>
        <p:blipFill>
          <a:blip r:embed="rId5">
            <a:extLst>
              <a:ext uri="{28A0092B-C50C-407E-A947-70E740481C1C}">
                <a14:useLocalDpi xmlns:a14="http://schemas.microsoft.com/office/drawing/2010/main" val="0"/>
              </a:ext>
            </a:extLst>
          </a:blip>
          <a:stretch>
            <a:fillRect/>
          </a:stretch>
        </p:blipFill>
        <p:spPr>
          <a:xfrm>
            <a:off x="615933" y="2879592"/>
            <a:ext cx="2603138" cy="2389447"/>
          </a:xfrm>
          <a:prstGeom prst="rect">
            <a:avLst/>
          </a:prstGeom>
        </p:spPr>
      </p:pic>
    </p:spTree>
    <p:extLst>
      <p:ext uri="{BB962C8B-B14F-4D97-AF65-F5344CB8AC3E}">
        <p14:creationId xmlns:p14="http://schemas.microsoft.com/office/powerpoint/2010/main" val="2551791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54773"/>
          </a:xfrm>
        </p:spPr>
        <p:txBody>
          <a:bodyPr>
            <a:normAutofit/>
          </a:bodyPr>
          <a:lstStyle/>
          <a:p>
            <a:pPr algn="l"/>
            <a:r>
              <a:rPr lang="en-US" sz="1800" dirty="0"/>
              <a:t>Fig. S5 – Comparison of perfusion models versus MCBP across participants</a:t>
            </a:r>
          </a:p>
        </p:txBody>
      </p:sp>
      <p:sp>
        <p:nvSpPr>
          <p:cNvPr id="6" name="Content Placeholder 2"/>
          <p:cNvSpPr>
            <a:spLocks noGrp="1"/>
          </p:cNvSpPr>
          <p:nvPr>
            <p:ph idx="1"/>
          </p:nvPr>
        </p:nvSpPr>
        <p:spPr>
          <a:xfrm>
            <a:off x="0" y="5968891"/>
            <a:ext cx="9144000" cy="745329"/>
          </a:xfrm>
        </p:spPr>
        <p:txBody>
          <a:bodyPr>
            <a:noAutofit/>
          </a:bodyPr>
          <a:lstStyle/>
          <a:p>
            <a:pPr marL="0" indent="0">
              <a:buNone/>
            </a:pPr>
            <a:r>
              <a:rPr lang="en-US" sz="1200" dirty="0"/>
              <a:t>Fig. S5 – Comparison of the perfusion models versus MCBP across participants.</a:t>
            </a:r>
          </a:p>
          <a:p>
            <a:pPr marL="0" indent="0">
              <a:buNone/>
            </a:pPr>
            <a:r>
              <a:rPr lang="en-US" sz="1200" dirty="0"/>
              <a:t>Scatter plots between </a:t>
            </a:r>
            <a:r>
              <a:rPr lang="en-US" sz="1200" dirty="0" smtClean="0"/>
              <a:t>PiB-R1 </a:t>
            </a:r>
            <a:r>
              <a:rPr lang="en-US" sz="1200" dirty="0"/>
              <a:t>and MCBP (top), and between ePiB and MCBP (bottom) in the precuneus (left panel), the inferior parietal (middle panel), and the hippocampus (right panel). Across all the 110 participants the ePiB positively correlated with MCBP in the precuneus and the inferior parietal.</a:t>
            </a:r>
          </a:p>
        </p:txBody>
      </p:sp>
      <p:pic>
        <p:nvPicPr>
          <p:cNvPr id="3" name="Picture 2" descr="FigureS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314" y="607709"/>
            <a:ext cx="7448156" cy="5014478"/>
          </a:xfrm>
          <a:prstGeom prst="rect">
            <a:avLst/>
          </a:prstGeom>
        </p:spPr>
      </p:pic>
    </p:spTree>
    <p:extLst>
      <p:ext uri="{BB962C8B-B14F-4D97-AF65-F5344CB8AC3E}">
        <p14:creationId xmlns:p14="http://schemas.microsoft.com/office/powerpoint/2010/main" val="2834979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8849"/>
          </a:xfrm>
        </p:spPr>
        <p:txBody>
          <a:bodyPr>
            <a:normAutofit/>
          </a:bodyPr>
          <a:lstStyle/>
          <a:p>
            <a:pPr algn="l"/>
            <a:r>
              <a:rPr lang="en-US" sz="1600" dirty="0"/>
              <a:t>Table S2</a:t>
            </a:r>
            <a:r>
              <a:rPr lang="en-US" sz="1600" i="1" dirty="0"/>
              <a:t> </a:t>
            </a:r>
            <a:r>
              <a:rPr lang="en-US" sz="1600" dirty="0"/>
              <a:t>– Relationship between FDG and different early time-frame summarizations of PiB</a:t>
            </a:r>
          </a:p>
        </p:txBody>
      </p:sp>
      <p:graphicFrame>
        <p:nvGraphicFramePr>
          <p:cNvPr id="13" name="Table 12"/>
          <p:cNvGraphicFramePr>
            <a:graphicFrameLocks noGrp="1"/>
          </p:cNvGraphicFramePr>
          <p:nvPr>
            <p:extLst>
              <p:ext uri="{D42A27DB-BD31-4B8C-83A1-F6EECF244321}">
                <p14:modId xmlns:p14="http://schemas.microsoft.com/office/powerpoint/2010/main" val="2134282211"/>
              </p:ext>
            </p:extLst>
          </p:nvPr>
        </p:nvGraphicFramePr>
        <p:xfrm>
          <a:off x="457200" y="1346518"/>
          <a:ext cx="7885812" cy="3502539"/>
        </p:xfrm>
        <a:graphic>
          <a:graphicData uri="http://schemas.openxmlformats.org/drawingml/2006/table">
            <a:tbl>
              <a:tblPr firstRow="1" bandRow="1">
                <a:tableStyleId>{2D5ABB26-0587-4C30-8999-92F81FD0307C}</a:tableStyleId>
              </a:tblPr>
              <a:tblGrid>
                <a:gridCol w="1971453">
                  <a:extLst>
                    <a:ext uri="{9D8B030D-6E8A-4147-A177-3AD203B41FA5}">
                      <a16:colId xmlns="" xmlns:a16="http://schemas.microsoft.com/office/drawing/2014/main" val="20000"/>
                    </a:ext>
                  </a:extLst>
                </a:gridCol>
                <a:gridCol w="1971453">
                  <a:extLst>
                    <a:ext uri="{9D8B030D-6E8A-4147-A177-3AD203B41FA5}">
                      <a16:colId xmlns="" xmlns:a16="http://schemas.microsoft.com/office/drawing/2014/main" val="20001"/>
                    </a:ext>
                  </a:extLst>
                </a:gridCol>
                <a:gridCol w="1971453">
                  <a:extLst>
                    <a:ext uri="{9D8B030D-6E8A-4147-A177-3AD203B41FA5}">
                      <a16:colId xmlns="" xmlns:a16="http://schemas.microsoft.com/office/drawing/2014/main" val="20002"/>
                    </a:ext>
                  </a:extLst>
                </a:gridCol>
                <a:gridCol w="1971453">
                  <a:extLst>
                    <a:ext uri="{9D8B030D-6E8A-4147-A177-3AD203B41FA5}">
                      <a16:colId xmlns="" xmlns:a16="http://schemas.microsoft.com/office/drawing/2014/main" val="20003"/>
                    </a:ext>
                  </a:extLst>
                </a:gridCol>
              </a:tblGrid>
              <a:tr h="492467">
                <a:tc>
                  <a:txBody>
                    <a:bodyPr/>
                    <a:lstStyle/>
                    <a:p>
                      <a:pPr algn="l"/>
                      <a:r>
                        <a:rPr lang="en-US" sz="1400" dirty="0"/>
                        <a:t>Time-frame</a:t>
                      </a:r>
                      <a:r>
                        <a:rPr lang="en-US" sz="1400" baseline="0" dirty="0"/>
                        <a:t> of PiB (d</a:t>
                      </a:r>
                      <a:r>
                        <a:rPr lang="en-US" sz="1400" dirty="0"/>
                        <a:t>uration)</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400" b="1" dirty="0"/>
                        <a:t>Entire</a:t>
                      </a:r>
                      <a:r>
                        <a:rPr lang="en-US" sz="1400" b="1" baseline="0" dirty="0"/>
                        <a:t> brain </a:t>
                      </a:r>
                    </a:p>
                    <a:p>
                      <a:pPr algn="l"/>
                      <a:r>
                        <a:rPr lang="en-US" sz="1400" b="1" baseline="0" dirty="0"/>
                        <a:t>(mean R ± SD)</a:t>
                      </a:r>
                      <a:endParaRPr lang="en-US" sz="1400" b="1"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400" dirty="0"/>
                        <a:t>Cortical</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a:t>(mean R ± SD)</a:t>
                      </a:r>
                      <a:endParaRPr lang="en-US" sz="1400"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400" dirty="0"/>
                        <a:t>Subcortical</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a:t>(mean R ± SD)</a:t>
                      </a:r>
                      <a:endParaRPr lang="en-US" sz="1400"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0"/>
                  </a:ext>
                </a:extLst>
              </a:tr>
              <a:tr h="426340">
                <a:tc>
                  <a:txBody>
                    <a:bodyPr/>
                    <a:lstStyle/>
                    <a:p>
                      <a:pPr algn="l"/>
                      <a:r>
                        <a:rPr lang="en-US" sz="1400" dirty="0"/>
                        <a:t>0 – 5 min (5 min)</a:t>
                      </a:r>
                    </a:p>
                  </a:txBody>
                  <a:tcPr anchor="ctr">
                    <a:lnT w="12700" cap="flat" cmpd="sng" algn="ctr">
                      <a:solidFill>
                        <a:scrgbClr r="0" g="0" b="0"/>
                      </a:solidFill>
                      <a:prstDash val="solid"/>
                      <a:round/>
                      <a:headEnd type="none" w="med" len="med"/>
                      <a:tailEnd type="none" w="med" len="med"/>
                    </a:lnT>
                  </a:tcPr>
                </a:tc>
                <a:tc>
                  <a:txBody>
                    <a:bodyPr/>
                    <a:lstStyle/>
                    <a:p>
                      <a:pPr algn="l"/>
                      <a:r>
                        <a:rPr lang="en-US" sz="1400" b="1" dirty="0"/>
                        <a:t>R=0.7832±0.0411</a:t>
                      </a:r>
                    </a:p>
                  </a:txBody>
                  <a:tcPr anchor="ctr">
                    <a:lnT w="12700" cap="flat" cmpd="sng" algn="ctr">
                      <a:solidFill>
                        <a:scrgbClr r="0" g="0" b="0"/>
                      </a:solidFill>
                      <a:prstDash val="solid"/>
                      <a:round/>
                      <a:headEnd type="none" w="med" len="med"/>
                      <a:tailEnd type="none" w="med" len="med"/>
                    </a:lnT>
                  </a:tcPr>
                </a:tc>
                <a:tc>
                  <a:txBody>
                    <a:bodyPr/>
                    <a:lstStyle/>
                    <a:p>
                      <a:pPr algn="l"/>
                      <a:r>
                        <a:rPr lang="en-US" sz="1400" dirty="0"/>
                        <a:t>R=0.6393±0.0560</a:t>
                      </a:r>
                    </a:p>
                  </a:txBody>
                  <a:tcPr anchor="ctr">
                    <a:lnT w="12700" cap="flat" cmpd="sng" algn="ctr">
                      <a:solidFill>
                        <a:scrgbClr r="0" g="0" b="0"/>
                      </a:solidFill>
                      <a:prstDash val="solid"/>
                      <a:round/>
                      <a:headEnd type="none" w="med" len="med"/>
                      <a:tailEnd type="none" w="med" len="med"/>
                    </a:lnT>
                  </a:tcPr>
                </a:tc>
                <a:tc>
                  <a:txBody>
                    <a:bodyPr/>
                    <a:lstStyle/>
                    <a:p>
                      <a:pPr algn="l"/>
                      <a:r>
                        <a:rPr lang="en-US" sz="1400" dirty="0"/>
                        <a:t>R=0.7534±0.0482</a:t>
                      </a:r>
                    </a:p>
                  </a:txBody>
                  <a:tcPr anchor="ctr">
                    <a:lnT w="12700" cap="flat" cmpd="sng" algn="ctr">
                      <a:solidFill>
                        <a:scrgbClr r="0" g="0" b="0"/>
                      </a:solidFill>
                      <a:prstDash val="solid"/>
                      <a:round/>
                      <a:headEnd type="none" w="med" len="med"/>
                      <a:tailEnd type="none" w="med" len="med"/>
                    </a:lnT>
                  </a:tcPr>
                </a:tc>
                <a:extLst>
                  <a:ext uri="{0D108BD9-81ED-4DB2-BD59-A6C34878D82A}">
                    <a16:rowId xmlns="" xmlns:a16="http://schemas.microsoft.com/office/drawing/2014/main" val="10001"/>
                  </a:ext>
                </a:extLst>
              </a:tr>
              <a:tr h="426340">
                <a:tc>
                  <a:txBody>
                    <a:bodyPr/>
                    <a:lstStyle/>
                    <a:p>
                      <a:pPr algn="l"/>
                      <a:r>
                        <a:rPr lang="en-US" sz="1400" dirty="0"/>
                        <a:t>1 – 6 min (5 min)</a:t>
                      </a:r>
                    </a:p>
                  </a:txBody>
                  <a:tcPr anchor="ctr"/>
                </a:tc>
                <a:tc>
                  <a:txBody>
                    <a:bodyPr/>
                    <a:lstStyle/>
                    <a:p>
                      <a:pPr algn="l"/>
                      <a:r>
                        <a:rPr lang="en-US" sz="1400" b="1" dirty="0"/>
                        <a:t>R=0.7890±0.0397</a:t>
                      </a:r>
                    </a:p>
                  </a:txBody>
                  <a:tcPr anchor="ctr"/>
                </a:tc>
                <a:tc>
                  <a:txBody>
                    <a:bodyPr/>
                    <a:lstStyle/>
                    <a:p>
                      <a:pPr algn="l"/>
                      <a:r>
                        <a:rPr lang="en-US" sz="1400" dirty="0"/>
                        <a:t>R=0.6521±0.0560</a:t>
                      </a:r>
                    </a:p>
                  </a:txBody>
                  <a:tcPr anchor="ctr"/>
                </a:tc>
                <a:tc>
                  <a:txBody>
                    <a:bodyPr/>
                    <a:lstStyle/>
                    <a:p>
                      <a:pPr algn="l"/>
                      <a:r>
                        <a:rPr lang="en-US" sz="1400" dirty="0"/>
                        <a:t>R=0.7609±0.0469</a:t>
                      </a:r>
                    </a:p>
                  </a:txBody>
                  <a:tcPr anchor="ctr"/>
                </a:tc>
                <a:extLst>
                  <a:ext uri="{0D108BD9-81ED-4DB2-BD59-A6C34878D82A}">
                    <a16:rowId xmlns="" xmlns:a16="http://schemas.microsoft.com/office/drawing/2014/main" val="10002"/>
                  </a:ext>
                </a:extLst>
              </a:tr>
              <a:tr h="426340">
                <a:tc>
                  <a:txBody>
                    <a:bodyPr/>
                    <a:lstStyle/>
                    <a:p>
                      <a:pPr algn="l"/>
                      <a:r>
                        <a:rPr lang="en-US" sz="1400" dirty="0"/>
                        <a:t>1 – 7 min (6 min)</a:t>
                      </a:r>
                    </a:p>
                  </a:txBody>
                  <a:tcPr anchor="ctr"/>
                </a:tc>
                <a:tc>
                  <a:txBody>
                    <a:bodyPr/>
                    <a:lstStyle/>
                    <a:p>
                      <a:pPr algn="l"/>
                      <a:r>
                        <a:rPr lang="en-US" sz="1400" b="1" dirty="0"/>
                        <a:t>R=0.7938±0.0382</a:t>
                      </a:r>
                    </a:p>
                  </a:txBody>
                  <a:tcPr anchor="ctr"/>
                </a:tc>
                <a:tc>
                  <a:txBody>
                    <a:bodyPr/>
                    <a:lstStyle/>
                    <a:p>
                      <a:pPr algn="l"/>
                      <a:r>
                        <a:rPr lang="en-US" sz="1400" dirty="0"/>
                        <a:t>R=0.6596±0.0546</a:t>
                      </a:r>
                    </a:p>
                  </a:txBody>
                  <a:tcPr anchor="ctr"/>
                </a:tc>
                <a:tc>
                  <a:txBody>
                    <a:bodyPr/>
                    <a:lstStyle/>
                    <a:p>
                      <a:pPr algn="l"/>
                      <a:r>
                        <a:rPr lang="en-US" sz="1400" dirty="0"/>
                        <a:t>R=0.7665±0.0459</a:t>
                      </a:r>
                    </a:p>
                  </a:txBody>
                  <a:tcPr anchor="ctr"/>
                </a:tc>
                <a:extLst>
                  <a:ext uri="{0D108BD9-81ED-4DB2-BD59-A6C34878D82A}">
                    <a16:rowId xmlns="" xmlns:a16="http://schemas.microsoft.com/office/drawing/2014/main" val="10003"/>
                  </a:ext>
                </a:extLst>
              </a:tr>
              <a:tr h="426340">
                <a:tc>
                  <a:txBody>
                    <a:bodyPr/>
                    <a:lstStyle/>
                    <a:p>
                      <a:pPr algn="l"/>
                      <a:r>
                        <a:rPr lang="en-US" sz="1400" dirty="0"/>
                        <a:t>1 – 8 min (7 min)</a:t>
                      </a:r>
                    </a:p>
                  </a:txBody>
                  <a:tcPr anchor="ctr"/>
                </a:tc>
                <a:tc>
                  <a:txBody>
                    <a:bodyPr/>
                    <a:lstStyle/>
                    <a:p>
                      <a:pPr algn="l"/>
                      <a:r>
                        <a:rPr lang="en-US" sz="1400" b="1" dirty="0"/>
                        <a:t>R=0.7960±0.0378</a:t>
                      </a:r>
                    </a:p>
                  </a:txBody>
                  <a:tcPr anchor="ctr"/>
                </a:tc>
                <a:tc>
                  <a:txBody>
                    <a:bodyPr/>
                    <a:lstStyle/>
                    <a:p>
                      <a:pPr algn="l"/>
                      <a:r>
                        <a:rPr lang="en-US" sz="1400" dirty="0"/>
                        <a:t>R=0.6638±0.0535</a:t>
                      </a:r>
                    </a:p>
                  </a:txBody>
                  <a:tcPr anchor="ctr"/>
                </a:tc>
                <a:tc>
                  <a:txBody>
                    <a:bodyPr/>
                    <a:lstStyle/>
                    <a:p>
                      <a:pPr algn="l"/>
                      <a:r>
                        <a:rPr lang="en-US" sz="1400" dirty="0"/>
                        <a:t>R=0.7694±0.0460</a:t>
                      </a:r>
                    </a:p>
                  </a:txBody>
                  <a:tcPr anchor="ctr"/>
                </a:tc>
                <a:extLst>
                  <a:ext uri="{0D108BD9-81ED-4DB2-BD59-A6C34878D82A}">
                    <a16:rowId xmlns="" xmlns:a16="http://schemas.microsoft.com/office/drawing/2014/main" val="10004"/>
                  </a:ext>
                </a:extLst>
              </a:tr>
              <a:tr h="426340">
                <a:tc>
                  <a:txBody>
                    <a:bodyPr/>
                    <a:lstStyle/>
                    <a:p>
                      <a:pPr algn="l"/>
                      <a:r>
                        <a:rPr lang="en-US" sz="1400" dirty="0"/>
                        <a:t>1 – 9 min (8 min)</a:t>
                      </a:r>
                    </a:p>
                  </a:txBody>
                  <a:tcPr anchor="ctr"/>
                </a:tc>
                <a:tc>
                  <a:txBody>
                    <a:bodyPr/>
                    <a:lstStyle/>
                    <a:p>
                      <a:pPr algn="l"/>
                      <a:r>
                        <a:rPr lang="en-US" sz="1400" b="1" dirty="0"/>
                        <a:t>R=0.7969±0.0386 </a:t>
                      </a:r>
                      <a:r>
                        <a:rPr lang="en-US" sz="1400" b="1" dirty="0">
                          <a:latin typeface="Zapf Dingbats"/>
                          <a:ea typeface="Zapf Dingbats"/>
                          <a:cs typeface="Zapf Dingbats"/>
                          <a:sym typeface="Zapf Dingbats"/>
                        </a:rPr>
                        <a:t>★</a:t>
                      </a:r>
                      <a:endParaRPr lang="en-US" sz="1400" b="1" dirty="0"/>
                    </a:p>
                  </a:txBody>
                  <a:tcPr anchor="ctr"/>
                </a:tc>
                <a:tc>
                  <a:txBody>
                    <a:bodyPr/>
                    <a:lstStyle/>
                    <a:p>
                      <a:pPr algn="l"/>
                      <a:r>
                        <a:rPr lang="en-US" sz="1400" dirty="0"/>
                        <a:t>R=0.6657±0.0536</a:t>
                      </a:r>
                    </a:p>
                  </a:txBody>
                  <a:tcPr anchor="ctr"/>
                </a:tc>
                <a:tc>
                  <a:txBody>
                    <a:bodyPr/>
                    <a:lstStyle/>
                    <a:p>
                      <a:pPr algn="l"/>
                      <a:r>
                        <a:rPr lang="en-US" sz="1400" dirty="0"/>
                        <a:t>R=0.7696±0.0468 </a:t>
                      </a:r>
                      <a:r>
                        <a:rPr lang="en-US" sz="1400" dirty="0">
                          <a:latin typeface="Zapf Dingbats"/>
                          <a:ea typeface="Zapf Dingbats"/>
                          <a:cs typeface="Zapf Dingbats"/>
                          <a:sym typeface="Zapf Dingbats"/>
                        </a:rPr>
                        <a:t>★</a:t>
                      </a:r>
                      <a:endParaRPr lang="en-US" sz="1400" dirty="0"/>
                    </a:p>
                  </a:txBody>
                  <a:tcPr anchor="ctr"/>
                </a:tc>
                <a:extLst>
                  <a:ext uri="{0D108BD9-81ED-4DB2-BD59-A6C34878D82A}">
                    <a16:rowId xmlns="" xmlns:a16="http://schemas.microsoft.com/office/drawing/2014/main" val="10005"/>
                  </a:ext>
                </a:extLst>
              </a:tr>
              <a:tr h="426340">
                <a:tc>
                  <a:txBody>
                    <a:bodyPr/>
                    <a:lstStyle/>
                    <a:p>
                      <a:pPr algn="l"/>
                      <a:r>
                        <a:rPr lang="en-US" sz="1400" dirty="0"/>
                        <a:t>1 – 10 min (9 min)</a:t>
                      </a:r>
                    </a:p>
                  </a:txBody>
                  <a:tcPr anchor="ctr"/>
                </a:tc>
                <a:tc>
                  <a:txBody>
                    <a:bodyPr/>
                    <a:lstStyle/>
                    <a:p>
                      <a:pPr algn="l"/>
                      <a:r>
                        <a:rPr lang="en-US" sz="1400" b="1" dirty="0"/>
                        <a:t>R=0.7955±0.0379</a:t>
                      </a:r>
                    </a:p>
                  </a:txBody>
                  <a:tcPr anchor="ctr"/>
                </a:tc>
                <a:tc>
                  <a:txBody>
                    <a:bodyPr/>
                    <a:lstStyle/>
                    <a:p>
                      <a:pPr algn="l"/>
                      <a:r>
                        <a:rPr lang="en-US" sz="1400" dirty="0"/>
                        <a:t>R=0.6659±0.0537 </a:t>
                      </a:r>
                      <a:r>
                        <a:rPr lang="en-US" sz="1400" dirty="0">
                          <a:latin typeface="Zapf Dingbats"/>
                          <a:ea typeface="Zapf Dingbats"/>
                          <a:cs typeface="Zapf Dingbats"/>
                          <a:sym typeface="Zapf Dingbats"/>
                        </a:rPr>
                        <a:t>★</a:t>
                      </a:r>
                      <a:endParaRPr lang="en-US" sz="1400" dirty="0"/>
                    </a:p>
                  </a:txBody>
                  <a:tcPr anchor="ctr"/>
                </a:tc>
                <a:tc>
                  <a:txBody>
                    <a:bodyPr/>
                    <a:lstStyle/>
                    <a:p>
                      <a:pPr algn="l"/>
                      <a:r>
                        <a:rPr lang="en-US" sz="1400" dirty="0"/>
                        <a:t>R=0.7688±0.0484</a:t>
                      </a:r>
                    </a:p>
                  </a:txBody>
                  <a:tcPr anchor="ctr"/>
                </a:tc>
                <a:extLst>
                  <a:ext uri="{0D108BD9-81ED-4DB2-BD59-A6C34878D82A}">
                    <a16:rowId xmlns="" xmlns:a16="http://schemas.microsoft.com/office/drawing/2014/main" val="10006"/>
                  </a:ext>
                </a:extLst>
              </a:tr>
              <a:tr h="426340">
                <a:tc>
                  <a:txBody>
                    <a:bodyPr/>
                    <a:lstStyle/>
                    <a:p>
                      <a:pPr algn="l"/>
                      <a:r>
                        <a:rPr lang="en-US" sz="1400" dirty="0"/>
                        <a:t>1 – 12 min (11 min)</a:t>
                      </a:r>
                    </a:p>
                  </a:txBody>
                  <a:tcPr anchor="ctr">
                    <a:lnB w="12700" cap="flat" cmpd="sng" algn="ctr">
                      <a:solidFill>
                        <a:scrgbClr r="0" g="0" b="0"/>
                      </a:solidFill>
                      <a:prstDash val="solid"/>
                      <a:round/>
                      <a:headEnd type="none" w="med" len="med"/>
                      <a:tailEnd type="none" w="med" len="med"/>
                    </a:lnB>
                  </a:tcPr>
                </a:tc>
                <a:tc>
                  <a:txBody>
                    <a:bodyPr/>
                    <a:lstStyle/>
                    <a:p>
                      <a:pPr algn="l"/>
                      <a:r>
                        <a:rPr lang="en-US" sz="1400" b="1" dirty="0"/>
                        <a:t>R=0.7911±0.0391</a:t>
                      </a:r>
                    </a:p>
                  </a:txBody>
                  <a:tcPr anchor="ctr">
                    <a:lnB w="12700" cap="flat" cmpd="sng" algn="ctr">
                      <a:solidFill>
                        <a:scrgbClr r="0" g="0" b="0"/>
                      </a:solidFill>
                      <a:prstDash val="solid"/>
                      <a:round/>
                      <a:headEnd type="none" w="med" len="med"/>
                      <a:tailEnd type="none" w="med" len="med"/>
                    </a:lnB>
                  </a:tcPr>
                </a:tc>
                <a:tc>
                  <a:txBody>
                    <a:bodyPr/>
                    <a:lstStyle/>
                    <a:p>
                      <a:pPr algn="l"/>
                      <a:r>
                        <a:rPr lang="en-US" sz="1400" dirty="0"/>
                        <a:t>R=0.6635±0.0540</a:t>
                      </a:r>
                    </a:p>
                  </a:txBody>
                  <a:tcPr anchor="ctr">
                    <a:lnB w="12700" cap="flat" cmpd="sng" algn="ctr">
                      <a:solidFill>
                        <a:scrgbClr r="0" g="0" b="0"/>
                      </a:solidFill>
                      <a:prstDash val="solid"/>
                      <a:round/>
                      <a:headEnd type="none" w="med" len="med"/>
                      <a:tailEnd type="none" w="med" len="med"/>
                    </a:lnB>
                  </a:tcPr>
                </a:tc>
                <a:tc>
                  <a:txBody>
                    <a:bodyPr/>
                    <a:lstStyle/>
                    <a:p>
                      <a:pPr algn="l"/>
                      <a:r>
                        <a:rPr lang="en-US" sz="1400" dirty="0"/>
                        <a:t>R=0.7637±0.0527</a:t>
                      </a:r>
                    </a:p>
                  </a:txBody>
                  <a:tcPr anchor="ctr">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
        <p:nvSpPr>
          <p:cNvPr id="16" name="Content Placeholder 2"/>
          <p:cNvSpPr>
            <a:spLocks noGrp="1"/>
          </p:cNvSpPr>
          <p:nvPr>
            <p:ph idx="1"/>
          </p:nvPr>
        </p:nvSpPr>
        <p:spPr>
          <a:xfrm>
            <a:off x="457200" y="5050256"/>
            <a:ext cx="8229600" cy="1162975"/>
          </a:xfrm>
        </p:spPr>
        <p:txBody>
          <a:bodyPr>
            <a:noAutofit/>
          </a:bodyPr>
          <a:lstStyle/>
          <a:p>
            <a:pPr marL="0" indent="0">
              <a:buNone/>
            </a:pPr>
            <a:r>
              <a:rPr lang="en-US" sz="1400" dirty="0"/>
              <a:t>Table S2 – Relationship between FDG and different early time-frame summarizations of PiB</a:t>
            </a:r>
          </a:p>
          <a:p>
            <a:pPr marL="0" indent="0" algn="just">
              <a:buNone/>
            </a:pPr>
            <a:r>
              <a:rPr lang="en-US" sz="1400" dirty="0"/>
              <a:t>Voxel-wise spatial correlation between </a:t>
            </a:r>
            <a:r>
              <a:rPr lang="en-US" sz="1400" baseline="30000" dirty="0"/>
              <a:t>18</a:t>
            </a:r>
            <a:r>
              <a:rPr lang="en-US" sz="1400" dirty="0"/>
              <a:t>F-FDG and different summarization of </a:t>
            </a:r>
            <a:r>
              <a:rPr lang="en-US" sz="1400" baseline="30000" dirty="0"/>
              <a:t>11</a:t>
            </a:r>
            <a:r>
              <a:rPr lang="en-US" sz="1400" dirty="0"/>
              <a:t>C-PiB in all participants (n=110). Here are displayed the average of Pearson’s R in function of the different time frame sum on the entire brain, cortical, and subcortical areas. The time-frame of 1 to 9 minutes gives the maximal correlation for the entire brain. In the same time-frame, maximal correlation was found in subcortical regions. </a:t>
            </a:r>
          </a:p>
          <a:p>
            <a:pPr marL="0" indent="0">
              <a:buNone/>
            </a:pPr>
            <a:r>
              <a:rPr lang="en-US" sz="1400" dirty="0">
                <a:sym typeface="Zapf Dingbats"/>
              </a:rPr>
              <a:t>Annotations: </a:t>
            </a:r>
            <a:r>
              <a:rPr lang="en-US" sz="1400" dirty="0">
                <a:latin typeface="Zapf Dingbats"/>
                <a:ea typeface="Zapf Dingbats"/>
                <a:cs typeface="Zapf Dingbats"/>
                <a:sym typeface="Zapf Dingbats"/>
              </a:rPr>
              <a:t>★</a:t>
            </a:r>
            <a:r>
              <a:rPr lang="en-US" sz="1400" dirty="0"/>
              <a:t> maximum average correlations for each area.</a:t>
            </a:r>
          </a:p>
        </p:txBody>
      </p:sp>
    </p:spTree>
    <p:extLst>
      <p:ext uri="{BB962C8B-B14F-4D97-AF65-F5344CB8AC3E}">
        <p14:creationId xmlns:p14="http://schemas.microsoft.com/office/powerpoint/2010/main" val="936086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8849"/>
          </a:xfrm>
        </p:spPr>
        <p:txBody>
          <a:bodyPr>
            <a:normAutofit/>
          </a:bodyPr>
          <a:lstStyle/>
          <a:p>
            <a:pPr algn="l"/>
            <a:r>
              <a:rPr lang="en-US" sz="1800" dirty="0"/>
              <a:t>Table S3 – Correlation of perfusion measures and FDG</a:t>
            </a:r>
            <a:endParaRPr lang="en-US" sz="1600" i="1" dirty="0"/>
          </a:p>
        </p:txBody>
      </p:sp>
      <p:sp>
        <p:nvSpPr>
          <p:cNvPr id="3" name="Content Placeholder 2"/>
          <p:cNvSpPr>
            <a:spLocks noGrp="1"/>
          </p:cNvSpPr>
          <p:nvPr>
            <p:ph idx="1"/>
          </p:nvPr>
        </p:nvSpPr>
        <p:spPr>
          <a:xfrm>
            <a:off x="108080" y="5571263"/>
            <a:ext cx="8934592" cy="1286737"/>
          </a:xfrm>
        </p:spPr>
        <p:txBody>
          <a:bodyPr>
            <a:noAutofit/>
          </a:bodyPr>
          <a:lstStyle/>
          <a:p>
            <a:pPr marL="0" indent="0" algn="just">
              <a:buNone/>
            </a:pPr>
            <a:r>
              <a:rPr lang="en-US" sz="1400" dirty="0"/>
              <a:t>Table S3 – Correlation perfusion measures and FDG</a:t>
            </a:r>
          </a:p>
          <a:p>
            <a:pPr marL="0" indent="0" algn="just">
              <a:buNone/>
            </a:pPr>
            <a:r>
              <a:rPr lang="en-US" sz="1400" dirty="0"/>
              <a:t>Evaluation of correlation between the perfusion measures and FDG in all 110 participants. Spearman’s rank correlation coefficient (rho) and p-values are displayed for PiB-R1 and FDG, and for ePiB and FDG. There were significant correlations between PiB-R1 and FDG in all regions.</a:t>
            </a:r>
          </a:p>
          <a:p>
            <a:pPr marL="0" indent="0" algn="just">
              <a:buNone/>
            </a:pPr>
            <a:r>
              <a:rPr lang="en-US" sz="1400" dirty="0"/>
              <a:t> </a:t>
            </a:r>
          </a:p>
        </p:txBody>
      </p:sp>
      <p:graphicFrame>
        <p:nvGraphicFramePr>
          <p:cNvPr id="4" name="Table 3"/>
          <p:cNvGraphicFramePr>
            <a:graphicFrameLocks noGrp="1"/>
          </p:cNvGraphicFramePr>
          <p:nvPr>
            <p:extLst>
              <p:ext uri="{D42A27DB-BD31-4B8C-83A1-F6EECF244321}">
                <p14:modId xmlns:p14="http://schemas.microsoft.com/office/powerpoint/2010/main" val="1653375043"/>
              </p:ext>
            </p:extLst>
          </p:nvPr>
        </p:nvGraphicFramePr>
        <p:xfrm>
          <a:off x="1095835" y="1597539"/>
          <a:ext cx="4623120" cy="2825564"/>
        </p:xfrm>
        <a:graphic>
          <a:graphicData uri="http://schemas.openxmlformats.org/drawingml/2006/table">
            <a:tbl>
              <a:tblPr firstRow="1" bandRow="1">
                <a:tableStyleId>{2D5ABB26-0587-4C30-8999-92F81FD0307C}</a:tableStyleId>
              </a:tblPr>
              <a:tblGrid>
                <a:gridCol w="1402924">
                  <a:extLst>
                    <a:ext uri="{9D8B030D-6E8A-4147-A177-3AD203B41FA5}">
                      <a16:colId xmlns="" xmlns:a16="http://schemas.microsoft.com/office/drawing/2014/main" val="20000"/>
                    </a:ext>
                  </a:extLst>
                </a:gridCol>
                <a:gridCol w="805049">
                  <a:extLst>
                    <a:ext uri="{9D8B030D-6E8A-4147-A177-3AD203B41FA5}">
                      <a16:colId xmlns="" xmlns:a16="http://schemas.microsoft.com/office/drawing/2014/main" val="20001"/>
                    </a:ext>
                  </a:extLst>
                </a:gridCol>
                <a:gridCol w="805049">
                  <a:extLst>
                    <a:ext uri="{9D8B030D-6E8A-4147-A177-3AD203B41FA5}">
                      <a16:colId xmlns="" xmlns:a16="http://schemas.microsoft.com/office/drawing/2014/main" val="20002"/>
                    </a:ext>
                  </a:extLst>
                </a:gridCol>
                <a:gridCol w="805049">
                  <a:extLst>
                    <a:ext uri="{9D8B030D-6E8A-4147-A177-3AD203B41FA5}">
                      <a16:colId xmlns="" xmlns:a16="http://schemas.microsoft.com/office/drawing/2014/main" val="20003"/>
                    </a:ext>
                  </a:extLst>
                </a:gridCol>
                <a:gridCol w="805049">
                  <a:extLst>
                    <a:ext uri="{9D8B030D-6E8A-4147-A177-3AD203B41FA5}">
                      <a16:colId xmlns="" xmlns:a16="http://schemas.microsoft.com/office/drawing/2014/main" val="20004"/>
                    </a:ext>
                  </a:extLst>
                </a:gridCol>
              </a:tblGrid>
              <a:tr h="403652">
                <a:tc>
                  <a:txBody>
                    <a:bodyPr/>
                    <a:lstStyle/>
                    <a:p>
                      <a:pPr algn="ctr"/>
                      <a:endParaRPr lang="en-US" sz="1100" dirty="0"/>
                    </a:p>
                  </a:txBody>
                  <a:tcPr anchor="ct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dirty="0"/>
                        <a:t>PiB-R1</a:t>
                      </a:r>
                      <a:r>
                        <a:rPr lang="en-US" sz="1100" baseline="0" dirty="0"/>
                        <a:t> </a:t>
                      </a:r>
                      <a:r>
                        <a:rPr lang="en-US" sz="1100" dirty="0"/>
                        <a:t>and</a:t>
                      </a:r>
                      <a:r>
                        <a:rPr lang="en-US" sz="1100" baseline="0" dirty="0"/>
                        <a:t> FDG</a:t>
                      </a:r>
                      <a:endParaRPr lang="en-US" sz="1100" dirty="0"/>
                    </a:p>
                  </a:txBody>
                  <a:tcPr anchor="ctr">
                    <a:lnL>
                      <a:noFill/>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algn="ctr"/>
                      <a:endParaRPr lang="en-US" sz="1400"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lang="en-US" sz="1100" dirty="0"/>
                        <a:t>ePiB and FDG</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0000"/>
                  </a:ext>
                </a:extLst>
              </a:tr>
              <a:tr h="403652">
                <a:tc>
                  <a:txBody>
                    <a:bodyPr/>
                    <a:lstStyle/>
                    <a:p>
                      <a:r>
                        <a:rPr lang="en-US" sz="1100" i="0" dirty="0"/>
                        <a:t>Region</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rho</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rho</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1"/>
                  </a:ext>
                </a:extLst>
              </a:tr>
              <a:tr h="403652">
                <a:tc>
                  <a:txBody>
                    <a:bodyPr/>
                    <a:lstStyle/>
                    <a:p>
                      <a:r>
                        <a:rPr lang="en-US" sz="1100" dirty="0"/>
                        <a:t>Precuneus</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1" dirty="0"/>
                        <a:t>0.48</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1" dirty="0"/>
                        <a:t>8.27x10</a:t>
                      </a:r>
                      <a:r>
                        <a:rPr lang="en-US" sz="1100" b="1" baseline="30000" dirty="0"/>
                        <a:t>-07</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0" dirty="0"/>
                        <a:t>0.08</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0" dirty="0"/>
                        <a:t>0.399</a:t>
                      </a:r>
                      <a:endParaRPr lang="en-US" sz="1100" b="0" baseline="30000" dirty="0"/>
                    </a:p>
                  </a:txBody>
                  <a:tcPr anchor="ctr">
                    <a:lnT w="3175" cap="flat" cmpd="sng" algn="ctr">
                      <a:solidFill>
                        <a:scrgbClr r="0" g="0" b="0"/>
                      </a:solidFill>
                      <a:prstDash val="solid"/>
                      <a:round/>
                      <a:headEnd type="none" w="med" len="med"/>
                      <a:tailEnd type="none" w="med" len="med"/>
                    </a:lnT>
                  </a:tcPr>
                </a:tc>
                <a:extLst>
                  <a:ext uri="{0D108BD9-81ED-4DB2-BD59-A6C34878D82A}">
                    <a16:rowId xmlns="" xmlns:a16="http://schemas.microsoft.com/office/drawing/2014/main" val="10002"/>
                  </a:ext>
                </a:extLst>
              </a:tr>
              <a:tr h="403652">
                <a:tc>
                  <a:txBody>
                    <a:bodyPr/>
                    <a:lstStyle/>
                    <a:p>
                      <a:r>
                        <a:rPr lang="en-US" sz="1100" dirty="0"/>
                        <a:t>Inferior Parietal</a:t>
                      </a:r>
                    </a:p>
                  </a:txBody>
                  <a:tcPr anchor="ctr"/>
                </a:tc>
                <a:tc>
                  <a:txBody>
                    <a:bodyPr/>
                    <a:lstStyle/>
                    <a:p>
                      <a:pPr algn="ctr"/>
                      <a:r>
                        <a:rPr lang="en-US" sz="1100" b="1" dirty="0"/>
                        <a:t>0.42</a:t>
                      </a:r>
                    </a:p>
                  </a:txBody>
                  <a:tcPr anchor="ctr"/>
                </a:tc>
                <a:tc>
                  <a:txBody>
                    <a:bodyPr/>
                    <a:lstStyle/>
                    <a:p>
                      <a:pPr algn="ctr"/>
                      <a:r>
                        <a:rPr lang="en-US" sz="1100" b="1" dirty="0"/>
                        <a:t>2.76x10</a:t>
                      </a:r>
                      <a:r>
                        <a:rPr lang="en-US" sz="1100" b="1" baseline="30000" dirty="0"/>
                        <a:t>-05</a:t>
                      </a:r>
                    </a:p>
                  </a:txBody>
                  <a:tcPr anchor="ctr"/>
                </a:tc>
                <a:tc>
                  <a:txBody>
                    <a:bodyPr/>
                    <a:lstStyle/>
                    <a:p>
                      <a:pPr algn="ctr"/>
                      <a:r>
                        <a:rPr lang="en-US" sz="1100" b="0" dirty="0"/>
                        <a:t>0.22</a:t>
                      </a:r>
                    </a:p>
                  </a:txBody>
                  <a:tcPr anchor="ctr"/>
                </a:tc>
                <a:tc>
                  <a:txBody>
                    <a:bodyPr/>
                    <a:lstStyle/>
                    <a:p>
                      <a:pPr algn="ctr"/>
                      <a:r>
                        <a:rPr lang="en-US" sz="1100" b="0" dirty="0"/>
                        <a:t>0.093</a:t>
                      </a:r>
                      <a:endParaRPr lang="en-US" sz="1100" b="0" baseline="30000" dirty="0"/>
                    </a:p>
                  </a:txBody>
                  <a:tcPr anchor="ctr"/>
                </a:tc>
                <a:extLst>
                  <a:ext uri="{0D108BD9-81ED-4DB2-BD59-A6C34878D82A}">
                    <a16:rowId xmlns="" xmlns:a16="http://schemas.microsoft.com/office/drawing/2014/main" val="10003"/>
                  </a:ext>
                </a:extLst>
              </a:tr>
              <a:tr h="403652">
                <a:tc>
                  <a:txBody>
                    <a:bodyPr/>
                    <a:lstStyle/>
                    <a:p>
                      <a:r>
                        <a:rPr lang="en-US" sz="1100" dirty="0"/>
                        <a:t>Superior Parietal</a:t>
                      </a:r>
                    </a:p>
                  </a:txBody>
                  <a:tcPr anchor="ctr"/>
                </a:tc>
                <a:tc>
                  <a:txBody>
                    <a:bodyPr/>
                    <a:lstStyle/>
                    <a:p>
                      <a:pPr algn="ctr"/>
                      <a:r>
                        <a:rPr lang="en-US" sz="1100" b="1" dirty="0"/>
                        <a:t>0.55</a:t>
                      </a:r>
                    </a:p>
                  </a:txBody>
                  <a:tcPr anchor="ctr"/>
                </a:tc>
                <a:tc>
                  <a:txBody>
                    <a:bodyPr/>
                    <a:lstStyle/>
                    <a:p>
                      <a:pPr algn="ctr"/>
                      <a:r>
                        <a:rPr lang="en-US" sz="1100" b="1" dirty="0"/>
                        <a:t>2.52x10</a:t>
                      </a:r>
                      <a:r>
                        <a:rPr lang="en-US" sz="1100" b="1" baseline="30000" dirty="0"/>
                        <a:t>-10</a:t>
                      </a:r>
                    </a:p>
                  </a:txBody>
                  <a:tcPr anchor="ctr"/>
                </a:tc>
                <a:tc>
                  <a:txBody>
                    <a:bodyPr/>
                    <a:lstStyle/>
                    <a:p>
                      <a:pPr algn="ctr"/>
                      <a:r>
                        <a:rPr lang="en-US" sz="1100" b="1" dirty="0"/>
                        <a:t>0.28</a:t>
                      </a:r>
                    </a:p>
                  </a:txBody>
                  <a:tcPr anchor="ctr"/>
                </a:tc>
                <a:tc>
                  <a:txBody>
                    <a:bodyPr/>
                    <a:lstStyle/>
                    <a:p>
                      <a:pPr algn="ctr"/>
                      <a:r>
                        <a:rPr lang="en-US" sz="1100" b="1" dirty="0"/>
                        <a:t>0.016</a:t>
                      </a:r>
                      <a:endParaRPr lang="en-US" sz="1100" b="1" baseline="30000" dirty="0"/>
                    </a:p>
                  </a:txBody>
                  <a:tcPr anchor="ctr"/>
                </a:tc>
                <a:extLst>
                  <a:ext uri="{0D108BD9-81ED-4DB2-BD59-A6C34878D82A}">
                    <a16:rowId xmlns="" xmlns:a16="http://schemas.microsoft.com/office/drawing/2014/main" val="10004"/>
                  </a:ext>
                </a:extLst>
              </a:tr>
              <a:tr h="40365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Lateral Occipital</a:t>
                      </a:r>
                    </a:p>
                  </a:txBody>
                  <a:tcPr anchor="ctr"/>
                </a:tc>
                <a:tc>
                  <a:txBody>
                    <a:bodyPr/>
                    <a:lstStyle/>
                    <a:p>
                      <a:pPr algn="ctr"/>
                      <a:r>
                        <a:rPr lang="en-US" sz="1100" b="1" dirty="0"/>
                        <a:t>0.37</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a:t>3.21x10</a:t>
                      </a:r>
                      <a:r>
                        <a:rPr lang="en-US" sz="1100" b="1" baseline="30000" dirty="0"/>
                        <a:t>-04</a:t>
                      </a:r>
                    </a:p>
                  </a:txBody>
                  <a:tcPr anchor="ctr"/>
                </a:tc>
                <a:tc>
                  <a:txBody>
                    <a:bodyPr/>
                    <a:lstStyle/>
                    <a:p>
                      <a:pPr algn="ctr"/>
                      <a:r>
                        <a:rPr lang="en-US" sz="1100" b="0" dirty="0"/>
                        <a:t>0.22</a:t>
                      </a:r>
                    </a:p>
                  </a:txBody>
                  <a:tcPr anchor="ctr"/>
                </a:tc>
                <a:tc>
                  <a:txBody>
                    <a:bodyPr/>
                    <a:lstStyle/>
                    <a:p>
                      <a:pPr algn="ctr"/>
                      <a:r>
                        <a:rPr lang="en-US" sz="1100" b="0" dirty="0"/>
                        <a:t>0.104</a:t>
                      </a:r>
                    </a:p>
                  </a:txBody>
                  <a:tcPr anchor="ctr"/>
                </a:tc>
                <a:extLst>
                  <a:ext uri="{0D108BD9-81ED-4DB2-BD59-A6C34878D82A}">
                    <a16:rowId xmlns="" xmlns:a16="http://schemas.microsoft.com/office/drawing/2014/main" val="10005"/>
                  </a:ext>
                </a:extLst>
              </a:tr>
              <a:tr h="403652">
                <a:tc>
                  <a:txBody>
                    <a:bodyPr/>
                    <a:lstStyle/>
                    <a:p>
                      <a:r>
                        <a:rPr lang="en-US" sz="1100" dirty="0"/>
                        <a:t>Hippocampus</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b="1" dirty="0"/>
                        <a:t>0.40</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b="1" dirty="0"/>
                        <a:t>8.45x10</a:t>
                      </a:r>
                      <a:r>
                        <a:rPr lang="en-US" sz="1100" b="1" baseline="30000" dirty="0"/>
                        <a:t>-05</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b="1" dirty="0"/>
                        <a:t>0.52</a:t>
                      </a:r>
                    </a:p>
                  </a:txBody>
                  <a:tcPr anchor="ctr">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a:t>5.95x10</a:t>
                      </a:r>
                      <a:r>
                        <a:rPr lang="en-US" sz="1100" b="1" baseline="30000" dirty="0"/>
                        <a:t>-08</a:t>
                      </a:r>
                    </a:p>
                  </a:txBody>
                  <a:tcPr anchor="ctr">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146030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8849"/>
          </a:xfrm>
        </p:spPr>
        <p:txBody>
          <a:bodyPr>
            <a:normAutofit/>
          </a:bodyPr>
          <a:lstStyle/>
          <a:p>
            <a:pPr algn="l"/>
            <a:r>
              <a:rPr lang="en-US" sz="1800" dirty="0"/>
              <a:t>Table S4 – Correlation perfusion measures and MCBP</a:t>
            </a:r>
            <a:endParaRPr lang="en-US" sz="1600" i="1" dirty="0"/>
          </a:p>
        </p:txBody>
      </p:sp>
      <p:sp>
        <p:nvSpPr>
          <p:cNvPr id="3" name="Content Placeholder 2"/>
          <p:cNvSpPr>
            <a:spLocks noGrp="1"/>
          </p:cNvSpPr>
          <p:nvPr>
            <p:ph idx="1"/>
          </p:nvPr>
        </p:nvSpPr>
        <p:spPr>
          <a:xfrm>
            <a:off x="108080" y="5571263"/>
            <a:ext cx="8934592" cy="1062379"/>
          </a:xfrm>
        </p:spPr>
        <p:txBody>
          <a:bodyPr>
            <a:noAutofit/>
          </a:bodyPr>
          <a:lstStyle/>
          <a:p>
            <a:pPr marL="0" indent="0" algn="just">
              <a:buNone/>
            </a:pPr>
            <a:r>
              <a:rPr lang="en-US" sz="1400" dirty="0"/>
              <a:t>Table S4 – Correlation perfusion measures and MCBP</a:t>
            </a:r>
          </a:p>
          <a:p>
            <a:pPr marL="0" indent="0" algn="just">
              <a:buNone/>
            </a:pPr>
            <a:r>
              <a:rPr lang="en-US" sz="1400" dirty="0"/>
              <a:t>Evaluation of correlation between the perfusion measures and mean cortical binding potential (MCBP) in all 110 participants. Spearman’s rank correlation coefficient (rho) and p-values are displayed for PiB-R1 and MCBP, and for ePiB and MCBP. EPiB correlated with MCBP while PiB-R1 did not.</a:t>
            </a:r>
          </a:p>
        </p:txBody>
      </p:sp>
      <p:graphicFrame>
        <p:nvGraphicFramePr>
          <p:cNvPr id="4" name="Table 3"/>
          <p:cNvGraphicFramePr>
            <a:graphicFrameLocks noGrp="1"/>
          </p:cNvGraphicFramePr>
          <p:nvPr>
            <p:extLst>
              <p:ext uri="{D42A27DB-BD31-4B8C-83A1-F6EECF244321}">
                <p14:modId xmlns:p14="http://schemas.microsoft.com/office/powerpoint/2010/main" val="1537609017"/>
              </p:ext>
            </p:extLst>
          </p:nvPr>
        </p:nvGraphicFramePr>
        <p:xfrm>
          <a:off x="1095835" y="1597539"/>
          <a:ext cx="4623120" cy="2825564"/>
        </p:xfrm>
        <a:graphic>
          <a:graphicData uri="http://schemas.openxmlformats.org/drawingml/2006/table">
            <a:tbl>
              <a:tblPr firstRow="1" bandRow="1">
                <a:tableStyleId>{2D5ABB26-0587-4C30-8999-92F81FD0307C}</a:tableStyleId>
              </a:tblPr>
              <a:tblGrid>
                <a:gridCol w="1402924">
                  <a:extLst>
                    <a:ext uri="{9D8B030D-6E8A-4147-A177-3AD203B41FA5}">
                      <a16:colId xmlns="" xmlns:a16="http://schemas.microsoft.com/office/drawing/2014/main" val="20000"/>
                    </a:ext>
                  </a:extLst>
                </a:gridCol>
                <a:gridCol w="805049">
                  <a:extLst>
                    <a:ext uri="{9D8B030D-6E8A-4147-A177-3AD203B41FA5}">
                      <a16:colId xmlns="" xmlns:a16="http://schemas.microsoft.com/office/drawing/2014/main" val="20001"/>
                    </a:ext>
                  </a:extLst>
                </a:gridCol>
                <a:gridCol w="805049">
                  <a:extLst>
                    <a:ext uri="{9D8B030D-6E8A-4147-A177-3AD203B41FA5}">
                      <a16:colId xmlns="" xmlns:a16="http://schemas.microsoft.com/office/drawing/2014/main" val="20002"/>
                    </a:ext>
                  </a:extLst>
                </a:gridCol>
                <a:gridCol w="805049">
                  <a:extLst>
                    <a:ext uri="{9D8B030D-6E8A-4147-A177-3AD203B41FA5}">
                      <a16:colId xmlns="" xmlns:a16="http://schemas.microsoft.com/office/drawing/2014/main" val="20003"/>
                    </a:ext>
                  </a:extLst>
                </a:gridCol>
                <a:gridCol w="805049">
                  <a:extLst>
                    <a:ext uri="{9D8B030D-6E8A-4147-A177-3AD203B41FA5}">
                      <a16:colId xmlns="" xmlns:a16="http://schemas.microsoft.com/office/drawing/2014/main" val="20004"/>
                    </a:ext>
                  </a:extLst>
                </a:gridCol>
              </a:tblGrid>
              <a:tr h="403652">
                <a:tc>
                  <a:txBody>
                    <a:bodyPr/>
                    <a:lstStyle/>
                    <a:p>
                      <a:pPr algn="ctr"/>
                      <a:endParaRPr lang="en-US" sz="1100" dirty="0"/>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dirty="0"/>
                        <a:t>PiB-R1 and MCBP</a:t>
                      </a:r>
                    </a:p>
                  </a:txBody>
                  <a:tcPr anchor="ctr">
                    <a:lnL>
                      <a:noFill/>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algn="ctr"/>
                      <a:endParaRPr lang="en-US" sz="1400" dirty="0"/>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lang="en-US" sz="1100" dirty="0"/>
                        <a:t>ePiB and MCBP</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0000"/>
                  </a:ext>
                </a:extLst>
              </a:tr>
              <a:tr h="403652">
                <a:tc>
                  <a:txBody>
                    <a:bodyPr/>
                    <a:lstStyle/>
                    <a:p>
                      <a:r>
                        <a:rPr lang="en-US" sz="1100" i="0" dirty="0"/>
                        <a:t>Region</a:t>
                      </a:r>
                    </a:p>
                  </a:txBody>
                  <a:tcPr anchor="ctr">
                    <a:lnT w="12700" cap="flat" cmpd="sng" algn="ctr">
                      <a:no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rho</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rho</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1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1"/>
                  </a:ext>
                </a:extLst>
              </a:tr>
              <a:tr h="403652">
                <a:tc>
                  <a:txBody>
                    <a:bodyPr/>
                    <a:lstStyle/>
                    <a:p>
                      <a:r>
                        <a:rPr lang="en-US" sz="1100" dirty="0"/>
                        <a:t>Precuneus</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0" dirty="0"/>
                        <a:t>-0.19</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0" dirty="0"/>
                        <a:t>0.229</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1" dirty="0"/>
                        <a:t>0.59</a:t>
                      </a:r>
                    </a:p>
                  </a:txBody>
                  <a:tcPr anchor="ctr">
                    <a:lnT w="3175" cap="flat" cmpd="sng" algn="ctr">
                      <a:solidFill>
                        <a:scrgbClr r="0" g="0" b="0"/>
                      </a:solidFill>
                      <a:prstDash val="solid"/>
                      <a:round/>
                      <a:headEnd type="none" w="med" len="med"/>
                      <a:tailEnd type="none" w="med" len="med"/>
                    </a:lnT>
                  </a:tcPr>
                </a:tc>
                <a:tc>
                  <a:txBody>
                    <a:bodyPr/>
                    <a:lstStyle/>
                    <a:p>
                      <a:pPr algn="ctr"/>
                      <a:r>
                        <a:rPr lang="en-US" sz="1100" b="1" dirty="0"/>
                        <a:t>8.95x10</a:t>
                      </a:r>
                      <a:r>
                        <a:rPr lang="en-US" sz="1100" b="1" baseline="30000" dirty="0"/>
                        <a:t>-11</a:t>
                      </a:r>
                    </a:p>
                  </a:txBody>
                  <a:tcPr anchor="ctr">
                    <a:lnT w="3175" cap="flat" cmpd="sng" algn="ctr">
                      <a:solidFill>
                        <a:scrgbClr r="0" g="0" b="0"/>
                      </a:solidFill>
                      <a:prstDash val="solid"/>
                      <a:round/>
                      <a:headEnd type="none" w="med" len="med"/>
                      <a:tailEnd type="none" w="med" len="med"/>
                    </a:lnT>
                  </a:tcPr>
                </a:tc>
                <a:extLst>
                  <a:ext uri="{0D108BD9-81ED-4DB2-BD59-A6C34878D82A}">
                    <a16:rowId xmlns="" xmlns:a16="http://schemas.microsoft.com/office/drawing/2014/main" val="10002"/>
                  </a:ext>
                </a:extLst>
              </a:tr>
              <a:tr h="403652">
                <a:tc>
                  <a:txBody>
                    <a:bodyPr/>
                    <a:lstStyle/>
                    <a:p>
                      <a:r>
                        <a:rPr lang="en-US" sz="1100" dirty="0"/>
                        <a:t>Inferior Parietal</a:t>
                      </a:r>
                    </a:p>
                  </a:txBody>
                  <a:tcPr anchor="ctr"/>
                </a:tc>
                <a:tc>
                  <a:txBody>
                    <a:bodyPr/>
                    <a:lstStyle/>
                    <a:p>
                      <a:pPr algn="ctr"/>
                      <a:r>
                        <a:rPr lang="en-US" sz="1100" dirty="0"/>
                        <a:t>-0.11</a:t>
                      </a:r>
                    </a:p>
                  </a:txBody>
                  <a:tcPr anchor="ctr"/>
                </a:tc>
                <a:tc>
                  <a:txBody>
                    <a:bodyPr/>
                    <a:lstStyle/>
                    <a:p>
                      <a:pPr algn="ctr"/>
                      <a:r>
                        <a:rPr lang="en-US" sz="1100" b="0" dirty="0"/>
                        <a:t>0.239</a:t>
                      </a:r>
                    </a:p>
                  </a:txBody>
                  <a:tcPr anchor="ctr"/>
                </a:tc>
                <a:tc>
                  <a:txBody>
                    <a:bodyPr/>
                    <a:lstStyle/>
                    <a:p>
                      <a:pPr algn="ctr"/>
                      <a:r>
                        <a:rPr lang="en-US" sz="1100" b="1" dirty="0"/>
                        <a:t>0.37</a:t>
                      </a:r>
                    </a:p>
                  </a:txBody>
                  <a:tcPr anchor="ctr"/>
                </a:tc>
                <a:tc>
                  <a:txBody>
                    <a:bodyPr/>
                    <a:lstStyle/>
                    <a:p>
                      <a:pPr algn="ctr"/>
                      <a:r>
                        <a:rPr lang="en-US" sz="1100" b="1" dirty="0"/>
                        <a:t>3.64x10</a:t>
                      </a:r>
                      <a:r>
                        <a:rPr lang="en-US" sz="1100" b="1" baseline="30000" dirty="0"/>
                        <a:t>-04</a:t>
                      </a:r>
                    </a:p>
                  </a:txBody>
                  <a:tcPr anchor="ctr"/>
                </a:tc>
                <a:extLst>
                  <a:ext uri="{0D108BD9-81ED-4DB2-BD59-A6C34878D82A}">
                    <a16:rowId xmlns="" xmlns:a16="http://schemas.microsoft.com/office/drawing/2014/main" val="10003"/>
                  </a:ext>
                </a:extLst>
              </a:tr>
              <a:tr h="403652">
                <a:tc>
                  <a:txBody>
                    <a:bodyPr/>
                    <a:lstStyle/>
                    <a:p>
                      <a:r>
                        <a:rPr lang="en-US" sz="1100" dirty="0"/>
                        <a:t>Superior Parietal</a:t>
                      </a:r>
                    </a:p>
                  </a:txBody>
                  <a:tcPr anchor="ctr"/>
                </a:tc>
                <a:tc>
                  <a:txBody>
                    <a:bodyPr/>
                    <a:lstStyle/>
                    <a:p>
                      <a:pPr algn="ctr"/>
                      <a:r>
                        <a:rPr lang="en-US" sz="1100" dirty="0"/>
                        <a:t>-0.11</a:t>
                      </a:r>
                    </a:p>
                  </a:txBody>
                  <a:tcPr anchor="ctr"/>
                </a:tc>
                <a:tc>
                  <a:txBody>
                    <a:bodyPr/>
                    <a:lstStyle/>
                    <a:p>
                      <a:pPr algn="ctr"/>
                      <a:r>
                        <a:rPr lang="en-US" sz="1100" b="0" dirty="0"/>
                        <a:t>0.241</a:t>
                      </a:r>
                    </a:p>
                  </a:txBody>
                  <a:tcPr anchor="ctr"/>
                </a:tc>
                <a:tc>
                  <a:txBody>
                    <a:bodyPr/>
                    <a:lstStyle/>
                    <a:p>
                      <a:pPr algn="ctr"/>
                      <a:r>
                        <a:rPr lang="en-US" sz="1100" b="1" dirty="0"/>
                        <a:t>0.35</a:t>
                      </a:r>
                    </a:p>
                  </a:txBody>
                  <a:tcPr anchor="ctr"/>
                </a:tc>
                <a:tc>
                  <a:txBody>
                    <a:bodyPr/>
                    <a:lstStyle/>
                    <a:p>
                      <a:pPr algn="ctr"/>
                      <a:r>
                        <a:rPr lang="en-US" sz="1100" b="1" dirty="0"/>
                        <a:t>1.07x10</a:t>
                      </a:r>
                      <a:r>
                        <a:rPr lang="en-US" sz="1100" b="1" baseline="30000" dirty="0"/>
                        <a:t>-03</a:t>
                      </a:r>
                    </a:p>
                  </a:txBody>
                  <a:tcPr anchor="ctr"/>
                </a:tc>
                <a:extLst>
                  <a:ext uri="{0D108BD9-81ED-4DB2-BD59-A6C34878D82A}">
                    <a16:rowId xmlns="" xmlns:a16="http://schemas.microsoft.com/office/drawing/2014/main" val="10004"/>
                  </a:ext>
                </a:extLst>
              </a:tr>
              <a:tr h="40365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Lateral Occipital</a:t>
                      </a:r>
                    </a:p>
                  </a:txBody>
                  <a:tcPr anchor="ctr"/>
                </a:tc>
                <a:tc>
                  <a:txBody>
                    <a:bodyPr/>
                    <a:lstStyle/>
                    <a:p>
                      <a:pPr algn="ctr"/>
                      <a:r>
                        <a:rPr lang="en-US" sz="1100" dirty="0"/>
                        <a:t>-0.10</a:t>
                      </a:r>
                    </a:p>
                  </a:txBody>
                  <a:tcPr anchor="ctr"/>
                </a:tc>
                <a:tc>
                  <a:txBody>
                    <a:bodyPr/>
                    <a:lstStyle/>
                    <a:p>
                      <a:pPr algn="ctr"/>
                      <a:r>
                        <a:rPr lang="en-US" sz="1100" b="0" dirty="0"/>
                        <a:t>0.289</a:t>
                      </a:r>
                    </a:p>
                  </a:txBody>
                  <a:tcPr anchor="ctr"/>
                </a:tc>
                <a:tc>
                  <a:txBody>
                    <a:bodyPr/>
                    <a:lstStyle/>
                    <a:p>
                      <a:pPr algn="ctr"/>
                      <a:r>
                        <a:rPr lang="en-US" sz="1100" b="1" dirty="0"/>
                        <a:t>0.27</a:t>
                      </a:r>
                    </a:p>
                  </a:txBody>
                  <a:tcPr anchor="ctr"/>
                </a:tc>
                <a:tc>
                  <a:txBody>
                    <a:bodyPr/>
                    <a:lstStyle/>
                    <a:p>
                      <a:pPr algn="ctr"/>
                      <a:r>
                        <a:rPr lang="en-US" sz="1100" b="1" dirty="0"/>
                        <a:t>0.024</a:t>
                      </a:r>
                    </a:p>
                  </a:txBody>
                  <a:tcPr anchor="ctr"/>
                </a:tc>
                <a:extLst>
                  <a:ext uri="{0D108BD9-81ED-4DB2-BD59-A6C34878D82A}">
                    <a16:rowId xmlns="" xmlns:a16="http://schemas.microsoft.com/office/drawing/2014/main" val="10005"/>
                  </a:ext>
                </a:extLst>
              </a:tr>
              <a:tr h="403652">
                <a:tc>
                  <a:txBody>
                    <a:bodyPr/>
                    <a:lstStyle/>
                    <a:p>
                      <a:r>
                        <a:rPr lang="en-US" sz="1100" dirty="0"/>
                        <a:t>Hippocampus</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dirty="0"/>
                        <a:t>-0.002</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dirty="0"/>
                        <a:t>0.98</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dirty="0"/>
                        <a:t>0.006</a:t>
                      </a:r>
                    </a:p>
                  </a:txBody>
                  <a:tcPr anchor="ctr">
                    <a:lnB w="12700" cap="flat" cmpd="sng" algn="ctr">
                      <a:solidFill>
                        <a:scrgbClr r="0" g="0" b="0"/>
                      </a:solidFill>
                      <a:prstDash val="solid"/>
                      <a:round/>
                      <a:headEnd type="none" w="med" len="med"/>
                      <a:tailEnd type="none" w="med" len="med"/>
                    </a:lnB>
                  </a:tcPr>
                </a:tc>
                <a:tc>
                  <a:txBody>
                    <a:bodyPr/>
                    <a:lstStyle/>
                    <a:p>
                      <a:pPr algn="ctr"/>
                      <a:r>
                        <a:rPr lang="en-US" sz="1100" dirty="0"/>
                        <a:t>0.95</a:t>
                      </a:r>
                    </a:p>
                  </a:txBody>
                  <a:tcPr anchor="ctr">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4262474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860" y="0"/>
            <a:ext cx="8229600" cy="326599"/>
          </a:xfrm>
        </p:spPr>
        <p:txBody>
          <a:bodyPr>
            <a:normAutofit fontScale="90000"/>
          </a:bodyPr>
          <a:lstStyle/>
          <a:p>
            <a:pPr algn="l"/>
            <a:r>
              <a:rPr lang="en-US" sz="1800" dirty="0"/>
              <a:t>Table S5 – Linear mixed model results of EYO effects on tracers (cross-sectional) </a:t>
            </a:r>
            <a:endParaRPr lang="en-US" sz="1600" i="1" dirty="0"/>
          </a:p>
        </p:txBody>
      </p:sp>
      <p:graphicFrame>
        <p:nvGraphicFramePr>
          <p:cNvPr id="4" name="Table 3"/>
          <p:cNvGraphicFramePr>
            <a:graphicFrameLocks noGrp="1"/>
          </p:cNvGraphicFramePr>
          <p:nvPr>
            <p:extLst>
              <p:ext uri="{D42A27DB-BD31-4B8C-83A1-F6EECF244321}">
                <p14:modId xmlns:p14="http://schemas.microsoft.com/office/powerpoint/2010/main" val="2399704401"/>
              </p:ext>
            </p:extLst>
          </p:nvPr>
        </p:nvGraphicFramePr>
        <p:xfrm>
          <a:off x="5486" y="662479"/>
          <a:ext cx="9138514" cy="5221740"/>
        </p:xfrm>
        <a:graphic>
          <a:graphicData uri="http://schemas.openxmlformats.org/drawingml/2006/table">
            <a:tbl>
              <a:tblPr firstRow="1" bandRow="1">
                <a:tableStyleId>{2D5ABB26-0587-4C30-8999-92F81FD0307C}</a:tableStyleId>
              </a:tblPr>
              <a:tblGrid>
                <a:gridCol w="904750">
                  <a:extLst>
                    <a:ext uri="{9D8B030D-6E8A-4147-A177-3AD203B41FA5}">
                      <a16:colId xmlns="" xmlns:a16="http://schemas.microsoft.com/office/drawing/2014/main" val="20000"/>
                    </a:ext>
                  </a:extLst>
                </a:gridCol>
                <a:gridCol w="949254">
                  <a:extLst>
                    <a:ext uri="{9D8B030D-6E8A-4147-A177-3AD203B41FA5}">
                      <a16:colId xmlns="" xmlns:a16="http://schemas.microsoft.com/office/drawing/2014/main" val="20001"/>
                    </a:ext>
                  </a:extLst>
                </a:gridCol>
                <a:gridCol w="809390">
                  <a:extLst>
                    <a:ext uri="{9D8B030D-6E8A-4147-A177-3AD203B41FA5}">
                      <a16:colId xmlns="" xmlns:a16="http://schemas.microsoft.com/office/drawing/2014/main" val="20002"/>
                    </a:ext>
                  </a:extLst>
                </a:gridCol>
                <a:gridCol w="809390">
                  <a:extLst>
                    <a:ext uri="{9D8B030D-6E8A-4147-A177-3AD203B41FA5}">
                      <a16:colId xmlns="" xmlns:a16="http://schemas.microsoft.com/office/drawing/2014/main" val="20003"/>
                    </a:ext>
                  </a:extLst>
                </a:gridCol>
                <a:gridCol w="809390">
                  <a:extLst>
                    <a:ext uri="{9D8B030D-6E8A-4147-A177-3AD203B41FA5}">
                      <a16:colId xmlns="" xmlns:a16="http://schemas.microsoft.com/office/drawing/2014/main" val="20004"/>
                    </a:ext>
                  </a:extLst>
                </a:gridCol>
                <a:gridCol w="809390">
                  <a:extLst>
                    <a:ext uri="{9D8B030D-6E8A-4147-A177-3AD203B41FA5}">
                      <a16:colId xmlns="" xmlns:a16="http://schemas.microsoft.com/office/drawing/2014/main" val="20005"/>
                    </a:ext>
                  </a:extLst>
                </a:gridCol>
                <a:gridCol w="809390">
                  <a:extLst>
                    <a:ext uri="{9D8B030D-6E8A-4147-A177-3AD203B41FA5}">
                      <a16:colId xmlns="" xmlns:a16="http://schemas.microsoft.com/office/drawing/2014/main" val="20006"/>
                    </a:ext>
                  </a:extLst>
                </a:gridCol>
                <a:gridCol w="809390">
                  <a:extLst>
                    <a:ext uri="{9D8B030D-6E8A-4147-A177-3AD203B41FA5}">
                      <a16:colId xmlns="" xmlns:a16="http://schemas.microsoft.com/office/drawing/2014/main" val="20007"/>
                    </a:ext>
                  </a:extLst>
                </a:gridCol>
                <a:gridCol w="809390">
                  <a:extLst>
                    <a:ext uri="{9D8B030D-6E8A-4147-A177-3AD203B41FA5}">
                      <a16:colId xmlns="" xmlns:a16="http://schemas.microsoft.com/office/drawing/2014/main" val="20008"/>
                    </a:ext>
                  </a:extLst>
                </a:gridCol>
                <a:gridCol w="809390">
                  <a:extLst>
                    <a:ext uri="{9D8B030D-6E8A-4147-A177-3AD203B41FA5}">
                      <a16:colId xmlns="" xmlns:a16="http://schemas.microsoft.com/office/drawing/2014/main" val="20009"/>
                    </a:ext>
                  </a:extLst>
                </a:gridCol>
                <a:gridCol w="809390">
                  <a:extLst>
                    <a:ext uri="{9D8B030D-6E8A-4147-A177-3AD203B41FA5}">
                      <a16:colId xmlns="" xmlns:a16="http://schemas.microsoft.com/office/drawing/2014/main" val="20010"/>
                    </a:ext>
                  </a:extLst>
                </a:gridCol>
              </a:tblGrid>
              <a:tr h="194218">
                <a:tc>
                  <a:txBody>
                    <a:bodyPr/>
                    <a:lstStyle/>
                    <a:p>
                      <a:pPr algn="ctr"/>
                      <a:endParaRPr lang="en-US" sz="1000" dirty="0"/>
                    </a:p>
                  </a:txBody>
                  <a:tcPr anchor="ct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p>
                  </a:txBody>
                  <a:tcPr anchor="ct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000" dirty="0"/>
                        <a:t>FDG and EYO</a:t>
                      </a:r>
                    </a:p>
                  </a:txBody>
                  <a:tcPr anchor="ctr">
                    <a:lnL>
                      <a:noFill/>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000" dirty="0"/>
                        <a:t>PiB-R1 and EYO</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3">
                  <a:txBody>
                    <a:bodyPr/>
                    <a:lstStyle/>
                    <a:p>
                      <a:pPr algn="ctr"/>
                      <a:r>
                        <a:rPr lang="en-US" sz="1000" dirty="0"/>
                        <a:t>ePiB and EYO</a:t>
                      </a: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4218">
                <a:tc>
                  <a:txBody>
                    <a:bodyPr/>
                    <a:lstStyle/>
                    <a:p>
                      <a:r>
                        <a:rPr lang="en-US" sz="1000" i="1" dirty="0"/>
                        <a:t>Region</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endParaRPr lang="en-US" sz="1000" i="1" dirty="0"/>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Estimate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SE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Estimate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SE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Estimate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SE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ctr"/>
                      <a:r>
                        <a:rPr lang="en-US" sz="1000" i="1" dirty="0"/>
                        <a:t>p-value</a:t>
                      </a:r>
                    </a:p>
                  </a:txBody>
                  <a:tcPr anchor="ct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01"/>
                  </a:ext>
                </a:extLst>
              </a:tr>
              <a:tr h="315604">
                <a:tc rowSpan="3">
                  <a:txBody>
                    <a:bodyPr/>
                    <a:lstStyle/>
                    <a:p>
                      <a:r>
                        <a:rPr lang="en-US" sz="1000" dirty="0"/>
                        <a:t>Precuneus</a:t>
                      </a:r>
                    </a:p>
                  </a:txBody>
                  <a:tcPr anchor="ctr">
                    <a:lnT w="3175" cap="flat" cmpd="sng" algn="ctr">
                      <a:solidFill>
                        <a:scrgbClr r="0" g="0" b="0"/>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US" sz="1000" dirty="0"/>
                        <a:t>NC</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-3.2e-3</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4.09e-3</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0.4356</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4.84e-4</a:t>
                      </a:r>
                    </a:p>
                  </a:txBody>
                  <a:tcPr anchor="ctr">
                    <a:lnT w="3175" cap="flat" cmpd="sng" algn="ctr">
                      <a:solidFill>
                        <a:scrgbClr r="0" g="0" b="0"/>
                      </a:solidFill>
                      <a:prstDash val="solid"/>
                      <a:round/>
                      <a:headEnd type="none" w="med" len="med"/>
                      <a:tailEnd type="none" w="med" len="med"/>
                    </a:lnT>
                    <a:noFill/>
                  </a:tcPr>
                </a:tc>
                <a:tc>
                  <a:txBody>
                    <a:bodyPr/>
                    <a:lstStyle/>
                    <a:p>
                      <a:pPr algn="ctr"/>
                      <a:r>
                        <a:rPr lang="en-US" sz="1000" dirty="0"/>
                        <a:t>1.45e-3</a:t>
                      </a:r>
                    </a:p>
                  </a:txBody>
                  <a:tcPr anchor="ctr">
                    <a:lnT w="3175" cap="flat" cmpd="sng" algn="ctr">
                      <a:solidFill>
                        <a:scrgbClr r="0" g="0" b="0"/>
                      </a:solidFill>
                      <a:prstDash val="solid"/>
                      <a:round/>
                      <a:headEnd type="none" w="med" len="med"/>
                      <a:tailEnd type="none" w="med" len="med"/>
                    </a:lnT>
                    <a:noFill/>
                  </a:tcPr>
                </a:tc>
                <a:tc>
                  <a:txBody>
                    <a:bodyPr/>
                    <a:lstStyle/>
                    <a:p>
                      <a:pPr algn="ctr"/>
                      <a:r>
                        <a:rPr lang="en-US" sz="1000" dirty="0"/>
                        <a:t>0.7393</a:t>
                      </a:r>
                    </a:p>
                  </a:txBody>
                  <a:tcPr anchor="ctr">
                    <a:lnT w="3175" cap="flat" cmpd="sng" algn="ctr">
                      <a:solidFill>
                        <a:scrgbClr r="0" g="0" b="0"/>
                      </a:solidFill>
                      <a:prstDash val="solid"/>
                      <a:round/>
                      <a:headEnd type="none" w="med" len="med"/>
                      <a:tailEnd type="none" w="med" len="med"/>
                    </a:lnT>
                    <a:noFill/>
                  </a:tcPr>
                </a:tc>
                <a:tc>
                  <a:txBody>
                    <a:bodyPr/>
                    <a:lstStyle/>
                    <a:p>
                      <a:pPr algn="ctr"/>
                      <a:r>
                        <a:rPr lang="en-US" sz="1000" dirty="0"/>
                        <a:t>3.57e-4</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1.36e-3</a:t>
                      </a:r>
                    </a:p>
                  </a:txBody>
                  <a:tcPr anchor="ctr">
                    <a:lnT w="3175" cap="flat" cmpd="sng" algn="ctr">
                      <a:solidFill>
                        <a:scrgbClr r="0" g="0" b="0"/>
                      </a:solidFill>
                      <a:prstDash val="solid"/>
                      <a:round/>
                      <a:headEnd type="none" w="med" len="med"/>
                      <a:tailEnd type="none" w="med" len="med"/>
                    </a:lnT>
                  </a:tcPr>
                </a:tc>
                <a:tc>
                  <a:txBody>
                    <a:bodyPr/>
                    <a:lstStyle/>
                    <a:p>
                      <a:pPr algn="ctr"/>
                      <a:r>
                        <a:rPr lang="en-US" sz="1000" dirty="0"/>
                        <a:t>0.7942</a:t>
                      </a:r>
                    </a:p>
                  </a:txBody>
                  <a:tcPr anchor="ctr">
                    <a:lnT w="3175" cap="flat" cmpd="sng" algn="ctr">
                      <a:solidFill>
                        <a:scrgbClr r="0" g="0" b="0"/>
                      </a:solidFill>
                      <a:prstDash val="solid"/>
                      <a:round/>
                      <a:headEnd type="none" w="med" len="med"/>
                      <a:tailEnd type="none" w="med" len="med"/>
                    </a:lnT>
                  </a:tcPr>
                </a:tc>
                <a:extLst>
                  <a:ext uri="{0D108BD9-81ED-4DB2-BD59-A6C34878D82A}">
                    <a16:rowId xmlns="" xmlns:a16="http://schemas.microsoft.com/office/drawing/2014/main" val="10002"/>
                  </a:ext>
                </a:extLst>
              </a:tr>
              <a:tr h="315604">
                <a:tc vMerge="1">
                  <a:txBody>
                    <a:bodyPr/>
                    <a:lstStyle/>
                    <a:p>
                      <a:endParaRPr lang="en-US" sz="1000" dirty="0"/>
                    </a:p>
                  </a:txBody>
                  <a:tcPr anchor="ctr"/>
                </a:tc>
                <a:tc>
                  <a:txBody>
                    <a:bodyPr/>
                    <a:lstStyle/>
                    <a:p>
                      <a:r>
                        <a:rPr lang="en-US" sz="1000" dirty="0"/>
                        <a:t>MC</a:t>
                      </a:r>
                    </a:p>
                  </a:txBody>
                  <a:tcPr anchor="ctr"/>
                </a:tc>
                <a:tc>
                  <a:txBody>
                    <a:bodyPr/>
                    <a:lstStyle/>
                    <a:p>
                      <a:pPr algn="ctr"/>
                      <a:r>
                        <a:rPr lang="en-US" sz="1000" dirty="0"/>
                        <a:t>-1.47e-2</a:t>
                      </a:r>
                    </a:p>
                  </a:txBody>
                  <a:tcPr anchor="ctr"/>
                </a:tc>
                <a:tc>
                  <a:txBody>
                    <a:bodyPr/>
                    <a:lstStyle/>
                    <a:p>
                      <a:pPr algn="ctr"/>
                      <a:r>
                        <a:rPr lang="en-US" sz="1000" dirty="0"/>
                        <a:t>3.09e-3</a:t>
                      </a:r>
                    </a:p>
                  </a:txBody>
                  <a:tcPr anchor="ctr"/>
                </a:tc>
                <a:tc>
                  <a:txBody>
                    <a:bodyPr/>
                    <a:lstStyle/>
                    <a:p>
                      <a:pPr algn="ctr"/>
                      <a:r>
                        <a:rPr lang="en-US" sz="1000" b="1" dirty="0"/>
                        <a:t>&lt;.0001</a:t>
                      </a:r>
                    </a:p>
                  </a:txBody>
                  <a:tcPr anchor="ctr"/>
                </a:tc>
                <a:tc>
                  <a:txBody>
                    <a:bodyPr/>
                    <a:lstStyle/>
                    <a:p>
                      <a:pPr algn="ctr"/>
                      <a:r>
                        <a:rPr lang="en-US" sz="1000" dirty="0"/>
                        <a:t>-2.19e-3</a:t>
                      </a:r>
                    </a:p>
                  </a:txBody>
                  <a:tcPr anchor="ctr">
                    <a:noFill/>
                  </a:tcPr>
                </a:tc>
                <a:tc>
                  <a:txBody>
                    <a:bodyPr/>
                    <a:lstStyle/>
                    <a:p>
                      <a:pPr algn="ctr"/>
                      <a:r>
                        <a:rPr lang="en-US" sz="1000" dirty="0"/>
                        <a:t>1.12e-3</a:t>
                      </a:r>
                    </a:p>
                  </a:txBody>
                  <a:tcPr anchor="ctr">
                    <a:noFill/>
                  </a:tcPr>
                </a:tc>
                <a:tc>
                  <a:txBody>
                    <a:bodyPr/>
                    <a:lstStyle/>
                    <a:p>
                      <a:pPr algn="ctr"/>
                      <a:r>
                        <a:rPr lang="en-US" sz="1000" dirty="0"/>
                        <a:t>0.0526</a:t>
                      </a:r>
                    </a:p>
                  </a:txBody>
                  <a:tcPr anchor="ctr">
                    <a:noFill/>
                  </a:tcPr>
                </a:tc>
                <a:tc>
                  <a:txBody>
                    <a:bodyPr/>
                    <a:lstStyle/>
                    <a:p>
                      <a:pPr algn="ctr"/>
                      <a:r>
                        <a:rPr lang="en-US" sz="1000" dirty="0"/>
                        <a:t>5.67e-3</a:t>
                      </a:r>
                    </a:p>
                  </a:txBody>
                  <a:tcPr anchor="ctr"/>
                </a:tc>
                <a:tc>
                  <a:txBody>
                    <a:bodyPr/>
                    <a:lstStyle/>
                    <a:p>
                      <a:pPr algn="ctr"/>
                      <a:r>
                        <a:rPr lang="en-US" sz="1000" dirty="0"/>
                        <a:t>1.47e-3</a:t>
                      </a:r>
                    </a:p>
                  </a:txBody>
                  <a:tcPr anchor="ctr"/>
                </a:tc>
                <a:tc>
                  <a:txBody>
                    <a:bodyPr/>
                    <a:lstStyle/>
                    <a:p>
                      <a:pPr algn="ctr"/>
                      <a:r>
                        <a:rPr lang="en-US" sz="1000" b="1" dirty="0"/>
                        <a:t>0.0003</a:t>
                      </a:r>
                    </a:p>
                  </a:txBody>
                  <a:tcPr anchor="ctr"/>
                </a:tc>
                <a:extLst>
                  <a:ext uri="{0D108BD9-81ED-4DB2-BD59-A6C34878D82A}">
                    <a16:rowId xmlns="" xmlns:a16="http://schemas.microsoft.com/office/drawing/2014/main" val="10003"/>
                  </a:ext>
                </a:extLst>
              </a:tr>
              <a:tr h="315604">
                <a:tc vMerge="1">
                  <a:txBody>
                    <a:bodyPr/>
                    <a:lstStyle/>
                    <a:p>
                      <a:endParaRPr lang="en-US" sz="1000" dirty="0"/>
                    </a:p>
                  </a:txBody>
                  <a:tcPr anchor="ctr">
                    <a:lnB w="3175" cap="flat" cmpd="sng" algn="ctr">
                      <a:solidFill>
                        <a:schemeClr val="tx1"/>
                      </a:solidFill>
                      <a:prstDash val="solid"/>
                      <a:round/>
                      <a:headEnd type="none" w="med" len="med"/>
                      <a:tailEnd type="none" w="med" len="med"/>
                    </a:lnB>
                  </a:tcPr>
                </a:tc>
                <a:tc>
                  <a:txBody>
                    <a:bodyPr/>
                    <a:lstStyle/>
                    <a:p>
                      <a:r>
                        <a:rPr lang="en-US" sz="1000" dirty="0"/>
                        <a:t>EYO*Mutation</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-1.15e-2</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5.02e-3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b="1" dirty="0"/>
                        <a:t>0.0243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-2.68e-3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1.83e-3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0.1469</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5.31e-3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2.00e-3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b="1" dirty="0"/>
                        <a:t>0.0091</a:t>
                      </a:r>
                    </a:p>
                  </a:txBody>
                  <a:tcPr anchor="ctr">
                    <a:lnB w="31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315604">
                <a:tc rowSpan="3">
                  <a:txBody>
                    <a:bodyPr/>
                    <a:lstStyle/>
                    <a:p>
                      <a:r>
                        <a:rPr lang="en-US" sz="1000" dirty="0"/>
                        <a:t>Inferior Parietal</a:t>
                      </a:r>
                    </a:p>
                  </a:txBody>
                  <a:tcPr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US" sz="1000" dirty="0"/>
                        <a:t>NC</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-3.26e-3</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3.96e-3</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0.4129</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-3.60e-4</a:t>
                      </a:r>
                    </a:p>
                  </a:txBody>
                  <a:tcPr anchor="ctr">
                    <a:lnL>
                      <a:noFill/>
                    </a:lnL>
                    <a:lnR>
                      <a:noFill/>
                    </a:lnR>
                    <a:lnT w="3175" cap="flat" cmpd="sng" algn="ctr">
                      <a:solidFill>
                        <a:schemeClr val="tx1"/>
                      </a:solidFill>
                      <a:prstDash val="solid"/>
                      <a:round/>
                      <a:headEnd type="none" w="med" len="med"/>
                      <a:tailEnd type="none" w="med" len="med"/>
                    </a:lnT>
                    <a:lnB>
                      <a:noFill/>
                    </a:lnB>
                    <a:noFill/>
                  </a:tcPr>
                </a:tc>
                <a:tc>
                  <a:txBody>
                    <a:bodyPr/>
                    <a:lstStyle/>
                    <a:p>
                      <a:pPr algn="ctr"/>
                      <a:r>
                        <a:rPr lang="en-US" sz="1000" dirty="0"/>
                        <a:t>1.51e-3</a:t>
                      </a:r>
                    </a:p>
                  </a:txBody>
                  <a:tcPr anchor="ctr">
                    <a:lnL>
                      <a:noFill/>
                    </a:lnL>
                    <a:lnR>
                      <a:noFill/>
                    </a:lnR>
                    <a:lnT w="3175" cap="flat" cmpd="sng" algn="ctr">
                      <a:solidFill>
                        <a:schemeClr val="tx1"/>
                      </a:solidFill>
                      <a:prstDash val="solid"/>
                      <a:round/>
                      <a:headEnd type="none" w="med" len="med"/>
                      <a:tailEnd type="none" w="med" len="med"/>
                    </a:lnT>
                    <a:lnB>
                      <a:noFill/>
                    </a:lnB>
                    <a:noFill/>
                  </a:tcPr>
                </a:tc>
                <a:tc>
                  <a:txBody>
                    <a:bodyPr/>
                    <a:lstStyle/>
                    <a:p>
                      <a:pPr algn="ctr"/>
                      <a:r>
                        <a:rPr lang="en-US" sz="1000" dirty="0"/>
                        <a:t>0.8123</a:t>
                      </a:r>
                    </a:p>
                  </a:txBody>
                  <a:tcPr anchor="ctr">
                    <a:lnL>
                      <a:noFill/>
                    </a:lnL>
                    <a:lnR>
                      <a:noFill/>
                    </a:lnR>
                    <a:lnT w="3175" cap="flat" cmpd="sng" algn="ctr">
                      <a:solidFill>
                        <a:schemeClr val="tx1"/>
                      </a:solidFill>
                      <a:prstDash val="solid"/>
                      <a:round/>
                      <a:headEnd type="none" w="med" len="med"/>
                      <a:tailEnd type="none" w="med" len="med"/>
                    </a:lnT>
                    <a:lnB>
                      <a:noFill/>
                    </a:lnB>
                    <a:noFill/>
                  </a:tcPr>
                </a:tc>
                <a:tc>
                  <a:txBody>
                    <a:bodyPr/>
                    <a:lstStyle/>
                    <a:p>
                      <a:pPr algn="ctr"/>
                      <a:r>
                        <a:rPr lang="en-US" sz="1000" dirty="0"/>
                        <a:t>3.7e-4</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1.63e-3</a:t>
                      </a:r>
                    </a:p>
                  </a:txBody>
                  <a:tcPr anchor="ctr">
                    <a:lnL>
                      <a:noFill/>
                    </a:lnL>
                    <a:lnR>
                      <a:noFill/>
                    </a:lnR>
                    <a:lnT w="3175" cap="flat" cmpd="sng" algn="ctr">
                      <a:solidFill>
                        <a:schemeClr val="tx1"/>
                      </a:solidFill>
                      <a:prstDash val="solid"/>
                      <a:round/>
                      <a:headEnd type="none" w="med" len="med"/>
                      <a:tailEnd type="none" w="med" len="med"/>
                    </a:lnT>
                    <a:lnB>
                      <a:noFill/>
                    </a:lnB>
                  </a:tcPr>
                </a:tc>
                <a:tc>
                  <a:txBody>
                    <a:bodyPr/>
                    <a:lstStyle/>
                    <a:p>
                      <a:pPr algn="ctr"/>
                      <a:r>
                        <a:rPr lang="en-US" sz="1000" dirty="0"/>
                        <a:t>0.821</a:t>
                      </a:r>
                    </a:p>
                  </a:txBody>
                  <a:tcPr anchor="ctr">
                    <a:lnL>
                      <a:noFill/>
                    </a:lnL>
                    <a:lnR>
                      <a:noFill/>
                    </a:lnR>
                    <a:lnT w="3175" cap="flat" cmpd="sng" algn="ctr">
                      <a:solidFill>
                        <a:schemeClr val="tx1"/>
                      </a:solidFill>
                      <a:prstDash val="solid"/>
                      <a:round/>
                      <a:headEnd type="none" w="med" len="med"/>
                      <a:tailEnd type="none" w="med" len="med"/>
                    </a:lnT>
                    <a:lnB>
                      <a:noFill/>
                    </a:lnB>
                  </a:tcPr>
                </a:tc>
                <a:extLst>
                  <a:ext uri="{0D108BD9-81ED-4DB2-BD59-A6C34878D82A}">
                    <a16:rowId xmlns="" xmlns:a16="http://schemas.microsoft.com/office/drawing/2014/main" val="10005"/>
                  </a:ext>
                </a:extLst>
              </a:tr>
              <a:tr h="315604">
                <a:tc vMerge="1">
                  <a:txBody>
                    <a:bodyPr/>
                    <a:lstStyle/>
                    <a:p>
                      <a:endParaRPr lang="en-US" sz="1000" dirty="0"/>
                    </a:p>
                  </a:txBody>
                  <a:tcPr anchor="ctr">
                    <a:lnT>
                      <a:noFill/>
                    </a:lnT>
                  </a:tcPr>
                </a:tc>
                <a:tc>
                  <a:txBody>
                    <a:bodyPr/>
                    <a:lstStyle/>
                    <a:p>
                      <a:r>
                        <a:rPr lang="en-US" sz="1000" dirty="0"/>
                        <a:t>MC</a:t>
                      </a:r>
                    </a:p>
                  </a:txBody>
                  <a:tcPr anchor="ctr">
                    <a:lnT>
                      <a:noFill/>
                    </a:lnT>
                  </a:tcPr>
                </a:tc>
                <a:tc>
                  <a:txBody>
                    <a:bodyPr/>
                    <a:lstStyle/>
                    <a:p>
                      <a:pPr algn="ctr"/>
                      <a:r>
                        <a:rPr lang="en-US" sz="1000" dirty="0"/>
                        <a:t>-1.67e-2</a:t>
                      </a:r>
                    </a:p>
                  </a:txBody>
                  <a:tcPr anchor="ctr">
                    <a:lnT>
                      <a:noFill/>
                    </a:lnT>
                  </a:tcPr>
                </a:tc>
                <a:tc>
                  <a:txBody>
                    <a:bodyPr/>
                    <a:lstStyle/>
                    <a:p>
                      <a:pPr algn="ctr"/>
                      <a:r>
                        <a:rPr lang="en-US" sz="1000" dirty="0"/>
                        <a:t>3.00e-3</a:t>
                      </a:r>
                    </a:p>
                  </a:txBody>
                  <a:tcPr anchor="ctr">
                    <a:lnT>
                      <a:noFill/>
                    </a:lnT>
                  </a:tcPr>
                </a:tc>
                <a:tc>
                  <a:txBody>
                    <a:bodyPr/>
                    <a:lstStyle/>
                    <a:p>
                      <a:pPr algn="ctr"/>
                      <a:r>
                        <a:rPr lang="en-US" sz="1000" b="1" dirty="0"/>
                        <a:t>&lt;.0001</a:t>
                      </a:r>
                    </a:p>
                  </a:txBody>
                  <a:tcPr anchor="ctr">
                    <a:lnT>
                      <a:noFill/>
                    </a:lnT>
                  </a:tcPr>
                </a:tc>
                <a:tc>
                  <a:txBody>
                    <a:bodyPr/>
                    <a:lstStyle/>
                    <a:p>
                      <a:pPr algn="ctr"/>
                      <a:r>
                        <a:rPr lang="en-US" sz="1000" dirty="0"/>
                        <a:t>-2.49e-3</a:t>
                      </a:r>
                    </a:p>
                  </a:txBody>
                  <a:tcPr anchor="ctr">
                    <a:lnT>
                      <a:noFill/>
                    </a:lnT>
                    <a:noFill/>
                  </a:tcPr>
                </a:tc>
                <a:tc>
                  <a:txBody>
                    <a:bodyPr/>
                    <a:lstStyle/>
                    <a:p>
                      <a:pPr algn="ctr"/>
                      <a:r>
                        <a:rPr lang="en-US" sz="1000" dirty="0"/>
                        <a:t>1.51e-3</a:t>
                      </a:r>
                    </a:p>
                  </a:txBody>
                  <a:tcPr anchor="ctr">
                    <a:lnT>
                      <a:noFill/>
                    </a:lnT>
                    <a:noFill/>
                  </a:tcPr>
                </a:tc>
                <a:tc>
                  <a:txBody>
                    <a:bodyPr/>
                    <a:lstStyle/>
                    <a:p>
                      <a:pPr algn="ctr"/>
                      <a:r>
                        <a:rPr lang="en-US" sz="1000" b="1" dirty="0"/>
                        <a:t>0.0338</a:t>
                      </a:r>
                    </a:p>
                  </a:txBody>
                  <a:tcPr anchor="ctr">
                    <a:lnT>
                      <a:noFill/>
                    </a:lnT>
                    <a:noFill/>
                  </a:tcPr>
                </a:tc>
                <a:tc>
                  <a:txBody>
                    <a:bodyPr/>
                    <a:lstStyle/>
                    <a:p>
                      <a:pPr algn="ctr"/>
                      <a:r>
                        <a:rPr lang="en-US" sz="1000" dirty="0"/>
                        <a:t>2.58e-3</a:t>
                      </a:r>
                    </a:p>
                  </a:txBody>
                  <a:tcPr anchor="ctr">
                    <a:lnT>
                      <a:noFill/>
                    </a:lnT>
                  </a:tcPr>
                </a:tc>
                <a:tc>
                  <a:txBody>
                    <a:bodyPr/>
                    <a:lstStyle/>
                    <a:p>
                      <a:pPr algn="ctr"/>
                      <a:r>
                        <a:rPr lang="en-US" sz="1000" dirty="0"/>
                        <a:t>1.24e-3</a:t>
                      </a:r>
                    </a:p>
                  </a:txBody>
                  <a:tcPr anchor="ctr">
                    <a:lnT>
                      <a:noFill/>
                    </a:lnT>
                  </a:tcPr>
                </a:tc>
                <a:tc>
                  <a:txBody>
                    <a:bodyPr/>
                    <a:lstStyle/>
                    <a:p>
                      <a:pPr algn="ctr"/>
                      <a:r>
                        <a:rPr lang="en-US" sz="1000" b="1" dirty="0"/>
                        <a:t>0.0404</a:t>
                      </a:r>
                    </a:p>
                  </a:txBody>
                  <a:tcPr anchor="ctr">
                    <a:lnT>
                      <a:noFill/>
                    </a:lnT>
                  </a:tcPr>
                </a:tc>
                <a:extLst>
                  <a:ext uri="{0D108BD9-81ED-4DB2-BD59-A6C34878D82A}">
                    <a16:rowId xmlns="" xmlns:a16="http://schemas.microsoft.com/office/drawing/2014/main" val="10006"/>
                  </a:ext>
                </a:extLst>
              </a:tr>
              <a:tr h="315604">
                <a:tc vMerge="1">
                  <a:txBody>
                    <a:bodyPr/>
                    <a:lstStyle/>
                    <a:p>
                      <a:endParaRPr lang="en-US" sz="1000" dirty="0"/>
                    </a:p>
                  </a:txBody>
                  <a:tcPr anchor="ctr">
                    <a:lnB w="3175" cap="flat" cmpd="sng" algn="ctr">
                      <a:solidFill>
                        <a:schemeClr val="tx1"/>
                      </a:solidFill>
                      <a:prstDash val="solid"/>
                      <a:round/>
                      <a:headEnd type="none" w="med" len="med"/>
                      <a:tailEnd type="none" w="med" len="med"/>
                    </a:lnB>
                  </a:tcPr>
                </a:tc>
                <a:tc>
                  <a:txBody>
                    <a:bodyPr/>
                    <a:lstStyle/>
                    <a:p>
                      <a:r>
                        <a:rPr lang="en-US" sz="1000" dirty="0"/>
                        <a:t>EYO*Mutation</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-1.35e-2</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4.89e-3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b="1" dirty="0"/>
                        <a:t>0.0069</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-2.85e-3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1.90e-3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0.1368</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2.21e-3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2.04e-3</a:t>
                      </a:r>
                    </a:p>
                  </a:txBody>
                  <a:tcPr anchor="ctr">
                    <a:lnB w="3175" cap="flat" cmpd="sng" algn="ctr">
                      <a:solidFill>
                        <a:schemeClr val="tx1"/>
                      </a:solidFill>
                      <a:prstDash val="solid"/>
                      <a:round/>
                      <a:headEnd type="none" w="med" len="med"/>
                      <a:tailEnd type="none" w="med" len="med"/>
                    </a:lnB>
                  </a:tcPr>
                </a:tc>
                <a:tc>
                  <a:txBody>
                    <a:bodyPr/>
                    <a:lstStyle/>
                    <a:p>
                      <a:pPr algn="ctr"/>
                      <a:r>
                        <a:rPr lang="en-US" sz="1000" dirty="0"/>
                        <a:t>0.2818</a:t>
                      </a:r>
                    </a:p>
                  </a:txBody>
                  <a:tcPr anchor="ctr">
                    <a:lnB w="31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315604">
                <a:tc rowSpan="3">
                  <a:txBody>
                    <a:bodyPr/>
                    <a:lstStyle/>
                    <a:p>
                      <a:r>
                        <a:rPr lang="en-US" sz="1000" dirty="0"/>
                        <a:t>Superior Parietal</a:t>
                      </a:r>
                    </a:p>
                  </a:txBody>
                  <a:tcPr anchor="ctr">
                    <a:lnT w="3175" cap="flat" cmpd="sng" algn="ctr">
                      <a:solidFill>
                        <a:schemeClr val="tx1"/>
                      </a:solidFill>
                      <a:prstDash val="solid"/>
                      <a:round/>
                      <a:headEnd type="none" w="med" len="med"/>
                      <a:tailEnd type="none" w="med" len="med"/>
                    </a:lnT>
                    <a:lnB w="12700" cap="flat" cmpd="sng" algn="ctr">
                      <a:solidFill>
                        <a:srgbClr val="D0CECE"/>
                      </a:solidFill>
                      <a:prstDash val="solid"/>
                      <a:round/>
                      <a:headEnd type="none" w="med" len="med"/>
                      <a:tailEnd type="none" w="med" len="med"/>
                    </a:lnB>
                  </a:tcPr>
                </a:tc>
                <a:tc>
                  <a:txBody>
                    <a:bodyPr/>
                    <a:lstStyle/>
                    <a:p>
                      <a:r>
                        <a:rPr lang="en-US" sz="1000" dirty="0"/>
                        <a:t>NC</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-6.14e-3</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3.58e-3</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0.0926</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-1.94e-3</a:t>
                      </a:r>
                    </a:p>
                  </a:txBody>
                  <a:tcPr anchor="ctr">
                    <a:lnT w="3175" cap="flat" cmpd="sng" algn="ctr">
                      <a:solidFill>
                        <a:schemeClr val="tx1"/>
                      </a:solidFill>
                      <a:prstDash val="solid"/>
                      <a:round/>
                      <a:headEnd type="none" w="med" len="med"/>
                      <a:tailEnd type="none" w="med" len="med"/>
                    </a:lnT>
                    <a:noFill/>
                  </a:tcPr>
                </a:tc>
                <a:tc>
                  <a:txBody>
                    <a:bodyPr/>
                    <a:lstStyle/>
                    <a:p>
                      <a:pPr algn="ctr"/>
                      <a:r>
                        <a:rPr lang="en-US" sz="1000" dirty="0"/>
                        <a:t>1.58e-3</a:t>
                      </a:r>
                    </a:p>
                  </a:txBody>
                  <a:tcPr anchor="ctr">
                    <a:lnT w="3175" cap="flat" cmpd="sng" algn="ctr">
                      <a:solidFill>
                        <a:schemeClr val="tx1"/>
                      </a:solidFill>
                      <a:prstDash val="solid"/>
                      <a:round/>
                      <a:headEnd type="none" w="med" len="med"/>
                      <a:tailEnd type="none" w="med" len="med"/>
                    </a:lnT>
                    <a:noFill/>
                  </a:tcPr>
                </a:tc>
                <a:tc>
                  <a:txBody>
                    <a:bodyPr/>
                    <a:lstStyle/>
                    <a:p>
                      <a:pPr algn="ctr"/>
                      <a:r>
                        <a:rPr lang="en-US" sz="1000" dirty="0"/>
                        <a:t>0.2243</a:t>
                      </a:r>
                    </a:p>
                  </a:txBody>
                  <a:tcPr anchor="ctr">
                    <a:lnT w="3175" cap="flat" cmpd="sng" algn="ctr">
                      <a:solidFill>
                        <a:schemeClr val="tx1"/>
                      </a:solidFill>
                      <a:prstDash val="solid"/>
                      <a:round/>
                      <a:headEnd type="none" w="med" len="med"/>
                      <a:tailEnd type="none" w="med" len="med"/>
                    </a:lnT>
                    <a:noFill/>
                  </a:tcPr>
                </a:tc>
                <a:tc>
                  <a:txBody>
                    <a:bodyPr/>
                    <a:lstStyle/>
                    <a:p>
                      <a:pPr algn="ctr"/>
                      <a:r>
                        <a:rPr lang="en-US" sz="1000" dirty="0"/>
                        <a:t>-2.45e-3</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1.48e-3</a:t>
                      </a:r>
                    </a:p>
                  </a:txBody>
                  <a:tcPr anchor="ctr">
                    <a:lnT w="3175" cap="flat" cmpd="sng" algn="ctr">
                      <a:solidFill>
                        <a:schemeClr val="tx1"/>
                      </a:solidFill>
                      <a:prstDash val="solid"/>
                      <a:round/>
                      <a:headEnd type="none" w="med" len="med"/>
                      <a:tailEnd type="none" w="med" len="med"/>
                    </a:lnT>
                  </a:tcPr>
                </a:tc>
                <a:tc>
                  <a:txBody>
                    <a:bodyPr/>
                    <a:lstStyle/>
                    <a:p>
                      <a:pPr algn="ctr"/>
                      <a:r>
                        <a:rPr lang="en-US" sz="1000" dirty="0"/>
                        <a:t>0.1052</a:t>
                      </a:r>
                    </a:p>
                  </a:txBody>
                  <a:tcPr anchor="ctr">
                    <a:lnT w="3175" cap="flat" cmpd="sng" algn="ctr">
                      <a:solidFill>
                        <a:schemeClr val="tx1"/>
                      </a:solidFill>
                      <a:prstDash val="solid"/>
                      <a:round/>
                      <a:headEnd type="none" w="med" len="med"/>
                      <a:tailEnd type="none" w="med" len="med"/>
                    </a:lnT>
                  </a:tcPr>
                </a:tc>
                <a:extLst>
                  <a:ext uri="{0D108BD9-81ED-4DB2-BD59-A6C34878D82A}">
                    <a16:rowId xmlns="" xmlns:a16="http://schemas.microsoft.com/office/drawing/2014/main" val="10008"/>
                  </a:ext>
                </a:extLst>
              </a:tr>
              <a:tr h="315604">
                <a:tc vMerge="1">
                  <a:txBody>
                    <a:bodyPr/>
                    <a:lstStyle/>
                    <a:p>
                      <a:endParaRPr lang="en-US" sz="1000" dirty="0"/>
                    </a:p>
                  </a:txBody>
                  <a:tcPr anchor="ctr"/>
                </a:tc>
                <a:tc>
                  <a:txBody>
                    <a:bodyPr/>
                    <a:lstStyle/>
                    <a:p>
                      <a:r>
                        <a:rPr lang="en-US" sz="1000" dirty="0"/>
                        <a:t>MC</a:t>
                      </a:r>
                    </a:p>
                  </a:txBody>
                  <a:tcPr anchor="ctr"/>
                </a:tc>
                <a:tc>
                  <a:txBody>
                    <a:bodyPr/>
                    <a:lstStyle/>
                    <a:p>
                      <a:pPr algn="ctr"/>
                      <a:r>
                        <a:rPr lang="en-US" sz="1000" dirty="0"/>
                        <a:t>-1.44e-2</a:t>
                      </a:r>
                    </a:p>
                  </a:txBody>
                  <a:tcPr anchor="ctr"/>
                </a:tc>
                <a:tc>
                  <a:txBody>
                    <a:bodyPr/>
                    <a:lstStyle/>
                    <a:p>
                      <a:pPr algn="ctr"/>
                      <a:r>
                        <a:rPr lang="en-US" sz="1000" dirty="0"/>
                        <a:t>3.25e-3</a:t>
                      </a:r>
                    </a:p>
                  </a:txBody>
                  <a:tcPr anchor="ctr"/>
                </a:tc>
                <a:tc>
                  <a:txBody>
                    <a:bodyPr/>
                    <a:lstStyle/>
                    <a:p>
                      <a:pPr algn="ctr"/>
                      <a:r>
                        <a:rPr lang="en-US" sz="1000" b="1" dirty="0"/>
                        <a:t>&lt;.0001</a:t>
                      </a:r>
                    </a:p>
                  </a:txBody>
                  <a:tcPr anchor="ctr"/>
                </a:tc>
                <a:tc>
                  <a:txBody>
                    <a:bodyPr/>
                    <a:lstStyle/>
                    <a:p>
                      <a:pPr algn="ctr"/>
                      <a:r>
                        <a:rPr lang="en-US" sz="1000" dirty="0"/>
                        <a:t>-2.58e-3</a:t>
                      </a:r>
                    </a:p>
                  </a:txBody>
                  <a:tcPr anchor="ctr">
                    <a:noFill/>
                  </a:tcPr>
                </a:tc>
                <a:tc>
                  <a:txBody>
                    <a:bodyPr/>
                    <a:lstStyle/>
                    <a:p>
                      <a:pPr algn="ctr"/>
                      <a:r>
                        <a:rPr lang="en-US" sz="1000" dirty="0"/>
                        <a:t>1.21e-3</a:t>
                      </a:r>
                    </a:p>
                  </a:txBody>
                  <a:tcPr anchor="ctr">
                    <a:noFill/>
                  </a:tcPr>
                </a:tc>
                <a:tc>
                  <a:txBody>
                    <a:bodyPr/>
                    <a:lstStyle/>
                    <a:p>
                      <a:pPr algn="ctr"/>
                      <a:r>
                        <a:rPr lang="en-US" sz="1000" b="1" dirty="0"/>
                        <a:t>0.0361</a:t>
                      </a:r>
                    </a:p>
                  </a:txBody>
                  <a:tcPr anchor="ctr">
                    <a:noFill/>
                  </a:tcPr>
                </a:tc>
                <a:tc>
                  <a:txBody>
                    <a:bodyPr/>
                    <a:lstStyle/>
                    <a:p>
                      <a:pPr algn="ctr"/>
                      <a:r>
                        <a:rPr lang="en-US" sz="1000" dirty="0"/>
                        <a:t>2.30e-3</a:t>
                      </a:r>
                    </a:p>
                  </a:txBody>
                  <a:tcPr anchor="ctr"/>
                </a:tc>
                <a:tc>
                  <a:txBody>
                    <a:bodyPr/>
                    <a:lstStyle/>
                    <a:p>
                      <a:pPr algn="ctr"/>
                      <a:r>
                        <a:rPr lang="en-US" sz="1000" dirty="0"/>
                        <a:t>1.53e-3</a:t>
                      </a:r>
                    </a:p>
                  </a:txBody>
                  <a:tcPr anchor="ctr"/>
                </a:tc>
                <a:tc>
                  <a:txBody>
                    <a:bodyPr/>
                    <a:lstStyle/>
                    <a:p>
                      <a:pPr algn="ctr"/>
                      <a:r>
                        <a:rPr lang="en-US" sz="1000" dirty="0"/>
                        <a:t>0.1369</a:t>
                      </a:r>
                    </a:p>
                  </a:txBody>
                  <a:tcPr anchor="ctr"/>
                </a:tc>
                <a:extLst>
                  <a:ext uri="{0D108BD9-81ED-4DB2-BD59-A6C34878D82A}">
                    <a16:rowId xmlns="" xmlns:a16="http://schemas.microsoft.com/office/drawing/2014/main" val="10009"/>
                  </a:ext>
                </a:extLst>
              </a:tr>
              <a:tr h="315604">
                <a:tc vMerge="1">
                  <a:txBody>
                    <a:bodyPr/>
                    <a:lstStyle/>
                    <a:p>
                      <a:endParaRPr lang="en-US" sz="1000" dirty="0"/>
                    </a:p>
                  </a:txBody>
                  <a:tcPr anchor="ctr">
                    <a:lnB w="3175" cap="flat" cmpd="sng" algn="ctr">
                      <a:solidFill>
                        <a:schemeClr val="tx1"/>
                      </a:solidFill>
                      <a:prstDash val="solid"/>
                      <a:round/>
                      <a:headEnd type="none" w="med" len="med"/>
                      <a:tailEnd type="none" w="med" len="med"/>
                    </a:lnB>
                  </a:tcPr>
                </a:tc>
                <a:tc>
                  <a:txBody>
                    <a:bodyPr/>
                    <a:lstStyle/>
                    <a:p>
                      <a:r>
                        <a:rPr lang="en-US" sz="1000" dirty="0"/>
                        <a:t>EYO*Mutation</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-8.27e-2</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4.76e-3</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0.0854</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-6.40e-4</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1.99e-3</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0.7479</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4.76e-3</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dirty="0"/>
                        <a:t>2.13e-3</a:t>
                      </a:r>
                    </a:p>
                  </a:txBody>
                  <a:tcPr anchor="ctr">
                    <a:lnB w="12700" cap="flat" cmpd="sng" algn="ctr">
                      <a:solidFill>
                        <a:srgbClr val="D0CECE"/>
                      </a:solidFill>
                      <a:prstDash val="solid"/>
                      <a:round/>
                      <a:headEnd type="none" w="med" len="med"/>
                      <a:tailEnd type="none" w="med" len="med"/>
                    </a:lnB>
                  </a:tcPr>
                </a:tc>
                <a:tc>
                  <a:txBody>
                    <a:bodyPr/>
                    <a:lstStyle/>
                    <a:p>
                      <a:pPr algn="ctr"/>
                      <a:r>
                        <a:rPr lang="en-US" sz="1000" b="1" dirty="0"/>
                        <a:t>0.0277</a:t>
                      </a:r>
                    </a:p>
                  </a:txBody>
                  <a:tcPr anchor="ctr">
                    <a:lnB w="12700" cap="flat" cmpd="sng" algn="ctr">
                      <a:solidFill>
                        <a:srgbClr val="D0CECE"/>
                      </a:solidFill>
                      <a:prstDash val="solid"/>
                      <a:round/>
                      <a:headEnd type="none" w="med" len="med"/>
                      <a:tailEnd type="none" w="med" len="med"/>
                    </a:lnB>
                  </a:tcPr>
                </a:tc>
                <a:extLst>
                  <a:ext uri="{0D108BD9-81ED-4DB2-BD59-A6C34878D82A}">
                    <a16:rowId xmlns="" xmlns:a16="http://schemas.microsoft.com/office/drawing/2014/main" val="10010"/>
                  </a:ext>
                </a:extLst>
              </a:tr>
              <a:tr h="315604">
                <a:tc rowSpan="3">
                  <a:txBody>
                    <a:bodyPr/>
                    <a:lstStyle/>
                    <a:p>
                      <a:r>
                        <a:rPr lang="en-US" sz="1000" dirty="0"/>
                        <a:t>Lateral Occipital</a:t>
                      </a:r>
                    </a:p>
                  </a:txBody>
                  <a:tcPr anchor="ctr">
                    <a:lnL>
                      <a:noFill/>
                    </a:lnL>
                    <a:lnR>
                      <a:noFill/>
                    </a:lnR>
                    <a:lnT w="12700" cap="flat" cmpd="sng" algn="ctr">
                      <a:solidFill>
                        <a:srgbClr val="D0CECE"/>
                      </a:solid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00" dirty="0"/>
                        <a:t>NC</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-4.5e-3</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3.81e-3</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0.2405</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-7.8e-4</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2.22-3</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0.7261</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-9.9e-4</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1.73e-3</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0.5685</a:t>
                      </a:r>
                    </a:p>
                  </a:txBody>
                  <a:tcPr anchor="ctr">
                    <a:lnL>
                      <a:noFill/>
                    </a:lnL>
                    <a:lnR>
                      <a:noFill/>
                    </a:lnR>
                    <a:lnT w="12700" cap="flat" cmpd="sng" algn="ctr">
                      <a:solidFill>
                        <a:srgbClr val="D0CECE"/>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1"/>
                  </a:ext>
                </a:extLst>
              </a:tr>
              <a:tr h="315604">
                <a:tc vMerge="1">
                  <a:txBody>
                    <a:bodyPr/>
                    <a:lstStyle/>
                    <a:p>
                      <a:endParaRPr lang="en-US" sz="1000" dirty="0"/>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US" sz="1000" dirty="0"/>
                        <a:t>MC</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-9.13e-3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2.88e-3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1" dirty="0"/>
                        <a:t>0.002</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-1.02e-3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1.70e-3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0.5526</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2.42e-3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1.32e-3</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0.0692</a:t>
                      </a:r>
                    </a:p>
                  </a:txBody>
                  <a:tcPr anchor="ctr">
                    <a:lnL>
                      <a:noFill/>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2"/>
                  </a:ext>
                </a:extLst>
              </a:tr>
              <a:tr h="315604">
                <a:tc vMerge="1">
                  <a:txBody>
                    <a:bodyPr/>
                    <a:lstStyle/>
                    <a:p>
                      <a:endParaRPr lang="en-US" sz="1000" dirty="0"/>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US" sz="1000" dirty="0"/>
                        <a:t>EYO*Mutation</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-4.63e-3</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4.72e-3</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0.3282</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-2.40e-4</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2.80e-3</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0.9332</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t>3.41e-3</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2.16e-3</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0.1178</a:t>
                      </a:r>
                    </a:p>
                  </a:txBody>
                  <a:tcPr anchor="ctr">
                    <a:lnL>
                      <a:noFill/>
                    </a:lnL>
                    <a:lnR>
                      <a:noFill/>
                    </a:lnR>
                    <a:lnT w="3175" cap="flat" cmpd="sng" algn="ctr">
                      <a:noFill/>
                      <a:prstDash val="solid"/>
                      <a:round/>
                      <a:headEnd type="none" w="med" len="med"/>
                      <a:tailEnd type="none" w="med" len="med"/>
                    </a:lnT>
                    <a:lnB w="12700" cap="flat" cmpd="sng" algn="ctr">
                      <a:solidFill>
                        <a:srgbClr val="D0CEC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3"/>
                  </a:ext>
                </a:extLst>
              </a:tr>
              <a:tr h="315604">
                <a:tc rowSpan="3">
                  <a:txBody>
                    <a:bodyPr/>
                    <a:lstStyle/>
                    <a:p>
                      <a:r>
                        <a:rPr lang="en-US" sz="1000" dirty="0"/>
                        <a:t>Hippocampus</a:t>
                      </a:r>
                    </a:p>
                  </a:txBody>
                  <a:tcPr anchor="ctr">
                    <a:lnT w="12700" cap="flat" cmpd="sng" algn="ctr">
                      <a:solidFill>
                        <a:srgbClr val="D0CECE"/>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000" dirty="0"/>
                        <a:t>NC</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-2.36e-3</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1.34e-3</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0.0808</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-1.9e-4</a:t>
                      </a:r>
                    </a:p>
                  </a:txBody>
                  <a:tcPr anchor="ctr">
                    <a:lnT w="12700" cap="flat" cmpd="sng" algn="ctr">
                      <a:solidFill>
                        <a:srgbClr val="D0CECE"/>
                      </a:solidFill>
                      <a:prstDash val="solid"/>
                      <a:round/>
                      <a:headEnd type="none" w="med" len="med"/>
                      <a:tailEnd type="none" w="med" len="med"/>
                    </a:lnT>
                    <a:noFill/>
                  </a:tcPr>
                </a:tc>
                <a:tc>
                  <a:txBody>
                    <a:bodyPr/>
                    <a:lstStyle/>
                    <a:p>
                      <a:pPr algn="ctr"/>
                      <a:r>
                        <a:rPr lang="en-US" sz="1000" dirty="0"/>
                        <a:t>1.04e-3</a:t>
                      </a:r>
                    </a:p>
                  </a:txBody>
                  <a:tcPr anchor="ctr">
                    <a:lnT w="12700" cap="flat" cmpd="sng" algn="ctr">
                      <a:solidFill>
                        <a:srgbClr val="D0CECE"/>
                      </a:solidFill>
                      <a:prstDash val="solid"/>
                      <a:round/>
                      <a:headEnd type="none" w="med" len="med"/>
                      <a:tailEnd type="none" w="med" len="med"/>
                    </a:lnT>
                    <a:noFill/>
                  </a:tcPr>
                </a:tc>
                <a:tc>
                  <a:txBody>
                    <a:bodyPr/>
                    <a:lstStyle/>
                    <a:p>
                      <a:pPr algn="ctr"/>
                      <a:r>
                        <a:rPr lang="en-US" sz="1000" dirty="0"/>
                        <a:t>0.8520</a:t>
                      </a:r>
                    </a:p>
                  </a:txBody>
                  <a:tcPr anchor="ctr">
                    <a:lnT w="12700" cap="flat" cmpd="sng" algn="ctr">
                      <a:solidFill>
                        <a:srgbClr val="D0CECE"/>
                      </a:solidFill>
                      <a:prstDash val="solid"/>
                      <a:round/>
                      <a:headEnd type="none" w="med" len="med"/>
                      <a:tailEnd type="none" w="med" len="med"/>
                    </a:lnT>
                    <a:noFill/>
                  </a:tcPr>
                </a:tc>
                <a:tc>
                  <a:txBody>
                    <a:bodyPr/>
                    <a:lstStyle/>
                    <a:p>
                      <a:pPr algn="ctr"/>
                      <a:r>
                        <a:rPr lang="en-US" sz="1000" dirty="0"/>
                        <a:t>-6.8e-4</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6.85e-4</a:t>
                      </a:r>
                    </a:p>
                  </a:txBody>
                  <a:tcPr anchor="ctr">
                    <a:lnT w="12700" cap="flat" cmpd="sng" algn="ctr">
                      <a:solidFill>
                        <a:srgbClr val="D0CECE"/>
                      </a:solidFill>
                      <a:prstDash val="solid"/>
                      <a:round/>
                      <a:headEnd type="none" w="med" len="med"/>
                      <a:tailEnd type="none" w="med" len="med"/>
                    </a:lnT>
                  </a:tcPr>
                </a:tc>
                <a:tc>
                  <a:txBody>
                    <a:bodyPr/>
                    <a:lstStyle/>
                    <a:p>
                      <a:pPr algn="ctr"/>
                      <a:r>
                        <a:rPr lang="en-US" sz="1000" dirty="0"/>
                        <a:t>0.3247</a:t>
                      </a:r>
                    </a:p>
                  </a:txBody>
                  <a:tcPr anchor="ctr">
                    <a:lnT w="12700" cap="flat" cmpd="sng" algn="ctr">
                      <a:solidFill>
                        <a:srgbClr val="D0CECE"/>
                      </a:solidFill>
                      <a:prstDash val="solid"/>
                      <a:round/>
                      <a:headEnd type="none" w="med" len="med"/>
                      <a:tailEnd type="none" w="med" len="med"/>
                    </a:lnT>
                  </a:tcPr>
                </a:tc>
                <a:extLst>
                  <a:ext uri="{0D108BD9-81ED-4DB2-BD59-A6C34878D82A}">
                    <a16:rowId xmlns="" xmlns:a16="http://schemas.microsoft.com/office/drawing/2014/main" val="10014"/>
                  </a:ext>
                </a:extLst>
              </a:tr>
              <a:tr h="315604">
                <a:tc vMerge="1">
                  <a:txBody>
                    <a:bodyPr/>
                    <a:lstStyle/>
                    <a:p>
                      <a:endParaRPr lang="en-US" sz="1000" dirty="0"/>
                    </a:p>
                  </a:txBody>
                  <a:tcPr anchor="ctr"/>
                </a:tc>
                <a:tc>
                  <a:txBody>
                    <a:bodyPr/>
                    <a:lstStyle/>
                    <a:p>
                      <a:r>
                        <a:rPr lang="en-US" sz="1000" dirty="0"/>
                        <a:t>MC</a:t>
                      </a:r>
                    </a:p>
                  </a:txBody>
                  <a:tcPr anchor="ctr"/>
                </a:tc>
                <a:tc>
                  <a:txBody>
                    <a:bodyPr/>
                    <a:lstStyle/>
                    <a:p>
                      <a:pPr algn="ctr"/>
                      <a:r>
                        <a:rPr lang="en-US" sz="1000" dirty="0"/>
                        <a:t>-4.31e-3</a:t>
                      </a:r>
                    </a:p>
                  </a:txBody>
                  <a:tcPr anchor="ctr"/>
                </a:tc>
                <a:tc>
                  <a:txBody>
                    <a:bodyPr/>
                    <a:lstStyle/>
                    <a:p>
                      <a:pPr algn="ctr"/>
                      <a:r>
                        <a:rPr lang="en-US" sz="1000" dirty="0"/>
                        <a:t>1.01e-3</a:t>
                      </a:r>
                    </a:p>
                  </a:txBody>
                  <a:tcPr anchor="ctr"/>
                </a:tc>
                <a:tc>
                  <a:txBody>
                    <a:bodyPr/>
                    <a:lstStyle/>
                    <a:p>
                      <a:pPr algn="ctr"/>
                      <a:r>
                        <a:rPr lang="en-US" sz="1000" b="1" dirty="0"/>
                        <a:t>&lt;.0001</a:t>
                      </a:r>
                    </a:p>
                  </a:txBody>
                  <a:tcPr anchor="ctr"/>
                </a:tc>
                <a:tc>
                  <a:txBody>
                    <a:bodyPr/>
                    <a:lstStyle/>
                    <a:p>
                      <a:pPr algn="ctr"/>
                      <a:r>
                        <a:rPr lang="en-US" sz="1000" dirty="0"/>
                        <a:t>-9.2e-4</a:t>
                      </a:r>
                    </a:p>
                  </a:txBody>
                  <a:tcPr anchor="ctr">
                    <a:noFill/>
                  </a:tcPr>
                </a:tc>
                <a:tc>
                  <a:txBody>
                    <a:bodyPr/>
                    <a:lstStyle/>
                    <a:p>
                      <a:pPr algn="ctr"/>
                      <a:r>
                        <a:rPr lang="en-US" sz="1000" dirty="0"/>
                        <a:t>8.01e-4</a:t>
                      </a:r>
                    </a:p>
                  </a:txBody>
                  <a:tcPr anchor="ctr">
                    <a:noFill/>
                  </a:tcPr>
                </a:tc>
                <a:tc>
                  <a:txBody>
                    <a:bodyPr/>
                    <a:lstStyle/>
                    <a:p>
                      <a:pPr algn="ctr"/>
                      <a:r>
                        <a:rPr lang="en-US" sz="1000" dirty="0"/>
                        <a:t>0.2540</a:t>
                      </a:r>
                    </a:p>
                  </a:txBody>
                  <a:tcPr anchor="ctr">
                    <a:noFill/>
                  </a:tcPr>
                </a:tc>
                <a:tc>
                  <a:txBody>
                    <a:bodyPr/>
                    <a:lstStyle/>
                    <a:p>
                      <a:pPr algn="ctr"/>
                      <a:r>
                        <a:rPr lang="en-US" sz="1000" dirty="0"/>
                        <a:t>-1.05e-3</a:t>
                      </a:r>
                    </a:p>
                  </a:txBody>
                  <a:tcPr anchor="ctr"/>
                </a:tc>
                <a:tc>
                  <a:txBody>
                    <a:bodyPr/>
                    <a:lstStyle/>
                    <a:p>
                      <a:pPr algn="ctr"/>
                      <a:r>
                        <a:rPr lang="en-US" sz="1000" dirty="0"/>
                        <a:t>5.28e-4</a:t>
                      </a:r>
                    </a:p>
                  </a:txBody>
                  <a:tcPr anchor="ctr"/>
                </a:tc>
                <a:tc>
                  <a:txBody>
                    <a:bodyPr/>
                    <a:lstStyle/>
                    <a:p>
                      <a:pPr algn="ctr"/>
                      <a:r>
                        <a:rPr lang="en-US" sz="1000" dirty="0"/>
                        <a:t>0.0502</a:t>
                      </a:r>
                    </a:p>
                  </a:txBody>
                  <a:tcPr anchor="ctr"/>
                </a:tc>
                <a:extLst>
                  <a:ext uri="{0D108BD9-81ED-4DB2-BD59-A6C34878D82A}">
                    <a16:rowId xmlns="" xmlns:a16="http://schemas.microsoft.com/office/drawing/2014/main" val="10015"/>
                  </a:ext>
                </a:extLst>
              </a:tr>
              <a:tr h="315604">
                <a:tc vMerge="1">
                  <a:txBody>
                    <a:bodyPr/>
                    <a:lstStyle/>
                    <a:p>
                      <a:endParaRPr lang="en-US" sz="1000" dirty="0"/>
                    </a:p>
                  </a:txBody>
                  <a:tcPr anchor="ctr">
                    <a:lnB w="12700" cap="flat" cmpd="sng" algn="ctr">
                      <a:solidFill>
                        <a:scrgbClr r="0" g="0" b="0"/>
                      </a:solidFill>
                      <a:prstDash val="solid"/>
                      <a:round/>
                      <a:headEnd type="none" w="med" len="med"/>
                      <a:tailEnd type="none" w="med" len="med"/>
                    </a:lnB>
                  </a:tcPr>
                </a:tc>
                <a:tc>
                  <a:txBody>
                    <a:bodyPr/>
                    <a:lstStyle/>
                    <a:p>
                      <a:r>
                        <a:rPr lang="en-US" sz="1000" dirty="0"/>
                        <a:t>EYO*Mutation</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-1.95e-3</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1.66e-3</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0.2421</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-7.20e-4</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1.31e-3</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0.5819</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3.70e-4</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8.65e-4</a:t>
                      </a:r>
                    </a:p>
                  </a:txBody>
                  <a:tcPr anchor="ctr">
                    <a:lnB w="12700" cap="flat" cmpd="sng" algn="ctr">
                      <a:solidFill>
                        <a:scrgbClr r="0" g="0" b="0"/>
                      </a:solidFill>
                      <a:prstDash val="solid"/>
                      <a:round/>
                      <a:headEnd type="none" w="med" len="med"/>
                      <a:tailEnd type="none" w="med" len="med"/>
                    </a:lnB>
                  </a:tcPr>
                </a:tc>
                <a:tc>
                  <a:txBody>
                    <a:bodyPr/>
                    <a:lstStyle/>
                    <a:p>
                      <a:pPr algn="ctr"/>
                      <a:r>
                        <a:rPr lang="en-US" sz="1000" dirty="0"/>
                        <a:t>0.6709</a:t>
                      </a:r>
                    </a:p>
                  </a:txBody>
                  <a:tcPr anchor="ctr">
                    <a:lnB w="12700" cap="flat" cmpd="sng" algn="ctr">
                      <a:solidFill>
                        <a:scrgbClr r="0" g="0" b="0"/>
                      </a:solidFill>
                      <a:prstDash val="solid"/>
                      <a:round/>
                      <a:headEnd type="none" w="med" len="med"/>
                      <a:tailEnd type="none" w="med" len="med"/>
                    </a:lnB>
                  </a:tcPr>
                </a:tc>
                <a:extLst>
                  <a:ext uri="{0D108BD9-81ED-4DB2-BD59-A6C34878D82A}">
                    <a16:rowId xmlns="" xmlns:a16="http://schemas.microsoft.com/office/drawing/2014/main" val="10016"/>
                  </a:ext>
                </a:extLst>
              </a:tr>
            </a:tbl>
          </a:graphicData>
        </a:graphic>
      </p:graphicFrame>
      <p:sp>
        <p:nvSpPr>
          <p:cNvPr id="5" name="Content Placeholder 2"/>
          <p:cNvSpPr>
            <a:spLocks noGrp="1"/>
          </p:cNvSpPr>
          <p:nvPr>
            <p:ph idx="1"/>
          </p:nvPr>
        </p:nvSpPr>
        <p:spPr>
          <a:xfrm>
            <a:off x="0" y="5988913"/>
            <a:ext cx="9144000" cy="869087"/>
          </a:xfrm>
        </p:spPr>
        <p:txBody>
          <a:bodyPr>
            <a:noAutofit/>
          </a:bodyPr>
          <a:lstStyle/>
          <a:p>
            <a:pPr marL="0" indent="0">
              <a:buNone/>
            </a:pPr>
            <a:r>
              <a:rPr lang="en-US" sz="1200" dirty="0"/>
              <a:t>Table S5 – Linear mixed model results EYO effects on tracers (cross-sectional) </a:t>
            </a:r>
          </a:p>
          <a:p>
            <a:pPr marL="0" indent="0" algn="just">
              <a:buNone/>
            </a:pPr>
            <a:r>
              <a:rPr lang="en-US" sz="1200" dirty="0"/>
              <a:t>General linear mixed models were employed to estimate the relationship of FDG, PiB-R1, and ePiB with estimated year to onset (EYO). </a:t>
            </a:r>
          </a:p>
        </p:txBody>
      </p:sp>
    </p:spTree>
    <p:extLst>
      <p:ext uri="{BB962C8B-B14F-4D97-AF65-F5344CB8AC3E}">
        <p14:creationId xmlns:p14="http://schemas.microsoft.com/office/powerpoint/2010/main" val="668065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260" y="1"/>
            <a:ext cx="8229600" cy="326599"/>
          </a:xfrm>
        </p:spPr>
        <p:txBody>
          <a:bodyPr>
            <a:normAutofit fontScale="90000"/>
          </a:bodyPr>
          <a:lstStyle/>
          <a:p>
            <a:pPr algn="l"/>
            <a:r>
              <a:rPr lang="en-US" sz="1800" dirty="0"/>
              <a:t>Table S6 –  Estimated mean (SE) annual rate of change within individual in FDG and ePiB</a:t>
            </a:r>
            <a:endParaRPr lang="en-US" sz="1600" i="1" dirty="0"/>
          </a:p>
        </p:txBody>
      </p:sp>
      <p:graphicFrame>
        <p:nvGraphicFramePr>
          <p:cNvPr id="4" name="Table 3"/>
          <p:cNvGraphicFramePr>
            <a:graphicFrameLocks noGrp="1"/>
          </p:cNvGraphicFramePr>
          <p:nvPr>
            <p:extLst>
              <p:ext uri="{D42A27DB-BD31-4B8C-83A1-F6EECF244321}">
                <p14:modId xmlns:p14="http://schemas.microsoft.com/office/powerpoint/2010/main" val="4278695680"/>
              </p:ext>
            </p:extLst>
          </p:nvPr>
        </p:nvGraphicFramePr>
        <p:xfrm>
          <a:off x="191400" y="1141200"/>
          <a:ext cx="8952600" cy="3455113"/>
        </p:xfrm>
        <a:graphic>
          <a:graphicData uri="http://schemas.openxmlformats.org/drawingml/2006/table">
            <a:tbl>
              <a:tblPr firstRow="1" bandRow="1">
                <a:tableStyleId>{2D5ABB26-0587-4C30-8999-92F81FD0307C}</a:tableStyleId>
              </a:tblPr>
              <a:tblGrid>
                <a:gridCol w="1382754">
                  <a:extLst>
                    <a:ext uri="{9D8B030D-6E8A-4147-A177-3AD203B41FA5}">
                      <a16:colId xmlns="" xmlns:a16="http://schemas.microsoft.com/office/drawing/2014/main" val="20000"/>
                    </a:ext>
                  </a:extLst>
                </a:gridCol>
                <a:gridCol w="841094">
                  <a:extLst>
                    <a:ext uri="{9D8B030D-6E8A-4147-A177-3AD203B41FA5}">
                      <a16:colId xmlns="" xmlns:a16="http://schemas.microsoft.com/office/drawing/2014/main" val="20001"/>
                    </a:ext>
                  </a:extLst>
                </a:gridCol>
                <a:gridCol w="841094">
                  <a:extLst>
                    <a:ext uri="{9D8B030D-6E8A-4147-A177-3AD203B41FA5}">
                      <a16:colId xmlns="" xmlns:a16="http://schemas.microsoft.com/office/drawing/2014/main" val="20002"/>
                    </a:ext>
                  </a:extLst>
                </a:gridCol>
                <a:gridCol w="841094">
                  <a:extLst>
                    <a:ext uri="{9D8B030D-6E8A-4147-A177-3AD203B41FA5}">
                      <a16:colId xmlns="" xmlns:a16="http://schemas.microsoft.com/office/drawing/2014/main" val="20003"/>
                    </a:ext>
                  </a:extLst>
                </a:gridCol>
                <a:gridCol w="841094">
                  <a:extLst>
                    <a:ext uri="{9D8B030D-6E8A-4147-A177-3AD203B41FA5}">
                      <a16:colId xmlns="" xmlns:a16="http://schemas.microsoft.com/office/drawing/2014/main" val="20004"/>
                    </a:ext>
                  </a:extLst>
                </a:gridCol>
                <a:gridCol w="841094">
                  <a:extLst>
                    <a:ext uri="{9D8B030D-6E8A-4147-A177-3AD203B41FA5}">
                      <a16:colId xmlns="" xmlns:a16="http://schemas.microsoft.com/office/drawing/2014/main" val="20005"/>
                    </a:ext>
                  </a:extLst>
                </a:gridCol>
                <a:gridCol w="841094">
                  <a:extLst>
                    <a:ext uri="{9D8B030D-6E8A-4147-A177-3AD203B41FA5}">
                      <a16:colId xmlns="" xmlns:a16="http://schemas.microsoft.com/office/drawing/2014/main" val="20006"/>
                    </a:ext>
                  </a:extLst>
                </a:gridCol>
                <a:gridCol w="841094">
                  <a:extLst>
                    <a:ext uri="{9D8B030D-6E8A-4147-A177-3AD203B41FA5}">
                      <a16:colId xmlns="" xmlns:a16="http://schemas.microsoft.com/office/drawing/2014/main" val="20007"/>
                    </a:ext>
                  </a:extLst>
                </a:gridCol>
                <a:gridCol w="841094">
                  <a:extLst>
                    <a:ext uri="{9D8B030D-6E8A-4147-A177-3AD203B41FA5}">
                      <a16:colId xmlns="" xmlns:a16="http://schemas.microsoft.com/office/drawing/2014/main" val="20008"/>
                    </a:ext>
                  </a:extLst>
                </a:gridCol>
                <a:gridCol w="841094">
                  <a:extLst>
                    <a:ext uri="{9D8B030D-6E8A-4147-A177-3AD203B41FA5}">
                      <a16:colId xmlns="" xmlns:a16="http://schemas.microsoft.com/office/drawing/2014/main" val="20009"/>
                    </a:ext>
                  </a:extLst>
                </a:gridCol>
              </a:tblGrid>
              <a:tr h="437593">
                <a:tc>
                  <a:txBody>
                    <a:bodyPr/>
                    <a:lstStyle/>
                    <a:p>
                      <a:pPr algn="ctr"/>
                      <a:endParaRPr lang="en-US" sz="1200" dirty="0"/>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200" dirty="0"/>
                        <a:t>Rate of change in FDG</a:t>
                      </a:r>
                    </a:p>
                  </a:txBody>
                  <a:tcPr anchor="ctr">
                    <a:lnL>
                      <a:noFill/>
                    </a:lnL>
                    <a:lnR w="3175"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200" dirty="0"/>
                        <a:t>Rate of change in R1</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200" dirty="0"/>
                        <a:t>Rate of</a:t>
                      </a:r>
                      <a:r>
                        <a:rPr lang="en-US" sz="1200" baseline="0" dirty="0"/>
                        <a:t> change in </a:t>
                      </a:r>
                      <a:r>
                        <a:rPr lang="en-US" sz="1200" dirty="0"/>
                        <a:t>ePiB</a:t>
                      </a:r>
                    </a:p>
                  </a:txBody>
                  <a:tcPr anchor="ctr">
                    <a:lnL w="3175" cap="flat" cmpd="sng" algn="ctr">
                      <a:solidFill>
                        <a:schemeClr val="tx1"/>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92738">
                <a:tc>
                  <a:txBody>
                    <a:bodyPr/>
                    <a:lstStyle/>
                    <a:p>
                      <a:endParaRPr lang="en-US" sz="1200" i="0" dirty="0"/>
                    </a:p>
                  </a:txBody>
                  <a:tcPr anchor="b">
                    <a:lnL>
                      <a:noFill/>
                    </a:lnL>
                    <a:lnR>
                      <a:noFill/>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a:t>
                      </a:r>
                    </a:p>
                  </a:txBody>
                  <a:tcPr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MC</a:t>
                      </a:r>
                    </a:p>
                  </a:txBody>
                  <a:tcPr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 vs. MC</a:t>
                      </a:r>
                    </a:p>
                  </a:txBody>
                  <a:tcPr anchor="b">
                    <a:lnL>
                      <a:noFill/>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a:t>
                      </a:r>
                    </a:p>
                  </a:txBody>
                  <a:tcPr anchor="b">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MC</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 vs. MC</a:t>
                      </a:r>
                    </a:p>
                  </a:txBody>
                  <a:tcPr anchor="b">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a:t>
                      </a:r>
                    </a:p>
                  </a:txBody>
                  <a:tcPr anchor="b">
                    <a:lnL w="31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MC</a:t>
                      </a:r>
                    </a:p>
                  </a:txBody>
                  <a:tcPr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t>NC vs. MC</a:t>
                      </a:r>
                    </a:p>
                  </a:txBody>
                  <a:tcPr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138158">
                <a:tc>
                  <a:txBody>
                    <a:bodyPr/>
                    <a:lstStyle/>
                    <a:p>
                      <a:r>
                        <a:rPr lang="en-US" sz="1200" i="0" dirty="0"/>
                        <a:t>Region</a:t>
                      </a:r>
                    </a:p>
                  </a:txBody>
                  <a:tcPr anchor="b">
                    <a:lnL w="12700" cap="flat" cmpd="sng" algn="ctr">
                      <a:noFill/>
                      <a:prstDash val="solid"/>
                      <a:round/>
                      <a:headEnd type="none" w="med" len="med"/>
                      <a:tailEnd type="none" w="med" len="med"/>
                    </a:lnL>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p-value</a:t>
                      </a:r>
                    </a:p>
                  </a:txBody>
                  <a:tcPr anchor="ctr">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t>p-value</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L w="3175"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Estimate (SE)</a:t>
                      </a:r>
                    </a:p>
                  </a:txBody>
                  <a:tcPr anchor="ct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i="1" dirty="0"/>
                        <a:t>p-value</a:t>
                      </a:r>
                    </a:p>
                  </a:txBody>
                  <a:tcPr anchor="ct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444287">
                <a:tc>
                  <a:txBody>
                    <a:bodyPr/>
                    <a:lstStyle/>
                    <a:p>
                      <a:r>
                        <a:rPr lang="en-US" sz="1200" dirty="0"/>
                        <a:t>Precuneus</a:t>
                      </a:r>
                    </a:p>
                  </a:txBody>
                  <a:tcPr anchor="ctr">
                    <a:lnT w="6350" cap="flat" cmpd="sng" algn="ctr">
                      <a:solidFill>
                        <a:schemeClr val="tx1"/>
                      </a:solidFill>
                      <a:prstDash val="solid"/>
                      <a:round/>
                      <a:headEnd type="none" w="med" len="med"/>
                      <a:tailEnd type="none" w="med" len="med"/>
                    </a:lnT>
                    <a:lnB>
                      <a:noFill/>
                    </a:lnB>
                  </a:tcPr>
                </a:tc>
                <a:tc>
                  <a:txBody>
                    <a:bodyPr/>
                    <a:lstStyle/>
                    <a:p>
                      <a:pPr algn="ctr"/>
                      <a:r>
                        <a:rPr lang="en-US" sz="1200" dirty="0"/>
                        <a:t>-0.034 (0.024)</a:t>
                      </a:r>
                    </a:p>
                  </a:txBody>
                  <a:tcPr anchor="ctr">
                    <a:lnT w="6350" cap="flat" cmpd="sng" algn="ctr">
                      <a:solidFill>
                        <a:schemeClr val="tx1"/>
                      </a:solidFill>
                      <a:prstDash val="solid"/>
                      <a:round/>
                      <a:headEnd type="none" w="med" len="med"/>
                      <a:tailEnd type="none" w="med" len="med"/>
                    </a:lnT>
                    <a:lnB>
                      <a:noFill/>
                    </a:lnB>
                  </a:tcPr>
                </a:tc>
                <a:tc>
                  <a:txBody>
                    <a:bodyPr/>
                    <a:lstStyle/>
                    <a:p>
                      <a:pPr algn="ctr"/>
                      <a:r>
                        <a:rPr lang="en-US" sz="1200" b="1" dirty="0"/>
                        <a:t>-0.076 (0.027)</a:t>
                      </a:r>
                    </a:p>
                  </a:txBody>
                  <a:tcPr anchor="ctr">
                    <a:lnT w="6350" cap="flat" cmpd="sng" algn="ctr">
                      <a:solidFill>
                        <a:schemeClr val="tx1"/>
                      </a:solidFill>
                      <a:prstDash val="solid"/>
                      <a:round/>
                      <a:headEnd type="none" w="med" len="med"/>
                      <a:tailEnd type="none" w="med" len="med"/>
                    </a:lnT>
                    <a:lnB>
                      <a:noFill/>
                    </a:lnB>
                  </a:tcPr>
                </a:tc>
                <a:tc>
                  <a:txBody>
                    <a:bodyPr/>
                    <a:lstStyle/>
                    <a:p>
                      <a:pPr algn="ctr"/>
                      <a:r>
                        <a:rPr lang="en-US" sz="1200" dirty="0"/>
                        <a:t>0.2609</a:t>
                      </a:r>
                    </a:p>
                  </a:txBody>
                  <a:tcPr anchor="ctr">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a:txBody>
                    <a:bodyPr/>
                    <a:lstStyle/>
                    <a:p>
                      <a:pPr algn="ctr"/>
                      <a:r>
                        <a:rPr lang="en-US" sz="1200" dirty="0"/>
                        <a:t>-0.014 (0.011)</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a:txBody>
                    <a:bodyPr/>
                    <a:lstStyle/>
                    <a:p>
                      <a:pPr algn="ctr"/>
                      <a:r>
                        <a:rPr lang="en-US" sz="1200" dirty="0"/>
                        <a:t>-0.019 (0.012)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a:t>0.7457</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a:txBody>
                    <a:bodyPr/>
                    <a:lstStyle/>
                    <a:p>
                      <a:pPr algn="ctr"/>
                      <a:r>
                        <a:rPr lang="en-US" sz="1200" dirty="0"/>
                        <a:t>-0.011</a:t>
                      </a:r>
                      <a:r>
                        <a:rPr lang="en-US" sz="1200" baseline="0" dirty="0"/>
                        <a:t> (0.008)</a:t>
                      </a:r>
                      <a:endParaRPr lang="en-US" sz="1200" dirty="0"/>
                    </a:p>
                  </a:txBody>
                  <a:tcPr anchor="ctr">
                    <a:lnL w="3175"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a:noFill/>
                    </a:lnB>
                  </a:tcPr>
                </a:tc>
                <a:tc>
                  <a:txBody>
                    <a:bodyPr/>
                    <a:lstStyle/>
                    <a:p>
                      <a:pPr algn="ctr"/>
                      <a:r>
                        <a:rPr lang="en-US" sz="1200" dirty="0"/>
                        <a:t>-0.013</a:t>
                      </a:r>
                      <a:r>
                        <a:rPr lang="en-US" sz="1200" baseline="0" dirty="0"/>
                        <a:t> (0.009)</a:t>
                      </a:r>
                      <a:endParaRPr lang="en-US" sz="1200" dirty="0"/>
                    </a:p>
                  </a:txBody>
                  <a:tcPr anchor="ctr">
                    <a:lnT w="6350" cap="flat" cmpd="sng" algn="ctr">
                      <a:solidFill>
                        <a:schemeClr val="tx1"/>
                      </a:solidFill>
                      <a:prstDash val="solid"/>
                      <a:round/>
                      <a:headEnd type="none" w="med" len="med"/>
                      <a:tailEnd type="none" w="med" len="med"/>
                    </a:lnT>
                    <a:lnB>
                      <a:noFill/>
                    </a:lnB>
                  </a:tcPr>
                </a:tc>
                <a:tc>
                  <a:txBody>
                    <a:bodyPr/>
                    <a:lstStyle/>
                    <a:p>
                      <a:pPr algn="ctr"/>
                      <a:r>
                        <a:rPr lang="en-US" sz="1200" dirty="0"/>
                        <a:t>0.8943</a:t>
                      </a:r>
                    </a:p>
                  </a:txBody>
                  <a:tcPr anchor="ctr">
                    <a:lnT w="6350" cap="flat" cmpd="sng" algn="ctr">
                      <a:solidFill>
                        <a:schemeClr val="tx1"/>
                      </a:solidFill>
                      <a:prstDash val="solid"/>
                      <a:round/>
                      <a:headEnd type="none" w="med" len="med"/>
                      <a:tailEnd type="none" w="med" len="med"/>
                    </a:lnT>
                    <a:lnB>
                      <a:noFill/>
                    </a:lnB>
                  </a:tcPr>
                </a:tc>
                <a:extLst>
                  <a:ext uri="{0D108BD9-81ED-4DB2-BD59-A6C34878D82A}">
                    <a16:rowId xmlns="" xmlns:a16="http://schemas.microsoft.com/office/drawing/2014/main" val="10003"/>
                  </a:ext>
                </a:extLst>
              </a:tr>
              <a:tr h="444287">
                <a:tc>
                  <a:txBody>
                    <a:bodyPr/>
                    <a:lstStyle/>
                    <a:p>
                      <a:r>
                        <a:rPr lang="en-US" sz="1200" dirty="0"/>
                        <a:t>Inferior Parietal</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-0.041 (0.018)</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b="1" dirty="0"/>
                        <a:t>-0.084 (0.029)</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0.2172</a:t>
                      </a:r>
                    </a:p>
                  </a:txBody>
                  <a:tcPr anchor="ctr">
                    <a:lnL>
                      <a:noFill/>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-0.018 (0.011)</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-0.021 (0.012)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0.8765</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-0.013 (0.011)</a:t>
                      </a:r>
                    </a:p>
                  </a:txBody>
                  <a:tcPr anchor="ctr">
                    <a:lnL w="3175" cap="flat" cmpd="sng" algn="ctr">
                      <a:solidFill>
                        <a:schemeClr val="tx1"/>
                      </a:solidFill>
                      <a:prstDash val="solid"/>
                      <a:round/>
                      <a:headEnd type="none" w="med" len="med"/>
                      <a:tailEnd type="none" w="med" len="med"/>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-0.020 (0.012)</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0.6811</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444287">
                <a:tc>
                  <a:txBody>
                    <a:bodyPr/>
                    <a:lstStyle/>
                    <a:p>
                      <a:r>
                        <a:rPr lang="en-US" sz="1200" dirty="0"/>
                        <a:t>Superior Parietal</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-0.045 (0.028)</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b="1" dirty="0"/>
                        <a:t>-0.067 (0.030)</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0.6043</a:t>
                      </a:r>
                    </a:p>
                  </a:txBody>
                  <a:tcPr anchor="ctr">
                    <a:lnL>
                      <a:noFill/>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-0.024 (0.013)</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b="1" dirty="0"/>
                        <a:t>-0.036 (0.009)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0.4511</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b="1" dirty="0"/>
                        <a:t>-0.018 (0.082)</a:t>
                      </a:r>
                    </a:p>
                  </a:txBody>
                  <a:tcPr anchor="ctr">
                    <a:lnL w="3175" cap="flat" cmpd="sng" algn="ctr">
                      <a:solidFill>
                        <a:schemeClr val="tx1"/>
                      </a:solidFill>
                      <a:prstDash val="solid"/>
                      <a:round/>
                      <a:headEnd type="none" w="med" len="med"/>
                      <a:tailEnd type="none" w="med" len="med"/>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-0.027 (0.013)</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dirty="0"/>
                        <a:t>0.5552</a:t>
                      </a: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44428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Lateral Occipital</a:t>
                      </a:r>
                    </a:p>
                  </a:txBody>
                  <a:tcPr anchor="ct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-0.029 (0.025)</a:t>
                      </a:r>
                    </a:p>
                  </a:txBody>
                  <a:tcPr anchor="ct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-0.043 (0.029)</a:t>
                      </a:r>
                    </a:p>
                  </a:txBody>
                  <a:tcPr anchor="ct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0.7334</a:t>
                      </a:r>
                    </a:p>
                  </a:txBody>
                  <a:tcPr anchor="ctr">
                    <a:lnR w="3175"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0.001 (0.015)</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-0.001 (0.012)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0.9443</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-0.004 (0.010)</a:t>
                      </a:r>
                    </a:p>
                  </a:txBody>
                  <a:tcPr anchor="ctr">
                    <a:lnL w="3175" cap="flat" cmpd="sng" algn="ctr">
                      <a:solidFill>
                        <a:schemeClr val="tx1"/>
                      </a:solidFill>
                      <a:prstDash val="solid"/>
                      <a:round/>
                      <a:headEnd type="none" w="med" len="med"/>
                      <a:tailEnd type="none" w="med" len="med"/>
                    </a:lnL>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0.004 (0.011)</a:t>
                      </a:r>
                    </a:p>
                  </a:txBody>
                  <a:tcPr anchor="ctr">
                    <a:lnT>
                      <a:noFill/>
                    </a:lnT>
                    <a:lnB w="1270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a:t>0.611</a:t>
                      </a:r>
                    </a:p>
                  </a:txBody>
                  <a:tcPr anchor="ctr">
                    <a:lnT>
                      <a:noFill/>
                    </a:lnT>
                    <a:lnB w="12700" cap="flat" cmpd="sng" algn="ctr">
                      <a:noFill/>
                      <a:prstDash val="solid"/>
                      <a:round/>
                      <a:headEnd type="none" w="med" len="med"/>
                      <a:tailEnd type="none" w="med" len="med"/>
                    </a:lnB>
                  </a:tcPr>
                </a:tc>
                <a:extLst>
                  <a:ext uri="{0D108BD9-81ED-4DB2-BD59-A6C34878D82A}">
                    <a16:rowId xmlns="" xmlns:a16="http://schemas.microsoft.com/office/drawing/2014/main" val="10006"/>
                  </a:ext>
                </a:extLst>
              </a:tr>
              <a:tr h="444287">
                <a:tc>
                  <a:txBody>
                    <a:bodyPr/>
                    <a:lstStyle/>
                    <a:p>
                      <a:r>
                        <a:rPr lang="en-US" sz="1200" dirty="0"/>
                        <a:t>Hippocampus</a:t>
                      </a:r>
                    </a:p>
                  </a:txBody>
                  <a:tcPr anchor="ctr">
                    <a:lnT>
                      <a:noFill/>
                    </a:lnT>
                    <a:lnB w="12700" cap="flat" cmpd="sng" algn="ctr">
                      <a:solidFill>
                        <a:schemeClr val="tx1"/>
                      </a:solidFill>
                      <a:prstDash val="solid"/>
                      <a:round/>
                      <a:headEnd type="none" w="med" len="med"/>
                      <a:tailEnd type="none" w="med" len="med"/>
                    </a:lnB>
                  </a:tcPr>
                </a:tc>
                <a:tc>
                  <a:txBody>
                    <a:bodyPr/>
                    <a:lstStyle/>
                    <a:p>
                      <a:pPr algn="ctr"/>
                      <a:r>
                        <a:rPr lang="en-US" sz="1200" dirty="0"/>
                        <a:t>0.002</a:t>
                      </a:r>
                    </a:p>
                    <a:p>
                      <a:pPr algn="ctr"/>
                      <a:r>
                        <a:rPr lang="en-US" sz="1200" dirty="0"/>
                        <a:t>(0.005)</a:t>
                      </a:r>
                    </a:p>
                  </a:txBody>
                  <a:tcPr anchor="ctr">
                    <a:lnT>
                      <a:noFill/>
                    </a:lnT>
                    <a:lnB w="12700" cap="flat" cmpd="sng" algn="ctr">
                      <a:solidFill>
                        <a:schemeClr val="tx1"/>
                      </a:solidFill>
                      <a:prstDash val="solid"/>
                      <a:round/>
                      <a:headEnd type="none" w="med" len="med"/>
                      <a:tailEnd type="none" w="med" len="med"/>
                    </a:lnB>
                  </a:tcPr>
                </a:tc>
                <a:tc>
                  <a:txBody>
                    <a:bodyPr/>
                    <a:lstStyle/>
                    <a:p>
                      <a:pPr algn="ctr"/>
                      <a:r>
                        <a:rPr lang="en-US" sz="1200" dirty="0"/>
                        <a:t>-0.010</a:t>
                      </a:r>
                    </a:p>
                    <a:p>
                      <a:pPr algn="ctr"/>
                      <a:r>
                        <a:rPr lang="en-US" sz="1200" dirty="0"/>
                        <a:t>(0.006)</a:t>
                      </a:r>
                    </a:p>
                  </a:txBody>
                  <a:tcPr anchor="ctr">
                    <a:lnT>
                      <a:noFill/>
                    </a:lnT>
                    <a:lnB w="12700" cap="flat" cmpd="sng" algn="ctr">
                      <a:solidFill>
                        <a:schemeClr val="tx1"/>
                      </a:solidFill>
                      <a:prstDash val="solid"/>
                      <a:round/>
                      <a:headEnd type="none" w="med" len="med"/>
                      <a:tailEnd type="none" w="med" len="med"/>
                    </a:lnB>
                  </a:tcPr>
                </a:tc>
                <a:tc>
                  <a:txBody>
                    <a:bodyPr/>
                    <a:lstStyle/>
                    <a:p>
                      <a:pPr algn="ctr"/>
                      <a:r>
                        <a:rPr lang="en-US" sz="1200" dirty="0"/>
                        <a:t>0.1143</a:t>
                      </a:r>
                    </a:p>
                  </a:txBody>
                  <a:tcPr anchor="ctr">
                    <a:lnR w="31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US" sz="1200" dirty="0"/>
                        <a:t>0.001</a:t>
                      </a:r>
                    </a:p>
                    <a:p>
                      <a:pPr algn="ctr"/>
                      <a:r>
                        <a:rPr lang="en-US" sz="1200" dirty="0"/>
                        <a:t>(0.004)</a:t>
                      </a:r>
                    </a:p>
                  </a:txBody>
                  <a:tcPr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US" sz="1200" dirty="0"/>
                        <a:t>0.003</a:t>
                      </a:r>
                    </a:p>
                    <a:p>
                      <a:pPr algn="ctr"/>
                      <a:r>
                        <a:rPr lang="en-US" sz="1200" dirty="0"/>
                        <a:t>(0.005)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0.8048</a:t>
                      </a:r>
                    </a:p>
                  </a:txBody>
                  <a:tcPr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US" sz="1200" dirty="0"/>
                        <a:t>0.003</a:t>
                      </a:r>
                    </a:p>
                    <a:p>
                      <a:pPr algn="ctr"/>
                      <a:r>
                        <a:rPr lang="en-US" sz="1200" dirty="0"/>
                        <a:t>(0.003)</a:t>
                      </a:r>
                    </a:p>
                  </a:txBody>
                  <a:tcPr anchor="ctr">
                    <a:lnL w="3175" cap="flat" cmpd="sng" algn="ctr">
                      <a:solidFill>
                        <a:schemeClr val="tx1"/>
                      </a:solidFill>
                      <a:prstDash val="solid"/>
                      <a:round/>
                      <a:headEnd type="none" w="med" len="med"/>
                      <a:tailEnd type="none" w="med" len="med"/>
                    </a:lnL>
                    <a:lnT>
                      <a:noFill/>
                    </a:lnT>
                    <a:lnB w="12700" cap="flat" cmpd="sng" algn="ctr">
                      <a:solidFill>
                        <a:schemeClr val="tx1"/>
                      </a:solidFill>
                      <a:prstDash val="solid"/>
                      <a:round/>
                      <a:headEnd type="none" w="med" len="med"/>
                      <a:tailEnd type="none" w="med" len="med"/>
                    </a:lnB>
                  </a:tcPr>
                </a:tc>
                <a:tc>
                  <a:txBody>
                    <a:bodyPr/>
                    <a:lstStyle/>
                    <a:p>
                      <a:pPr algn="ctr"/>
                      <a:r>
                        <a:rPr lang="en-US" sz="1200" dirty="0"/>
                        <a:t>0.006</a:t>
                      </a:r>
                    </a:p>
                    <a:p>
                      <a:pPr algn="ctr"/>
                      <a:r>
                        <a:rPr lang="en-US" sz="1200" dirty="0"/>
                        <a:t>(0.004)</a:t>
                      </a:r>
                    </a:p>
                  </a:txBody>
                  <a:tcPr anchor="ctr">
                    <a:lnT>
                      <a:noFill/>
                    </a:lnT>
                    <a:lnB w="12700" cap="flat" cmpd="sng" algn="ctr">
                      <a:solidFill>
                        <a:schemeClr val="tx1"/>
                      </a:solidFill>
                      <a:prstDash val="solid"/>
                      <a:round/>
                      <a:headEnd type="none" w="med" len="med"/>
                      <a:tailEnd type="none" w="med" len="med"/>
                    </a:lnB>
                  </a:tcPr>
                </a:tc>
                <a:tc>
                  <a:txBody>
                    <a:bodyPr/>
                    <a:lstStyle/>
                    <a:p>
                      <a:pPr algn="ctr"/>
                      <a:r>
                        <a:rPr lang="en-US" sz="1200" dirty="0"/>
                        <a:t>0.593</a:t>
                      </a:r>
                    </a:p>
                  </a:txBody>
                  <a:tcPr anchor="ctr">
                    <a:lnT>
                      <a:noFill/>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
        <p:nvSpPr>
          <p:cNvPr id="5" name="Content Placeholder 2"/>
          <p:cNvSpPr>
            <a:spLocks noGrp="1"/>
          </p:cNvSpPr>
          <p:nvPr>
            <p:ph idx="1"/>
          </p:nvPr>
        </p:nvSpPr>
        <p:spPr>
          <a:xfrm>
            <a:off x="0" y="5649630"/>
            <a:ext cx="9144000" cy="1092167"/>
          </a:xfrm>
        </p:spPr>
        <p:txBody>
          <a:bodyPr>
            <a:noAutofit/>
          </a:bodyPr>
          <a:lstStyle/>
          <a:p>
            <a:pPr marL="0" indent="0">
              <a:buNone/>
            </a:pPr>
            <a:r>
              <a:rPr lang="en-US" sz="1200" dirty="0"/>
              <a:t>Table S6 – Estimated mean (SE) annual rate of change within individual in FDG and ePiB.</a:t>
            </a:r>
          </a:p>
          <a:p>
            <a:pPr marL="0" indent="0" algn="just">
              <a:buNone/>
            </a:pPr>
            <a:r>
              <a:rPr lang="en-US" sz="1200" dirty="0"/>
              <a:t>General linear mixed models were employed to estimate interaction between time from baseline and tracers in function of the mutation status. In the MC population, the annual rate of change in regional FDG SUVR was significantly different from zero, while it was not for regional ePiB SUVR. None showed significant interaction between rate change and mutation status (NC vs. MC), except for the caudate R1 and ePiB values (*). In bold, the </a:t>
            </a:r>
            <a:r>
              <a:rPr lang="en-US" sz="1200" i="1" dirty="0"/>
              <a:t>p</a:t>
            </a:r>
            <a:r>
              <a:rPr lang="en-US" sz="1200" dirty="0"/>
              <a:t>-values &lt; 0.05 testing whether the annual rate of change slope is different from zero.   </a:t>
            </a:r>
          </a:p>
        </p:txBody>
      </p:sp>
    </p:spTree>
    <p:extLst>
      <p:ext uri="{BB962C8B-B14F-4D97-AF65-F5344CB8AC3E}">
        <p14:creationId xmlns:p14="http://schemas.microsoft.com/office/powerpoint/2010/main" val="2755010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96"/>
            <a:ext cx="9144000" cy="492452"/>
          </a:xfrm>
        </p:spPr>
        <p:txBody>
          <a:bodyPr>
            <a:normAutofit/>
          </a:bodyPr>
          <a:lstStyle/>
          <a:p>
            <a:pPr algn="l"/>
            <a:r>
              <a:rPr lang="en-US" sz="1800" dirty="0"/>
              <a:t>Fig. S1 – Workflow of the imaging quality control for the DIAN study </a:t>
            </a:r>
          </a:p>
        </p:txBody>
      </p:sp>
      <p:sp>
        <p:nvSpPr>
          <p:cNvPr id="5" name="Content Placeholder 2"/>
          <p:cNvSpPr txBox="1">
            <a:spLocks/>
          </p:cNvSpPr>
          <p:nvPr/>
        </p:nvSpPr>
        <p:spPr>
          <a:xfrm>
            <a:off x="119818" y="4367067"/>
            <a:ext cx="8914350" cy="1607350"/>
          </a:xfrm>
          <a:prstGeom prst="rect">
            <a:avLst/>
          </a:prstGeom>
        </p:spPr>
        <p:txBody>
          <a:bodyPr vert="horz" lIns="91440" tIns="45720" rIns="91440" bIns="45720" rtlCol="0" anchor="t">
            <a:noAutofit/>
          </a:bodyPr>
          <a:lstStyle>
            <a:lvl1pPr indent="0">
              <a:spcBef>
                <a:spcPct val="20000"/>
              </a:spcBef>
              <a:buFont typeface="Arial"/>
              <a:buNone/>
              <a:defRPr sz="12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Fig. S1 – Workflow of the imaging quality control for the DIAN study</a:t>
            </a:r>
          </a:p>
          <a:p>
            <a:r>
              <a:rPr lang="en-US" dirty="0"/>
              <a:t>Mayo Clinic, Rochester MN (Clifford Jack, MD</a:t>
            </a:r>
            <a:r>
              <a:rPr lang="en-US" dirty="0" smtClean="0"/>
              <a:t>) </a:t>
            </a:r>
            <a:r>
              <a:rPr lang="en-US" dirty="0"/>
              <a:t>for the </a:t>
            </a:r>
            <a:r>
              <a:rPr lang="en-US" dirty="0" smtClean="0"/>
              <a:t>support, management, and quality control (QC) for MRI, and for participant safety reads. University </a:t>
            </a:r>
            <a:r>
              <a:rPr lang="en-US" dirty="0"/>
              <a:t>of Michigan, Ann Arbor, MI (Robert Koeppe</a:t>
            </a:r>
            <a:r>
              <a:rPr lang="en-US" dirty="0" smtClean="0"/>
              <a:t>) </a:t>
            </a:r>
            <a:r>
              <a:rPr lang="en-US" dirty="0"/>
              <a:t>for the </a:t>
            </a:r>
            <a:r>
              <a:rPr lang="en-US" dirty="0" smtClean="0"/>
              <a:t>support, management, and QC for PiB PET and FDG PET participant sessions </a:t>
            </a:r>
            <a:r>
              <a:rPr lang="en-US" dirty="0"/>
              <a:t>(UMICH QC system).</a:t>
            </a:r>
            <a:endParaRPr lang="en-US" dirty="0">
              <a:cs typeface="Calibri"/>
            </a:endParaRPr>
          </a:p>
          <a:p>
            <a:r>
              <a:rPr lang="en-US" dirty="0"/>
              <a:t>Once QC is passed, the MR and PET data are stored in the </a:t>
            </a:r>
            <a:r>
              <a:rPr lang="en-US" dirty="0" smtClean="0"/>
              <a:t>Central Neuroimaging Data Archive (CNDA) for processing and analysis (NIL ICL DIAN-Obs Imaging System). If QC is not passed, corrections are requested.</a:t>
            </a:r>
            <a:endParaRPr lang="en-US" dirty="0">
              <a:cs typeface="Calibri"/>
            </a:endParaRPr>
          </a:p>
        </p:txBody>
      </p:sp>
      <p:pic>
        <p:nvPicPr>
          <p:cNvPr id="3" name="Picture 2" descr="DIAN_Obs_Imaging_&amp;_Informatics_workflow_with_Q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5923"/>
            <a:ext cx="9144000" cy="3384195"/>
          </a:xfrm>
          <a:prstGeom prst="rect">
            <a:avLst/>
          </a:prstGeom>
        </p:spPr>
      </p:pic>
    </p:spTree>
    <p:extLst>
      <p:ext uri="{BB962C8B-B14F-4D97-AF65-F5344CB8AC3E}">
        <p14:creationId xmlns:p14="http://schemas.microsoft.com/office/powerpoint/2010/main" val="1406566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5882"/>
          </a:xfrm>
        </p:spPr>
        <p:txBody>
          <a:bodyPr>
            <a:normAutofit fontScale="90000"/>
          </a:bodyPr>
          <a:lstStyle/>
          <a:p>
            <a:pPr marL="0" indent="0"/>
            <a:r>
              <a:rPr lang="en-US" sz="1800" dirty="0"/>
              <a:t>Fig. S2 – Evaluation of </a:t>
            </a:r>
            <a:r>
              <a:rPr lang="en-US" sz="1800" dirty="0" err="1"/>
              <a:t>ePiB</a:t>
            </a:r>
            <a:r>
              <a:rPr lang="en-US" sz="1800" dirty="0"/>
              <a:t> SUVR non corrected for atrophy with FDG, MCBP, and with disease progression</a:t>
            </a:r>
          </a:p>
        </p:txBody>
      </p:sp>
      <p:sp>
        <p:nvSpPr>
          <p:cNvPr id="6" name="Content Placeholder 2"/>
          <p:cNvSpPr>
            <a:spLocks noGrp="1"/>
          </p:cNvSpPr>
          <p:nvPr>
            <p:ph idx="1"/>
          </p:nvPr>
        </p:nvSpPr>
        <p:spPr>
          <a:xfrm>
            <a:off x="0" y="5813593"/>
            <a:ext cx="9144000" cy="1044407"/>
          </a:xfrm>
        </p:spPr>
        <p:txBody>
          <a:bodyPr>
            <a:noAutofit/>
          </a:bodyPr>
          <a:lstStyle/>
          <a:p>
            <a:pPr marL="0" indent="0">
              <a:buNone/>
            </a:pPr>
            <a:r>
              <a:rPr lang="en-US" sz="1200" dirty="0"/>
              <a:t>Fig. S2 – Evaluation of ePiB SUVR non corrected for atrophy with FDG, MCBP, and with disease progression</a:t>
            </a:r>
          </a:p>
          <a:p>
            <a:pPr marL="0" indent="0">
              <a:buNone/>
            </a:pPr>
            <a:r>
              <a:rPr lang="en-US" sz="1200" dirty="0"/>
              <a:t>A - Scatter plots between ePiB SUVR non corrected for atrophy and FDG in the precuneus, the inferior parietal and the hippocampus. B - Scatter plots between ePiB SUVR non corrected for atrophy and mean cortical binding potential (MCBP) in the precuneus, the inferior parietal and the hippocampus. C - Plots of standardized estimated difference between mutation carriers (red) and non-carriers (blue) participants for ePiB non corrected for atrophy in the precuneus, the inferior parietal, and the hippocampus. </a:t>
            </a:r>
          </a:p>
          <a:p>
            <a:pPr marL="0" indent="0">
              <a:buNone/>
            </a:pPr>
            <a:endParaRPr lang="en-US" sz="1200" dirty="0"/>
          </a:p>
        </p:txBody>
      </p:sp>
      <p:pic>
        <p:nvPicPr>
          <p:cNvPr id="9" name="Picture 8" descr="FigureS3.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668" y="319951"/>
            <a:ext cx="5900720" cy="5498693"/>
          </a:xfrm>
          <a:prstGeom prst="rect">
            <a:avLst/>
          </a:prstGeom>
        </p:spPr>
      </p:pic>
    </p:spTree>
    <p:extLst>
      <p:ext uri="{BB962C8B-B14F-4D97-AF65-F5344CB8AC3E}">
        <p14:creationId xmlns:p14="http://schemas.microsoft.com/office/powerpoint/2010/main" val="2326997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96"/>
            <a:ext cx="9144000" cy="492452"/>
          </a:xfrm>
        </p:spPr>
        <p:txBody>
          <a:bodyPr>
            <a:normAutofit/>
          </a:bodyPr>
          <a:lstStyle/>
          <a:p>
            <a:pPr algn="l"/>
            <a:r>
              <a:rPr lang="en-US" sz="1800" dirty="0"/>
              <a:t>Fig. S3 – Relationship between FDG and different early time-frame summarizations of PiB</a:t>
            </a:r>
          </a:p>
        </p:txBody>
      </p:sp>
      <p:graphicFrame>
        <p:nvGraphicFramePr>
          <p:cNvPr id="4" name="Chart 3"/>
          <p:cNvGraphicFramePr>
            <a:graphicFrameLocks/>
          </p:cNvGraphicFramePr>
          <p:nvPr>
            <p:extLst>
              <p:ext uri="{D42A27DB-BD31-4B8C-83A1-F6EECF244321}">
                <p14:modId xmlns:p14="http://schemas.microsoft.com/office/powerpoint/2010/main" val="1499149297"/>
              </p:ext>
            </p:extLst>
          </p:nvPr>
        </p:nvGraphicFramePr>
        <p:xfrm>
          <a:off x="1058742" y="649167"/>
          <a:ext cx="5098568" cy="2757936"/>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2"/>
          <p:cNvSpPr txBox="1">
            <a:spLocks/>
          </p:cNvSpPr>
          <p:nvPr/>
        </p:nvSpPr>
        <p:spPr>
          <a:xfrm>
            <a:off x="604345" y="3539513"/>
            <a:ext cx="7182069" cy="150839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US" sz="1400" dirty="0"/>
              <a:t>Fig. S3 – Relationship between FDG and different early time-frame summarizations of PiB</a:t>
            </a:r>
          </a:p>
          <a:p>
            <a:pPr marL="0" indent="0" algn="just">
              <a:buNone/>
            </a:pPr>
            <a:r>
              <a:rPr lang="en-US" sz="1400" dirty="0"/>
              <a:t>Voxel-wised spatial correlation between </a:t>
            </a:r>
            <a:r>
              <a:rPr lang="en-US" sz="1400" baseline="30000" dirty="0"/>
              <a:t>18</a:t>
            </a:r>
            <a:r>
              <a:rPr lang="en-US" sz="1400" dirty="0"/>
              <a:t>F-FDG and different summarization of </a:t>
            </a:r>
            <a:r>
              <a:rPr lang="en-US" sz="1400" baseline="30000" dirty="0"/>
              <a:t>11</a:t>
            </a:r>
            <a:r>
              <a:rPr lang="en-US" sz="1400" dirty="0"/>
              <a:t>C-PiB in all participants (n=110). Here are displays the average of Pearson’s r in function of different durations (5, 6, 7, 8, 9 and 11min) for the entire brain. The time-frame sum from 1 minute to 9 minutes, with a duration of 8 minutes (grey diamond) gives the maximal correlation (R=0.797±0.039).</a:t>
            </a:r>
          </a:p>
        </p:txBody>
      </p:sp>
    </p:spTree>
    <p:extLst>
      <p:ext uri="{BB962C8B-B14F-4D97-AF65-F5344CB8AC3E}">
        <p14:creationId xmlns:p14="http://schemas.microsoft.com/office/powerpoint/2010/main" val="24934895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52018</TotalTime>
  <Words>2360</Words>
  <Application>Microsoft Macintosh PowerPoint</Application>
  <PresentationFormat>On-screen Show (4:3)</PresentationFormat>
  <Paragraphs>421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Table S1– Demographics of the cohort for the additional cerebral blood flow (CBF) assessment</vt:lpstr>
      <vt:lpstr>Table S2 – Relationship between FDG and different early time-frame summarizations of PiB</vt:lpstr>
      <vt:lpstr>Table S3 – Correlation of perfusion measures and FDG</vt:lpstr>
      <vt:lpstr>Table S4 – Correlation perfusion measures and MCBP</vt:lpstr>
      <vt:lpstr>Table S5 – Linear mixed model results of EYO effects on tracers (cross-sectional) </vt:lpstr>
      <vt:lpstr>Table S6 –  Estimated mean (SE) annual rate of change within individual in FDG and ePiB</vt:lpstr>
      <vt:lpstr>Fig. S1 – Workflow of the imaging quality control for the DIAN study </vt:lpstr>
      <vt:lpstr>Fig. S2 – Evaluation of ePiB SUVR non corrected for atrophy with FDG, MCBP, and with disease progression</vt:lpstr>
      <vt:lpstr>Fig. S3 – Relationship between FDG and different early time-frame summarizations of PiB</vt:lpstr>
      <vt:lpstr>Fig. S4 – Voxel-Based Morphometry (VBM) between NC and MC groups</vt:lpstr>
      <vt:lpstr>Fig. S5 – Comparison of perfusion models versus MCBP across participants</vt:lpstr>
    </vt:vector>
  </TitlesOfParts>
  <Company>MIR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 1 – Demographics of cross-sectional data</dc:title>
  <dc:creator>General Lab Tester</dc:creator>
  <cp:lastModifiedBy>Nelly Joseph Mathurin</cp:lastModifiedBy>
  <cp:revision>195</cp:revision>
  <cp:lastPrinted>2018-08-22T19:37:03Z</cp:lastPrinted>
  <dcterms:modified xsi:type="dcterms:W3CDTF">2018-08-24T20:54:28Z</dcterms:modified>
</cp:coreProperties>
</file>