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84" r:id="rId2"/>
    <p:sldId id="286" r:id="rId3"/>
    <p:sldId id="289" r:id="rId4"/>
    <p:sldId id="276" r:id="rId5"/>
    <p:sldId id="288" r:id="rId6"/>
  </p:sldIdLst>
  <p:sldSz cx="9144000" cy="6858000" type="screen4x3"/>
  <p:notesSz cx="6881813"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CC"/>
    <a:srgbClr val="714153"/>
    <a:srgbClr val="0BC545"/>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007"/>
    <p:restoredTop sz="95543" autoAdjust="0"/>
  </p:normalViewPr>
  <p:slideViewPr>
    <p:cSldViewPr>
      <p:cViewPr>
        <p:scale>
          <a:sx n="211" d="100"/>
          <a:sy n="211" d="100"/>
        </p:scale>
        <p:origin x="1048" y="54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notesMaster" Target="notesMasters/notesMaster1.xml"/><Relationship Id="rId8" Type="http://schemas.openxmlformats.org/officeDocument/2006/relationships/presProps" Target="presProps.xml"/><Relationship Id="rId9" Type="http://schemas.openxmlformats.org/officeDocument/2006/relationships/viewProps" Target="viewProps.xml"/><Relationship Id="rId10" Type="http://schemas.openxmlformats.org/officeDocument/2006/relationships/theme" Target="theme/theme1.xml"/><Relationship Id="rId11"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0"/>
            <a:ext cx="2982913"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97313" y="0"/>
            <a:ext cx="2982912" cy="465138"/>
          </a:xfrm>
          <a:prstGeom prst="rect">
            <a:avLst/>
          </a:prstGeom>
        </p:spPr>
        <p:txBody>
          <a:bodyPr vert="horz" lIns="91440" tIns="45720" rIns="91440" bIns="45720" rtlCol="0"/>
          <a:lstStyle>
            <a:lvl1pPr algn="r">
              <a:defRPr sz="1200"/>
            </a:lvl1pPr>
          </a:lstStyle>
          <a:p>
            <a:fld id="{6EFF5111-D1E6-4CB4-B57A-E7A7C6F49A97}" type="datetimeFigureOut">
              <a:rPr lang="en-US" smtClean="0"/>
              <a:t>9/19/17</a:t>
            </a:fld>
            <a:endParaRPr lang="en-US"/>
          </a:p>
        </p:txBody>
      </p:sp>
      <p:sp>
        <p:nvSpPr>
          <p:cNvPr id="4" name="Slide Image Placeholder 3"/>
          <p:cNvSpPr>
            <a:spLocks noGrp="1" noRot="1" noChangeAspect="1"/>
          </p:cNvSpPr>
          <p:nvPr>
            <p:ph type="sldImg" idx="2"/>
          </p:nvPr>
        </p:nvSpPr>
        <p:spPr>
          <a:xfrm>
            <a:off x="1117600" y="696913"/>
            <a:ext cx="4648200" cy="34861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8975" y="4416429"/>
            <a:ext cx="5505450" cy="418306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4" y="8829675"/>
            <a:ext cx="2982913" cy="465138"/>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97313" y="8829675"/>
            <a:ext cx="2982912" cy="465138"/>
          </a:xfrm>
          <a:prstGeom prst="rect">
            <a:avLst/>
          </a:prstGeom>
        </p:spPr>
        <p:txBody>
          <a:bodyPr vert="horz" lIns="91440" tIns="45720" rIns="91440" bIns="45720" rtlCol="0" anchor="b"/>
          <a:lstStyle>
            <a:lvl1pPr algn="r">
              <a:defRPr sz="1200"/>
            </a:lvl1pPr>
          </a:lstStyle>
          <a:p>
            <a:fld id="{8BE56170-73FD-445C-AA88-91425C75AA33}" type="slidenum">
              <a:rPr lang="en-US" smtClean="0"/>
              <a:t>‹#›</a:t>
            </a:fld>
            <a:endParaRPr lang="en-US"/>
          </a:p>
        </p:txBody>
      </p:sp>
    </p:spTree>
    <p:extLst>
      <p:ext uri="{BB962C8B-B14F-4D97-AF65-F5344CB8AC3E}">
        <p14:creationId xmlns:p14="http://schemas.microsoft.com/office/powerpoint/2010/main" val="28027118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851483D-1BFE-41C5-9CBE-20213582C605}" type="datetimeFigureOut">
              <a:rPr lang="en-US" smtClean="0"/>
              <a:t>9/19/17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CFA06-1366-44CC-8FC2-C5721D708430}" type="slidenum">
              <a:rPr lang="en-US" smtClean="0"/>
              <a:t>‹#›</a:t>
            </a:fld>
            <a:endParaRPr lang="en-US"/>
          </a:p>
        </p:txBody>
      </p:sp>
    </p:spTree>
    <p:extLst>
      <p:ext uri="{BB962C8B-B14F-4D97-AF65-F5344CB8AC3E}">
        <p14:creationId xmlns:p14="http://schemas.microsoft.com/office/powerpoint/2010/main" val="41048531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51483D-1BFE-41C5-9CBE-20213582C605}" type="datetimeFigureOut">
              <a:rPr lang="en-US" smtClean="0"/>
              <a:t>9/19/17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CFA06-1366-44CC-8FC2-C5721D708430}" type="slidenum">
              <a:rPr lang="en-US" smtClean="0"/>
              <a:t>‹#›</a:t>
            </a:fld>
            <a:endParaRPr lang="en-US"/>
          </a:p>
        </p:txBody>
      </p:sp>
    </p:spTree>
    <p:extLst>
      <p:ext uri="{BB962C8B-B14F-4D97-AF65-F5344CB8AC3E}">
        <p14:creationId xmlns:p14="http://schemas.microsoft.com/office/powerpoint/2010/main" val="2470250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51483D-1BFE-41C5-9CBE-20213582C605}" type="datetimeFigureOut">
              <a:rPr lang="en-US" smtClean="0"/>
              <a:t>9/19/17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CFA06-1366-44CC-8FC2-C5721D708430}" type="slidenum">
              <a:rPr lang="en-US" smtClean="0"/>
              <a:t>‹#›</a:t>
            </a:fld>
            <a:endParaRPr lang="en-US"/>
          </a:p>
        </p:txBody>
      </p:sp>
    </p:spTree>
    <p:extLst>
      <p:ext uri="{BB962C8B-B14F-4D97-AF65-F5344CB8AC3E}">
        <p14:creationId xmlns:p14="http://schemas.microsoft.com/office/powerpoint/2010/main" val="2487284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851483D-1BFE-41C5-9CBE-20213582C605}" type="datetimeFigureOut">
              <a:rPr lang="en-US" smtClean="0"/>
              <a:t>9/19/17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CFA06-1366-44CC-8FC2-C5721D708430}" type="slidenum">
              <a:rPr lang="en-US" smtClean="0"/>
              <a:t>‹#›</a:t>
            </a:fld>
            <a:endParaRPr lang="en-US"/>
          </a:p>
        </p:txBody>
      </p:sp>
    </p:spTree>
    <p:extLst>
      <p:ext uri="{BB962C8B-B14F-4D97-AF65-F5344CB8AC3E}">
        <p14:creationId xmlns:p14="http://schemas.microsoft.com/office/powerpoint/2010/main" val="5034432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851483D-1BFE-41C5-9CBE-20213582C605}" type="datetimeFigureOut">
              <a:rPr lang="en-US" smtClean="0"/>
              <a:t>9/19/17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27CFA06-1366-44CC-8FC2-C5721D708430}" type="slidenum">
              <a:rPr lang="en-US" smtClean="0"/>
              <a:t>‹#›</a:t>
            </a:fld>
            <a:endParaRPr lang="en-US"/>
          </a:p>
        </p:txBody>
      </p:sp>
    </p:spTree>
    <p:extLst>
      <p:ext uri="{BB962C8B-B14F-4D97-AF65-F5344CB8AC3E}">
        <p14:creationId xmlns:p14="http://schemas.microsoft.com/office/powerpoint/2010/main" val="23775500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851483D-1BFE-41C5-9CBE-20213582C605}" type="datetimeFigureOut">
              <a:rPr lang="en-US" smtClean="0"/>
              <a:t>9/19/17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7CFA06-1366-44CC-8FC2-C5721D708430}" type="slidenum">
              <a:rPr lang="en-US" smtClean="0"/>
              <a:t>‹#›</a:t>
            </a:fld>
            <a:endParaRPr lang="en-US"/>
          </a:p>
        </p:txBody>
      </p:sp>
    </p:spTree>
    <p:extLst>
      <p:ext uri="{BB962C8B-B14F-4D97-AF65-F5344CB8AC3E}">
        <p14:creationId xmlns:p14="http://schemas.microsoft.com/office/powerpoint/2010/main" val="584297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851483D-1BFE-41C5-9CBE-20213582C605}" type="datetimeFigureOut">
              <a:rPr lang="en-US" smtClean="0"/>
              <a:t>9/19/17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27CFA06-1366-44CC-8FC2-C5721D708430}" type="slidenum">
              <a:rPr lang="en-US" smtClean="0"/>
              <a:t>‹#›</a:t>
            </a:fld>
            <a:endParaRPr lang="en-US"/>
          </a:p>
        </p:txBody>
      </p:sp>
    </p:spTree>
    <p:extLst>
      <p:ext uri="{BB962C8B-B14F-4D97-AF65-F5344CB8AC3E}">
        <p14:creationId xmlns:p14="http://schemas.microsoft.com/office/powerpoint/2010/main" val="2884118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851483D-1BFE-41C5-9CBE-20213582C605}" type="datetimeFigureOut">
              <a:rPr lang="en-US" smtClean="0"/>
              <a:t>9/19/17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27CFA06-1366-44CC-8FC2-C5721D708430}" type="slidenum">
              <a:rPr lang="en-US" smtClean="0"/>
              <a:t>‹#›</a:t>
            </a:fld>
            <a:endParaRPr lang="en-US"/>
          </a:p>
        </p:txBody>
      </p:sp>
    </p:spTree>
    <p:extLst>
      <p:ext uri="{BB962C8B-B14F-4D97-AF65-F5344CB8AC3E}">
        <p14:creationId xmlns:p14="http://schemas.microsoft.com/office/powerpoint/2010/main" val="2663414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851483D-1BFE-41C5-9CBE-20213582C605}" type="datetimeFigureOut">
              <a:rPr lang="en-US" smtClean="0"/>
              <a:t>9/19/17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27CFA06-1366-44CC-8FC2-C5721D708430}" type="slidenum">
              <a:rPr lang="en-US" smtClean="0"/>
              <a:t>‹#›</a:t>
            </a:fld>
            <a:endParaRPr lang="en-US"/>
          </a:p>
        </p:txBody>
      </p:sp>
    </p:spTree>
    <p:extLst>
      <p:ext uri="{BB962C8B-B14F-4D97-AF65-F5344CB8AC3E}">
        <p14:creationId xmlns:p14="http://schemas.microsoft.com/office/powerpoint/2010/main" val="1370000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51483D-1BFE-41C5-9CBE-20213582C605}" type="datetimeFigureOut">
              <a:rPr lang="en-US" smtClean="0"/>
              <a:t>9/19/17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7CFA06-1366-44CC-8FC2-C5721D708430}" type="slidenum">
              <a:rPr lang="en-US" smtClean="0"/>
              <a:t>‹#›</a:t>
            </a:fld>
            <a:endParaRPr lang="en-US"/>
          </a:p>
        </p:txBody>
      </p:sp>
    </p:spTree>
    <p:extLst>
      <p:ext uri="{BB962C8B-B14F-4D97-AF65-F5344CB8AC3E}">
        <p14:creationId xmlns:p14="http://schemas.microsoft.com/office/powerpoint/2010/main" val="21727933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851483D-1BFE-41C5-9CBE-20213582C605}" type="datetimeFigureOut">
              <a:rPr lang="en-US" smtClean="0"/>
              <a:t>9/19/17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27CFA06-1366-44CC-8FC2-C5721D708430}" type="slidenum">
              <a:rPr lang="en-US" smtClean="0"/>
              <a:t>‹#›</a:t>
            </a:fld>
            <a:endParaRPr lang="en-US"/>
          </a:p>
        </p:txBody>
      </p:sp>
    </p:spTree>
    <p:extLst>
      <p:ext uri="{BB962C8B-B14F-4D97-AF65-F5344CB8AC3E}">
        <p14:creationId xmlns:p14="http://schemas.microsoft.com/office/powerpoint/2010/main" val="397289326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851483D-1BFE-41C5-9CBE-20213582C605}" type="datetimeFigureOut">
              <a:rPr lang="en-US" smtClean="0"/>
              <a:t>9/19/17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7CFA06-1366-44CC-8FC2-C5721D708430}" type="slidenum">
              <a:rPr lang="en-US" smtClean="0"/>
              <a:t>‹#›</a:t>
            </a:fld>
            <a:endParaRPr lang="en-US"/>
          </a:p>
        </p:txBody>
      </p:sp>
    </p:spTree>
    <p:extLst>
      <p:ext uri="{BB962C8B-B14F-4D97-AF65-F5344CB8AC3E}">
        <p14:creationId xmlns:p14="http://schemas.microsoft.com/office/powerpoint/2010/main" val="351178895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1" Type="http://schemas.openxmlformats.org/officeDocument/2006/relationships/slideLayout" Target="../slideLayouts/slideLayout2.xml"/><Relationship Id="rId2" Type="http://schemas.openxmlformats.org/officeDocument/2006/relationships/image" Target="../media/image2.jpeg"/></Relationships>
</file>

<file path=ppt/slides/_rels/slide4.xml.rels><?xml version="1.0" encoding="UTF-8" standalone="yes"?>
<Relationships xmlns="http://schemas.openxmlformats.org/package/2006/relationships"><Relationship Id="rId3" Type="http://schemas.openxmlformats.org/officeDocument/2006/relationships/image" Target="../media/image6.tiff"/><Relationship Id="rId4" Type="http://schemas.openxmlformats.org/officeDocument/2006/relationships/image" Target="../media/image7.tiff"/><Relationship Id="rId5" Type="http://schemas.openxmlformats.org/officeDocument/2006/relationships/image" Target="../media/image8.tiff"/><Relationship Id="rId6" Type="http://schemas.openxmlformats.org/officeDocument/2006/relationships/image" Target="../media/image9.tiff"/><Relationship Id="rId1" Type="http://schemas.openxmlformats.org/officeDocument/2006/relationships/slideLayout" Target="../slideLayouts/slideLayout1.xml"/><Relationship Id="rId2" Type="http://schemas.openxmlformats.org/officeDocument/2006/relationships/image" Target="../media/image5.tiff"/></Relationships>
</file>

<file path=ppt/slides/_rels/slide5.xml.rels><?xml version="1.0" encoding="UTF-8" standalone="yes"?>
<Relationships xmlns="http://schemas.openxmlformats.org/package/2006/relationships"><Relationship Id="rId3" Type="http://schemas.openxmlformats.org/officeDocument/2006/relationships/image" Target="../media/image11.tiff"/><Relationship Id="rId4" Type="http://schemas.openxmlformats.org/officeDocument/2006/relationships/image" Target="../media/image12.tiff"/><Relationship Id="rId5" Type="http://schemas.openxmlformats.org/officeDocument/2006/relationships/image" Target="../media/image13.tiff"/><Relationship Id="rId6" Type="http://schemas.openxmlformats.org/officeDocument/2006/relationships/image" Target="../media/image14.tiff"/><Relationship Id="rId7" Type="http://schemas.openxmlformats.org/officeDocument/2006/relationships/image" Target="../media/image15.tiff"/><Relationship Id="rId8" Type="http://schemas.openxmlformats.org/officeDocument/2006/relationships/image" Target="../media/image16.tiff"/><Relationship Id="rId9" Type="http://schemas.openxmlformats.org/officeDocument/2006/relationships/image" Target="../media/image17.tiff"/><Relationship Id="rId10" Type="http://schemas.openxmlformats.org/officeDocument/2006/relationships/image" Target="../media/image18.tiff"/><Relationship Id="rId11" Type="http://schemas.openxmlformats.org/officeDocument/2006/relationships/image" Target="../media/image19.tiff"/><Relationship Id="rId1" Type="http://schemas.openxmlformats.org/officeDocument/2006/relationships/slideLayout" Target="../slideLayouts/slideLayout1.xml"/><Relationship Id="rId2" Type="http://schemas.openxmlformats.org/officeDocument/2006/relationships/image" Target="../media/image10.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vradhakrishnan\Desktop\q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924768"/>
            <a:ext cx="6553200" cy="539983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04800" y="228600"/>
            <a:ext cx="1204497" cy="369332"/>
          </a:xfrm>
          <a:prstGeom prst="rect">
            <a:avLst/>
          </a:prstGeom>
          <a:noFill/>
        </p:spPr>
        <p:txBody>
          <a:bodyPr wrap="none" rtlCol="0">
            <a:spAutoFit/>
          </a:bodyPr>
          <a:lstStyle/>
          <a:p>
            <a:r>
              <a:rPr lang="en-US" b="1" smtClean="0"/>
              <a:t>Allegation </a:t>
            </a:r>
            <a:endParaRPr lang="en-US" b="1" dirty="0"/>
          </a:p>
        </p:txBody>
      </p:sp>
    </p:spTree>
    <p:extLst>
      <p:ext uri="{BB962C8B-B14F-4D97-AF65-F5344CB8AC3E}">
        <p14:creationId xmlns:p14="http://schemas.microsoft.com/office/powerpoint/2010/main" val="422802254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152400"/>
            <a:ext cx="3581400" cy="334962"/>
          </a:xfrm>
        </p:spPr>
        <p:txBody>
          <a:bodyPr>
            <a:normAutofit fontScale="90000"/>
          </a:bodyPr>
          <a:lstStyle/>
          <a:p>
            <a:r>
              <a:rPr lang="en-US" sz="1600" dirty="0" smtClean="0">
                <a:latin typeface="Arial" panose="020B0604020202020204" pitchFamily="34" charset="0"/>
                <a:cs typeface="Arial" panose="020B0604020202020204" pitchFamily="34" charset="0"/>
              </a:rPr>
              <a:t>Raw Scanned data File generated after experiments from Gel Doc system </a:t>
            </a:r>
            <a:endParaRPr lang="en-US" sz="1600" dirty="0">
              <a:latin typeface="Arial" panose="020B0604020202020204" pitchFamily="34" charset="0"/>
              <a:cs typeface="Arial" panose="020B0604020202020204" pitchFamily="34" charset="0"/>
            </a:endParaRPr>
          </a:p>
        </p:txBody>
      </p:sp>
      <p:pic>
        <p:nvPicPr>
          <p:cNvPr id="1026" name="Picture 2" descr="C:\Users\vradhakrishnan\Desktop 8th October 2015\VIET TNBC BC study\Comments IGF-II BA and MA CDNA VIET\RNA gel PCR VIET 1-48\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055132"/>
            <a:ext cx="3352800" cy="28956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822457" y="823555"/>
            <a:ext cx="622286" cy="307777"/>
          </a:xfrm>
          <a:prstGeom prst="rect">
            <a:avLst/>
          </a:prstGeom>
          <a:noFill/>
        </p:spPr>
        <p:txBody>
          <a:bodyPr wrap="none" rtlCol="0">
            <a:spAutoFit/>
          </a:bodyPr>
          <a:lstStyle/>
          <a:p>
            <a:r>
              <a:rPr lang="en-US" sz="1400" b="1" dirty="0" smtClean="0">
                <a:latin typeface="Arial" panose="020B0604020202020204" pitchFamily="34" charset="0"/>
                <a:cs typeface="Arial" panose="020B0604020202020204" pitchFamily="34" charset="0"/>
              </a:rPr>
              <a:t>Gel 1</a:t>
            </a:r>
            <a:endParaRPr lang="en-US" sz="1400" b="1" dirty="0">
              <a:latin typeface="Arial" panose="020B0604020202020204" pitchFamily="34" charset="0"/>
              <a:cs typeface="Arial" panose="020B0604020202020204" pitchFamily="34" charset="0"/>
            </a:endParaRPr>
          </a:p>
        </p:txBody>
      </p:sp>
      <p:sp>
        <p:nvSpPr>
          <p:cNvPr id="9" name="TextBox 8"/>
          <p:cNvSpPr txBox="1"/>
          <p:nvPr/>
        </p:nvSpPr>
        <p:spPr>
          <a:xfrm>
            <a:off x="6677043" y="823554"/>
            <a:ext cx="622286" cy="307777"/>
          </a:xfrm>
          <a:prstGeom prst="rect">
            <a:avLst/>
          </a:prstGeom>
          <a:noFill/>
        </p:spPr>
        <p:txBody>
          <a:bodyPr wrap="none" rtlCol="0">
            <a:spAutoFit/>
          </a:bodyPr>
          <a:lstStyle/>
          <a:p>
            <a:r>
              <a:rPr lang="en-US" sz="1400" b="1" dirty="0" smtClean="0">
                <a:latin typeface="Arial" panose="020B0604020202020204" pitchFamily="34" charset="0"/>
                <a:cs typeface="Arial" panose="020B0604020202020204" pitchFamily="34" charset="0"/>
              </a:rPr>
              <a:t>Gel 2</a:t>
            </a:r>
            <a:endParaRPr lang="en-US" sz="1400" b="1" dirty="0">
              <a:latin typeface="Arial" panose="020B0604020202020204" pitchFamily="34" charset="0"/>
              <a:cs typeface="Arial" panose="020B0604020202020204" pitchFamily="34" charset="0"/>
            </a:endParaRPr>
          </a:p>
        </p:txBody>
      </p:sp>
      <p:pic>
        <p:nvPicPr>
          <p:cNvPr id="1028" name="Picture 4" descr="C:\Users\vradhakrishnan\Desktop 8th October 2015\VIET TNBC BC study\Comments IGF-II BA and MA CDNA VIET\RNA gel PCR VIET 1-48\UVP02073Dec13201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0400" y="4140425"/>
            <a:ext cx="2743200" cy="251460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4260857" y="3922130"/>
            <a:ext cx="622286" cy="307777"/>
          </a:xfrm>
          <a:prstGeom prst="rect">
            <a:avLst/>
          </a:prstGeom>
          <a:noFill/>
        </p:spPr>
        <p:txBody>
          <a:bodyPr wrap="none" rtlCol="0">
            <a:spAutoFit/>
          </a:bodyPr>
          <a:lstStyle/>
          <a:p>
            <a:r>
              <a:rPr lang="en-US" sz="1400" b="1" dirty="0" smtClean="0">
                <a:latin typeface="Arial" panose="020B0604020202020204" pitchFamily="34" charset="0"/>
                <a:cs typeface="Arial" panose="020B0604020202020204" pitchFamily="34" charset="0"/>
              </a:rPr>
              <a:t>Gel 3</a:t>
            </a:r>
            <a:endParaRPr lang="en-US" sz="1400" b="1" dirty="0">
              <a:latin typeface="Arial" panose="020B0604020202020204" pitchFamily="34" charset="0"/>
              <a:cs typeface="Arial" panose="020B0604020202020204" pitchFamily="34" charset="0"/>
            </a:endParaRPr>
          </a:p>
        </p:txBody>
      </p:sp>
      <p:pic>
        <p:nvPicPr>
          <p:cNvPr id="1029" name="Picture 5" descr="C:\Users\vradhakrishnan\Desktop 8th October 2015\VIET TNBC BC study\Comments IGF-II BA and MA CDNA VIET\RNA gel PCR VIET 1-48\UVP02077Dec13201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40274" y="1055132"/>
            <a:ext cx="3352800" cy="28956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382645" y="1131332"/>
            <a:ext cx="708848" cy="261610"/>
          </a:xfrm>
          <a:prstGeom prst="rect">
            <a:avLst/>
          </a:prstGeom>
          <a:noFill/>
        </p:spPr>
        <p:txBody>
          <a:bodyPr wrap="none" rtlCol="0">
            <a:spAutoFit/>
          </a:bodyPr>
          <a:lstStyle/>
          <a:p>
            <a:r>
              <a:rPr lang="en-US" sz="1100" b="1" dirty="0" smtClean="0">
                <a:solidFill>
                  <a:schemeClr val="bg1"/>
                </a:solidFill>
                <a:latin typeface="Arial" panose="020B0604020202020204" pitchFamily="34" charset="0"/>
                <a:cs typeface="Arial" panose="020B0604020202020204" pitchFamily="34" charset="0"/>
              </a:rPr>
              <a:t>Top Gel</a:t>
            </a:r>
            <a:endParaRPr lang="en-US" sz="1100" b="1" dirty="0">
              <a:solidFill>
                <a:schemeClr val="bg1"/>
              </a:solidFill>
              <a:latin typeface="Arial" panose="020B0604020202020204" pitchFamily="34" charset="0"/>
              <a:cs typeface="Arial" panose="020B0604020202020204" pitchFamily="34" charset="0"/>
            </a:endParaRPr>
          </a:p>
        </p:txBody>
      </p:sp>
      <p:sp>
        <p:nvSpPr>
          <p:cNvPr id="14" name="TextBox 13"/>
          <p:cNvSpPr txBox="1"/>
          <p:nvPr/>
        </p:nvSpPr>
        <p:spPr>
          <a:xfrm>
            <a:off x="5340274" y="3688480"/>
            <a:ext cx="942887" cy="261610"/>
          </a:xfrm>
          <a:prstGeom prst="rect">
            <a:avLst/>
          </a:prstGeom>
          <a:noFill/>
        </p:spPr>
        <p:txBody>
          <a:bodyPr wrap="none" rtlCol="0">
            <a:spAutoFit/>
          </a:bodyPr>
          <a:lstStyle/>
          <a:p>
            <a:r>
              <a:rPr lang="en-US" sz="1100" b="1" dirty="0" smtClean="0">
                <a:solidFill>
                  <a:schemeClr val="bg1"/>
                </a:solidFill>
                <a:latin typeface="Arial" panose="020B0604020202020204" pitchFamily="34" charset="0"/>
                <a:cs typeface="Arial" panose="020B0604020202020204" pitchFamily="34" charset="0"/>
              </a:rPr>
              <a:t>Bottom Gel</a:t>
            </a:r>
            <a:endParaRPr lang="en-US" sz="1100" b="1" dirty="0">
              <a:solidFill>
                <a:schemeClr val="bg1"/>
              </a:solidFill>
              <a:latin typeface="Arial" panose="020B0604020202020204" pitchFamily="34" charset="0"/>
              <a:cs typeface="Arial" panose="020B0604020202020204" pitchFamily="34" charset="0"/>
            </a:endParaRPr>
          </a:p>
        </p:txBody>
      </p:sp>
      <p:sp>
        <p:nvSpPr>
          <p:cNvPr id="15" name="TextBox 14"/>
          <p:cNvSpPr txBox="1"/>
          <p:nvPr/>
        </p:nvSpPr>
        <p:spPr>
          <a:xfrm>
            <a:off x="457200" y="1055132"/>
            <a:ext cx="708848" cy="261610"/>
          </a:xfrm>
          <a:prstGeom prst="rect">
            <a:avLst/>
          </a:prstGeom>
          <a:noFill/>
        </p:spPr>
        <p:txBody>
          <a:bodyPr wrap="none" rtlCol="0">
            <a:spAutoFit/>
          </a:bodyPr>
          <a:lstStyle/>
          <a:p>
            <a:r>
              <a:rPr lang="en-US" sz="1100" b="1" dirty="0" smtClean="0">
                <a:solidFill>
                  <a:schemeClr val="bg1"/>
                </a:solidFill>
                <a:latin typeface="Arial" panose="020B0604020202020204" pitchFamily="34" charset="0"/>
                <a:cs typeface="Arial" panose="020B0604020202020204" pitchFamily="34" charset="0"/>
              </a:rPr>
              <a:t>Top Gel</a:t>
            </a:r>
            <a:endParaRPr lang="en-US" sz="1100" b="1" dirty="0">
              <a:solidFill>
                <a:schemeClr val="bg1"/>
              </a:solidFill>
              <a:latin typeface="Arial" panose="020B0604020202020204" pitchFamily="34" charset="0"/>
              <a:cs typeface="Arial" panose="020B0604020202020204" pitchFamily="34" charset="0"/>
            </a:endParaRPr>
          </a:p>
        </p:txBody>
      </p:sp>
      <p:sp>
        <p:nvSpPr>
          <p:cNvPr id="16" name="TextBox 15"/>
          <p:cNvSpPr txBox="1"/>
          <p:nvPr/>
        </p:nvSpPr>
        <p:spPr>
          <a:xfrm>
            <a:off x="3089765" y="3473036"/>
            <a:ext cx="716863" cy="430887"/>
          </a:xfrm>
          <a:prstGeom prst="rect">
            <a:avLst/>
          </a:prstGeom>
          <a:noFill/>
        </p:spPr>
        <p:txBody>
          <a:bodyPr wrap="none" rtlCol="0">
            <a:spAutoFit/>
          </a:bodyPr>
          <a:lstStyle/>
          <a:p>
            <a:r>
              <a:rPr lang="en-US" sz="1100" b="1" dirty="0" smtClean="0">
                <a:solidFill>
                  <a:schemeClr val="bg1"/>
                </a:solidFill>
                <a:latin typeface="Arial" panose="020B0604020202020204" pitchFamily="34" charset="0"/>
                <a:cs typeface="Arial" panose="020B0604020202020204" pitchFamily="34" charset="0"/>
              </a:rPr>
              <a:t>Bottom </a:t>
            </a:r>
          </a:p>
          <a:p>
            <a:r>
              <a:rPr lang="en-US" sz="1100" b="1" dirty="0" smtClean="0">
                <a:solidFill>
                  <a:schemeClr val="bg1"/>
                </a:solidFill>
                <a:latin typeface="Arial" panose="020B0604020202020204" pitchFamily="34" charset="0"/>
                <a:cs typeface="Arial" panose="020B0604020202020204" pitchFamily="34" charset="0"/>
              </a:rPr>
              <a:t>Gel</a:t>
            </a:r>
            <a:endParaRPr lang="en-US" sz="1100" b="1" dirty="0">
              <a:solidFill>
                <a:schemeClr val="bg1"/>
              </a:solidFill>
              <a:latin typeface="Arial" panose="020B0604020202020204" pitchFamily="34" charset="0"/>
              <a:cs typeface="Arial" panose="020B0604020202020204" pitchFamily="34" charset="0"/>
            </a:endParaRPr>
          </a:p>
        </p:txBody>
      </p:sp>
      <p:sp>
        <p:nvSpPr>
          <p:cNvPr id="17" name="TextBox 16"/>
          <p:cNvSpPr txBox="1"/>
          <p:nvPr/>
        </p:nvSpPr>
        <p:spPr>
          <a:xfrm>
            <a:off x="3200399" y="4140425"/>
            <a:ext cx="683223" cy="430887"/>
          </a:xfrm>
          <a:prstGeom prst="rect">
            <a:avLst/>
          </a:prstGeom>
          <a:noFill/>
        </p:spPr>
        <p:txBody>
          <a:bodyPr wrap="square" rtlCol="0">
            <a:spAutoFit/>
          </a:bodyPr>
          <a:lstStyle/>
          <a:p>
            <a:r>
              <a:rPr lang="en-US" sz="1100" b="1" dirty="0" smtClean="0">
                <a:solidFill>
                  <a:schemeClr val="bg1"/>
                </a:solidFill>
                <a:latin typeface="Arial" panose="020B0604020202020204" pitchFamily="34" charset="0"/>
                <a:cs typeface="Arial" panose="020B0604020202020204" pitchFamily="34" charset="0"/>
              </a:rPr>
              <a:t>Top Gel</a:t>
            </a:r>
            <a:endParaRPr lang="en-US" sz="11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31408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19400" y="152400"/>
            <a:ext cx="3581400" cy="334962"/>
          </a:xfrm>
        </p:spPr>
        <p:txBody>
          <a:bodyPr>
            <a:normAutofit fontScale="90000"/>
          </a:bodyPr>
          <a:lstStyle/>
          <a:p>
            <a:r>
              <a:rPr lang="en-US" sz="1600" dirty="0" smtClean="0">
                <a:latin typeface="Arial" panose="020B0604020202020204" pitchFamily="34" charset="0"/>
                <a:cs typeface="Arial" panose="020B0604020202020204" pitchFamily="34" charset="0"/>
              </a:rPr>
              <a:t>Labeled </a:t>
            </a:r>
            <a:r>
              <a:rPr lang="en-US" sz="1600" dirty="0" smtClean="0">
                <a:latin typeface="Arial" panose="020B0604020202020204" pitchFamily="34" charset="0"/>
                <a:cs typeface="Arial" panose="020B0604020202020204" pitchFamily="34" charset="0"/>
              </a:rPr>
              <a:t>Scanned data File generated after experiments from Gel Doc system </a:t>
            </a:r>
            <a:endParaRPr lang="en-US" sz="1600" dirty="0">
              <a:latin typeface="Arial" panose="020B0604020202020204" pitchFamily="34" charset="0"/>
              <a:cs typeface="Arial" panose="020B0604020202020204" pitchFamily="34" charset="0"/>
            </a:endParaRPr>
          </a:p>
        </p:txBody>
      </p:sp>
      <p:pic>
        <p:nvPicPr>
          <p:cNvPr id="1026" name="Picture 2" descr="C:\Users\vradhakrishnan\Desktop 8th October 2015\VIET TNBC BC study\Comments IGF-II BA and MA CDNA VIET\RNA gel PCR VIET 1-48\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055132"/>
            <a:ext cx="3352800" cy="2895600"/>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7585024" y="984290"/>
            <a:ext cx="622286" cy="307777"/>
          </a:xfrm>
          <a:prstGeom prst="rect">
            <a:avLst/>
          </a:prstGeom>
          <a:noFill/>
        </p:spPr>
        <p:txBody>
          <a:bodyPr wrap="none" rtlCol="0">
            <a:spAutoFit/>
          </a:bodyPr>
          <a:lstStyle/>
          <a:p>
            <a:r>
              <a:rPr lang="en-US" sz="1400" b="1" dirty="0" smtClean="0">
                <a:latin typeface="Arial" panose="020B0604020202020204" pitchFamily="34" charset="0"/>
                <a:cs typeface="Arial" panose="020B0604020202020204" pitchFamily="34" charset="0"/>
              </a:rPr>
              <a:t>Gel 2</a:t>
            </a:r>
            <a:endParaRPr lang="en-US" sz="1400" b="1" dirty="0">
              <a:latin typeface="Arial" panose="020B0604020202020204" pitchFamily="34" charset="0"/>
              <a:cs typeface="Arial" panose="020B0604020202020204" pitchFamily="34" charset="0"/>
            </a:endParaRPr>
          </a:p>
        </p:txBody>
      </p:sp>
      <p:pic>
        <p:nvPicPr>
          <p:cNvPr id="1028" name="Picture 4" descr="C:\Users\vradhakrishnan\Desktop 8th October 2015\VIET TNBC BC study\Comments IGF-II BA and MA CDNA VIET\RNA gel PCR VIET 1-48\UVP02073Dec132014.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0400" y="4140425"/>
            <a:ext cx="2743200" cy="2514600"/>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4221730" y="3897855"/>
            <a:ext cx="622286" cy="307777"/>
          </a:xfrm>
          <a:prstGeom prst="rect">
            <a:avLst/>
          </a:prstGeom>
          <a:noFill/>
        </p:spPr>
        <p:txBody>
          <a:bodyPr wrap="none" rtlCol="0">
            <a:spAutoFit/>
          </a:bodyPr>
          <a:lstStyle/>
          <a:p>
            <a:r>
              <a:rPr lang="en-US" sz="1400" b="1" dirty="0" smtClean="0">
                <a:latin typeface="Arial" panose="020B0604020202020204" pitchFamily="34" charset="0"/>
                <a:cs typeface="Arial" panose="020B0604020202020204" pitchFamily="34" charset="0"/>
              </a:rPr>
              <a:t>Gel 3</a:t>
            </a:r>
            <a:endParaRPr lang="en-US" sz="1400" b="1" dirty="0">
              <a:latin typeface="Arial" panose="020B0604020202020204" pitchFamily="34" charset="0"/>
              <a:cs typeface="Arial" panose="020B0604020202020204" pitchFamily="34" charset="0"/>
            </a:endParaRPr>
          </a:p>
        </p:txBody>
      </p:sp>
      <p:pic>
        <p:nvPicPr>
          <p:cNvPr id="1029" name="Picture 5" descr="C:\Users\vradhakrishnan\Desktop 8th October 2015\VIET TNBC BC study\Comments IGF-II BA and MA CDNA VIET\RNA gel PCR VIET 1-48\UVP02077Dec132014.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40274" y="1055132"/>
            <a:ext cx="3352800" cy="289560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5382645" y="1131332"/>
            <a:ext cx="708848" cy="261610"/>
          </a:xfrm>
          <a:prstGeom prst="rect">
            <a:avLst/>
          </a:prstGeom>
          <a:noFill/>
        </p:spPr>
        <p:txBody>
          <a:bodyPr wrap="none" rtlCol="0">
            <a:spAutoFit/>
          </a:bodyPr>
          <a:lstStyle/>
          <a:p>
            <a:r>
              <a:rPr lang="en-US" sz="1100" b="1" dirty="0" smtClean="0">
                <a:solidFill>
                  <a:schemeClr val="bg1"/>
                </a:solidFill>
                <a:latin typeface="Arial" panose="020B0604020202020204" pitchFamily="34" charset="0"/>
                <a:cs typeface="Arial" panose="020B0604020202020204" pitchFamily="34" charset="0"/>
              </a:rPr>
              <a:t>Top Gel</a:t>
            </a:r>
            <a:endParaRPr lang="en-US" sz="1100" b="1" dirty="0">
              <a:solidFill>
                <a:schemeClr val="bg1"/>
              </a:solidFill>
              <a:latin typeface="Arial" panose="020B0604020202020204" pitchFamily="34" charset="0"/>
              <a:cs typeface="Arial" panose="020B0604020202020204" pitchFamily="34" charset="0"/>
            </a:endParaRPr>
          </a:p>
        </p:txBody>
      </p:sp>
      <p:sp>
        <p:nvSpPr>
          <p:cNvPr id="14" name="TextBox 13"/>
          <p:cNvSpPr txBox="1"/>
          <p:nvPr/>
        </p:nvSpPr>
        <p:spPr>
          <a:xfrm>
            <a:off x="5279442" y="3688479"/>
            <a:ext cx="942887" cy="261610"/>
          </a:xfrm>
          <a:prstGeom prst="rect">
            <a:avLst/>
          </a:prstGeom>
          <a:noFill/>
        </p:spPr>
        <p:txBody>
          <a:bodyPr wrap="none" rtlCol="0">
            <a:spAutoFit/>
          </a:bodyPr>
          <a:lstStyle/>
          <a:p>
            <a:r>
              <a:rPr lang="en-US" sz="1100" b="1" dirty="0" smtClean="0">
                <a:solidFill>
                  <a:schemeClr val="bg1"/>
                </a:solidFill>
                <a:latin typeface="Arial" panose="020B0604020202020204" pitchFamily="34" charset="0"/>
                <a:cs typeface="Arial" panose="020B0604020202020204" pitchFamily="34" charset="0"/>
              </a:rPr>
              <a:t>Bottom Gel</a:t>
            </a:r>
            <a:endParaRPr lang="en-US" sz="1100" b="1" dirty="0">
              <a:solidFill>
                <a:schemeClr val="bg1"/>
              </a:solidFill>
              <a:latin typeface="Arial" panose="020B0604020202020204" pitchFamily="34" charset="0"/>
              <a:cs typeface="Arial" panose="020B0604020202020204" pitchFamily="34" charset="0"/>
            </a:endParaRPr>
          </a:p>
        </p:txBody>
      </p:sp>
      <p:sp>
        <p:nvSpPr>
          <p:cNvPr id="15" name="TextBox 14"/>
          <p:cNvSpPr txBox="1"/>
          <p:nvPr/>
        </p:nvSpPr>
        <p:spPr>
          <a:xfrm>
            <a:off x="381927" y="1064724"/>
            <a:ext cx="708848" cy="261610"/>
          </a:xfrm>
          <a:prstGeom prst="rect">
            <a:avLst/>
          </a:prstGeom>
          <a:noFill/>
        </p:spPr>
        <p:txBody>
          <a:bodyPr wrap="none" rtlCol="0">
            <a:spAutoFit/>
          </a:bodyPr>
          <a:lstStyle/>
          <a:p>
            <a:r>
              <a:rPr lang="en-US" sz="1100" b="1" dirty="0" smtClean="0">
                <a:solidFill>
                  <a:schemeClr val="bg1"/>
                </a:solidFill>
                <a:latin typeface="Arial" panose="020B0604020202020204" pitchFamily="34" charset="0"/>
                <a:cs typeface="Arial" panose="020B0604020202020204" pitchFamily="34" charset="0"/>
              </a:rPr>
              <a:t>Top Gel</a:t>
            </a:r>
            <a:endParaRPr lang="en-US" sz="1100" b="1" dirty="0">
              <a:solidFill>
                <a:schemeClr val="bg1"/>
              </a:solidFill>
              <a:latin typeface="Arial" panose="020B0604020202020204" pitchFamily="34" charset="0"/>
              <a:cs typeface="Arial" panose="020B0604020202020204" pitchFamily="34" charset="0"/>
            </a:endParaRPr>
          </a:p>
        </p:txBody>
      </p:sp>
      <p:sp>
        <p:nvSpPr>
          <p:cNvPr id="16" name="TextBox 15"/>
          <p:cNvSpPr txBox="1"/>
          <p:nvPr/>
        </p:nvSpPr>
        <p:spPr>
          <a:xfrm>
            <a:off x="3089765" y="3473036"/>
            <a:ext cx="716863" cy="430887"/>
          </a:xfrm>
          <a:prstGeom prst="rect">
            <a:avLst/>
          </a:prstGeom>
          <a:noFill/>
        </p:spPr>
        <p:txBody>
          <a:bodyPr wrap="none" rtlCol="0">
            <a:spAutoFit/>
          </a:bodyPr>
          <a:lstStyle/>
          <a:p>
            <a:r>
              <a:rPr lang="en-US" sz="1100" b="1" dirty="0" smtClean="0">
                <a:solidFill>
                  <a:schemeClr val="bg1"/>
                </a:solidFill>
                <a:latin typeface="Arial" panose="020B0604020202020204" pitchFamily="34" charset="0"/>
                <a:cs typeface="Arial" panose="020B0604020202020204" pitchFamily="34" charset="0"/>
              </a:rPr>
              <a:t>Bottom </a:t>
            </a:r>
          </a:p>
          <a:p>
            <a:r>
              <a:rPr lang="en-US" sz="1100" b="1" dirty="0" smtClean="0">
                <a:solidFill>
                  <a:schemeClr val="bg1"/>
                </a:solidFill>
                <a:latin typeface="Arial" panose="020B0604020202020204" pitchFamily="34" charset="0"/>
                <a:cs typeface="Arial" panose="020B0604020202020204" pitchFamily="34" charset="0"/>
              </a:rPr>
              <a:t>Gel</a:t>
            </a:r>
            <a:endParaRPr lang="en-US" sz="1100" b="1" dirty="0">
              <a:solidFill>
                <a:schemeClr val="bg1"/>
              </a:solidFill>
              <a:latin typeface="Arial" panose="020B0604020202020204" pitchFamily="34" charset="0"/>
              <a:cs typeface="Arial" panose="020B0604020202020204" pitchFamily="34" charset="0"/>
            </a:endParaRPr>
          </a:p>
        </p:txBody>
      </p:sp>
      <p:sp>
        <p:nvSpPr>
          <p:cNvPr id="17" name="TextBox 16"/>
          <p:cNvSpPr txBox="1"/>
          <p:nvPr/>
        </p:nvSpPr>
        <p:spPr>
          <a:xfrm>
            <a:off x="3200399" y="4140425"/>
            <a:ext cx="683223" cy="430887"/>
          </a:xfrm>
          <a:prstGeom prst="rect">
            <a:avLst/>
          </a:prstGeom>
          <a:noFill/>
        </p:spPr>
        <p:txBody>
          <a:bodyPr wrap="square" rtlCol="0">
            <a:spAutoFit/>
          </a:bodyPr>
          <a:lstStyle/>
          <a:p>
            <a:r>
              <a:rPr lang="en-US" sz="1100" b="1" dirty="0" smtClean="0">
                <a:solidFill>
                  <a:schemeClr val="bg1"/>
                </a:solidFill>
                <a:latin typeface="Arial" panose="020B0604020202020204" pitchFamily="34" charset="0"/>
                <a:cs typeface="Arial" panose="020B0604020202020204" pitchFamily="34" charset="0"/>
              </a:rPr>
              <a:t>Top Gel</a:t>
            </a:r>
            <a:endParaRPr lang="en-US" sz="1100" b="1" dirty="0">
              <a:solidFill>
                <a:schemeClr val="bg1"/>
              </a:solidFill>
              <a:latin typeface="Arial" panose="020B0604020202020204" pitchFamily="34" charset="0"/>
              <a:cs typeface="Arial" panose="020B0604020202020204" pitchFamily="34" charset="0"/>
            </a:endParaRPr>
          </a:p>
        </p:txBody>
      </p:sp>
      <p:sp>
        <p:nvSpPr>
          <p:cNvPr id="34" name="TextBox 33"/>
          <p:cNvSpPr txBox="1"/>
          <p:nvPr/>
        </p:nvSpPr>
        <p:spPr>
          <a:xfrm rot="16200000">
            <a:off x="1171178" y="1320747"/>
            <a:ext cx="542136"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1M(BA)</a:t>
            </a:r>
            <a:endParaRPr lang="en-US" sz="800" b="1" dirty="0">
              <a:solidFill>
                <a:schemeClr val="bg1"/>
              </a:solidFill>
              <a:latin typeface="Arial" pitchFamily="34" charset="0"/>
              <a:cs typeface="Arial" pitchFamily="34" charset="0"/>
            </a:endParaRPr>
          </a:p>
        </p:txBody>
      </p:sp>
      <p:sp>
        <p:nvSpPr>
          <p:cNvPr id="35" name="TextBox 34"/>
          <p:cNvSpPr txBox="1"/>
          <p:nvPr/>
        </p:nvSpPr>
        <p:spPr>
          <a:xfrm rot="16200000">
            <a:off x="1929885" y="1327116"/>
            <a:ext cx="542136"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3N(MA)</a:t>
            </a:r>
            <a:endParaRPr lang="en-US" sz="800" b="1" dirty="0">
              <a:solidFill>
                <a:schemeClr val="bg1"/>
              </a:solidFill>
              <a:latin typeface="Arial" pitchFamily="34" charset="0"/>
              <a:cs typeface="Arial" pitchFamily="34" charset="0"/>
            </a:endParaRPr>
          </a:p>
        </p:txBody>
      </p:sp>
      <p:sp>
        <p:nvSpPr>
          <p:cNvPr id="36" name="TextBox 35"/>
          <p:cNvSpPr txBox="1"/>
          <p:nvPr/>
        </p:nvSpPr>
        <p:spPr>
          <a:xfrm rot="16200000">
            <a:off x="2115158" y="1326357"/>
            <a:ext cx="542136"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9M(BA)</a:t>
            </a:r>
            <a:endParaRPr lang="en-US" sz="800" b="1" dirty="0">
              <a:solidFill>
                <a:schemeClr val="bg1"/>
              </a:solidFill>
              <a:latin typeface="Arial" pitchFamily="34" charset="0"/>
              <a:cs typeface="Arial" pitchFamily="34" charset="0"/>
            </a:endParaRPr>
          </a:p>
        </p:txBody>
      </p:sp>
      <p:sp>
        <p:nvSpPr>
          <p:cNvPr id="37" name="TextBox 36"/>
          <p:cNvSpPr txBox="1"/>
          <p:nvPr/>
        </p:nvSpPr>
        <p:spPr>
          <a:xfrm rot="16200000">
            <a:off x="2271872" y="1317920"/>
            <a:ext cx="588623"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10N(BA)</a:t>
            </a:r>
            <a:endParaRPr lang="en-US" sz="800" b="1" dirty="0">
              <a:solidFill>
                <a:schemeClr val="bg1"/>
              </a:solidFill>
              <a:latin typeface="Arial" pitchFamily="34" charset="0"/>
              <a:cs typeface="Arial" pitchFamily="34" charset="0"/>
            </a:endParaRPr>
          </a:p>
        </p:txBody>
      </p:sp>
      <p:sp>
        <p:nvSpPr>
          <p:cNvPr id="38" name="TextBox 37"/>
          <p:cNvSpPr txBox="1"/>
          <p:nvPr/>
        </p:nvSpPr>
        <p:spPr>
          <a:xfrm rot="16200000">
            <a:off x="1726144" y="1316158"/>
            <a:ext cx="542136" cy="215444"/>
          </a:xfrm>
          <a:prstGeom prst="rect">
            <a:avLst/>
          </a:prstGeom>
          <a:noFill/>
        </p:spPr>
        <p:txBody>
          <a:bodyPr wrap="none" rtlCol="0">
            <a:spAutoFit/>
          </a:bodyPr>
          <a:lstStyle/>
          <a:p>
            <a:r>
              <a:rPr lang="en-US" sz="800" b="1" smtClean="0">
                <a:solidFill>
                  <a:schemeClr val="bg1"/>
                </a:solidFill>
                <a:latin typeface="Arial" pitchFamily="34" charset="0"/>
                <a:cs typeface="Arial" pitchFamily="34" charset="0"/>
              </a:rPr>
              <a:t>6</a:t>
            </a:r>
            <a:r>
              <a:rPr lang="en-US" sz="800" b="1" dirty="0">
                <a:solidFill>
                  <a:schemeClr val="bg1"/>
                </a:solidFill>
                <a:latin typeface="Arial" pitchFamily="34" charset="0"/>
                <a:cs typeface="Arial" pitchFamily="34" charset="0"/>
              </a:rPr>
              <a:t>N</a:t>
            </a:r>
            <a:r>
              <a:rPr lang="en-US" sz="800" b="1" smtClean="0">
                <a:solidFill>
                  <a:schemeClr val="bg1"/>
                </a:solidFill>
                <a:latin typeface="Arial" pitchFamily="34" charset="0"/>
                <a:cs typeface="Arial" pitchFamily="34" charset="0"/>
              </a:rPr>
              <a:t>(MA</a:t>
            </a:r>
            <a:r>
              <a:rPr lang="en-US" sz="800" b="1" dirty="0" smtClean="0">
                <a:solidFill>
                  <a:schemeClr val="bg1"/>
                </a:solidFill>
                <a:latin typeface="Arial" pitchFamily="34" charset="0"/>
                <a:cs typeface="Arial" pitchFamily="34" charset="0"/>
              </a:rPr>
              <a:t>)</a:t>
            </a:r>
            <a:endParaRPr lang="en-US" sz="800" b="1" dirty="0">
              <a:solidFill>
                <a:schemeClr val="bg1"/>
              </a:solidFill>
              <a:latin typeface="Arial" pitchFamily="34" charset="0"/>
              <a:cs typeface="Arial" pitchFamily="34" charset="0"/>
            </a:endParaRPr>
          </a:p>
        </p:txBody>
      </p:sp>
      <p:sp>
        <p:nvSpPr>
          <p:cNvPr id="39" name="TextBox 38"/>
          <p:cNvSpPr txBox="1"/>
          <p:nvPr/>
        </p:nvSpPr>
        <p:spPr>
          <a:xfrm rot="16200000">
            <a:off x="1544695" y="1317026"/>
            <a:ext cx="553357" cy="215444"/>
          </a:xfrm>
          <a:prstGeom prst="rect">
            <a:avLst/>
          </a:prstGeom>
          <a:noFill/>
        </p:spPr>
        <p:txBody>
          <a:bodyPr wrap="none" rtlCol="0">
            <a:spAutoFit/>
          </a:bodyPr>
          <a:lstStyle/>
          <a:p>
            <a:r>
              <a:rPr lang="en-US" sz="800" b="1" smtClean="0">
                <a:solidFill>
                  <a:schemeClr val="bg1"/>
                </a:solidFill>
                <a:latin typeface="Arial" pitchFamily="34" charset="0"/>
                <a:cs typeface="Arial" pitchFamily="34" charset="0"/>
              </a:rPr>
              <a:t>5</a:t>
            </a:r>
            <a:r>
              <a:rPr lang="en-US" sz="800" b="1" dirty="0">
                <a:solidFill>
                  <a:schemeClr val="bg1"/>
                </a:solidFill>
                <a:latin typeface="Arial" pitchFamily="34" charset="0"/>
                <a:cs typeface="Arial" pitchFamily="34" charset="0"/>
              </a:rPr>
              <a:t>M</a:t>
            </a:r>
            <a:r>
              <a:rPr lang="en-US" sz="800" b="1" smtClean="0">
                <a:solidFill>
                  <a:schemeClr val="bg1"/>
                </a:solidFill>
                <a:latin typeface="Arial" pitchFamily="34" charset="0"/>
                <a:cs typeface="Arial" pitchFamily="34" charset="0"/>
              </a:rPr>
              <a:t>(MA</a:t>
            </a:r>
            <a:r>
              <a:rPr lang="en-US" sz="800" b="1" dirty="0" smtClean="0">
                <a:solidFill>
                  <a:schemeClr val="bg1"/>
                </a:solidFill>
                <a:latin typeface="Arial" pitchFamily="34" charset="0"/>
                <a:cs typeface="Arial" pitchFamily="34" charset="0"/>
              </a:rPr>
              <a:t>)</a:t>
            </a:r>
            <a:endParaRPr lang="en-US" sz="800" b="1" dirty="0">
              <a:solidFill>
                <a:schemeClr val="bg1"/>
              </a:solidFill>
              <a:latin typeface="Arial" pitchFamily="34" charset="0"/>
              <a:cs typeface="Arial" pitchFamily="34" charset="0"/>
            </a:endParaRPr>
          </a:p>
        </p:txBody>
      </p:sp>
      <p:sp>
        <p:nvSpPr>
          <p:cNvPr id="40" name="TextBox 39"/>
          <p:cNvSpPr txBox="1"/>
          <p:nvPr/>
        </p:nvSpPr>
        <p:spPr>
          <a:xfrm rot="16200000">
            <a:off x="1360286" y="1326357"/>
            <a:ext cx="530915"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2N(BA)</a:t>
            </a:r>
            <a:endParaRPr lang="en-US" sz="800" b="1" dirty="0">
              <a:solidFill>
                <a:schemeClr val="bg1"/>
              </a:solidFill>
              <a:latin typeface="Arial" pitchFamily="34" charset="0"/>
              <a:cs typeface="Arial" pitchFamily="34" charset="0"/>
            </a:endParaRPr>
          </a:p>
        </p:txBody>
      </p:sp>
      <p:sp>
        <p:nvSpPr>
          <p:cNvPr id="41" name="TextBox 40"/>
          <p:cNvSpPr txBox="1"/>
          <p:nvPr/>
        </p:nvSpPr>
        <p:spPr>
          <a:xfrm>
            <a:off x="829325" y="1981692"/>
            <a:ext cx="522900"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Marker</a:t>
            </a:r>
            <a:endParaRPr lang="en-US" sz="800" b="1" dirty="0">
              <a:solidFill>
                <a:schemeClr val="bg1"/>
              </a:solidFill>
              <a:latin typeface="Arial" pitchFamily="34" charset="0"/>
              <a:cs typeface="Arial" pitchFamily="34" charset="0"/>
            </a:endParaRPr>
          </a:p>
        </p:txBody>
      </p:sp>
      <p:sp>
        <p:nvSpPr>
          <p:cNvPr id="42" name="TextBox 41"/>
          <p:cNvSpPr txBox="1"/>
          <p:nvPr/>
        </p:nvSpPr>
        <p:spPr>
          <a:xfrm rot="16200000">
            <a:off x="6248702" y="1312310"/>
            <a:ext cx="599844"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11M(BA)</a:t>
            </a:r>
            <a:endParaRPr lang="en-US" sz="800" b="1" dirty="0">
              <a:solidFill>
                <a:schemeClr val="bg1"/>
              </a:solidFill>
              <a:latin typeface="Arial" pitchFamily="34" charset="0"/>
              <a:cs typeface="Arial" pitchFamily="34" charset="0"/>
            </a:endParaRPr>
          </a:p>
        </p:txBody>
      </p:sp>
      <p:sp>
        <p:nvSpPr>
          <p:cNvPr id="43" name="TextBox 42"/>
          <p:cNvSpPr txBox="1"/>
          <p:nvPr/>
        </p:nvSpPr>
        <p:spPr>
          <a:xfrm rot="16200000">
            <a:off x="7003347" y="1329145"/>
            <a:ext cx="611065"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23M(MA)</a:t>
            </a:r>
            <a:endParaRPr lang="en-US" sz="800" b="1" dirty="0">
              <a:solidFill>
                <a:schemeClr val="bg1"/>
              </a:solidFill>
              <a:latin typeface="Arial" pitchFamily="34" charset="0"/>
              <a:cs typeface="Arial" pitchFamily="34" charset="0"/>
            </a:endParaRPr>
          </a:p>
        </p:txBody>
      </p:sp>
      <p:sp>
        <p:nvSpPr>
          <p:cNvPr id="44" name="TextBox 43"/>
          <p:cNvSpPr txBox="1"/>
          <p:nvPr/>
        </p:nvSpPr>
        <p:spPr>
          <a:xfrm rot="16200000">
            <a:off x="7197607" y="1323534"/>
            <a:ext cx="599844"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43M(BA)</a:t>
            </a:r>
            <a:endParaRPr lang="en-US" sz="800" b="1" dirty="0">
              <a:solidFill>
                <a:schemeClr val="bg1"/>
              </a:solidFill>
              <a:latin typeface="Arial" pitchFamily="34" charset="0"/>
              <a:cs typeface="Arial" pitchFamily="34" charset="0"/>
            </a:endParaRPr>
          </a:p>
        </p:txBody>
      </p:sp>
      <p:sp>
        <p:nvSpPr>
          <p:cNvPr id="45" name="TextBox 44"/>
          <p:cNvSpPr txBox="1"/>
          <p:nvPr/>
        </p:nvSpPr>
        <p:spPr>
          <a:xfrm rot="16200000">
            <a:off x="7374775" y="1329906"/>
            <a:ext cx="588623"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44N(BA)</a:t>
            </a:r>
            <a:endParaRPr lang="en-US" sz="800" b="1" dirty="0">
              <a:solidFill>
                <a:schemeClr val="bg1"/>
              </a:solidFill>
              <a:latin typeface="Arial" pitchFamily="34" charset="0"/>
              <a:cs typeface="Arial" pitchFamily="34" charset="0"/>
            </a:endParaRPr>
          </a:p>
        </p:txBody>
      </p:sp>
      <p:sp>
        <p:nvSpPr>
          <p:cNvPr id="46" name="TextBox 45"/>
          <p:cNvSpPr txBox="1"/>
          <p:nvPr/>
        </p:nvSpPr>
        <p:spPr>
          <a:xfrm rot="16200000">
            <a:off x="6834147" y="1309125"/>
            <a:ext cx="588623"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14N(BA)</a:t>
            </a:r>
            <a:endParaRPr lang="en-US" sz="800" b="1" dirty="0">
              <a:solidFill>
                <a:schemeClr val="bg1"/>
              </a:solidFill>
              <a:latin typeface="Arial" pitchFamily="34" charset="0"/>
              <a:cs typeface="Arial" pitchFamily="34" charset="0"/>
            </a:endParaRPr>
          </a:p>
        </p:txBody>
      </p:sp>
      <p:sp>
        <p:nvSpPr>
          <p:cNvPr id="47" name="TextBox 46"/>
          <p:cNvSpPr txBox="1"/>
          <p:nvPr/>
        </p:nvSpPr>
        <p:spPr>
          <a:xfrm rot="16200000">
            <a:off x="6646315" y="1311253"/>
            <a:ext cx="599844"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13M(BA)</a:t>
            </a:r>
            <a:endParaRPr lang="en-US" sz="800" b="1" dirty="0">
              <a:solidFill>
                <a:schemeClr val="bg1"/>
              </a:solidFill>
              <a:latin typeface="Arial" pitchFamily="34" charset="0"/>
              <a:cs typeface="Arial" pitchFamily="34" charset="0"/>
            </a:endParaRPr>
          </a:p>
        </p:txBody>
      </p:sp>
      <p:sp>
        <p:nvSpPr>
          <p:cNvPr id="48" name="TextBox 47"/>
          <p:cNvSpPr txBox="1"/>
          <p:nvPr/>
        </p:nvSpPr>
        <p:spPr>
          <a:xfrm rot="16200000">
            <a:off x="6462307" y="1296296"/>
            <a:ext cx="588623"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12N(BA)</a:t>
            </a:r>
            <a:endParaRPr lang="en-US" sz="800" b="1" dirty="0">
              <a:solidFill>
                <a:schemeClr val="bg1"/>
              </a:solidFill>
              <a:latin typeface="Arial" pitchFamily="34" charset="0"/>
              <a:cs typeface="Arial" pitchFamily="34" charset="0"/>
            </a:endParaRPr>
          </a:p>
        </p:txBody>
      </p:sp>
      <p:sp>
        <p:nvSpPr>
          <p:cNvPr id="49" name="TextBox 48"/>
          <p:cNvSpPr txBox="1"/>
          <p:nvPr/>
        </p:nvSpPr>
        <p:spPr>
          <a:xfrm rot="16200000">
            <a:off x="4954361" y="1125542"/>
            <a:ext cx="522900"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Marker</a:t>
            </a:r>
            <a:endParaRPr lang="en-US" sz="800" b="1" dirty="0">
              <a:solidFill>
                <a:schemeClr val="bg1"/>
              </a:solidFill>
              <a:latin typeface="Arial" pitchFamily="34" charset="0"/>
              <a:cs typeface="Arial" pitchFamily="34" charset="0"/>
            </a:endParaRPr>
          </a:p>
        </p:txBody>
      </p:sp>
      <p:sp>
        <p:nvSpPr>
          <p:cNvPr id="63" name="TextBox 62"/>
          <p:cNvSpPr txBox="1"/>
          <p:nvPr/>
        </p:nvSpPr>
        <p:spPr>
          <a:xfrm>
            <a:off x="5948203" y="2013021"/>
            <a:ext cx="522900"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Marker</a:t>
            </a:r>
            <a:endParaRPr lang="en-US" sz="800" b="1" dirty="0">
              <a:solidFill>
                <a:schemeClr val="bg1"/>
              </a:solidFill>
              <a:latin typeface="Arial" pitchFamily="34" charset="0"/>
              <a:cs typeface="Arial" pitchFamily="34" charset="0"/>
            </a:endParaRPr>
          </a:p>
        </p:txBody>
      </p:sp>
      <p:sp>
        <p:nvSpPr>
          <p:cNvPr id="64" name="TextBox 63"/>
          <p:cNvSpPr txBox="1"/>
          <p:nvPr/>
        </p:nvSpPr>
        <p:spPr>
          <a:xfrm>
            <a:off x="768118" y="3383184"/>
            <a:ext cx="522900"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Marker</a:t>
            </a:r>
            <a:endParaRPr lang="en-US" sz="800" b="1" dirty="0">
              <a:solidFill>
                <a:schemeClr val="bg1"/>
              </a:solidFill>
              <a:latin typeface="Arial" pitchFamily="34" charset="0"/>
              <a:cs typeface="Arial" pitchFamily="34" charset="0"/>
            </a:endParaRPr>
          </a:p>
        </p:txBody>
      </p:sp>
      <p:sp>
        <p:nvSpPr>
          <p:cNvPr id="65" name="TextBox 64"/>
          <p:cNvSpPr txBox="1"/>
          <p:nvPr/>
        </p:nvSpPr>
        <p:spPr>
          <a:xfrm>
            <a:off x="5933551" y="3383184"/>
            <a:ext cx="522900"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Marker</a:t>
            </a:r>
            <a:endParaRPr lang="en-US" sz="800" b="1" dirty="0">
              <a:solidFill>
                <a:schemeClr val="bg1"/>
              </a:solidFill>
              <a:latin typeface="Arial" pitchFamily="34" charset="0"/>
              <a:cs typeface="Arial" pitchFamily="34" charset="0"/>
            </a:endParaRPr>
          </a:p>
        </p:txBody>
      </p:sp>
      <p:sp>
        <p:nvSpPr>
          <p:cNvPr id="66" name="TextBox 65"/>
          <p:cNvSpPr txBox="1"/>
          <p:nvPr/>
        </p:nvSpPr>
        <p:spPr>
          <a:xfrm rot="16200000">
            <a:off x="1105364" y="2677121"/>
            <a:ext cx="599844"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15M(BA)</a:t>
            </a:r>
            <a:endParaRPr lang="en-US" sz="800" b="1" dirty="0">
              <a:solidFill>
                <a:schemeClr val="bg1"/>
              </a:solidFill>
              <a:latin typeface="Arial" pitchFamily="34" charset="0"/>
              <a:cs typeface="Arial" pitchFamily="34" charset="0"/>
            </a:endParaRPr>
          </a:p>
        </p:txBody>
      </p:sp>
      <p:sp>
        <p:nvSpPr>
          <p:cNvPr id="67" name="TextBox 66"/>
          <p:cNvSpPr txBox="1"/>
          <p:nvPr/>
        </p:nvSpPr>
        <p:spPr>
          <a:xfrm rot="16200000">
            <a:off x="1285438" y="2689521"/>
            <a:ext cx="588623"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16N(BA)</a:t>
            </a:r>
            <a:endParaRPr lang="en-US" sz="800" b="1" dirty="0">
              <a:solidFill>
                <a:schemeClr val="bg1"/>
              </a:solidFill>
              <a:latin typeface="Arial" pitchFamily="34" charset="0"/>
              <a:cs typeface="Arial" pitchFamily="34" charset="0"/>
            </a:endParaRPr>
          </a:p>
        </p:txBody>
      </p:sp>
      <p:sp>
        <p:nvSpPr>
          <p:cNvPr id="68" name="TextBox 67"/>
          <p:cNvSpPr txBox="1"/>
          <p:nvPr/>
        </p:nvSpPr>
        <p:spPr>
          <a:xfrm rot="16200000">
            <a:off x="1483231" y="2691410"/>
            <a:ext cx="599844"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17M(BA)</a:t>
            </a:r>
            <a:endParaRPr lang="en-US" sz="800" b="1" dirty="0">
              <a:solidFill>
                <a:schemeClr val="bg1"/>
              </a:solidFill>
              <a:latin typeface="Arial" pitchFamily="34" charset="0"/>
              <a:cs typeface="Arial" pitchFamily="34" charset="0"/>
            </a:endParaRPr>
          </a:p>
        </p:txBody>
      </p:sp>
      <p:sp>
        <p:nvSpPr>
          <p:cNvPr id="69" name="TextBox 68"/>
          <p:cNvSpPr txBox="1"/>
          <p:nvPr/>
        </p:nvSpPr>
        <p:spPr>
          <a:xfrm rot="16200000">
            <a:off x="1684789" y="2697020"/>
            <a:ext cx="588623"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18N(BA)</a:t>
            </a:r>
            <a:endParaRPr lang="en-US" sz="800" b="1" dirty="0">
              <a:solidFill>
                <a:schemeClr val="bg1"/>
              </a:solidFill>
              <a:latin typeface="Arial" pitchFamily="34" charset="0"/>
              <a:cs typeface="Arial" pitchFamily="34" charset="0"/>
            </a:endParaRPr>
          </a:p>
        </p:txBody>
      </p:sp>
      <p:sp>
        <p:nvSpPr>
          <p:cNvPr id="70" name="TextBox 69"/>
          <p:cNvSpPr txBox="1"/>
          <p:nvPr/>
        </p:nvSpPr>
        <p:spPr>
          <a:xfrm rot="16200000">
            <a:off x="2246224" y="2671510"/>
            <a:ext cx="611065"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19M(MA)</a:t>
            </a:r>
            <a:endParaRPr lang="en-US" sz="800" b="1" dirty="0">
              <a:solidFill>
                <a:schemeClr val="bg1"/>
              </a:solidFill>
              <a:latin typeface="Arial" pitchFamily="34" charset="0"/>
              <a:cs typeface="Arial" pitchFamily="34" charset="0"/>
            </a:endParaRPr>
          </a:p>
        </p:txBody>
      </p:sp>
      <p:sp>
        <p:nvSpPr>
          <p:cNvPr id="73" name="TextBox 72"/>
          <p:cNvSpPr txBox="1"/>
          <p:nvPr/>
        </p:nvSpPr>
        <p:spPr>
          <a:xfrm rot="16200000">
            <a:off x="1864974" y="2689521"/>
            <a:ext cx="599844"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21M(BA)</a:t>
            </a:r>
            <a:endParaRPr lang="en-US" sz="800" b="1" dirty="0">
              <a:solidFill>
                <a:schemeClr val="bg1"/>
              </a:solidFill>
              <a:latin typeface="Arial" pitchFamily="34" charset="0"/>
              <a:cs typeface="Arial" pitchFamily="34" charset="0"/>
            </a:endParaRPr>
          </a:p>
        </p:txBody>
      </p:sp>
      <p:sp>
        <p:nvSpPr>
          <p:cNvPr id="74" name="TextBox 73"/>
          <p:cNvSpPr txBox="1"/>
          <p:nvPr/>
        </p:nvSpPr>
        <p:spPr>
          <a:xfrm rot="16200000">
            <a:off x="2047211" y="2689521"/>
            <a:ext cx="588623"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22N(BA)</a:t>
            </a:r>
            <a:endParaRPr lang="en-US" sz="800" b="1" dirty="0">
              <a:solidFill>
                <a:schemeClr val="bg1"/>
              </a:solidFill>
              <a:latin typeface="Arial" pitchFamily="34" charset="0"/>
              <a:cs typeface="Arial" pitchFamily="34" charset="0"/>
            </a:endParaRPr>
          </a:p>
        </p:txBody>
      </p:sp>
      <p:sp>
        <p:nvSpPr>
          <p:cNvPr id="80" name="TextBox 79"/>
          <p:cNvSpPr txBox="1"/>
          <p:nvPr/>
        </p:nvSpPr>
        <p:spPr>
          <a:xfrm>
            <a:off x="1778771" y="810097"/>
            <a:ext cx="622286" cy="307777"/>
          </a:xfrm>
          <a:prstGeom prst="rect">
            <a:avLst/>
          </a:prstGeom>
          <a:noFill/>
        </p:spPr>
        <p:txBody>
          <a:bodyPr wrap="none" rtlCol="0">
            <a:spAutoFit/>
          </a:bodyPr>
          <a:lstStyle/>
          <a:p>
            <a:r>
              <a:rPr lang="en-US" sz="1400" b="1" smtClean="0">
                <a:latin typeface="Arial" panose="020B0604020202020204" pitchFamily="34" charset="0"/>
                <a:cs typeface="Arial" panose="020B0604020202020204" pitchFamily="34" charset="0"/>
              </a:rPr>
              <a:t>Gel 1</a:t>
            </a:r>
            <a:endParaRPr lang="en-US" sz="1400" b="1" dirty="0">
              <a:latin typeface="Arial" panose="020B0604020202020204" pitchFamily="34" charset="0"/>
              <a:cs typeface="Arial" panose="020B0604020202020204" pitchFamily="34" charset="0"/>
            </a:endParaRPr>
          </a:p>
        </p:txBody>
      </p:sp>
      <p:sp>
        <p:nvSpPr>
          <p:cNvPr id="81" name="TextBox 80"/>
          <p:cNvSpPr txBox="1"/>
          <p:nvPr/>
        </p:nvSpPr>
        <p:spPr>
          <a:xfrm>
            <a:off x="6838515" y="810097"/>
            <a:ext cx="622286" cy="307777"/>
          </a:xfrm>
          <a:prstGeom prst="rect">
            <a:avLst/>
          </a:prstGeom>
          <a:noFill/>
        </p:spPr>
        <p:txBody>
          <a:bodyPr wrap="none" rtlCol="0">
            <a:spAutoFit/>
          </a:bodyPr>
          <a:lstStyle/>
          <a:p>
            <a:r>
              <a:rPr lang="en-US" sz="1400" b="1" smtClean="0">
                <a:latin typeface="Arial" panose="020B0604020202020204" pitchFamily="34" charset="0"/>
                <a:cs typeface="Arial" panose="020B0604020202020204" pitchFamily="34" charset="0"/>
              </a:rPr>
              <a:t>Gel </a:t>
            </a:r>
            <a:r>
              <a:rPr lang="en-US" sz="1400" b="1">
                <a:latin typeface="Arial" panose="020B0604020202020204" pitchFamily="34" charset="0"/>
                <a:cs typeface="Arial" panose="020B0604020202020204" pitchFamily="34" charset="0"/>
              </a:rPr>
              <a:t>2</a:t>
            </a:r>
            <a:endParaRPr lang="en-US" sz="1400" b="1" dirty="0">
              <a:latin typeface="Arial" panose="020B0604020202020204" pitchFamily="34" charset="0"/>
              <a:cs typeface="Arial" panose="020B0604020202020204" pitchFamily="34" charset="0"/>
            </a:endParaRPr>
          </a:p>
        </p:txBody>
      </p:sp>
      <p:sp>
        <p:nvSpPr>
          <p:cNvPr id="105" name="TextBox 104"/>
          <p:cNvSpPr txBox="1"/>
          <p:nvPr/>
        </p:nvSpPr>
        <p:spPr>
          <a:xfrm rot="16200000">
            <a:off x="6235406" y="2676528"/>
            <a:ext cx="599844"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39M(BA)</a:t>
            </a:r>
            <a:endParaRPr lang="en-US" sz="800" b="1" dirty="0">
              <a:solidFill>
                <a:schemeClr val="bg1"/>
              </a:solidFill>
              <a:latin typeface="Arial" pitchFamily="34" charset="0"/>
              <a:cs typeface="Arial" pitchFamily="34" charset="0"/>
            </a:endParaRPr>
          </a:p>
        </p:txBody>
      </p:sp>
      <p:sp>
        <p:nvSpPr>
          <p:cNvPr id="106" name="TextBox 105"/>
          <p:cNvSpPr txBox="1"/>
          <p:nvPr/>
        </p:nvSpPr>
        <p:spPr>
          <a:xfrm rot="16200000">
            <a:off x="6417253" y="2687638"/>
            <a:ext cx="588623"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40N(BA)</a:t>
            </a:r>
            <a:endParaRPr lang="en-US" sz="800" b="1" dirty="0">
              <a:solidFill>
                <a:schemeClr val="bg1"/>
              </a:solidFill>
              <a:latin typeface="Arial" pitchFamily="34" charset="0"/>
              <a:cs typeface="Arial" pitchFamily="34" charset="0"/>
            </a:endParaRPr>
          </a:p>
        </p:txBody>
      </p:sp>
      <p:sp>
        <p:nvSpPr>
          <p:cNvPr id="107" name="TextBox 106"/>
          <p:cNvSpPr txBox="1"/>
          <p:nvPr/>
        </p:nvSpPr>
        <p:spPr>
          <a:xfrm rot="16200000">
            <a:off x="6590413" y="2683911"/>
            <a:ext cx="611065"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41M(MA)</a:t>
            </a:r>
            <a:endParaRPr lang="en-US" sz="800" b="1" dirty="0">
              <a:solidFill>
                <a:schemeClr val="bg1"/>
              </a:solidFill>
              <a:latin typeface="Arial" pitchFamily="34" charset="0"/>
              <a:cs typeface="Arial" pitchFamily="34" charset="0"/>
            </a:endParaRPr>
          </a:p>
        </p:txBody>
      </p:sp>
      <p:sp>
        <p:nvSpPr>
          <p:cNvPr id="108" name="TextBox 107"/>
          <p:cNvSpPr txBox="1"/>
          <p:nvPr/>
        </p:nvSpPr>
        <p:spPr>
          <a:xfrm rot="16200000">
            <a:off x="6780881" y="2691410"/>
            <a:ext cx="599844"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42N(MA)</a:t>
            </a:r>
            <a:endParaRPr lang="en-US" sz="800" b="1" dirty="0">
              <a:solidFill>
                <a:schemeClr val="bg1"/>
              </a:solidFill>
              <a:latin typeface="Arial" pitchFamily="34" charset="0"/>
              <a:cs typeface="Arial" pitchFamily="34" charset="0"/>
            </a:endParaRPr>
          </a:p>
        </p:txBody>
      </p:sp>
      <p:sp>
        <p:nvSpPr>
          <p:cNvPr id="109" name="TextBox 108"/>
          <p:cNvSpPr txBox="1"/>
          <p:nvPr/>
        </p:nvSpPr>
        <p:spPr>
          <a:xfrm rot="16200000">
            <a:off x="7179343" y="2681198"/>
            <a:ext cx="611065"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31M(MA)</a:t>
            </a:r>
            <a:endParaRPr lang="en-US" sz="800" b="1" dirty="0">
              <a:solidFill>
                <a:schemeClr val="bg1"/>
              </a:solidFill>
              <a:latin typeface="Arial" pitchFamily="34" charset="0"/>
              <a:cs typeface="Arial" pitchFamily="34" charset="0"/>
            </a:endParaRPr>
          </a:p>
        </p:txBody>
      </p:sp>
      <p:sp>
        <p:nvSpPr>
          <p:cNvPr id="110" name="TextBox 109"/>
          <p:cNvSpPr txBox="1"/>
          <p:nvPr/>
        </p:nvSpPr>
        <p:spPr>
          <a:xfrm rot="16200000">
            <a:off x="7382357" y="2699918"/>
            <a:ext cx="599844"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47M(BA)</a:t>
            </a:r>
            <a:endParaRPr lang="en-US" sz="800" b="1" dirty="0">
              <a:solidFill>
                <a:schemeClr val="bg1"/>
              </a:solidFill>
              <a:latin typeface="Arial" pitchFamily="34" charset="0"/>
              <a:cs typeface="Arial" pitchFamily="34" charset="0"/>
            </a:endParaRPr>
          </a:p>
        </p:txBody>
      </p:sp>
      <p:grpSp>
        <p:nvGrpSpPr>
          <p:cNvPr id="111" name="Group 110"/>
          <p:cNvGrpSpPr/>
          <p:nvPr/>
        </p:nvGrpSpPr>
        <p:grpSpPr>
          <a:xfrm>
            <a:off x="5789475" y="2378624"/>
            <a:ext cx="354638" cy="152400"/>
            <a:chOff x="1992034" y="688435"/>
            <a:chExt cx="354638" cy="152400"/>
          </a:xfrm>
        </p:grpSpPr>
        <p:cxnSp>
          <p:nvCxnSpPr>
            <p:cNvPr id="112" name="Straight Connector 111"/>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113" name="Straight Connector 112"/>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114" name="Straight Connector 113"/>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sp>
        <p:nvSpPr>
          <p:cNvPr id="120" name="TextBox 119"/>
          <p:cNvSpPr txBox="1"/>
          <p:nvPr/>
        </p:nvSpPr>
        <p:spPr>
          <a:xfrm rot="16200000">
            <a:off x="6990830" y="2692418"/>
            <a:ext cx="599844"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45M(BA</a:t>
            </a:r>
            <a:r>
              <a:rPr lang="en-US" sz="800" b="1" dirty="0">
                <a:solidFill>
                  <a:schemeClr val="bg1"/>
                </a:solidFill>
                <a:latin typeface="Arial" pitchFamily="34" charset="0"/>
                <a:cs typeface="Arial" pitchFamily="34" charset="0"/>
              </a:rPr>
              <a:t>)</a:t>
            </a:r>
          </a:p>
        </p:txBody>
      </p:sp>
      <p:sp>
        <p:nvSpPr>
          <p:cNvPr id="125" name="TextBox 124"/>
          <p:cNvSpPr txBox="1"/>
          <p:nvPr/>
        </p:nvSpPr>
        <p:spPr>
          <a:xfrm rot="16200000">
            <a:off x="7572348" y="2685629"/>
            <a:ext cx="588623"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48</a:t>
            </a:r>
            <a:r>
              <a:rPr lang="en-US" sz="800" b="1" dirty="0">
                <a:solidFill>
                  <a:schemeClr val="bg1"/>
                </a:solidFill>
                <a:latin typeface="Arial" pitchFamily="34" charset="0"/>
                <a:cs typeface="Arial" pitchFamily="34" charset="0"/>
              </a:rPr>
              <a:t>N</a:t>
            </a:r>
            <a:r>
              <a:rPr lang="en-US" sz="800" b="1" dirty="0" smtClean="0">
                <a:solidFill>
                  <a:schemeClr val="bg1"/>
                </a:solidFill>
                <a:latin typeface="Arial" pitchFamily="34" charset="0"/>
                <a:cs typeface="Arial" pitchFamily="34" charset="0"/>
              </a:rPr>
              <a:t>(BA)</a:t>
            </a:r>
            <a:endParaRPr lang="en-US" sz="800" b="1" dirty="0">
              <a:solidFill>
                <a:schemeClr val="bg1"/>
              </a:solidFill>
              <a:latin typeface="Arial" pitchFamily="34" charset="0"/>
              <a:cs typeface="Arial" pitchFamily="34" charset="0"/>
            </a:endParaRPr>
          </a:p>
        </p:txBody>
      </p:sp>
      <p:sp>
        <p:nvSpPr>
          <p:cNvPr id="128" name="TextBox 127"/>
          <p:cNvSpPr txBox="1"/>
          <p:nvPr/>
        </p:nvSpPr>
        <p:spPr>
          <a:xfrm rot="15982213">
            <a:off x="4197126" y="4414298"/>
            <a:ext cx="611065"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27M(MA)</a:t>
            </a:r>
            <a:endParaRPr lang="en-US" sz="800" b="1" dirty="0">
              <a:solidFill>
                <a:schemeClr val="bg1"/>
              </a:solidFill>
              <a:latin typeface="Arial" pitchFamily="34" charset="0"/>
              <a:cs typeface="Arial" pitchFamily="34" charset="0"/>
            </a:endParaRPr>
          </a:p>
        </p:txBody>
      </p:sp>
      <p:sp>
        <p:nvSpPr>
          <p:cNvPr id="129" name="TextBox 128"/>
          <p:cNvSpPr txBox="1"/>
          <p:nvPr/>
        </p:nvSpPr>
        <p:spPr>
          <a:xfrm rot="15982213">
            <a:off x="4048302" y="4439162"/>
            <a:ext cx="599844"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37M(BA)</a:t>
            </a:r>
            <a:endParaRPr lang="en-US" sz="800" b="1" dirty="0">
              <a:solidFill>
                <a:schemeClr val="bg1"/>
              </a:solidFill>
              <a:latin typeface="Arial" pitchFamily="34" charset="0"/>
              <a:cs typeface="Arial" pitchFamily="34" charset="0"/>
            </a:endParaRPr>
          </a:p>
        </p:txBody>
      </p:sp>
      <p:sp>
        <p:nvSpPr>
          <p:cNvPr id="130" name="TextBox 129"/>
          <p:cNvSpPr txBox="1"/>
          <p:nvPr/>
        </p:nvSpPr>
        <p:spPr>
          <a:xfrm rot="15982213">
            <a:off x="4357819" y="4443508"/>
            <a:ext cx="599844"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39M(BA)</a:t>
            </a:r>
            <a:endParaRPr lang="en-US" sz="800" b="1" dirty="0">
              <a:solidFill>
                <a:schemeClr val="bg1"/>
              </a:solidFill>
              <a:latin typeface="Arial" pitchFamily="34" charset="0"/>
              <a:cs typeface="Arial" pitchFamily="34" charset="0"/>
            </a:endParaRPr>
          </a:p>
        </p:txBody>
      </p:sp>
      <p:sp>
        <p:nvSpPr>
          <p:cNvPr id="131" name="TextBox 130"/>
          <p:cNvSpPr txBox="1"/>
          <p:nvPr/>
        </p:nvSpPr>
        <p:spPr>
          <a:xfrm>
            <a:off x="3502377" y="5149146"/>
            <a:ext cx="522900"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Marker</a:t>
            </a:r>
            <a:endParaRPr lang="en-US" sz="800" b="1" dirty="0">
              <a:solidFill>
                <a:schemeClr val="bg1"/>
              </a:solidFill>
              <a:latin typeface="Arial" pitchFamily="34" charset="0"/>
              <a:cs typeface="Arial" pitchFamily="34" charset="0"/>
            </a:endParaRPr>
          </a:p>
        </p:txBody>
      </p:sp>
      <p:sp>
        <p:nvSpPr>
          <p:cNvPr id="136" name="TextBox 135"/>
          <p:cNvSpPr txBox="1"/>
          <p:nvPr/>
        </p:nvSpPr>
        <p:spPr>
          <a:xfrm rot="15982213">
            <a:off x="4681981" y="4444761"/>
            <a:ext cx="588623"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46N(BA)</a:t>
            </a:r>
            <a:endParaRPr lang="en-US" sz="800" b="1" dirty="0">
              <a:solidFill>
                <a:schemeClr val="bg1"/>
              </a:solidFill>
              <a:latin typeface="Arial" pitchFamily="34" charset="0"/>
              <a:cs typeface="Arial" pitchFamily="34" charset="0"/>
            </a:endParaRPr>
          </a:p>
        </p:txBody>
      </p:sp>
      <p:sp>
        <p:nvSpPr>
          <p:cNvPr id="137" name="TextBox 136"/>
          <p:cNvSpPr txBox="1"/>
          <p:nvPr/>
        </p:nvSpPr>
        <p:spPr>
          <a:xfrm rot="15982213">
            <a:off x="4514505" y="4444761"/>
            <a:ext cx="588623"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40N(BA)</a:t>
            </a:r>
            <a:endParaRPr lang="en-US" sz="800" b="1" dirty="0">
              <a:solidFill>
                <a:schemeClr val="bg1"/>
              </a:solidFill>
              <a:latin typeface="Arial" pitchFamily="34" charset="0"/>
              <a:cs typeface="Arial" pitchFamily="34" charset="0"/>
            </a:endParaRPr>
          </a:p>
        </p:txBody>
      </p:sp>
      <p:sp>
        <p:nvSpPr>
          <p:cNvPr id="138" name="TextBox 137"/>
          <p:cNvSpPr txBox="1"/>
          <p:nvPr/>
        </p:nvSpPr>
        <p:spPr>
          <a:xfrm rot="15982213">
            <a:off x="3725355" y="4439161"/>
            <a:ext cx="599844"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35M(BA)</a:t>
            </a:r>
            <a:endParaRPr lang="en-US" sz="800" b="1" dirty="0">
              <a:solidFill>
                <a:schemeClr val="bg1"/>
              </a:solidFill>
              <a:latin typeface="Arial" pitchFamily="34" charset="0"/>
              <a:cs typeface="Arial" pitchFamily="34" charset="0"/>
            </a:endParaRPr>
          </a:p>
        </p:txBody>
      </p:sp>
      <p:sp>
        <p:nvSpPr>
          <p:cNvPr id="139" name="TextBox 138"/>
          <p:cNvSpPr txBox="1"/>
          <p:nvPr/>
        </p:nvSpPr>
        <p:spPr>
          <a:xfrm rot="15982213">
            <a:off x="3898829" y="4425496"/>
            <a:ext cx="588623"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36N(BA)</a:t>
            </a:r>
            <a:endParaRPr lang="en-US" sz="800" b="1" dirty="0">
              <a:solidFill>
                <a:schemeClr val="bg1"/>
              </a:solidFill>
              <a:latin typeface="Arial" pitchFamily="34" charset="0"/>
              <a:cs typeface="Arial" pitchFamily="34" charset="0"/>
            </a:endParaRPr>
          </a:p>
        </p:txBody>
      </p:sp>
      <p:sp>
        <p:nvSpPr>
          <p:cNvPr id="140" name="TextBox 139"/>
          <p:cNvSpPr txBox="1"/>
          <p:nvPr/>
        </p:nvSpPr>
        <p:spPr>
          <a:xfrm rot="16200000">
            <a:off x="4798296" y="4405305"/>
            <a:ext cx="679994" cy="215444"/>
          </a:xfrm>
          <a:prstGeom prst="rect">
            <a:avLst/>
          </a:prstGeom>
          <a:noFill/>
        </p:spPr>
        <p:txBody>
          <a:bodyPr wrap="none" rtlCol="0">
            <a:spAutoFit/>
          </a:bodyPr>
          <a:lstStyle/>
          <a:p>
            <a:r>
              <a:rPr lang="en-US" sz="800" b="1" dirty="0" smtClean="0">
                <a:solidFill>
                  <a:schemeClr val="bg1"/>
                </a:solidFill>
                <a:latin typeface="Arial" pitchFamily="34" charset="0"/>
                <a:cs typeface="Arial" pitchFamily="34" charset="0"/>
              </a:rPr>
              <a:t>29M(MAS)</a:t>
            </a:r>
            <a:endParaRPr lang="en-US" sz="800" b="1" dirty="0">
              <a:solidFill>
                <a:schemeClr val="bg1"/>
              </a:solidFill>
              <a:latin typeface="Arial" pitchFamily="34" charset="0"/>
              <a:cs typeface="Arial" pitchFamily="34" charset="0"/>
            </a:endParaRPr>
          </a:p>
        </p:txBody>
      </p:sp>
      <p:sp>
        <p:nvSpPr>
          <p:cNvPr id="156" name="TextBox 155"/>
          <p:cNvSpPr txBox="1"/>
          <p:nvPr/>
        </p:nvSpPr>
        <p:spPr>
          <a:xfrm rot="16200000">
            <a:off x="2459570" y="1317865"/>
            <a:ext cx="599844" cy="215444"/>
          </a:xfrm>
          <a:prstGeom prst="rect">
            <a:avLst/>
          </a:prstGeom>
          <a:noFill/>
        </p:spPr>
        <p:txBody>
          <a:bodyPr wrap="none" rtlCol="0">
            <a:spAutoFit/>
          </a:bodyPr>
          <a:lstStyle/>
          <a:p>
            <a:r>
              <a:rPr lang="en-US" sz="800" b="1" smtClean="0">
                <a:solidFill>
                  <a:schemeClr val="bg1"/>
                </a:solidFill>
                <a:latin typeface="Arial" pitchFamily="34" charset="0"/>
                <a:cs typeface="Arial" pitchFamily="34" charset="0"/>
              </a:rPr>
              <a:t>33M(BA</a:t>
            </a:r>
            <a:r>
              <a:rPr lang="en-US" sz="800" b="1" dirty="0" smtClean="0">
                <a:solidFill>
                  <a:schemeClr val="bg1"/>
                </a:solidFill>
                <a:latin typeface="Arial" pitchFamily="34" charset="0"/>
                <a:cs typeface="Arial" pitchFamily="34" charset="0"/>
              </a:rPr>
              <a:t>)</a:t>
            </a:r>
            <a:endParaRPr lang="en-US" sz="800" b="1" dirty="0">
              <a:solidFill>
                <a:schemeClr val="bg1"/>
              </a:solidFill>
              <a:latin typeface="Arial" pitchFamily="34" charset="0"/>
              <a:cs typeface="Arial" pitchFamily="34" charset="0"/>
            </a:endParaRPr>
          </a:p>
        </p:txBody>
      </p:sp>
      <p:sp>
        <p:nvSpPr>
          <p:cNvPr id="157" name="TextBox 156"/>
          <p:cNvSpPr txBox="1"/>
          <p:nvPr/>
        </p:nvSpPr>
        <p:spPr>
          <a:xfrm rot="16200000">
            <a:off x="2641654" y="1333790"/>
            <a:ext cx="588623" cy="215444"/>
          </a:xfrm>
          <a:prstGeom prst="rect">
            <a:avLst/>
          </a:prstGeom>
          <a:noFill/>
        </p:spPr>
        <p:txBody>
          <a:bodyPr wrap="none" rtlCol="0">
            <a:spAutoFit/>
          </a:bodyPr>
          <a:lstStyle/>
          <a:p>
            <a:r>
              <a:rPr lang="en-US" sz="800" b="1" smtClean="0">
                <a:solidFill>
                  <a:schemeClr val="bg1"/>
                </a:solidFill>
                <a:latin typeface="Arial" pitchFamily="34" charset="0"/>
                <a:cs typeface="Arial" pitchFamily="34" charset="0"/>
              </a:rPr>
              <a:t>34N(BA</a:t>
            </a:r>
            <a:r>
              <a:rPr lang="en-US" sz="800" b="1" dirty="0" smtClean="0">
                <a:solidFill>
                  <a:schemeClr val="bg1"/>
                </a:solidFill>
                <a:latin typeface="Arial" pitchFamily="34" charset="0"/>
                <a:cs typeface="Arial" pitchFamily="34" charset="0"/>
              </a:rPr>
              <a:t>)</a:t>
            </a:r>
            <a:endParaRPr lang="en-US" sz="800" b="1" dirty="0">
              <a:solidFill>
                <a:schemeClr val="bg1"/>
              </a:solidFill>
              <a:latin typeface="Arial" pitchFamily="34" charset="0"/>
              <a:cs typeface="Arial" pitchFamily="34" charset="0"/>
            </a:endParaRPr>
          </a:p>
        </p:txBody>
      </p:sp>
      <p:sp>
        <p:nvSpPr>
          <p:cNvPr id="158" name="TextBox 157"/>
          <p:cNvSpPr txBox="1"/>
          <p:nvPr/>
        </p:nvSpPr>
        <p:spPr>
          <a:xfrm rot="16200000">
            <a:off x="2429308" y="2703678"/>
            <a:ext cx="599844" cy="215444"/>
          </a:xfrm>
          <a:prstGeom prst="rect">
            <a:avLst/>
          </a:prstGeom>
          <a:noFill/>
        </p:spPr>
        <p:txBody>
          <a:bodyPr wrap="none" rtlCol="0">
            <a:spAutoFit/>
          </a:bodyPr>
          <a:lstStyle/>
          <a:p>
            <a:r>
              <a:rPr lang="en-US" sz="800" b="1" smtClean="0">
                <a:solidFill>
                  <a:schemeClr val="bg1"/>
                </a:solidFill>
                <a:latin typeface="Arial" pitchFamily="34" charset="0"/>
                <a:cs typeface="Arial" pitchFamily="34" charset="0"/>
              </a:rPr>
              <a:t>25</a:t>
            </a:r>
            <a:r>
              <a:rPr lang="en-US" sz="800" b="1">
                <a:solidFill>
                  <a:schemeClr val="bg1"/>
                </a:solidFill>
                <a:latin typeface="Arial" pitchFamily="34" charset="0"/>
                <a:cs typeface="Arial" pitchFamily="34" charset="0"/>
              </a:rPr>
              <a:t>M</a:t>
            </a:r>
            <a:r>
              <a:rPr lang="en-US" sz="800" b="1" smtClean="0">
                <a:solidFill>
                  <a:schemeClr val="bg1"/>
                </a:solidFill>
                <a:latin typeface="Arial" pitchFamily="34" charset="0"/>
                <a:cs typeface="Arial" pitchFamily="34" charset="0"/>
              </a:rPr>
              <a:t>(BA</a:t>
            </a:r>
            <a:r>
              <a:rPr lang="en-US" sz="800" b="1" dirty="0" smtClean="0">
                <a:solidFill>
                  <a:schemeClr val="bg1"/>
                </a:solidFill>
                <a:latin typeface="Arial" pitchFamily="34" charset="0"/>
                <a:cs typeface="Arial" pitchFamily="34" charset="0"/>
              </a:rPr>
              <a:t>)</a:t>
            </a:r>
            <a:endParaRPr lang="en-US" sz="800" b="1" dirty="0">
              <a:solidFill>
                <a:schemeClr val="bg1"/>
              </a:solidFill>
              <a:latin typeface="Arial" pitchFamily="34" charset="0"/>
              <a:cs typeface="Arial" pitchFamily="34" charset="0"/>
            </a:endParaRPr>
          </a:p>
        </p:txBody>
      </p:sp>
      <p:sp>
        <p:nvSpPr>
          <p:cNvPr id="159" name="TextBox 158"/>
          <p:cNvSpPr txBox="1"/>
          <p:nvPr/>
        </p:nvSpPr>
        <p:spPr>
          <a:xfrm rot="16200000">
            <a:off x="2611392" y="2719603"/>
            <a:ext cx="588623" cy="215444"/>
          </a:xfrm>
          <a:prstGeom prst="rect">
            <a:avLst/>
          </a:prstGeom>
          <a:noFill/>
        </p:spPr>
        <p:txBody>
          <a:bodyPr wrap="none" rtlCol="0">
            <a:spAutoFit/>
          </a:bodyPr>
          <a:lstStyle/>
          <a:p>
            <a:r>
              <a:rPr lang="en-US" sz="800" b="1" smtClean="0">
                <a:solidFill>
                  <a:schemeClr val="bg1"/>
                </a:solidFill>
                <a:latin typeface="Arial" pitchFamily="34" charset="0"/>
                <a:cs typeface="Arial" pitchFamily="34" charset="0"/>
              </a:rPr>
              <a:t>26N(BA</a:t>
            </a:r>
            <a:r>
              <a:rPr lang="en-US" sz="800" b="1" dirty="0" smtClean="0">
                <a:solidFill>
                  <a:schemeClr val="bg1"/>
                </a:solidFill>
                <a:latin typeface="Arial" pitchFamily="34" charset="0"/>
                <a:cs typeface="Arial" pitchFamily="34" charset="0"/>
              </a:rPr>
              <a:t>)</a:t>
            </a:r>
            <a:endParaRPr lang="en-US" sz="800" b="1" dirty="0">
              <a:solidFill>
                <a:schemeClr val="bg1"/>
              </a:solidFill>
              <a:latin typeface="Arial" pitchFamily="34" charset="0"/>
              <a:cs typeface="Arial" pitchFamily="34" charset="0"/>
            </a:endParaRPr>
          </a:p>
        </p:txBody>
      </p:sp>
      <p:sp>
        <p:nvSpPr>
          <p:cNvPr id="160" name="TextBox 159"/>
          <p:cNvSpPr txBox="1"/>
          <p:nvPr/>
        </p:nvSpPr>
        <p:spPr>
          <a:xfrm rot="16200000">
            <a:off x="7572389" y="1334270"/>
            <a:ext cx="599844" cy="215444"/>
          </a:xfrm>
          <a:prstGeom prst="rect">
            <a:avLst/>
          </a:prstGeom>
          <a:noFill/>
        </p:spPr>
        <p:txBody>
          <a:bodyPr wrap="none" rtlCol="0">
            <a:spAutoFit/>
          </a:bodyPr>
          <a:lstStyle/>
          <a:p>
            <a:r>
              <a:rPr lang="en-US" sz="800" b="1" smtClean="0">
                <a:solidFill>
                  <a:schemeClr val="bg1"/>
                </a:solidFill>
                <a:latin typeface="Arial" pitchFamily="34" charset="0"/>
                <a:cs typeface="Arial" pitchFamily="34" charset="0"/>
              </a:rPr>
              <a:t>25</a:t>
            </a:r>
            <a:r>
              <a:rPr lang="en-US" sz="800" b="1">
                <a:solidFill>
                  <a:schemeClr val="bg1"/>
                </a:solidFill>
                <a:latin typeface="Arial" pitchFamily="34" charset="0"/>
                <a:cs typeface="Arial" pitchFamily="34" charset="0"/>
              </a:rPr>
              <a:t>M</a:t>
            </a:r>
            <a:r>
              <a:rPr lang="en-US" sz="800" b="1" smtClean="0">
                <a:solidFill>
                  <a:schemeClr val="bg1"/>
                </a:solidFill>
                <a:latin typeface="Arial" pitchFamily="34" charset="0"/>
                <a:cs typeface="Arial" pitchFamily="34" charset="0"/>
              </a:rPr>
              <a:t>(BA</a:t>
            </a:r>
            <a:r>
              <a:rPr lang="en-US" sz="800" b="1" dirty="0" smtClean="0">
                <a:solidFill>
                  <a:schemeClr val="bg1"/>
                </a:solidFill>
                <a:latin typeface="Arial" pitchFamily="34" charset="0"/>
                <a:cs typeface="Arial" pitchFamily="34" charset="0"/>
              </a:rPr>
              <a:t>)</a:t>
            </a:r>
            <a:endParaRPr lang="en-US" sz="800" b="1" dirty="0">
              <a:solidFill>
                <a:schemeClr val="bg1"/>
              </a:solidFill>
              <a:latin typeface="Arial" pitchFamily="34" charset="0"/>
              <a:cs typeface="Arial" pitchFamily="34" charset="0"/>
            </a:endParaRPr>
          </a:p>
        </p:txBody>
      </p:sp>
      <p:sp>
        <p:nvSpPr>
          <p:cNvPr id="161" name="TextBox 160"/>
          <p:cNvSpPr txBox="1"/>
          <p:nvPr/>
        </p:nvSpPr>
        <p:spPr>
          <a:xfrm rot="16200000">
            <a:off x="7754473" y="1350195"/>
            <a:ext cx="588623" cy="215444"/>
          </a:xfrm>
          <a:prstGeom prst="rect">
            <a:avLst/>
          </a:prstGeom>
          <a:noFill/>
        </p:spPr>
        <p:txBody>
          <a:bodyPr wrap="none" rtlCol="0">
            <a:spAutoFit/>
          </a:bodyPr>
          <a:lstStyle/>
          <a:p>
            <a:r>
              <a:rPr lang="en-US" sz="800" b="1" smtClean="0">
                <a:solidFill>
                  <a:schemeClr val="bg1"/>
                </a:solidFill>
                <a:latin typeface="Arial" pitchFamily="34" charset="0"/>
                <a:cs typeface="Arial" pitchFamily="34" charset="0"/>
              </a:rPr>
              <a:t>26N(BA</a:t>
            </a:r>
            <a:r>
              <a:rPr lang="en-US" sz="800" b="1" dirty="0" smtClean="0">
                <a:solidFill>
                  <a:schemeClr val="bg1"/>
                </a:solidFill>
                <a:latin typeface="Arial" pitchFamily="34" charset="0"/>
                <a:cs typeface="Arial" pitchFamily="34" charset="0"/>
              </a:rPr>
              <a:t>)</a:t>
            </a:r>
            <a:endParaRPr lang="en-US" sz="800" b="1" dirty="0">
              <a:solidFill>
                <a:schemeClr val="bg1"/>
              </a:solidFill>
              <a:latin typeface="Arial" pitchFamily="34" charset="0"/>
              <a:cs typeface="Arial" pitchFamily="34" charset="0"/>
            </a:endParaRPr>
          </a:p>
        </p:txBody>
      </p:sp>
      <p:sp>
        <p:nvSpPr>
          <p:cNvPr id="162" name="TextBox 161"/>
          <p:cNvSpPr txBox="1"/>
          <p:nvPr/>
        </p:nvSpPr>
        <p:spPr>
          <a:xfrm rot="16200000">
            <a:off x="7766093" y="2689521"/>
            <a:ext cx="588623" cy="215444"/>
          </a:xfrm>
          <a:prstGeom prst="rect">
            <a:avLst/>
          </a:prstGeom>
          <a:noFill/>
        </p:spPr>
        <p:txBody>
          <a:bodyPr wrap="none" rtlCol="0">
            <a:spAutoFit/>
          </a:bodyPr>
          <a:lstStyle/>
          <a:p>
            <a:r>
              <a:rPr lang="en-US" sz="800" b="1" smtClean="0">
                <a:solidFill>
                  <a:schemeClr val="bg1"/>
                </a:solidFill>
                <a:latin typeface="Arial" pitchFamily="34" charset="0"/>
                <a:cs typeface="Arial" pitchFamily="34" charset="0"/>
              </a:rPr>
              <a:t>31N(BA</a:t>
            </a:r>
            <a:r>
              <a:rPr lang="en-US" sz="800" b="1" dirty="0" smtClean="0">
                <a:solidFill>
                  <a:schemeClr val="bg1"/>
                </a:solidFill>
                <a:latin typeface="Arial" pitchFamily="34" charset="0"/>
                <a:cs typeface="Arial" pitchFamily="34" charset="0"/>
              </a:rPr>
              <a:t>)</a:t>
            </a:r>
            <a:endParaRPr lang="en-US" sz="800" b="1" dirty="0">
              <a:solidFill>
                <a:schemeClr val="bg1"/>
              </a:solidFill>
              <a:latin typeface="Arial" pitchFamily="34" charset="0"/>
              <a:cs typeface="Arial" pitchFamily="34" charset="0"/>
            </a:endParaRPr>
          </a:p>
        </p:txBody>
      </p:sp>
      <p:sp>
        <p:nvSpPr>
          <p:cNvPr id="163" name="TextBox 162"/>
          <p:cNvSpPr txBox="1"/>
          <p:nvPr/>
        </p:nvSpPr>
        <p:spPr>
          <a:xfrm rot="16200000">
            <a:off x="5004408" y="4451140"/>
            <a:ext cx="588623" cy="215444"/>
          </a:xfrm>
          <a:prstGeom prst="rect">
            <a:avLst/>
          </a:prstGeom>
          <a:noFill/>
        </p:spPr>
        <p:txBody>
          <a:bodyPr wrap="none" rtlCol="0">
            <a:spAutoFit/>
          </a:bodyPr>
          <a:lstStyle/>
          <a:p>
            <a:r>
              <a:rPr lang="en-US" sz="800" b="1" smtClean="0">
                <a:solidFill>
                  <a:schemeClr val="bg1"/>
                </a:solidFill>
                <a:latin typeface="Arial" pitchFamily="34" charset="0"/>
                <a:cs typeface="Arial" pitchFamily="34" charset="0"/>
              </a:rPr>
              <a:t>32N(BA</a:t>
            </a:r>
            <a:r>
              <a:rPr lang="en-US" sz="800" b="1" dirty="0" smtClean="0">
                <a:solidFill>
                  <a:schemeClr val="bg1"/>
                </a:solidFill>
                <a:latin typeface="Arial" pitchFamily="34" charset="0"/>
                <a:cs typeface="Arial" pitchFamily="34" charset="0"/>
              </a:rPr>
              <a:t>)</a:t>
            </a:r>
            <a:endParaRPr lang="en-US" sz="800" b="1"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13101034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 name="TextBox 128"/>
          <p:cNvSpPr txBox="1"/>
          <p:nvPr/>
        </p:nvSpPr>
        <p:spPr>
          <a:xfrm>
            <a:off x="4468025" y="3433254"/>
            <a:ext cx="519694" cy="246221"/>
          </a:xfrm>
          <a:prstGeom prst="rect">
            <a:avLst/>
          </a:prstGeom>
          <a:noFill/>
        </p:spPr>
        <p:txBody>
          <a:bodyPr wrap="none" rtlCol="0">
            <a:spAutoFit/>
          </a:bodyPr>
          <a:lstStyle/>
          <a:p>
            <a:r>
              <a:rPr lang="en-US" sz="1000" b="1" dirty="0" smtClean="0"/>
              <a:t>300bp</a:t>
            </a:r>
            <a:endParaRPr lang="en-US" sz="1000" b="1" dirty="0"/>
          </a:p>
        </p:txBody>
      </p:sp>
      <p:cxnSp>
        <p:nvCxnSpPr>
          <p:cNvPr id="153" name="Straight Arrow Connector 152"/>
          <p:cNvCxnSpPr/>
          <p:nvPr/>
        </p:nvCxnSpPr>
        <p:spPr>
          <a:xfrm flipH="1">
            <a:off x="4892611" y="3572285"/>
            <a:ext cx="19056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75" name="TextBox 174"/>
          <p:cNvSpPr txBox="1"/>
          <p:nvPr/>
        </p:nvSpPr>
        <p:spPr>
          <a:xfrm rot="18354457">
            <a:off x="6343443" y="2846022"/>
            <a:ext cx="611065" cy="215444"/>
          </a:xfrm>
          <a:prstGeom prst="rect">
            <a:avLst/>
          </a:prstGeom>
          <a:noFill/>
        </p:spPr>
        <p:txBody>
          <a:bodyPr wrap="none" rtlCol="0">
            <a:spAutoFit/>
          </a:bodyPr>
          <a:lstStyle/>
          <a:p>
            <a:r>
              <a:rPr lang="en-US" sz="800" b="1" dirty="0" smtClean="0">
                <a:latin typeface="Arial" pitchFamily="34" charset="0"/>
                <a:cs typeface="Arial" pitchFamily="34" charset="0"/>
              </a:rPr>
              <a:t>27M(MA)</a:t>
            </a:r>
            <a:endParaRPr lang="en-US" sz="800" b="1" dirty="0">
              <a:latin typeface="Arial" pitchFamily="34" charset="0"/>
              <a:cs typeface="Arial" pitchFamily="34" charset="0"/>
            </a:endParaRPr>
          </a:p>
        </p:txBody>
      </p:sp>
      <p:sp>
        <p:nvSpPr>
          <p:cNvPr id="181" name="TextBox 180"/>
          <p:cNvSpPr txBox="1"/>
          <p:nvPr/>
        </p:nvSpPr>
        <p:spPr>
          <a:xfrm rot="18354457">
            <a:off x="6003305" y="2874120"/>
            <a:ext cx="599844" cy="215444"/>
          </a:xfrm>
          <a:prstGeom prst="rect">
            <a:avLst/>
          </a:prstGeom>
          <a:noFill/>
        </p:spPr>
        <p:txBody>
          <a:bodyPr wrap="none" rtlCol="0">
            <a:spAutoFit/>
          </a:bodyPr>
          <a:lstStyle/>
          <a:p>
            <a:r>
              <a:rPr lang="en-US" sz="800" b="1" dirty="0" smtClean="0">
                <a:latin typeface="Arial" pitchFamily="34" charset="0"/>
                <a:cs typeface="Arial" pitchFamily="34" charset="0"/>
              </a:rPr>
              <a:t>37M(BA)</a:t>
            </a:r>
            <a:endParaRPr lang="en-US" sz="800" b="1" dirty="0">
              <a:latin typeface="Arial" pitchFamily="34" charset="0"/>
              <a:cs typeface="Arial" pitchFamily="34" charset="0"/>
            </a:endParaRPr>
          </a:p>
        </p:txBody>
      </p:sp>
      <p:sp>
        <p:nvSpPr>
          <p:cNvPr id="183" name="TextBox 182"/>
          <p:cNvSpPr txBox="1"/>
          <p:nvPr/>
        </p:nvSpPr>
        <p:spPr>
          <a:xfrm rot="18354457">
            <a:off x="6689582" y="2856729"/>
            <a:ext cx="599844" cy="215444"/>
          </a:xfrm>
          <a:prstGeom prst="rect">
            <a:avLst/>
          </a:prstGeom>
          <a:noFill/>
        </p:spPr>
        <p:txBody>
          <a:bodyPr wrap="none" rtlCol="0">
            <a:spAutoFit/>
          </a:bodyPr>
          <a:lstStyle/>
          <a:p>
            <a:r>
              <a:rPr lang="en-US" sz="800" b="1" dirty="0" smtClean="0">
                <a:latin typeface="Arial" pitchFamily="34" charset="0"/>
                <a:cs typeface="Arial" pitchFamily="34" charset="0"/>
              </a:rPr>
              <a:t>39M(BA)</a:t>
            </a:r>
            <a:endParaRPr lang="en-US" sz="800" b="1" dirty="0">
              <a:latin typeface="Arial" pitchFamily="34" charset="0"/>
              <a:cs typeface="Arial" pitchFamily="34" charset="0"/>
            </a:endParaRPr>
          </a:p>
        </p:txBody>
      </p:sp>
      <p:sp>
        <p:nvSpPr>
          <p:cNvPr id="230" name="TextBox 229"/>
          <p:cNvSpPr txBox="1"/>
          <p:nvPr/>
        </p:nvSpPr>
        <p:spPr>
          <a:xfrm rot="18354457">
            <a:off x="5081688" y="2892435"/>
            <a:ext cx="522900" cy="215444"/>
          </a:xfrm>
          <a:prstGeom prst="rect">
            <a:avLst/>
          </a:prstGeom>
          <a:noFill/>
        </p:spPr>
        <p:txBody>
          <a:bodyPr wrap="none" rtlCol="0">
            <a:spAutoFit/>
          </a:bodyPr>
          <a:lstStyle/>
          <a:p>
            <a:r>
              <a:rPr lang="en-US" sz="800" b="1" dirty="0" smtClean="0">
                <a:latin typeface="Arial" pitchFamily="34" charset="0"/>
                <a:cs typeface="Arial" pitchFamily="34" charset="0"/>
              </a:rPr>
              <a:t>Marker</a:t>
            </a:r>
            <a:endParaRPr lang="en-US" sz="800" b="1" dirty="0">
              <a:latin typeface="Arial" pitchFamily="34" charset="0"/>
              <a:cs typeface="Arial" pitchFamily="34" charset="0"/>
            </a:endParaRPr>
          </a:p>
        </p:txBody>
      </p:sp>
      <p:grpSp>
        <p:nvGrpSpPr>
          <p:cNvPr id="321" name="Group 320"/>
          <p:cNvGrpSpPr/>
          <p:nvPr/>
        </p:nvGrpSpPr>
        <p:grpSpPr>
          <a:xfrm>
            <a:off x="5702009" y="2620313"/>
            <a:ext cx="354638" cy="152400"/>
            <a:chOff x="1992034" y="688435"/>
            <a:chExt cx="354638" cy="152400"/>
          </a:xfrm>
        </p:grpSpPr>
        <p:cxnSp>
          <p:nvCxnSpPr>
            <p:cNvPr id="322" name="Straight Connector 321"/>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323" name="Straight Connector 322"/>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324" name="Straight Connector 323"/>
            <p:cNvCxnSpPr/>
            <p:nvPr/>
          </p:nvCxnSpPr>
          <p:spPr>
            <a:xfrm>
              <a:off x="1992034" y="697960"/>
              <a:ext cx="354638" cy="0"/>
            </a:xfrm>
            <a:prstGeom prst="line">
              <a:avLst/>
            </a:prstGeom>
          </p:spPr>
          <p:style>
            <a:lnRef idx="2">
              <a:schemeClr val="dk1"/>
            </a:lnRef>
            <a:fillRef idx="0">
              <a:schemeClr val="dk1"/>
            </a:fillRef>
            <a:effectRef idx="1">
              <a:schemeClr val="dk1"/>
            </a:effectRef>
            <a:fontRef idx="minor">
              <a:schemeClr val="tx1"/>
            </a:fontRef>
          </p:style>
        </p:cxnSp>
      </p:grpSp>
      <p:sp>
        <p:nvSpPr>
          <p:cNvPr id="138" name="TextBox 137"/>
          <p:cNvSpPr txBox="1"/>
          <p:nvPr/>
        </p:nvSpPr>
        <p:spPr>
          <a:xfrm rot="18354457">
            <a:off x="7306539" y="2855984"/>
            <a:ext cx="588623" cy="215444"/>
          </a:xfrm>
          <a:prstGeom prst="rect">
            <a:avLst/>
          </a:prstGeom>
          <a:noFill/>
        </p:spPr>
        <p:txBody>
          <a:bodyPr wrap="none" rtlCol="0">
            <a:spAutoFit/>
          </a:bodyPr>
          <a:lstStyle/>
          <a:p>
            <a:r>
              <a:rPr lang="en-US" sz="800" b="1" dirty="0" smtClean="0">
                <a:latin typeface="Arial" pitchFamily="34" charset="0"/>
                <a:cs typeface="Arial" pitchFamily="34" charset="0"/>
              </a:rPr>
              <a:t>46N(BA)</a:t>
            </a:r>
            <a:endParaRPr lang="en-US" sz="800" b="1" dirty="0">
              <a:latin typeface="Arial" pitchFamily="34" charset="0"/>
              <a:cs typeface="Arial" pitchFamily="34" charset="0"/>
            </a:endParaRPr>
          </a:p>
        </p:txBody>
      </p:sp>
      <p:sp>
        <p:nvSpPr>
          <p:cNvPr id="174" name="TextBox 173"/>
          <p:cNvSpPr txBox="1"/>
          <p:nvPr/>
        </p:nvSpPr>
        <p:spPr>
          <a:xfrm rot="18354457">
            <a:off x="6962771" y="2865818"/>
            <a:ext cx="588623" cy="215444"/>
          </a:xfrm>
          <a:prstGeom prst="rect">
            <a:avLst/>
          </a:prstGeom>
          <a:noFill/>
        </p:spPr>
        <p:txBody>
          <a:bodyPr wrap="none" rtlCol="0">
            <a:spAutoFit/>
          </a:bodyPr>
          <a:lstStyle/>
          <a:p>
            <a:r>
              <a:rPr lang="en-US" sz="800" b="1" dirty="0" smtClean="0">
                <a:latin typeface="Arial" pitchFamily="34" charset="0"/>
                <a:cs typeface="Arial" pitchFamily="34" charset="0"/>
              </a:rPr>
              <a:t>40N(BA)</a:t>
            </a:r>
            <a:endParaRPr lang="en-US" sz="800" b="1" dirty="0">
              <a:latin typeface="Arial" pitchFamily="34" charset="0"/>
              <a:cs typeface="Arial" pitchFamily="34" charset="0"/>
            </a:endParaRPr>
          </a:p>
        </p:txBody>
      </p:sp>
      <p:sp>
        <p:nvSpPr>
          <p:cNvPr id="219" name="TextBox 218"/>
          <p:cNvSpPr txBox="1"/>
          <p:nvPr/>
        </p:nvSpPr>
        <p:spPr>
          <a:xfrm rot="18354457">
            <a:off x="5403260" y="2865818"/>
            <a:ext cx="599844" cy="215444"/>
          </a:xfrm>
          <a:prstGeom prst="rect">
            <a:avLst/>
          </a:prstGeom>
          <a:noFill/>
        </p:spPr>
        <p:txBody>
          <a:bodyPr wrap="none" rtlCol="0">
            <a:spAutoFit/>
          </a:bodyPr>
          <a:lstStyle/>
          <a:p>
            <a:r>
              <a:rPr lang="en-US" sz="800" b="1" dirty="0" smtClean="0">
                <a:latin typeface="Arial" pitchFamily="34" charset="0"/>
                <a:cs typeface="Arial" pitchFamily="34" charset="0"/>
              </a:rPr>
              <a:t>35M(BA)</a:t>
            </a:r>
            <a:endParaRPr lang="en-US" sz="800" b="1" dirty="0">
              <a:latin typeface="Arial" pitchFamily="34" charset="0"/>
              <a:cs typeface="Arial" pitchFamily="34" charset="0"/>
            </a:endParaRPr>
          </a:p>
        </p:txBody>
      </p:sp>
      <p:sp>
        <p:nvSpPr>
          <p:cNvPr id="209" name="TextBox 208"/>
          <p:cNvSpPr txBox="1"/>
          <p:nvPr/>
        </p:nvSpPr>
        <p:spPr>
          <a:xfrm rot="18354457">
            <a:off x="5716114" y="2865818"/>
            <a:ext cx="588623" cy="215444"/>
          </a:xfrm>
          <a:prstGeom prst="rect">
            <a:avLst/>
          </a:prstGeom>
          <a:noFill/>
        </p:spPr>
        <p:txBody>
          <a:bodyPr wrap="none" rtlCol="0">
            <a:spAutoFit/>
          </a:bodyPr>
          <a:lstStyle/>
          <a:p>
            <a:r>
              <a:rPr lang="en-US" sz="800" b="1" dirty="0" smtClean="0">
                <a:latin typeface="Arial" pitchFamily="34" charset="0"/>
                <a:cs typeface="Arial" pitchFamily="34" charset="0"/>
              </a:rPr>
              <a:t>36N(BA)</a:t>
            </a:r>
            <a:endParaRPr lang="en-US" sz="800" b="1" dirty="0">
              <a:latin typeface="Arial" pitchFamily="34" charset="0"/>
              <a:cs typeface="Arial" pitchFamily="34" charset="0"/>
            </a:endParaRPr>
          </a:p>
        </p:txBody>
      </p:sp>
      <p:sp>
        <p:nvSpPr>
          <p:cNvPr id="242" name="TextBox 241"/>
          <p:cNvSpPr txBox="1"/>
          <p:nvPr/>
        </p:nvSpPr>
        <p:spPr>
          <a:xfrm rot="18354457">
            <a:off x="7555383" y="2833358"/>
            <a:ext cx="679994" cy="215444"/>
          </a:xfrm>
          <a:prstGeom prst="rect">
            <a:avLst/>
          </a:prstGeom>
          <a:noFill/>
        </p:spPr>
        <p:txBody>
          <a:bodyPr wrap="none" rtlCol="0">
            <a:spAutoFit/>
          </a:bodyPr>
          <a:lstStyle/>
          <a:p>
            <a:r>
              <a:rPr lang="en-US" sz="800" b="1" dirty="0" smtClean="0">
                <a:latin typeface="Arial" pitchFamily="34" charset="0"/>
                <a:cs typeface="Arial" pitchFamily="34" charset="0"/>
              </a:rPr>
              <a:t>29M(MAS)</a:t>
            </a:r>
            <a:endParaRPr lang="en-US" sz="800" b="1" dirty="0">
              <a:latin typeface="Arial" pitchFamily="34" charset="0"/>
              <a:cs typeface="Arial" pitchFamily="34" charset="0"/>
            </a:endParaRPr>
          </a:p>
        </p:txBody>
      </p:sp>
      <p:sp>
        <p:nvSpPr>
          <p:cNvPr id="243" name="TextBox 242"/>
          <p:cNvSpPr txBox="1"/>
          <p:nvPr/>
        </p:nvSpPr>
        <p:spPr>
          <a:xfrm>
            <a:off x="7958118" y="3910315"/>
            <a:ext cx="453970" cy="246221"/>
          </a:xfrm>
          <a:prstGeom prst="rect">
            <a:avLst/>
          </a:prstGeom>
          <a:noFill/>
        </p:spPr>
        <p:txBody>
          <a:bodyPr wrap="none" rtlCol="0">
            <a:spAutoFit/>
          </a:bodyPr>
          <a:lstStyle/>
          <a:p>
            <a:r>
              <a:rPr lang="en-US" sz="1000" b="1" dirty="0" smtClean="0"/>
              <a:t>65bp</a:t>
            </a:r>
            <a:endParaRPr lang="en-US" sz="1000" b="1" dirty="0"/>
          </a:p>
        </p:txBody>
      </p:sp>
      <p:cxnSp>
        <p:nvCxnSpPr>
          <p:cNvPr id="244" name="Straight Arrow Connector 243"/>
          <p:cNvCxnSpPr/>
          <p:nvPr/>
        </p:nvCxnSpPr>
        <p:spPr>
          <a:xfrm>
            <a:off x="5958670" y="5271673"/>
            <a:ext cx="17860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45" name="TextBox 244"/>
          <p:cNvSpPr txBox="1"/>
          <p:nvPr/>
        </p:nvSpPr>
        <p:spPr>
          <a:xfrm>
            <a:off x="7970493" y="3439334"/>
            <a:ext cx="519694" cy="246221"/>
          </a:xfrm>
          <a:prstGeom prst="rect">
            <a:avLst/>
          </a:prstGeom>
          <a:noFill/>
        </p:spPr>
        <p:txBody>
          <a:bodyPr wrap="none" rtlCol="0">
            <a:spAutoFit/>
          </a:bodyPr>
          <a:lstStyle/>
          <a:p>
            <a:r>
              <a:rPr lang="en-US" sz="1000" b="1" dirty="0" smtClean="0"/>
              <a:t>227bp</a:t>
            </a:r>
            <a:endParaRPr lang="en-US" sz="1000" b="1" dirty="0"/>
          </a:p>
        </p:txBody>
      </p:sp>
      <p:sp>
        <p:nvSpPr>
          <p:cNvPr id="246" name="TextBox 245"/>
          <p:cNvSpPr txBox="1"/>
          <p:nvPr/>
        </p:nvSpPr>
        <p:spPr>
          <a:xfrm>
            <a:off x="7974548" y="3326064"/>
            <a:ext cx="519694" cy="246221"/>
          </a:xfrm>
          <a:prstGeom prst="rect">
            <a:avLst/>
          </a:prstGeom>
          <a:noFill/>
        </p:spPr>
        <p:txBody>
          <a:bodyPr wrap="none" rtlCol="0">
            <a:spAutoFit/>
          </a:bodyPr>
          <a:lstStyle/>
          <a:p>
            <a:r>
              <a:rPr lang="en-US" sz="1000" b="1" dirty="0" smtClean="0"/>
              <a:t>292bp</a:t>
            </a:r>
            <a:endParaRPr lang="en-US" sz="1000" b="1" dirty="0"/>
          </a:p>
        </p:txBody>
      </p:sp>
      <p:cxnSp>
        <p:nvCxnSpPr>
          <p:cNvPr id="247" name="Straight Arrow Connector 246"/>
          <p:cNvCxnSpPr/>
          <p:nvPr/>
        </p:nvCxnSpPr>
        <p:spPr>
          <a:xfrm>
            <a:off x="7882903" y="3444844"/>
            <a:ext cx="17860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48" name="Straight Arrow Connector 247"/>
          <p:cNvCxnSpPr/>
          <p:nvPr/>
        </p:nvCxnSpPr>
        <p:spPr>
          <a:xfrm>
            <a:off x="7873375" y="3548040"/>
            <a:ext cx="17860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pSp>
        <p:nvGrpSpPr>
          <p:cNvPr id="87" name="Group 86"/>
          <p:cNvGrpSpPr/>
          <p:nvPr/>
        </p:nvGrpSpPr>
        <p:grpSpPr>
          <a:xfrm>
            <a:off x="7027703" y="2614811"/>
            <a:ext cx="354638" cy="152400"/>
            <a:chOff x="1992034" y="688435"/>
            <a:chExt cx="354638" cy="152400"/>
          </a:xfrm>
        </p:grpSpPr>
        <p:cxnSp>
          <p:nvCxnSpPr>
            <p:cNvPr id="88" name="Straight Connector 87"/>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89" name="Straight Connector 88"/>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90" name="Straight Connector 89"/>
            <p:cNvCxnSpPr/>
            <p:nvPr/>
          </p:nvCxnSpPr>
          <p:spPr>
            <a:xfrm>
              <a:off x="1992034" y="697960"/>
              <a:ext cx="354638" cy="0"/>
            </a:xfrm>
            <a:prstGeom prst="line">
              <a:avLst/>
            </a:prstGeom>
          </p:spPr>
          <p:style>
            <a:lnRef idx="2">
              <a:schemeClr val="dk1"/>
            </a:lnRef>
            <a:fillRef idx="0">
              <a:schemeClr val="dk1"/>
            </a:fillRef>
            <a:effectRef idx="1">
              <a:schemeClr val="dk1"/>
            </a:effectRef>
            <a:fontRef idx="minor">
              <a:schemeClr val="tx1"/>
            </a:fontRef>
          </p:style>
        </p:cxnSp>
      </p:grpSp>
      <p:sp>
        <p:nvSpPr>
          <p:cNvPr id="97" name="TextBox 96"/>
          <p:cNvSpPr txBox="1"/>
          <p:nvPr/>
        </p:nvSpPr>
        <p:spPr>
          <a:xfrm>
            <a:off x="5722368" y="2430145"/>
            <a:ext cx="300082" cy="369332"/>
          </a:xfrm>
          <a:prstGeom prst="rect">
            <a:avLst/>
          </a:prstGeom>
          <a:noFill/>
        </p:spPr>
        <p:txBody>
          <a:bodyPr wrap="none" rtlCol="0">
            <a:spAutoFit/>
          </a:bodyPr>
          <a:lstStyle/>
          <a:p>
            <a:r>
              <a:rPr lang="en-US" dirty="0" smtClean="0"/>
              <a:t>*</a:t>
            </a:r>
            <a:endParaRPr lang="en-US" dirty="0"/>
          </a:p>
        </p:txBody>
      </p:sp>
      <p:sp>
        <p:nvSpPr>
          <p:cNvPr id="98" name="TextBox 97"/>
          <p:cNvSpPr txBox="1"/>
          <p:nvPr/>
        </p:nvSpPr>
        <p:spPr>
          <a:xfrm>
            <a:off x="7032662" y="2420252"/>
            <a:ext cx="300082" cy="369332"/>
          </a:xfrm>
          <a:prstGeom prst="rect">
            <a:avLst/>
          </a:prstGeom>
          <a:noFill/>
        </p:spPr>
        <p:txBody>
          <a:bodyPr wrap="none" rtlCol="0">
            <a:spAutoFit/>
          </a:bodyPr>
          <a:lstStyle/>
          <a:p>
            <a:r>
              <a:rPr lang="en-US" dirty="0" smtClean="0"/>
              <a:t>*</a:t>
            </a:r>
            <a:endParaRPr lang="en-US" dirty="0"/>
          </a:p>
        </p:txBody>
      </p:sp>
      <p:sp>
        <p:nvSpPr>
          <p:cNvPr id="130" name="TextBox 129"/>
          <p:cNvSpPr txBox="1"/>
          <p:nvPr/>
        </p:nvSpPr>
        <p:spPr>
          <a:xfrm>
            <a:off x="374812" y="1633279"/>
            <a:ext cx="519694" cy="246221"/>
          </a:xfrm>
          <a:prstGeom prst="rect">
            <a:avLst/>
          </a:prstGeom>
          <a:noFill/>
        </p:spPr>
        <p:txBody>
          <a:bodyPr wrap="none" rtlCol="0">
            <a:spAutoFit/>
          </a:bodyPr>
          <a:lstStyle/>
          <a:p>
            <a:r>
              <a:rPr lang="en-US" sz="1000" b="1" dirty="0" smtClean="0"/>
              <a:t>300bp</a:t>
            </a:r>
            <a:endParaRPr lang="en-US" sz="1000" b="1" dirty="0"/>
          </a:p>
        </p:txBody>
      </p:sp>
      <p:cxnSp>
        <p:nvCxnSpPr>
          <p:cNvPr id="151" name="Straight Arrow Connector 150"/>
          <p:cNvCxnSpPr/>
          <p:nvPr/>
        </p:nvCxnSpPr>
        <p:spPr>
          <a:xfrm flipH="1">
            <a:off x="829983" y="1720489"/>
            <a:ext cx="19056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90" name="TextBox 189"/>
          <p:cNvSpPr txBox="1"/>
          <p:nvPr/>
        </p:nvSpPr>
        <p:spPr>
          <a:xfrm rot="18354457">
            <a:off x="1320666" y="2896255"/>
            <a:ext cx="599844" cy="215444"/>
          </a:xfrm>
          <a:prstGeom prst="rect">
            <a:avLst/>
          </a:prstGeom>
          <a:noFill/>
        </p:spPr>
        <p:txBody>
          <a:bodyPr wrap="none" rtlCol="0">
            <a:spAutoFit/>
          </a:bodyPr>
          <a:lstStyle/>
          <a:p>
            <a:r>
              <a:rPr lang="en-US" sz="800" b="1" dirty="0" smtClean="0">
                <a:latin typeface="Arial" pitchFamily="34" charset="0"/>
                <a:cs typeface="Arial" pitchFamily="34" charset="0"/>
              </a:rPr>
              <a:t>15M(BA)</a:t>
            </a:r>
            <a:endParaRPr lang="en-US" sz="800" b="1" dirty="0">
              <a:latin typeface="Arial" pitchFamily="34" charset="0"/>
              <a:cs typeface="Arial" pitchFamily="34" charset="0"/>
            </a:endParaRPr>
          </a:p>
        </p:txBody>
      </p:sp>
      <p:sp>
        <p:nvSpPr>
          <p:cNvPr id="191" name="TextBox 190"/>
          <p:cNvSpPr txBox="1"/>
          <p:nvPr/>
        </p:nvSpPr>
        <p:spPr>
          <a:xfrm rot="18354457">
            <a:off x="1685933" y="2878547"/>
            <a:ext cx="588623" cy="215444"/>
          </a:xfrm>
          <a:prstGeom prst="rect">
            <a:avLst/>
          </a:prstGeom>
          <a:noFill/>
        </p:spPr>
        <p:txBody>
          <a:bodyPr wrap="none" rtlCol="0">
            <a:spAutoFit/>
          </a:bodyPr>
          <a:lstStyle/>
          <a:p>
            <a:r>
              <a:rPr lang="en-US" sz="800" b="1" dirty="0" smtClean="0">
                <a:latin typeface="Arial" pitchFamily="34" charset="0"/>
                <a:cs typeface="Arial" pitchFamily="34" charset="0"/>
              </a:rPr>
              <a:t>16N(BA)</a:t>
            </a:r>
            <a:endParaRPr lang="en-US" sz="800" b="1" dirty="0">
              <a:latin typeface="Arial" pitchFamily="34" charset="0"/>
              <a:cs typeface="Arial" pitchFamily="34" charset="0"/>
            </a:endParaRPr>
          </a:p>
        </p:txBody>
      </p:sp>
      <p:sp>
        <p:nvSpPr>
          <p:cNvPr id="192" name="TextBox 191"/>
          <p:cNvSpPr txBox="1"/>
          <p:nvPr/>
        </p:nvSpPr>
        <p:spPr>
          <a:xfrm rot="18354457">
            <a:off x="1966013" y="2884868"/>
            <a:ext cx="599844" cy="215444"/>
          </a:xfrm>
          <a:prstGeom prst="rect">
            <a:avLst/>
          </a:prstGeom>
          <a:noFill/>
        </p:spPr>
        <p:txBody>
          <a:bodyPr wrap="none" rtlCol="0">
            <a:spAutoFit/>
          </a:bodyPr>
          <a:lstStyle/>
          <a:p>
            <a:r>
              <a:rPr lang="en-US" sz="800" b="1" dirty="0" smtClean="0">
                <a:latin typeface="Arial" pitchFamily="34" charset="0"/>
                <a:cs typeface="Arial" pitchFamily="34" charset="0"/>
              </a:rPr>
              <a:t>17M(BA)</a:t>
            </a:r>
            <a:endParaRPr lang="en-US" sz="800" b="1" dirty="0">
              <a:latin typeface="Arial" pitchFamily="34" charset="0"/>
              <a:cs typeface="Arial" pitchFamily="34" charset="0"/>
            </a:endParaRPr>
          </a:p>
        </p:txBody>
      </p:sp>
      <p:sp>
        <p:nvSpPr>
          <p:cNvPr id="193" name="TextBox 192"/>
          <p:cNvSpPr txBox="1"/>
          <p:nvPr/>
        </p:nvSpPr>
        <p:spPr>
          <a:xfrm rot="18354457">
            <a:off x="2329125" y="2905557"/>
            <a:ext cx="588623" cy="215444"/>
          </a:xfrm>
          <a:prstGeom prst="rect">
            <a:avLst/>
          </a:prstGeom>
          <a:noFill/>
        </p:spPr>
        <p:txBody>
          <a:bodyPr wrap="none" rtlCol="0">
            <a:spAutoFit/>
          </a:bodyPr>
          <a:lstStyle/>
          <a:p>
            <a:r>
              <a:rPr lang="en-US" sz="800" b="1" dirty="0" smtClean="0">
                <a:latin typeface="Arial" pitchFamily="34" charset="0"/>
                <a:cs typeface="Arial" pitchFamily="34" charset="0"/>
              </a:rPr>
              <a:t>18N(BA)</a:t>
            </a:r>
            <a:endParaRPr lang="en-US" sz="800" b="1" dirty="0">
              <a:latin typeface="Arial" pitchFamily="34" charset="0"/>
              <a:cs typeface="Arial" pitchFamily="34" charset="0"/>
            </a:endParaRPr>
          </a:p>
        </p:txBody>
      </p:sp>
      <p:sp>
        <p:nvSpPr>
          <p:cNvPr id="194" name="TextBox 193"/>
          <p:cNvSpPr txBox="1"/>
          <p:nvPr/>
        </p:nvSpPr>
        <p:spPr>
          <a:xfrm rot="18354457">
            <a:off x="3433682" y="2891216"/>
            <a:ext cx="611065" cy="215444"/>
          </a:xfrm>
          <a:prstGeom prst="rect">
            <a:avLst/>
          </a:prstGeom>
          <a:noFill/>
        </p:spPr>
        <p:txBody>
          <a:bodyPr wrap="none" rtlCol="0">
            <a:spAutoFit/>
          </a:bodyPr>
          <a:lstStyle/>
          <a:p>
            <a:r>
              <a:rPr lang="en-US" sz="800" b="1" dirty="0" smtClean="0">
                <a:latin typeface="Arial" pitchFamily="34" charset="0"/>
                <a:cs typeface="Arial" pitchFamily="34" charset="0"/>
              </a:rPr>
              <a:t>19M(MA)</a:t>
            </a:r>
            <a:endParaRPr lang="en-US" sz="800" b="1" dirty="0">
              <a:latin typeface="Arial" pitchFamily="34" charset="0"/>
              <a:cs typeface="Arial" pitchFamily="34" charset="0"/>
            </a:endParaRPr>
          </a:p>
        </p:txBody>
      </p:sp>
      <p:sp>
        <p:nvSpPr>
          <p:cNvPr id="132" name="TextBox 131"/>
          <p:cNvSpPr txBox="1"/>
          <p:nvPr/>
        </p:nvSpPr>
        <p:spPr>
          <a:xfrm rot="18354457">
            <a:off x="1411486" y="1144901"/>
            <a:ext cx="542136" cy="215444"/>
          </a:xfrm>
          <a:prstGeom prst="rect">
            <a:avLst/>
          </a:prstGeom>
          <a:noFill/>
        </p:spPr>
        <p:txBody>
          <a:bodyPr wrap="none" rtlCol="0">
            <a:spAutoFit/>
          </a:bodyPr>
          <a:lstStyle/>
          <a:p>
            <a:r>
              <a:rPr lang="en-US" sz="800" b="1" dirty="0" smtClean="0">
                <a:latin typeface="Arial" pitchFamily="34" charset="0"/>
                <a:cs typeface="Arial" pitchFamily="34" charset="0"/>
              </a:rPr>
              <a:t>1M(BA)</a:t>
            </a:r>
            <a:endParaRPr lang="en-US" sz="800" b="1" dirty="0">
              <a:latin typeface="Arial" pitchFamily="34" charset="0"/>
              <a:cs typeface="Arial" pitchFamily="34" charset="0"/>
            </a:endParaRPr>
          </a:p>
        </p:txBody>
      </p:sp>
      <p:sp>
        <p:nvSpPr>
          <p:cNvPr id="184" name="TextBox 183"/>
          <p:cNvSpPr txBox="1"/>
          <p:nvPr/>
        </p:nvSpPr>
        <p:spPr>
          <a:xfrm rot="18354457">
            <a:off x="2769104" y="1143267"/>
            <a:ext cx="542136" cy="215444"/>
          </a:xfrm>
          <a:prstGeom prst="rect">
            <a:avLst/>
          </a:prstGeom>
          <a:noFill/>
        </p:spPr>
        <p:txBody>
          <a:bodyPr wrap="none" rtlCol="0">
            <a:spAutoFit/>
          </a:bodyPr>
          <a:lstStyle/>
          <a:p>
            <a:r>
              <a:rPr lang="en-US" sz="800" b="1" dirty="0" smtClean="0">
                <a:latin typeface="Arial" pitchFamily="34" charset="0"/>
                <a:cs typeface="Arial" pitchFamily="34" charset="0"/>
              </a:rPr>
              <a:t>3N(MA)</a:t>
            </a:r>
            <a:endParaRPr lang="en-US" sz="800" b="1" dirty="0">
              <a:latin typeface="Arial" pitchFamily="34" charset="0"/>
              <a:cs typeface="Arial" pitchFamily="34" charset="0"/>
            </a:endParaRPr>
          </a:p>
        </p:txBody>
      </p:sp>
      <p:sp>
        <p:nvSpPr>
          <p:cNvPr id="186" name="TextBox 185"/>
          <p:cNvSpPr txBox="1"/>
          <p:nvPr/>
        </p:nvSpPr>
        <p:spPr>
          <a:xfrm rot="18354457">
            <a:off x="3121188" y="1125141"/>
            <a:ext cx="542136" cy="215444"/>
          </a:xfrm>
          <a:prstGeom prst="rect">
            <a:avLst/>
          </a:prstGeom>
          <a:noFill/>
        </p:spPr>
        <p:txBody>
          <a:bodyPr wrap="none" rtlCol="0">
            <a:spAutoFit/>
          </a:bodyPr>
          <a:lstStyle/>
          <a:p>
            <a:r>
              <a:rPr lang="en-US" sz="800" b="1" dirty="0" smtClean="0">
                <a:latin typeface="Arial" pitchFamily="34" charset="0"/>
                <a:cs typeface="Arial" pitchFamily="34" charset="0"/>
              </a:rPr>
              <a:t>9M(BA)</a:t>
            </a:r>
            <a:endParaRPr lang="en-US" sz="800" b="1" dirty="0">
              <a:latin typeface="Arial" pitchFamily="34" charset="0"/>
              <a:cs typeface="Arial" pitchFamily="34" charset="0"/>
            </a:endParaRPr>
          </a:p>
        </p:txBody>
      </p:sp>
      <p:sp>
        <p:nvSpPr>
          <p:cNvPr id="187" name="TextBox 186"/>
          <p:cNvSpPr txBox="1"/>
          <p:nvPr/>
        </p:nvSpPr>
        <p:spPr>
          <a:xfrm rot="18354457">
            <a:off x="3453499" y="1117936"/>
            <a:ext cx="588623" cy="215444"/>
          </a:xfrm>
          <a:prstGeom prst="rect">
            <a:avLst/>
          </a:prstGeom>
          <a:noFill/>
        </p:spPr>
        <p:txBody>
          <a:bodyPr wrap="none" rtlCol="0">
            <a:spAutoFit/>
          </a:bodyPr>
          <a:lstStyle/>
          <a:p>
            <a:r>
              <a:rPr lang="en-US" sz="800" b="1" dirty="0" smtClean="0">
                <a:latin typeface="Arial" pitchFamily="34" charset="0"/>
                <a:cs typeface="Arial" pitchFamily="34" charset="0"/>
              </a:rPr>
              <a:t>10N(BA)</a:t>
            </a:r>
            <a:endParaRPr lang="en-US" sz="800" b="1" dirty="0">
              <a:latin typeface="Arial" pitchFamily="34" charset="0"/>
              <a:cs typeface="Arial" pitchFamily="34" charset="0"/>
            </a:endParaRPr>
          </a:p>
        </p:txBody>
      </p:sp>
      <p:sp>
        <p:nvSpPr>
          <p:cNvPr id="215" name="TextBox 214"/>
          <p:cNvSpPr txBox="1"/>
          <p:nvPr/>
        </p:nvSpPr>
        <p:spPr>
          <a:xfrm rot="18354457">
            <a:off x="2365445" y="1157771"/>
            <a:ext cx="553357" cy="215444"/>
          </a:xfrm>
          <a:prstGeom prst="rect">
            <a:avLst/>
          </a:prstGeom>
          <a:noFill/>
        </p:spPr>
        <p:txBody>
          <a:bodyPr wrap="none" rtlCol="0">
            <a:spAutoFit/>
          </a:bodyPr>
          <a:lstStyle/>
          <a:p>
            <a:r>
              <a:rPr lang="en-US" sz="800" b="1" dirty="0">
                <a:latin typeface="Arial" pitchFamily="34" charset="0"/>
                <a:cs typeface="Arial" pitchFamily="34" charset="0"/>
              </a:rPr>
              <a:t>6</a:t>
            </a:r>
            <a:r>
              <a:rPr lang="en-US" sz="800" b="1" dirty="0" smtClean="0">
                <a:latin typeface="Arial" pitchFamily="34" charset="0"/>
                <a:cs typeface="Arial" pitchFamily="34" charset="0"/>
              </a:rPr>
              <a:t>M(MA)</a:t>
            </a:r>
            <a:endParaRPr lang="en-US" sz="800" b="1" dirty="0">
              <a:latin typeface="Arial" pitchFamily="34" charset="0"/>
              <a:cs typeface="Arial" pitchFamily="34" charset="0"/>
            </a:endParaRPr>
          </a:p>
        </p:txBody>
      </p:sp>
      <p:sp>
        <p:nvSpPr>
          <p:cNvPr id="216" name="TextBox 215"/>
          <p:cNvSpPr txBox="1"/>
          <p:nvPr/>
        </p:nvSpPr>
        <p:spPr>
          <a:xfrm rot="18354457">
            <a:off x="2029577" y="1137647"/>
            <a:ext cx="542136" cy="215444"/>
          </a:xfrm>
          <a:prstGeom prst="rect">
            <a:avLst/>
          </a:prstGeom>
          <a:noFill/>
        </p:spPr>
        <p:txBody>
          <a:bodyPr wrap="none" rtlCol="0">
            <a:spAutoFit/>
          </a:bodyPr>
          <a:lstStyle/>
          <a:p>
            <a:r>
              <a:rPr lang="en-US" sz="800" b="1" dirty="0">
                <a:latin typeface="Arial" pitchFamily="34" charset="0"/>
                <a:cs typeface="Arial" pitchFamily="34" charset="0"/>
              </a:rPr>
              <a:t>5</a:t>
            </a:r>
            <a:r>
              <a:rPr lang="en-US" sz="800" b="1" dirty="0" smtClean="0">
                <a:latin typeface="Arial" pitchFamily="34" charset="0"/>
                <a:cs typeface="Arial" pitchFamily="34" charset="0"/>
              </a:rPr>
              <a:t>N(MA)</a:t>
            </a:r>
            <a:endParaRPr lang="en-US" sz="800" b="1" dirty="0">
              <a:latin typeface="Arial" pitchFamily="34" charset="0"/>
              <a:cs typeface="Arial" pitchFamily="34" charset="0"/>
            </a:endParaRPr>
          </a:p>
        </p:txBody>
      </p:sp>
      <p:sp>
        <p:nvSpPr>
          <p:cNvPr id="217" name="TextBox 216"/>
          <p:cNvSpPr txBox="1"/>
          <p:nvPr/>
        </p:nvSpPr>
        <p:spPr>
          <a:xfrm rot="18354457">
            <a:off x="1718472" y="1149446"/>
            <a:ext cx="530915" cy="215444"/>
          </a:xfrm>
          <a:prstGeom prst="rect">
            <a:avLst/>
          </a:prstGeom>
          <a:noFill/>
        </p:spPr>
        <p:txBody>
          <a:bodyPr wrap="none" rtlCol="0">
            <a:spAutoFit/>
          </a:bodyPr>
          <a:lstStyle/>
          <a:p>
            <a:r>
              <a:rPr lang="en-US" sz="800" b="1" dirty="0" smtClean="0">
                <a:latin typeface="Arial" pitchFamily="34" charset="0"/>
                <a:cs typeface="Arial" pitchFamily="34" charset="0"/>
              </a:rPr>
              <a:t>2N(BA)</a:t>
            </a:r>
            <a:endParaRPr lang="en-US" sz="800" b="1" dirty="0">
              <a:latin typeface="Arial" pitchFamily="34" charset="0"/>
              <a:cs typeface="Arial" pitchFamily="34" charset="0"/>
            </a:endParaRPr>
          </a:p>
        </p:txBody>
      </p:sp>
      <p:sp>
        <p:nvSpPr>
          <p:cNvPr id="228" name="TextBox 227"/>
          <p:cNvSpPr txBox="1"/>
          <p:nvPr/>
        </p:nvSpPr>
        <p:spPr>
          <a:xfrm rot="18354457">
            <a:off x="999437" y="1130615"/>
            <a:ext cx="522900" cy="215444"/>
          </a:xfrm>
          <a:prstGeom prst="rect">
            <a:avLst/>
          </a:prstGeom>
          <a:noFill/>
        </p:spPr>
        <p:txBody>
          <a:bodyPr wrap="none" rtlCol="0">
            <a:spAutoFit/>
          </a:bodyPr>
          <a:lstStyle/>
          <a:p>
            <a:r>
              <a:rPr lang="en-US" sz="800" b="1" dirty="0" smtClean="0">
                <a:latin typeface="Arial" pitchFamily="34" charset="0"/>
                <a:cs typeface="Arial" pitchFamily="34" charset="0"/>
              </a:rPr>
              <a:t>Marker</a:t>
            </a:r>
            <a:endParaRPr lang="en-US" sz="800" b="1" dirty="0">
              <a:latin typeface="Arial" pitchFamily="34" charset="0"/>
              <a:cs typeface="Arial" pitchFamily="34" charset="0"/>
            </a:endParaRPr>
          </a:p>
        </p:txBody>
      </p:sp>
      <p:grpSp>
        <p:nvGrpSpPr>
          <p:cNvPr id="11" name="Group 10"/>
          <p:cNvGrpSpPr/>
          <p:nvPr/>
        </p:nvGrpSpPr>
        <p:grpSpPr>
          <a:xfrm>
            <a:off x="1680411" y="930591"/>
            <a:ext cx="354638" cy="152400"/>
            <a:chOff x="1992034" y="688435"/>
            <a:chExt cx="354638" cy="152400"/>
          </a:xfrm>
        </p:grpSpPr>
        <p:cxnSp>
          <p:nvCxnSpPr>
            <p:cNvPr id="104" name="Straight Connector 103"/>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106" name="Straight Connector 105"/>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9" name="Straight Connector 8"/>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grpSp>
        <p:nvGrpSpPr>
          <p:cNvPr id="293" name="Group 292"/>
          <p:cNvGrpSpPr/>
          <p:nvPr/>
        </p:nvGrpSpPr>
        <p:grpSpPr>
          <a:xfrm>
            <a:off x="2320809" y="921830"/>
            <a:ext cx="354638" cy="152400"/>
            <a:chOff x="1992034" y="688435"/>
            <a:chExt cx="354638" cy="152400"/>
          </a:xfrm>
        </p:grpSpPr>
        <p:cxnSp>
          <p:nvCxnSpPr>
            <p:cNvPr id="294" name="Straight Connector 293"/>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95" name="Straight Connector 294"/>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96" name="Straight Connector 295"/>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grpSp>
        <p:nvGrpSpPr>
          <p:cNvPr id="305" name="Group 304"/>
          <p:cNvGrpSpPr/>
          <p:nvPr/>
        </p:nvGrpSpPr>
        <p:grpSpPr>
          <a:xfrm>
            <a:off x="3435436" y="900335"/>
            <a:ext cx="354638" cy="152400"/>
            <a:chOff x="1992034" y="688435"/>
            <a:chExt cx="354638" cy="152400"/>
          </a:xfrm>
        </p:grpSpPr>
        <p:cxnSp>
          <p:nvCxnSpPr>
            <p:cNvPr id="306" name="Straight Connector 305"/>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307" name="Straight Connector 306"/>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308" name="Straight Connector 307"/>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grpSp>
        <p:nvGrpSpPr>
          <p:cNvPr id="309" name="Group 308"/>
          <p:cNvGrpSpPr/>
          <p:nvPr/>
        </p:nvGrpSpPr>
        <p:grpSpPr>
          <a:xfrm>
            <a:off x="1657060" y="2638762"/>
            <a:ext cx="354638" cy="152400"/>
            <a:chOff x="1992034" y="688435"/>
            <a:chExt cx="354638" cy="152400"/>
          </a:xfrm>
        </p:grpSpPr>
        <p:cxnSp>
          <p:nvCxnSpPr>
            <p:cNvPr id="310" name="Straight Connector 309"/>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311" name="Straight Connector 310"/>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312" name="Straight Connector 311"/>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grpSp>
        <p:nvGrpSpPr>
          <p:cNvPr id="313" name="Group 312"/>
          <p:cNvGrpSpPr/>
          <p:nvPr/>
        </p:nvGrpSpPr>
        <p:grpSpPr>
          <a:xfrm>
            <a:off x="2294047" y="2639798"/>
            <a:ext cx="354638" cy="152400"/>
            <a:chOff x="1992034" y="688435"/>
            <a:chExt cx="354638" cy="152400"/>
          </a:xfrm>
        </p:grpSpPr>
        <p:cxnSp>
          <p:nvCxnSpPr>
            <p:cNvPr id="314" name="Straight Connector 313"/>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315" name="Straight Connector 314"/>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316" name="Straight Connector 315"/>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sp>
        <p:nvSpPr>
          <p:cNvPr id="202" name="TextBox 201"/>
          <p:cNvSpPr txBox="1"/>
          <p:nvPr/>
        </p:nvSpPr>
        <p:spPr>
          <a:xfrm rot="18354457">
            <a:off x="945606" y="2878939"/>
            <a:ext cx="522900" cy="215444"/>
          </a:xfrm>
          <a:prstGeom prst="rect">
            <a:avLst/>
          </a:prstGeom>
          <a:noFill/>
        </p:spPr>
        <p:txBody>
          <a:bodyPr wrap="none" rtlCol="0">
            <a:spAutoFit/>
          </a:bodyPr>
          <a:lstStyle/>
          <a:p>
            <a:r>
              <a:rPr lang="en-US" sz="800" b="1" dirty="0" smtClean="0">
                <a:latin typeface="Arial" pitchFamily="34" charset="0"/>
                <a:cs typeface="Arial" pitchFamily="34" charset="0"/>
              </a:rPr>
              <a:t>Marker</a:t>
            </a:r>
            <a:endParaRPr lang="en-US" sz="800" b="1" dirty="0">
              <a:latin typeface="Arial" pitchFamily="34" charset="0"/>
              <a:cs typeface="Arial" pitchFamily="34" charset="0"/>
            </a:endParaRPr>
          </a:p>
        </p:txBody>
      </p:sp>
      <p:sp>
        <p:nvSpPr>
          <p:cNvPr id="207" name="TextBox 206"/>
          <p:cNvSpPr txBox="1"/>
          <p:nvPr/>
        </p:nvSpPr>
        <p:spPr>
          <a:xfrm>
            <a:off x="12212037" y="6212285"/>
            <a:ext cx="453970" cy="246221"/>
          </a:xfrm>
          <a:prstGeom prst="rect">
            <a:avLst/>
          </a:prstGeom>
          <a:noFill/>
        </p:spPr>
        <p:txBody>
          <a:bodyPr wrap="none" rtlCol="0">
            <a:spAutoFit/>
          </a:bodyPr>
          <a:lstStyle/>
          <a:p>
            <a:r>
              <a:rPr lang="en-US" sz="1000" b="1" dirty="0" smtClean="0"/>
              <a:t>65bp</a:t>
            </a:r>
            <a:endParaRPr lang="en-US" sz="1000" b="1" dirty="0"/>
          </a:p>
        </p:txBody>
      </p:sp>
      <p:cxnSp>
        <p:nvCxnSpPr>
          <p:cNvPr id="208" name="Straight Arrow Connector 207"/>
          <p:cNvCxnSpPr/>
          <p:nvPr/>
        </p:nvCxnSpPr>
        <p:spPr>
          <a:xfrm>
            <a:off x="3788207" y="4015617"/>
            <a:ext cx="17860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10" name="TextBox 209"/>
          <p:cNvSpPr txBox="1"/>
          <p:nvPr/>
        </p:nvSpPr>
        <p:spPr>
          <a:xfrm>
            <a:off x="12203097" y="5796176"/>
            <a:ext cx="519694" cy="246221"/>
          </a:xfrm>
          <a:prstGeom prst="rect">
            <a:avLst/>
          </a:prstGeom>
          <a:noFill/>
        </p:spPr>
        <p:txBody>
          <a:bodyPr wrap="none" rtlCol="0">
            <a:spAutoFit/>
          </a:bodyPr>
          <a:lstStyle/>
          <a:p>
            <a:r>
              <a:rPr lang="en-US" sz="1000" b="1" dirty="0" smtClean="0"/>
              <a:t>227bp</a:t>
            </a:r>
            <a:endParaRPr lang="en-US" sz="1000" b="1" dirty="0"/>
          </a:p>
        </p:txBody>
      </p:sp>
      <p:sp>
        <p:nvSpPr>
          <p:cNvPr id="223" name="TextBox 222"/>
          <p:cNvSpPr txBox="1"/>
          <p:nvPr/>
        </p:nvSpPr>
        <p:spPr>
          <a:xfrm>
            <a:off x="12207152" y="5682906"/>
            <a:ext cx="519694" cy="246221"/>
          </a:xfrm>
          <a:prstGeom prst="rect">
            <a:avLst/>
          </a:prstGeom>
          <a:noFill/>
        </p:spPr>
        <p:txBody>
          <a:bodyPr wrap="none" rtlCol="0">
            <a:spAutoFit/>
          </a:bodyPr>
          <a:lstStyle/>
          <a:p>
            <a:r>
              <a:rPr lang="en-US" sz="1000" b="1" dirty="0" smtClean="0"/>
              <a:t>292bp</a:t>
            </a:r>
            <a:endParaRPr lang="en-US" sz="1000" b="1" dirty="0"/>
          </a:p>
        </p:txBody>
      </p:sp>
      <p:cxnSp>
        <p:nvCxnSpPr>
          <p:cNvPr id="225" name="Straight Arrow Connector 224"/>
          <p:cNvCxnSpPr/>
          <p:nvPr/>
        </p:nvCxnSpPr>
        <p:spPr>
          <a:xfrm>
            <a:off x="3789918" y="3481907"/>
            <a:ext cx="17860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26" name="Straight Arrow Connector 225"/>
          <p:cNvCxnSpPr/>
          <p:nvPr/>
        </p:nvCxnSpPr>
        <p:spPr>
          <a:xfrm>
            <a:off x="3780390" y="3585103"/>
            <a:ext cx="17860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36" name="TextBox 235"/>
          <p:cNvSpPr txBox="1"/>
          <p:nvPr/>
        </p:nvSpPr>
        <p:spPr>
          <a:xfrm rot="18354457">
            <a:off x="2662701" y="2905750"/>
            <a:ext cx="599844" cy="215444"/>
          </a:xfrm>
          <a:prstGeom prst="rect">
            <a:avLst/>
          </a:prstGeom>
          <a:noFill/>
        </p:spPr>
        <p:txBody>
          <a:bodyPr wrap="none" rtlCol="0">
            <a:spAutoFit/>
          </a:bodyPr>
          <a:lstStyle/>
          <a:p>
            <a:r>
              <a:rPr lang="en-US" sz="800" b="1" dirty="0" smtClean="0">
                <a:latin typeface="Arial" pitchFamily="34" charset="0"/>
                <a:cs typeface="Arial" pitchFamily="34" charset="0"/>
              </a:rPr>
              <a:t>21M(BA)</a:t>
            </a:r>
            <a:endParaRPr lang="en-US" sz="800" b="1" dirty="0">
              <a:latin typeface="Arial" pitchFamily="34" charset="0"/>
              <a:cs typeface="Arial" pitchFamily="34" charset="0"/>
            </a:endParaRPr>
          </a:p>
        </p:txBody>
      </p:sp>
      <p:sp>
        <p:nvSpPr>
          <p:cNvPr id="237" name="TextBox 236"/>
          <p:cNvSpPr txBox="1"/>
          <p:nvPr/>
        </p:nvSpPr>
        <p:spPr>
          <a:xfrm rot="18354457">
            <a:off x="3069773" y="2907389"/>
            <a:ext cx="588623" cy="215444"/>
          </a:xfrm>
          <a:prstGeom prst="rect">
            <a:avLst/>
          </a:prstGeom>
          <a:noFill/>
        </p:spPr>
        <p:txBody>
          <a:bodyPr wrap="none" rtlCol="0">
            <a:spAutoFit/>
          </a:bodyPr>
          <a:lstStyle/>
          <a:p>
            <a:r>
              <a:rPr lang="en-US" sz="800" b="1" dirty="0" smtClean="0">
                <a:latin typeface="Arial" pitchFamily="34" charset="0"/>
                <a:cs typeface="Arial" pitchFamily="34" charset="0"/>
              </a:rPr>
              <a:t>22N(BA)</a:t>
            </a:r>
            <a:endParaRPr lang="en-US" sz="800" b="1" dirty="0">
              <a:latin typeface="Arial" pitchFamily="34" charset="0"/>
              <a:cs typeface="Arial" pitchFamily="34" charset="0"/>
            </a:endParaRPr>
          </a:p>
        </p:txBody>
      </p:sp>
      <p:grpSp>
        <p:nvGrpSpPr>
          <p:cNvPr id="238" name="Group 237"/>
          <p:cNvGrpSpPr/>
          <p:nvPr/>
        </p:nvGrpSpPr>
        <p:grpSpPr>
          <a:xfrm>
            <a:off x="3037627" y="2651888"/>
            <a:ext cx="354638" cy="152400"/>
            <a:chOff x="1992034" y="688435"/>
            <a:chExt cx="354638" cy="152400"/>
          </a:xfrm>
        </p:grpSpPr>
        <p:cxnSp>
          <p:nvCxnSpPr>
            <p:cNvPr id="239" name="Straight Connector 238"/>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40" name="Straight Connector 239"/>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41" name="Straight Connector 240"/>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sp>
        <p:nvSpPr>
          <p:cNvPr id="2" name="TextBox 1"/>
          <p:cNvSpPr txBox="1"/>
          <p:nvPr/>
        </p:nvSpPr>
        <p:spPr>
          <a:xfrm>
            <a:off x="1720654" y="728670"/>
            <a:ext cx="300082" cy="369332"/>
          </a:xfrm>
          <a:prstGeom prst="rect">
            <a:avLst/>
          </a:prstGeom>
          <a:noFill/>
        </p:spPr>
        <p:txBody>
          <a:bodyPr wrap="none" rtlCol="0">
            <a:spAutoFit/>
          </a:bodyPr>
          <a:lstStyle/>
          <a:p>
            <a:r>
              <a:rPr lang="en-US" dirty="0" smtClean="0"/>
              <a:t>*</a:t>
            </a:r>
            <a:endParaRPr lang="en-US" dirty="0"/>
          </a:p>
        </p:txBody>
      </p:sp>
      <p:sp>
        <p:nvSpPr>
          <p:cNvPr id="92" name="TextBox 91"/>
          <p:cNvSpPr txBox="1"/>
          <p:nvPr/>
        </p:nvSpPr>
        <p:spPr>
          <a:xfrm>
            <a:off x="2349275" y="701708"/>
            <a:ext cx="300082" cy="369332"/>
          </a:xfrm>
          <a:prstGeom prst="rect">
            <a:avLst/>
          </a:prstGeom>
          <a:noFill/>
        </p:spPr>
        <p:txBody>
          <a:bodyPr wrap="none" rtlCol="0">
            <a:spAutoFit/>
          </a:bodyPr>
          <a:lstStyle/>
          <a:p>
            <a:r>
              <a:rPr lang="en-US" dirty="0" smtClean="0"/>
              <a:t>*</a:t>
            </a:r>
            <a:endParaRPr lang="en-US" dirty="0"/>
          </a:p>
        </p:txBody>
      </p:sp>
      <p:sp>
        <p:nvSpPr>
          <p:cNvPr id="93" name="TextBox 92"/>
          <p:cNvSpPr txBox="1"/>
          <p:nvPr/>
        </p:nvSpPr>
        <p:spPr>
          <a:xfrm>
            <a:off x="3481764" y="698932"/>
            <a:ext cx="300082" cy="369332"/>
          </a:xfrm>
          <a:prstGeom prst="rect">
            <a:avLst/>
          </a:prstGeom>
          <a:noFill/>
        </p:spPr>
        <p:txBody>
          <a:bodyPr wrap="none" rtlCol="0">
            <a:spAutoFit/>
          </a:bodyPr>
          <a:lstStyle/>
          <a:p>
            <a:r>
              <a:rPr lang="en-US" dirty="0" smtClean="0"/>
              <a:t>*</a:t>
            </a:r>
            <a:endParaRPr lang="en-US" dirty="0"/>
          </a:p>
        </p:txBody>
      </p:sp>
      <p:sp>
        <p:nvSpPr>
          <p:cNvPr id="94" name="TextBox 93"/>
          <p:cNvSpPr txBox="1"/>
          <p:nvPr/>
        </p:nvSpPr>
        <p:spPr>
          <a:xfrm>
            <a:off x="1722438" y="2449454"/>
            <a:ext cx="300082" cy="369332"/>
          </a:xfrm>
          <a:prstGeom prst="rect">
            <a:avLst/>
          </a:prstGeom>
          <a:noFill/>
        </p:spPr>
        <p:txBody>
          <a:bodyPr wrap="none" rtlCol="0">
            <a:spAutoFit/>
          </a:bodyPr>
          <a:lstStyle/>
          <a:p>
            <a:r>
              <a:rPr lang="en-US" dirty="0" smtClean="0"/>
              <a:t>*</a:t>
            </a:r>
            <a:endParaRPr lang="en-US" dirty="0"/>
          </a:p>
        </p:txBody>
      </p:sp>
      <p:sp>
        <p:nvSpPr>
          <p:cNvPr id="95" name="TextBox 94"/>
          <p:cNvSpPr txBox="1"/>
          <p:nvPr/>
        </p:nvSpPr>
        <p:spPr>
          <a:xfrm>
            <a:off x="2313136" y="2447713"/>
            <a:ext cx="300082" cy="369332"/>
          </a:xfrm>
          <a:prstGeom prst="rect">
            <a:avLst/>
          </a:prstGeom>
          <a:noFill/>
        </p:spPr>
        <p:txBody>
          <a:bodyPr wrap="none" rtlCol="0">
            <a:spAutoFit/>
          </a:bodyPr>
          <a:lstStyle/>
          <a:p>
            <a:r>
              <a:rPr lang="en-US" dirty="0" smtClean="0"/>
              <a:t>*</a:t>
            </a:r>
            <a:endParaRPr lang="en-US" dirty="0"/>
          </a:p>
        </p:txBody>
      </p:sp>
      <p:sp>
        <p:nvSpPr>
          <p:cNvPr id="96" name="TextBox 95"/>
          <p:cNvSpPr txBox="1"/>
          <p:nvPr/>
        </p:nvSpPr>
        <p:spPr>
          <a:xfrm>
            <a:off x="3064905" y="2457730"/>
            <a:ext cx="300082" cy="369332"/>
          </a:xfrm>
          <a:prstGeom prst="rect">
            <a:avLst/>
          </a:prstGeom>
          <a:noFill/>
        </p:spPr>
        <p:txBody>
          <a:bodyPr wrap="none" rtlCol="0">
            <a:spAutoFit/>
          </a:bodyPr>
          <a:lstStyle/>
          <a:p>
            <a:r>
              <a:rPr lang="en-US" dirty="0" smtClean="0"/>
              <a:t>*</a:t>
            </a:r>
            <a:endParaRPr lang="en-US" dirty="0"/>
          </a:p>
        </p:txBody>
      </p:sp>
      <p:pic>
        <p:nvPicPr>
          <p:cNvPr id="10" name="Picture 2" descr="C:\Users\vradhakrishnan\Desktop\1.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20301" y="1433554"/>
            <a:ext cx="2828925" cy="100012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4" descr="C:\Users\vradhakrishnan\Desktop\3.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86569" y="3179413"/>
            <a:ext cx="2799646" cy="1000125"/>
          </a:xfrm>
          <a:prstGeom prst="rect">
            <a:avLst/>
          </a:prstGeom>
          <a:noFill/>
          <a:extLst>
            <a:ext uri="{909E8E84-426E-40DD-AFC4-6F175D3DCCD1}">
              <a14:hiddenFill xmlns:a14="http://schemas.microsoft.com/office/drawing/2010/main">
                <a:solidFill>
                  <a:srgbClr val="FFFFFF"/>
                </a:solidFill>
              </a14:hiddenFill>
            </a:ext>
          </a:extLst>
        </p:spPr>
      </p:pic>
      <p:sp>
        <p:nvSpPr>
          <p:cNvPr id="152" name="TextBox 151"/>
          <p:cNvSpPr txBox="1"/>
          <p:nvPr/>
        </p:nvSpPr>
        <p:spPr>
          <a:xfrm>
            <a:off x="333196" y="3343475"/>
            <a:ext cx="519694" cy="246221"/>
          </a:xfrm>
          <a:prstGeom prst="rect">
            <a:avLst/>
          </a:prstGeom>
          <a:noFill/>
        </p:spPr>
        <p:txBody>
          <a:bodyPr wrap="none" rtlCol="0">
            <a:spAutoFit/>
          </a:bodyPr>
          <a:lstStyle/>
          <a:p>
            <a:r>
              <a:rPr lang="en-US" sz="1000" b="1" dirty="0" smtClean="0"/>
              <a:t>300bp</a:t>
            </a:r>
            <a:endParaRPr lang="en-US" sz="1000" b="1" dirty="0"/>
          </a:p>
        </p:txBody>
      </p:sp>
      <p:cxnSp>
        <p:nvCxnSpPr>
          <p:cNvPr id="154" name="Straight Arrow Connector 153"/>
          <p:cNvCxnSpPr/>
          <p:nvPr/>
        </p:nvCxnSpPr>
        <p:spPr>
          <a:xfrm flipH="1">
            <a:off x="787634" y="3466586"/>
            <a:ext cx="19056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55" name="TextBox 154"/>
          <p:cNvSpPr txBox="1"/>
          <p:nvPr/>
        </p:nvSpPr>
        <p:spPr>
          <a:xfrm>
            <a:off x="3932941" y="2153133"/>
            <a:ext cx="453970" cy="246221"/>
          </a:xfrm>
          <a:prstGeom prst="rect">
            <a:avLst/>
          </a:prstGeom>
          <a:noFill/>
        </p:spPr>
        <p:txBody>
          <a:bodyPr wrap="none" rtlCol="0">
            <a:spAutoFit/>
          </a:bodyPr>
          <a:lstStyle/>
          <a:p>
            <a:r>
              <a:rPr lang="en-US" sz="1000" b="1" dirty="0" smtClean="0"/>
              <a:t>65bp</a:t>
            </a:r>
            <a:endParaRPr lang="en-US" sz="1000" b="1" dirty="0"/>
          </a:p>
        </p:txBody>
      </p:sp>
      <p:cxnSp>
        <p:nvCxnSpPr>
          <p:cNvPr id="156" name="Straight Arrow Connector 155"/>
          <p:cNvCxnSpPr/>
          <p:nvPr/>
        </p:nvCxnSpPr>
        <p:spPr>
          <a:xfrm>
            <a:off x="3834700" y="2276244"/>
            <a:ext cx="17860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57" name="TextBox 156"/>
          <p:cNvSpPr txBox="1"/>
          <p:nvPr/>
        </p:nvSpPr>
        <p:spPr>
          <a:xfrm>
            <a:off x="3924001" y="1737024"/>
            <a:ext cx="519694" cy="246221"/>
          </a:xfrm>
          <a:prstGeom prst="rect">
            <a:avLst/>
          </a:prstGeom>
          <a:noFill/>
        </p:spPr>
        <p:txBody>
          <a:bodyPr wrap="none" rtlCol="0">
            <a:spAutoFit/>
          </a:bodyPr>
          <a:lstStyle/>
          <a:p>
            <a:r>
              <a:rPr lang="en-US" sz="1000" b="1" dirty="0" smtClean="0"/>
              <a:t>227bp</a:t>
            </a:r>
            <a:endParaRPr lang="en-US" sz="1000" b="1" dirty="0"/>
          </a:p>
        </p:txBody>
      </p:sp>
      <p:sp>
        <p:nvSpPr>
          <p:cNvPr id="158" name="TextBox 157"/>
          <p:cNvSpPr txBox="1"/>
          <p:nvPr/>
        </p:nvSpPr>
        <p:spPr>
          <a:xfrm>
            <a:off x="3928056" y="1623754"/>
            <a:ext cx="519694" cy="246221"/>
          </a:xfrm>
          <a:prstGeom prst="rect">
            <a:avLst/>
          </a:prstGeom>
          <a:noFill/>
        </p:spPr>
        <p:txBody>
          <a:bodyPr wrap="none" rtlCol="0">
            <a:spAutoFit/>
          </a:bodyPr>
          <a:lstStyle/>
          <a:p>
            <a:r>
              <a:rPr lang="en-US" sz="1000" b="1" dirty="0" smtClean="0"/>
              <a:t>292bp</a:t>
            </a:r>
            <a:endParaRPr lang="en-US" sz="1000" b="1" dirty="0"/>
          </a:p>
        </p:txBody>
      </p:sp>
      <p:cxnSp>
        <p:nvCxnSpPr>
          <p:cNvPr id="159" name="Straight Arrow Connector 158"/>
          <p:cNvCxnSpPr/>
          <p:nvPr/>
        </p:nvCxnSpPr>
        <p:spPr>
          <a:xfrm>
            <a:off x="3836411" y="1742534"/>
            <a:ext cx="17860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0" name="Straight Arrow Connector 159"/>
          <p:cNvCxnSpPr/>
          <p:nvPr/>
        </p:nvCxnSpPr>
        <p:spPr>
          <a:xfrm>
            <a:off x="3826883" y="1845730"/>
            <a:ext cx="17860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62" name="TextBox 161"/>
          <p:cNvSpPr txBox="1"/>
          <p:nvPr/>
        </p:nvSpPr>
        <p:spPr>
          <a:xfrm rot="18354457">
            <a:off x="5347290" y="1125541"/>
            <a:ext cx="599844" cy="215444"/>
          </a:xfrm>
          <a:prstGeom prst="rect">
            <a:avLst/>
          </a:prstGeom>
          <a:noFill/>
        </p:spPr>
        <p:txBody>
          <a:bodyPr wrap="none" rtlCol="0">
            <a:spAutoFit/>
          </a:bodyPr>
          <a:lstStyle/>
          <a:p>
            <a:r>
              <a:rPr lang="en-US" sz="800" b="1" dirty="0" smtClean="0">
                <a:latin typeface="Arial" pitchFamily="34" charset="0"/>
                <a:cs typeface="Arial" pitchFamily="34" charset="0"/>
              </a:rPr>
              <a:t>11M(BA)</a:t>
            </a:r>
            <a:endParaRPr lang="en-US" sz="800" b="1" dirty="0">
              <a:latin typeface="Arial" pitchFamily="34" charset="0"/>
              <a:cs typeface="Arial" pitchFamily="34" charset="0"/>
            </a:endParaRPr>
          </a:p>
        </p:txBody>
      </p:sp>
      <p:sp>
        <p:nvSpPr>
          <p:cNvPr id="163" name="TextBox 162"/>
          <p:cNvSpPr txBox="1"/>
          <p:nvPr/>
        </p:nvSpPr>
        <p:spPr>
          <a:xfrm rot="18354457">
            <a:off x="6775202" y="1091654"/>
            <a:ext cx="611065" cy="215444"/>
          </a:xfrm>
          <a:prstGeom prst="rect">
            <a:avLst/>
          </a:prstGeom>
          <a:noFill/>
        </p:spPr>
        <p:txBody>
          <a:bodyPr wrap="none" rtlCol="0">
            <a:spAutoFit/>
          </a:bodyPr>
          <a:lstStyle/>
          <a:p>
            <a:r>
              <a:rPr lang="en-US" sz="800" b="1" dirty="0" smtClean="0">
                <a:latin typeface="Arial" pitchFamily="34" charset="0"/>
                <a:cs typeface="Arial" pitchFamily="34" charset="0"/>
              </a:rPr>
              <a:t>23M(MA)</a:t>
            </a:r>
            <a:endParaRPr lang="en-US" sz="800" b="1" dirty="0">
              <a:latin typeface="Arial" pitchFamily="34" charset="0"/>
              <a:cs typeface="Arial" pitchFamily="34" charset="0"/>
            </a:endParaRPr>
          </a:p>
        </p:txBody>
      </p:sp>
      <p:sp>
        <p:nvSpPr>
          <p:cNvPr id="164" name="TextBox 163"/>
          <p:cNvSpPr txBox="1"/>
          <p:nvPr/>
        </p:nvSpPr>
        <p:spPr>
          <a:xfrm rot="18354457">
            <a:off x="7078861" y="1144901"/>
            <a:ext cx="599844" cy="215444"/>
          </a:xfrm>
          <a:prstGeom prst="rect">
            <a:avLst/>
          </a:prstGeom>
          <a:noFill/>
        </p:spPr>
        <p:txBody>
          <a:bodyPr wrap="none" rtlCol="0">
            <a:spAutoFit/>
          </a:bodyPr>
          <a:lstStyle/>
          <a:p>
            <a:r>
              <a:rPr lang="en-US" sz="800" b="1" dirty="0" smtClean="0">
                <a:latin typeface="Arial" pitchFamily="34" charset="0"/>
                <a:cs typeface="Arial" pitchFamily="34" charset="0"/>
              </a:rPr>
              <a:t>43M(BA)</a:t>
            </a:r>
            <a:endParaRPr lang="en-US" sz="800" b="1" dirty="0">
              <a:latin typeface="Arial" pitchFamily="34" charset="0"/>
              <a:cs typeface="Arial" pitchFamily="34" charset="0"/>
            </a:endParaRPr>
          </a:p>
        </p:txBody>
      </p:sp>
      <p:sp>
        <p:nvSpPr>
          <p:cNvPr id="165" name="TextBox 164"/>
          <p:cNvSpPr txBox="1"/>
          <p:nvPr/>
        </p:nvSpPr>
        <p:spPr>
          <a:xfrm rot="18354457">
            <a:off x="7417812" y="1142377"/>
            <a:ext cx="588623" cy="215444"/>
          </a:xfrm>
          <a:prstGeom prst="rect">
            <a:avLst/>
          </a:prstGeom>
          <a:noFill/>
        </p:spPr>
        <p:txBody>
          <a:bodyPr wrap="none" rtlCol="0">
            <a:spAutoFit/>
          </a:bodyPr>
          <a:lstStyle/>
          <a:p>
            <a:r>
              <a:rPr lang="en-US" sz="800" b="1" dirty="0" smtClean="0">
                <a:latin typeface="Arial" pitchFamily="34" charset="0"/>
                <a:cs typeface="Arial" pitchFamily="34" charset="0"/>
              </a:rPr>
              <a:t>44N(BA)</a:t>
            </a:r>
            <a:endParaRPr lang="en-US" sz="800" b="1" dirty="0">
              <a:latin typeface="Arial" pitchFamily="34" charset="0"/>
              <a:cs typeface="Arial" pitchFamily="34" charset="0"/>
            </a:endParaRPr>
          </a:p>
        </p:txBody>
      </p:sp>
      <p:sp>
        <p:nvSpPr>
          <p:cNvPr id="166" name="TextBox 165"/>
          <p:cNvSpPr txBox="1"/>
          <p:nvPr/>
        </p:nvSpPr>
        <p:spPr>
          <a:xfrm rot="18354457">
            <a:off x="6407186" y="1139737"/>
            <a:ext cx="588623" cy="215444"/>
          </a:xfrm>
          <a:prstGeom prst="rect">
            <a:avLst/>
          </a:prstGeom>
          <a:noFill/>
        </p:spPr>
        <p:txBody>
          <a:bodyPr wrap="none" rtlCol="0">
            <a:spAutoFit/>
          </a:bodyPr>
          <a:lstStyle/>
          <a:p>
            <a:r>
              <a:rPr lang="en-US" sz="800" b="1" dirty="0" smtClean="0">
                <a:latin typeface="Arial" pitchFamily="34" charset="0"/>
                <a:cs typeface="Arial" pitchFamily="34" charset="0"/>
              </a:rPr>
              <a:t>14N(BA)</a:t>
            </a:r>
            <a:endParaRPr lang="en-US" sz="800" b="1" dirty="0">
              <a:latin typeface="Arial" pitchFamily="34" charset="0"/>
              <a:cs typeface="Arial" pitchFamily="34" charset="0"/>
            </a:endParaRPr>
          </a:p>
        </p:txBody>
      </p:sp>
      <p:sp>
        <p:nvSpPr>
          <p:cNvPr id="167" name="TextBox 166"/>
          <p:cNvSpPr txBox="1"/>
          <p:nvPr/>
        </p:nvSpPr>
        <p:spPr>
          <a:xfrm rot="18354457">
            <a:off x="6049880" y="1156140"/>
            <a:ext cx="599844" cy="215444"/>
          </a:xfrm>
          <a:prstGeom prst="rect">
            <a:avLst/>
          </a:prstGeom>
          <a:noFill/>
        </p:spPr>
        <p:txBody>
          <a:bodyPr wrap="none" rtlCol="0">
            <a:spAutoFit/>
          </a:bodyPr>
          <a:lstStyle/>
          <a:p>
            <a:r>
              <a:rPr lang="en-US" sz="800" b="1" dirty="0" smtClean="0">
                <a:latin typeface="Arial" pitchFamily="34" charset="0"/>
                <a:cs typeface="Arial" pitchFamily="34" charset="0"/>
              </a:rPr>
              <a:t>13M(BA)</a:t>
            </a:r>
            <a:endParaRPr lang="en-US" sz="800" b="1" dirty="0">
              <a:latin typeface="Arial" pitchFamily="34" charset="0"/>
              <a:cs typeface="Arial" pitchFamily="34" charset="0"/>
            </a:endParaRPr>
          </a:p>
        </p:txBody>
      </p:sp>
      <p:sp>
        <p:nvSpPr>
          <p:cNvPr id="168" name="TextBox 167"/>
          <p:cNvSpPr txBox="1"/>
          <p:nvPr/>
        </p:nvSpPr>
        <p:spPr>
          <a:xfrm rot="18354457">
            <a:off x="5703908" y="1156140"/>
            <a:ext cx="588623" cy="215444"/>
          </a:xfrm>
          <a:prstGeom prst="rect">
            <a:avLst/>
          </a:prstGeom>
          <a:noFill/>
        </p:spPr>
        <p:txBody>
          <a:bodyPr wrap="none" rtlCol="0">
            <a:spAutoFit/>
          </a:bodyPr>
          <a:lstStyle/>
          <a:p>
            <a:r>
              <a:rPr lang="en-US" sz="800" b="1" dirty="0" smtClean="0">
                <a:latin typeface="Arial" pitchFamily="34" charset="0"/>
                <a:cs typeface="Arial" pitchFamily="34" charset="0"/>
              </a:rPr>
              <a:t>12N(BA)</a:t>
            </a:r>
            <a:endParaRPr lang="en-US" sz="800" b="1" dirty="0">
              <a:latin typeface="Arial" pitchFamily="34" charset="0"/>
              <a:cs typeface="Arial" pitchFamily="34" charset="0"/>
            </a:endParaRPr>
          </a:p>
        </p:txBody>
      </p:sp>
      <p:sp>
        <p:nvSpPr>
          <p:cNvPr id="169" name="TextBox 168"/>
          <p:cNvSpPr txBox="1"/>
          <p:nvPr/>
        </p:nvSpPr>
        <p:spPr>
          <a:xfrm rot="18354457">
            <a:off x="4954361" y="1125542"/>
            <a:ext cx="522900" cy="215444"/>
          </a:xfrm>
          <a:prstGeom prst="rect">
            <a:avLst/>
          </a:prstGeom>
          <a:noFill/>
        </p:spPr>
        <p:txBody>
          <a:bodyPr wrap="none" rtlCol="0">
            <a:spAutoFit/>
          </a:bodyPr>
          <a:lstStyle/>
          <a:p>
            <a:r>
              <a:rPr lang="en-US" sz="800" b="1" dirty="0" smtClean="0">
                <a:latin typeface="Arial" pitchFamily="34" charset="0"/>
                <a:cs typeface="Arial" pitchFamily="34" charset="0"/>
              </a:rPr>
              <a:t>Marker</a:t>
            </a:r>
            <a:endParaRPr lang="en-US" sz="800" b="1" dirty="0">
              <a:latin typeface="Arial" pitchFamily="34" charset="0"/>
              <a:cs typeface="Arial" pitchFamily="34" charset="0"/>
            </a:endParaRPr>
          </a:p>
        </p:txBody>
      </p:sp>
      <p:grpSp>
        <p:nvGrpSpPr>
          <p:cNvPr id="170" name="Group 169"/>
          <p:cNvGrpSpPr/>
          <p:nvPr/>
        </p:nvGrpSpPr>
        <p:grpSpPr>
          <a:xfrm>
            <a:off x="5662651" y="896000"/>
            <a:ext cx="354638" cy="152400"/>
            <a:chOff x="1992034" y="688435"/>
            <a:chExt cx="354638" cy="152400"/>
          </a:xfrm>
        </p:grpSpPr>
        <p:cxnSp>
          <p:nvCxnSpPr>
            <p:cNvPr id="171" name="Straight Connector 170"/>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172" name="Straight Connector 171"/>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173" name="Straight Connector 172"/>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grpSp>
        <p:nvGrpSpPr>
          <p:cNvPr id="176" name="Group 175"/>
          <p:cNvGrpSpPr/>
          <p:nvPr/>
        </p:nvGrpSpPr>
        <p:grpSpPr>
          <a:xfrm>
            <a:off x="6385741" y="898468"/>
            <a:ext cx="354638" cy="152400"/>
            <a:chOff x="1992034" y="688435"/>
            <a:chExt cx="354638" cy="152400"/>
          </a:xfrm>
        </p:grpSpPr>
        <p:cxnSp>
          <p:nvCxnSpPr>
            <p:cNvPr id="177" name="Straight Connector 176"/>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178" name="Straight Connector 177"/>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179" name="Straight Connector 178"/>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grpSp>
        <p:nvGrpSpPr>
          <p:cNvPr id="180" name="Group 179"/>
          <p:cNvGrpSpPr/>
          <p:nvPr/>
        </p:nvGrpSpPr>
        <p:grpSpPr>
          <a:xfrm>
            <a:off x="7382704" y="906710"/>
            <a:ext cx="354638" cy="152400"/>
            <a:chOff x="1992034" y="688435"/>
            <a:chExt cx="354638" cy="152400"/>
          </a:xfrm>
        </p:grpSpPr>
        <p:cxnSp>
          <p:nvCxnSpPr>
            <p:cNvPr id="182" name="Straight Connector 181"/>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185" name="Straight Connector 184"/>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189" name="Straight Connector 188"/>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sp>
        <p:nvSpPr>
          <p:cNvPr id="196" name="TextBox 195"/>
          <p:cNvSpPr txBox="1"/>
          <p:nvPr/>
        </p:nvSpPr>
        <p:spPr>
          <a:xfrm>
            <a:off x="4399534" y="1628667"/>
            <a:ext cx="519694" cy="246221"/>
          </a:xfrm>
          <a:prstGeom prst="rect">
            <a:avLst/>
          </a:prstGeom>
          <a:noFill/>
        </p:spPr>
        <p:txBody>
          <a:bodyPr wrap="none" rtlCol="0">
            <a:spAutoFit/>
          </a:bodyPr>
          <a:lstStyle/>
          <a:p>
            <a:r>
              <a:rPr lang="en-US" sz="1000" b="1" dirty="0" smtClean="0"/>
              <a:t>300bp</a:t>
            </a:r>
            <a:endParaRPr lang="en-US" sz="1000" b="1" dirty="0"/>
          </a:p>
        </p:txBody>
      </p:sp>
      <p:cxnSp>
        <p:nvCxnSpPr>
          <p:cNvPr id="197" name="Straight Arrow Connector 196"/>
          <p:cNvCxnSpPr/>
          <p:nvPr/>
        </p:nvCxnSpPr>
        <p:spPr>
          <a:xfrm flipH="1">
            <a:off x="4825837" y="1751778"/>
            <a:ext cx="19056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98" name="TextBox 197"/>
          <p:cNvSpPr txBox="1"/>
          <p:nvPr/>
        </p:nvSpPr>
        <p:spPr>
          <a:xfrm>
            <a:off x="7945973" y="1770244"/>
            <a:ext cx="519694" cy="246221"/>
          </a:xfrm>
          <a:prstGeom prst="rect">
            <a:avLst/>
          </a:prstGeom>
          <a:noFill/>
        </p:spPr>
        <p:txBody>
          <a:bodyPr wrap="none" rtlCol="0">
            <a:spAutoFit/>
          </a:bodyPr>
          <a:lstStyle/>
          <a:p>
            <a:r>
              <a:rPr lang="en-US" sz="1000" b="1" dirty="0" smtClean="0"/>
              <a:t>227bp</a:t>
            </a:r>
            <a:endParaRPr lang="en-US" sz="1000" b="1" dirty="0"/>
          </a:p>
        </p:txBody>
      </p:sp>
      <p:sp>
        <p:nvSpPr>
          <p:cNvPr id="205" name="TextBox 204"/>
          <p:cNvSpPr txBox="1"/>
          <p:nvPr/>
        </p:nvSpPr>
        <p:spPr>
          <a:xfrm>
            <a:off x="7925256" y="1633279"/>
            <a:ext cx="519694" cy="246221"/>
          </a:xfrm>
          <a:prstGeom prst="rect">
            <a:avLst/>
          </a:prstGeom>
          <a:noFill/>
        </p:spPr>
        <p:txBody>
          <a:bodyPr wrap="none" rtlCol="0">
            <a:spAutoFit/>
          </a:bodyPr>
          <a:lstStyle/>
          <a:p>
            <a:r>
              <a:rPr lang="en-US" sz="1000" b="1" dirty="0" smtClean="0"/>
              <a:t>292bp</a:t>
            </a:r>
            <a:endParaRPr lang="en-US" sz="1000" b="1" dirty="0"/>
          </a:p>
        </p:txBody>
      </p:sp>
      <p:sp>
        <p:nvSpPr>
          <p:cNvPr id="206" name="TextBox 205"/>
          <p:cNvSpPr txBox="1"/>
          <p:nvPr/>
        </p:nvSpPr>
        <p:spPr>
          <a:xfrm>
            <a:off x="8002107" y="2128711"/>
            <a:ext cx="453970" cy="246221"/>
          </a:xfrm>
          <a:prstGeom prst="rect">
            <a:avLst/>
          </a:prstGeom>
          <a:noFill/>
        </p:spPr>
        <p:txBody>
          <a:bodyPr wrap="none" rtlCol="0">
            <a:spAutoFit/>
          </a:bodyPr>
          <a:lstStyle/>
          <a:p>
            <a:r>
              <a:rPr lang="en-US" sz="1000" b="1" dirty="0" smtClean="0"/>
              <a:t>65bp</a:t>
            </a:r>
            <a:endParaRPr lang="en-US" sz="1000" b="1" dirty="0"/>
          </a:p>
        </p:txBody>
      </p:sp>
      <p:cxnSp>
        <p:nvCxnSpPr>
          <p:cNvPr id="211" name="Straight Arrow Connector 210"/>
          <p:cNvCxnSpPr/>
          <p:nvPr/>
        </p:nvCxnSpPr>
        <p:spPr>
          <a:xfrm>
            <a:off x="7823504" y="1752059"/>
            <a:ext cx="17860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12" name="Straight Arrow Connector 211"/>
          <p:cNvCxnSpPr/>
          <p:nvPr/>
        </p:nvCxnSpPr>
        <p:spPr>
          <a:xfrm>
            <a:off x="7825168" y="1893355"/>
            <a:ext cx="17860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13" name="Straight Arrow Connector 212"/>
          <p:cNvCxnSpPr/>
          <p:nvPr/>
        </p:nvCxnSpPr>
        <p:spPr>
          <a:xfrm>
            <a:off x="7882902" y="2274552"/>
            <a:ext cx="17860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14" name="TextBox 213"/>
          <p:cNvSpPr txBox="1"/>
          <p:nvPr/>
        </p:nvSpPr>
        <p:spPr>
          <a:xfrm>
            <a:off x="5673004" y="661819"/>
            <a:ext cx="300082" cy="369332"/>
          </a:xfrm>
          <a:prstGeom prst="rect">
            <a:avLst/>
          </a:prstGeom>
          <a:noFill/>
        </p:spPr>
        <p:txBody>
          <a:bodyPr wrap="none" rtlCol="0">
            <a:spAutoFit/>
          </a:bodyPr>
          <a:lstStyle/>
          <a:p>
            <a:r>
              <a:rPr lang="en-US" dirty="0" smtClean="0"/>
              <a:t>*</a:t>
            </a:r>
            <a:endParaRPr lang="en-US" dirty="0"/>
          </a:p>
        </p:txBody>
      </p:sp>
      <p:sp>
        <p:nvSpPr>
          <p:cNvPr id="218" name="TextBox 217"/>
          <p:cNvSpPr txBox="1"/>
          <p:nvPr/>
        </p:nvSpPr>
        <p:spPr>
          <a:xfrm>
            <a:off x="6428648" y="682335"/>
            <a:ext cx="300082" cy="369332"/>
          </a:xfrm>
          <a:prstGeom prst="rect">
            <a:avLst/>
          </a:prstGeom>
          <a:noFill/>
        </p:spPr>
        <p:txBody>
          <a:bodyPr wrap="none" rtlCol="0">
            <a:spAutoFit/>
          </a:bodyPr>
          <a:lstStyle/>
          <a:p>
            <a:r>
              <a:rPr lang="en-US" dirty="0" smtClean="0"/>
              <a:t>*</a:t>
            </a:r>
            <a:endParaRPr lang="en-US" dirty="0"/>
          </a:p>
        </p:txBody>
      </p:sp>
      <p:sp>
        <p:nvSpPr>
          <p:cNvPr id="220" name="TextBox 219"/>
          <p:cNvSpPr txBox="1"/>
          <p:nvPr/>
        </p:nvSpPr>
        <p:spPr>
          <a:xfrm>
            <a:off x="7400457" y="693454"/>
            <a:ext cx="300082" cy="369332"/>
          </a:xfrm>
          <a:prstGeom prst="rect">
            <a:avLst/>
          </a:prstGeom>
          <a:noFill/>
        </p:spPr>
        <p:txBody>
          <a:bodyPr wrap="none" rtlCol="0">
            <a:spAutoFit/>
          </a:bodyPr>
          <a:lstStyle/>
          <a:p>
            <a:r>
              <a:rPr lang="en-US" dirty="0" smtClean="0"/>
              <a:t>*</a:t>
            </a:r>
            <a:endParaRPr lang="en-US" dirty="0"/>
          </a:p>
        </p:txBody>
      </p:sp>
      <p:pic>
        <p:nvPicPr>
          <p:cNvPr id="1030" name="Picture 6" descr="C:\Users\vradhakrishnan\Desktop\6.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4725" y="4997771"/>
            <a:ext cx="2777535" cy="989151"/>
          </a:xfrm>
          <a:prstGeom prst="rect">
            <a:avLst/>
          </a:prstGeom>
          <a:noFill/>
          <a:extLst>
            <a:ext uri="{909E8E84-426E-40DD-AFC4-6F175D3DCCD1}">
              <a14:hiddenFill xmlns:a14="http://schemas.microsoft.com/office/drawing/2010/main">
                <a:solidFill>
                  <a:srgbClr val="FFFFFF"/>
                </a:solidFill>
              </a14:hiddenFill>
            </a:ext>
          </a:extLst>
        </p:spPr>
      </p:pic>
      <p:sp>
        <p:nvSpPr>
          <p:cNvPr id="221" name="TextBox 220"/>
          <p:cNvSpPr txBox="1"/>
          <p:nvPr/>
        </p:nvSpPr>
        <p:spPr>
          <a:xfrm rot="18354457">
            <a:off x="3485405" y="4670250"/>
            <a:ext cx="599844" cy="215444"/>
          </a:xfrm>
          <a:prstGeom prst="rect">
            <a:avLst/>
          </a:prstGeom>
          <a:noFill/>
        </p:spPr>
        <p:txBody>
          <a:bodyPr wrap="none" rtlCol="0">
            <a:spAutoFit/>
          </a:bodyPr>
          <a:lstStyle/>
          <a:p>
            <a:r>
              <a:rPr lang="en-US" sz="800" b="1" dirty="0" smtClean="0">
                <a:latin typeface="Arial" pitchFamily="34" charset="0"/>
                <a:cs typeface="Arial" pitchFamily="34" charset="0"/>
              </a:rPr>
              <a:t>39M(BA)</a:t>
            </a:r>
            <a:endParaRPr lang="en-US" sz="800" b="1" dirty="0">
              <a:latin typeface="Arial" pitchFamily="34" charset="0"/>
              <a:cs typeface="Arial" pitchFamily="34" charset="0"/>
            </a:endParaRPr>
          </a:p>
        </p:txBody>
      </p:sp>
      <p:sp>
        <p:nvSpPr>
          <p:cNvPr id="222" name="TextBox 221"/>
          <p:cNvSpPr txBox="1"/>
          <p:nvPr/>
        </p:nvSpPr>
        <p:spPr>
          <a:xfrm rot="18354457">
            <a:off x="3784232" y="4671347"/>
            <a:ext cx="588623" cy="215444"/>
          </a:xfrm>
          <a:prstGeom prst="rect">
            <a:avLst/>
          </a:prstGeom>
          <a:noFill/>
        </p:spPr>
        <p:txBody>
          <a:bodyPr wrap="none" rtlCol="0">
            <a:spAutoFit/>
          </a:bodyPr>
          <a:lstStyle/>
          <a:p>
            <a:r>
              <a:rPr lang="en-US" sz="800" b="1" dirty="0" smtClean="0">
                <a:latin typeface="Arial" pitchFamily="34" charset="0"/>
                <a:cs typeface="Arial" pitchFamily="34" charset="0"/>
              </a:rPr>
              <a:t>40N(BA)</a:t>
            </a:r>
            <a:endParaRPr lang="en-US" sz="800" b="1" dirty="0">
              <a:latin typeface="Arial" pitchFamily="34" charset="0"/>
              <a:cs typeface="Arial" pitchFamily="34" charset="0"/>
            </a:endParaRPr>
          </a:p>
        </p:txBody>
      </p:sp>
      <p:sp>
        <p:nvSpPr>
          <p:cNvPr id="224" name="TextBox 223"/>
          <p:cNvSpPr txBox="1"/>
          <p:nvPr/>
        </p:nvSpPr>
        <p:spPr>
          <a:xfrm rot="18354457">
            <a:off x="4097715" y="4675891"/>
            <a:ext cx="611065" cy="215444"/>
          </a:xfrm>
          <a:prstGeom prst="rect">
            <a:avLst/>
          </a:prstGeom>
          <a:noFill/>
        </p:spPr>
        <p:txBody>
          <a:bodyPr wrap="none" rtlCol="0">
            <a:spAutoFit/>
          </a:bodyPr>
          <a:lstStyle/>
          <a:p>
            <a:r>
              <a:rPr lang="en-US" sz="800" b="1" dirty="0" smtClean="0">
                <a:latin typeface="Arial" pitchFamily="34" charset="0"/>
                <a:cs typeface="Arial" pitchFamily="34" charset="0"/>
              </a:rPr>
              <a:t>41M(MA)</a:t>
            </a:r>
            <a:endParaRPr lang="en-US" sz="800" b="1" dirty="0">
              <a:latin typeface="Arial" pitchFamily="34" charset="0"/>
              <a:cs typeface="Arial" pitchFamily="34" charset="0"/>
            </a:endParaRPr>
          </a:p>
        </p:txBody>
      </p:sp>
      <p:sp>
        <p:nvSpPr>
          <p:cNvPr id="227" name="TextBox 226"/>
          <p:cNvSpPr txBox="1"/>
          <p:nvPr/>
        </p:nvSpPr>
        <p:spPr>
          <a:xfrm rot="18354457">
            <a:off x="4380141" y="4699544"/>
            <a:ext cx="599844" cy="215444"/>
          </a:xfrm>
          <a:prstGeom prst="rect">
            <a:avLst/>
          </a:prstGeom>
          <a:noFill/>
        </p:spPr>
        <p:txBody>
          <a:bodyPr wrap="none" rtlCol="0">
            <a:spAutoFit/>
          </a:bodyPr>
          <a:lstStyle/>
          <a:p>
            <a:r>
              <a:rPr lang="en-US" sz="800" b="1" dirty="0" smtClean="0">
                <a:latin typeface="Arial" pitchFamily="34" charset="0"/>
                <a:cs typeface="Arial" pitchFamily="34" charset="0"/>
              </a:rPr>
              <a:t>42N(MA)</a:t>
            </a:r>
            <a:endParaRPr lang="en-US" sz="800" b="1" dirty="0">
              <a:latin typeface="Arial" pitchFamily="34" charset="0"/>
              <a:cs typeface="Arial" pitchFamily="34" charset="0"/>
            </a:endParaRPr>
          </a:p>
        </p:txBody>
      </p:sp>
      <p:sp>
        <p:nvSpPr>
          <p:cNvPr id="229" name="TextBox 228"/>
          <p:cNvSpPr txBox="1"/>
          <p:nvPr/>
        </p:nvSpPr>
        <p:spPr>
          <a:xfrm rot="18354457">
            <a:off x="4996004" y="4676657"/>
            <a:ext cx="611065" cy="215444"/>
          </a:xfrm>
          <a:prstGeom prst="rect">
            <a:avLst/>
          </a:prstGeom>
          <a:noFill/>
        </p:spPr>
        <p:txBody>
          <a:bodyPr wrap="none" rtlCol="0">
            <a:spAutoFit/>
          </a:bodyPr>
          <a:lstStyle/>
          <a:p>
            <a:r>
              <a:rPr lang="en-US" sz="800" b="1" dirty="0" smtClean="0">
                <a:latin typeface="Arial" pitchFamily="34" charset="0"/>
                <a:cs typeface="Arial" pitchFamily="34" charset="0"/>
              </a:rPr>
              <a:t>31M(MA)</a:t>
            </a:r>
            <a:endParaRPr lang="en-US" sz="800" b="1" dirty="0">
              <a:latin typeface="Arial" pitchFamily="34" charset="0"/>
              <a:cs typeface="Arial" pitchFamily="34" charset="0"/>
            </a:endParaRPr>
          </a:p>
        </p:txBody>
      </p:sp>
      <p:sp>
        <p:nvSpPr>
          <p:cNvPr id="231" name="TextBox 230"/>
          <p:cNvSpPr txBox="1"/>
          <p:nvPr/>
        </p:nvSpPr>
        <p:spPr>
          <a:xfrm rot="18354457">
            <a:off x="5307324" y="4686512"/>
            <a:ext cx="599844" cy="215444"/>
          </a:xfrm>
          <a:prstGeom prst="rect">
            <a:avLst/>
          </a:prstGeom>
          <a:noFill/>
        </p:spPr>
        <p:txBody>
          <a:bodyPr wrap="none" rtlCol="0">
            <a:spAutoFit/>
          </a:bodyPr>
          <a:lstStyle/>
          <a:p>
            <a:r>
              <a:rPr lang="en-US" sz="800" b="1" dirty="0" smtClean="0">
                <a:latin typeface="Arial" pitchFamily="34" charset="0"/>
                <a:cs typeface="Arial" pitchFamily="34" charset="0"/>
              </a:rPr>
              <a:t>47M(BA)</a:t>
            </a:r>
            <a:endParaRPr lang="en-US" sz="800" b="1" dirty="0">
              <a:latin typeface="Arial" pitchFamily="34" charset="0"/>
              <a:cs typeface="Arial" pitchFamily="34" charset="0"/>
            </a:endParaRPr>
          </a:p>
        </p:txBody>
      </p:sp>
      <p:grpSp>
        <p:nvGrpSpPr>
          <p:cNvPr id="232" name="Group 231"/>
          <p:cNvGrpSpPr/>
          <p:nvPr/>
        </p:nvGrpSpPr>
        <p:grpSpPr>
          <a:xfrm>
            <a:off x="3784901" y="4431964"/>
            <a:ext cx="354638" cy="152400"/>
            <a:chOff x="1992034" y="688435"/>
            <a:chExt cx="354638" cy="152400"/>
          </a:xfrm>
        </p:grpSpPr>
        <p:cxnSp>
          <p:nvCxnSpPr>
            <p:cNvPr id="233" name="Straight Connector 232"/>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34" name="Straight Connector 233"/>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35" name="Straight Connector 234"/>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grpSp>
        <p:nvGrpSpPr>
          <p:cNvPr id="249" name="Group 248"/>
          <p:cNvGrpSpPr/>
          <p:nvPr/>
        </p:nvGrpSpPr>
        <p:grpSpPr>
          <a:xfrm>
            <a:off x="4423862" y="4405121"/>
            <a:ext cx="354638" cy="152400"/>
            <a:chOff x="1992034" y="688435"/>
            <a:chExt cx="354638" cy="152400"/>
          </a:xfrm>
        </p:grpSpPr>
        <p:cxnSp>
          <p:nvCxnSpPr>
            <p:cNvPr id="250" name="Straight Connector 249"/>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51" name="Straight Connector 250"/>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52" name="Straight Connector 251"/>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sp>
        <p:nvSpPr>
          <p:cNvPr id="253" name="TextBox 252"/>
          <p:cNvSpPr txBox="1"/>
          <p:nvPr/>
        </p:nvSpPr>
        <p:spPr>
          <a:xfrm rot="18354457">
            <a:off x="3154099" y="4682361"/>
            <a:ext cx="522900" cy="215444"/>
          </a:xfrm>
          <a:prstGeom prst="rect">
            <a:avLst/>
          </a:prstGeom>
          <a:noFill/>
        </p:spPr>
        <p:txBody>
          <a:bodyPr wrap="none" rtlCol="0">
            <a:spAutoFit/>
          </a:bodyPr>
          <a:lstStyle/>
          <a:p>
            <a:r>
              <a:rPr lang="en-US" sz="800" b="1" dirty="0" smtClean="0">
                <a:latin typeface="Arial" pitchFamily="34" charset="0"/>
                <a:cs typeface="Arial" pitchFamily="34" charset="0"/>
              </a:rPr>
              <a:t>Marker</a:t>
            </a:r>
            <a:endParaRPr lang="en-US" sz="800" b="1" dirty="0">
              <a:latin typeface="Arial" pitchFamily="34" charset="0"/>
              <a:cs typeface="Arial" pitchFamily="34" charset="0"/>
            </a:endParaRPr>
          </a:p>
        </p:txBody>
      </p:sp>
      <p:sp>
        <p:nvSpPr>
          <p:cNvPr id="254" name="TextBox 253"/>
          <p:cNvSpPr txBox="1"/>
          <p:nvPr/>
        </p:nvSpPr>
        <p:spPr>
          <a:xfrm rot="18354457">
            <a:off x="4700390" y="4676656"/>
            <a:ext cx="599844" cy="215444"/>
          </a:xfrm>
          <a:prstGeom prst="rect">
            <a:avLst/>
          </a:prstGeom>
          <a:noFill/>
        </p:spPr>
        <p:txBody>
          <a:bodyPr wrap="none" rtlCol="0">
            <a:spAutoFit/>
          </a:bodyPr>
          <a:lstStyle/>
          <a:p>
            <a:r>
              <a:rPr lang="en-US" sz="800" b="1" dirty="0" smtClean="0">
                <a:latin typeface="Arial" pitchFamily="34" charset="0"/>
                <a:cs typeface="Arial" pitchFamily="34" charset="0"/>
              </a:rPr>
              <a:t>45M(BA</a:t>
            </a:r>
            <a:r>
              <a:rPr lang="en-US" sz="800" b="1" dirty="0">
                <a:latin typeface="Arial" pitchFamily="34" charset="0"/>
                <a:cs typeface="Arial" pitchFamily="34" charset="0"/>
              </a:rPr>
              <a:t>)</a:t>
            </a:r>
          </a:p>
        </p:txBody>
      </p:sp>
      <p:grpSp>
        <p:nvGrpSpPr>
          <p:cNvPr id="255" name="Group 254"/>
          <p:cNvGrpSpPr/>
          <p:nvPr/>
        </p:nvGrpSpPr>
        <p:grpSpPr>
          <a:xfrm>
            <a:off x="5607246" y="4442022"/>
            <a:ext cx="354638" cy="152400"/>
            <a:chOff x="1992034" y="688435"/>
            <a:chExt cx="354638" cy="152400"/>
          </a:xfrm>
        </p:grpSpPr>
        <p:cxnSp>
          <p:nvCxnSpPr>
            <p:cNvPr id="256" name="Straight Connector 255"/>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57" name="Straight Connector 256"/>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58" name="Straight Connector 257"/>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sp>
        <p:nvSpPr>
          <p:cNvPr id="259" name="TextBox 258"/>
          <p:cNvSpPr txBox="1"/>
          <p:nvPr/>
        </p:nvSpPr>
        <p:spPr>
          <a:xfrm rot="18354457">
            <a:off x="5588998" y="4695001"/>
            <a:ext cx="588623" cy="215444"/>
          </a:xfrm>
          <a:prstGeom prst="rect">
            <a:avLst/>
          </a:prstGeom>
          <a:noFill/>
        </p:spPr>
        <p:txBody>
          <a:bodyPr wrap="none" rtlCol="0">
            <a:spAutoFit/>
          </a:bodyPr>
          <a:lstStyle/>
          <a:p>
            <a:r>
              <a:rPr lang="en-US" sz="800" b="1" dirty="0" smtClean="0">
                <a:latin typeface="Arial" pitchFamily="34" charset="0"/>
                <a:cs typeface="Arial" pitchFamily="34" charset="0"/>
              </a:rPr>
              <a:t>48</a:t>
            </a:r>
            <a:r>
              <a:rPr lang="en-US" sz="800" b="1" dirty="0">
                <a:latin typeface="Arial" pitchFamily="34" charset="0"/>
                <a:cs typeface="Arial" pitchFamily="34" charset="0"/>
              </a:rPr>
              <a:t>N</a:t>
            </a:r>
            <a:r>
              <a:rPr lang="en-US" sz="800" b="1" dirty="0" smtClean="0">
                <a:latin typeface="Arial" pitchFamily="34" charset="0"/>
                <a:cs typeface="Arial" pitchFamily="34" charset="0"/>
              </a:rPr>
              <a:t>(BA)</a:t>
            </a:r>
            <a:endParaRPr lang="en-US" sz="800" b="1" dirty="0">
              <a:latin typeface="Arial" pitchFamily="34" charset="0"/>
              <a:cs typeface="Arial" pitchFamily="34" charset="0"/>
            </a:endParaRPr>
          </a:p>
        </p:txBody>
      </p:sp>
      <p:sp>
        <p:nvSpPr>
          <p:cNvPr id="260" name="TextBox 259"/>
          <p:cNvSpPr txBox="1"/>
          <p:nvPr/>
        </p:nvSpPr>
        <p:spPr>
          <a:xfrm>
            <a:off x="6055788" y="5292729"/>
            <a:ext cx="519694" cy="246221"/>
          </a:xfrm>
          <a:prstGeom prst="rect">
            <a:avLst/>
          </a:prstGeom>
          <a:noFill/>
        </p:spPr>
        <p:txBody>
          <a:bodyPr wrap="none" rtlCol="0">
            <a:spAutoFit/>
          </a:bodyPr>
          <a:lstStyle/>
          <a:p>
            <a:r>
              <a:rPr lang="en-US" sz="1000" b="1" dirty="0" smtClean="0"/>
              <a:t>227bp</a:t>
            </a:r>
            <a:endParaRPr lang="en-US" sz="1000" b="1" dirty="0"/>
          </a:p>
        </p:txBody>
      </p:sp>
      <p:sp>
        <p:nvSpPr>
          <p:cNvPr id="261" name="TextBox 260"/>
          <p:cNvSpPr txBox="1"/>
          <p:nvPr/>
        </p:nvSpPr>
        <p:spPr>
          <a:xfrm>
            <a:off x="6059843" y="5179459"/>
            <a:ext cx="519694" cy="246221"/>
          </a:xfrm>
          <a:prstGeom prst="rect">
            <a:avLst/>
          </a:prstGeom>
          <a:noFill/>
        </p:spPr>
        <p:txBody>
          <a:bodyPr wrap="none" rtlCol="0">
            <a:spAutoFit/>
          </a:bodyPr>
          <a:lstStyle/>
          <a:p>
            <a:r>
              <a:rPr lang="en-US" sz="1000" b="1" dirty="0" smtClean="0"/>
              <a:t>292bp</a:t>
            </a:r>
            <a:endParaRPr lang="en-US" sz="1000" b="1" dirty="0"/>
          </a:p>
        </p:txBody>
      </p:sp>
      <p:sp>
        <p:nvSpPr>
          <p:cNvPr id="262" name="TextBox 261"/>
          <p:cNvSpPr txBox="1"/>
          <p:nvPr/>
        </p:nvSpPr>
        <p:spPr>
          <a:xfrm>
            <a:off x="6087402" y="5712737"/>
            <a:ext cx="453970" cy="246221"/>
          </a:xfrm>
          <a:prstGeom prst="rect">
            <a:avLst/>
          </a:prstGeom>
          <a:noFill/>
        </p:spPr>
        <p:txBody>
          <a:bodyPr wrap="none" rtlCol="0">
            <a:spAutoFit/>
          </a:bodyPr>
          <a:lstStyle/>
          <a:p>
            <a:r>
              <a:rPr lang="en-US" sz="1000" b="1" dirty="0" smtClean="0"/>
              <a:t>65bp</a:t>
            </a:r>
            <a:endParaRPr lang="en-US" sz="1000" b="1" dirty="0"/>
          </a:p>
        </p:txBody>
      </p:sp>
      <p:cxnSp>
        <p:nvCxnSpPr>
          <p:cNvPr id="263" name="Straight Arrow Connector 262"/>
          <p:cNvCxnSpPr/>
          <p:nvPr/>
        </p:nvCxnSpPr>
        <p:spPr>
          <a:xfrm flipH="1" flipV="1">
            <a:off x="3016628" y="5282172"/>
            <a:ext cx="182824" cy="9842"/>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64" name="Straight Arrow Connector 263"/>
          <p:cNvCxnSpPr/>
          <p:nvPr/>
        </p:nvCxnSpPr>
        <p:spPr>
          <a:xfrm>
            <a:off x="5958670" y="5401435"/>
            <a:ext cx="17860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65" name="Straight Arrow Connector 264"/>
          <p:cNvCxnSpPr/>
          <p:nvPr/>
        </p:nvCxnSpPr>
        <p:spPr>
          <a:xfrm>
            <a:off x="5968197" y="5858578"/>
            <a:ext cx="17860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66" name="TextBox 265"/>
          <p:cNvSpPr txBox="1"/>
          <p:nvPr/>
        </p:nvSpPr>
        <p:spPr>
          <a:xfrm>
            <a:off x="2554299" y="5178264"/>
            <a:ext cx="519694" cy="246221"/>
          </a:xfrm>
          <a:prstGeom prst="rect">
            <a:avLst/>
          </a:prstGeom>
          <a:noFill/>
        </p:spPr>
        <p:txBody>
          <a:bodyPr wrap="none" rtlCol="0">
            <a:spAutoFit/>
          </a:bodyPr>
          <a:lstStyle/>
          <a:p>
            <a:r>
              <a:rPr lang="en-US" sz="1000" b="1" dirty="0" smtClean="0"/>
              <a:t>300bp</a:t>
            </a:r>
            <a:endParaRPr lang="en-US" sz="1000" b="1" dirty="0"/>
          </a:p>
        </p:txBody>
      </p:sp>
      <p:sp>
        <p:nvSpPr>
          <p:cNvPr id="268" name="TextBox 267"/>
          <p:cNvSpPr txBox="1"/>
          <p:nvPr/>
        </p:nvSpPr>
        <p:spPr>
          <a:xfrm>
            <a:off x="3812179" y="4221949"/>
            <a:ext cx="300082" cy="369332"/>
          </a:xfrm>
          <a:prstGeom prst="rect">
            <a:avLst/>
          </a:prstGeom>
          <a:noFill/>
        </p:spPr>
        <p:txBody>
          <a:bodyPr wrap="none" rtlCol="0">
            <a:spAutoFit/>
          </a:bodyPr>
          <a:lstStyle/>
          <a:p>
            <a:r>
              <a:rPr lang="en-US" dirty="0" smtClean="0"/>
              <a:t>*</a:t>
            </a:r>
            <a:endParaRPr lang="en-US" dirty="0"/>
          </a:p>
        </p:txBody>
      </p:sp>
      <p:sp>
        <p:nvSpPr>
          <p:cNvPr id="269" name="TextBox 268"/>
          <p:cNvSpPr txBox="1"/>
          <p:nvPr/>
        </p:nvSpPr>
        <p:spPr>
          <a:xfrm>
            <a:off x="4437081" y="4198499"/>
            <a:ext cx="300082" cy="369332"/>
          </a:xfrm>
          <a:prstGeom prst="rect">
            <a:avLst/>
          </a:prstGeom>
          <a:noFill/>
        </p:spPr>
        <p:txBody>
          <a:bodyPr wrap="none" rtlCol="0">
            <a:spAutoFit/>
          </a:bodyPr>
          <a:lstStyle/>
          <a:p>
            <a:r>
              <a:rPr lang="en-US" dirty="0" smtClean="0"/>
              <a:t>*</a:t>
            </a:r>
            <a:endParaRPr lang="en-US" dirty="0"/>
          </a:p>
        </p:txBody>
      </p:sp>
      <p:sp>
        <p:nvSpPr>
          <p:cNvPr id="270" name="TextBox 269"/>
          <p:cNvSpPr txBox="1"/>
          <p:nvPr/>
        </p:nvSpPr>
        <p:spPr>
          <a:xfrm>
            <a:off x="5647213" y="4248409"/>
            <a:ext cx="300082" cy="369332"/>
          </a:xfrm>
          <a:prstGeom prst="rect">
            <a:avLst/>
          </a:prstGeom>
          <a:noFill/>
        </p:spPr>
        <p:txBody>
          <a:bodyPr wrap="none" rtlCol="0">
            <a:spAutoFit/>
          </a:bodyPr>
          <a:lstStyle/>
          <a:p>
            <a:r>
              <a:rPr lang="en-US" dirty="0" smtClean="0"/>
              <a:t>*</a:t>
            </a:r>
            <a:endParaRPr lang="en-US" dirty="0"/>
          </a:p>
        </p:txBody>
      </p:sp>
      <p:cxnSp>
        <p:nvCxnSpPr>
          <p:cNvPr id="271" name="Straight Arrow Connector 270"/>
          <p:cNvCxnSpPr/>
          <p:nvPr/>
        </p:nvCxnSpPr>
        <p:spPr>
          <a:xfrm>
            <a:off x="7853967" y="4032277"/>
            <a:ext cx="17860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pic>
        <p:nvPicPr>
          <p:cNvPr id="1031" name="Picture 7" descr="C:\Users\vradhakrishnan\Desktop\2.t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86244" y="3203689"/>
            <a:ext cx="2800350" cy="1000125"/>
          </a:xfrm>
          <a:prstGeom prst="rect">
            <a:avLst/>
          </a:prstGeom>
          <a:noFill/>
          <a:extLst>
            <a:ext uri="{909E8E84-426E-40DD-AFC4-6F175D3DCCD1}">
              <a14:hiddenFill xmlns:a14="http://schemas.microsoft.com/office/drawing/2010/main">
                <a:solidFill>
                  <a:srgbClr val="FFFFFF"/>
                </a:solidFill>
              </a14:hiddenFill>
            </a:ext>
          </a:extLst>
        </p:spPr>
      </p:pic>
      <p:sp>
        <p:nvSpPr>
          <p:cNvPr id="272" name="TextBox 271"/>
          <p:cNvSpPr txBox="1"/>
          <p:nvPr/>
        </p:nvSpPr>
        <p:spPr>
          <a:xfrm>
            <a:off x="3883554" y="3471508"/>
            <a:ext cx="519694" cy="246221"/>
          </a:xfrm>
          <a:prstGeom prst="rect">
            <a:avLst/>
          </a:prstGeom>
          <a:noFill/>
        </p:spPr>
        <p:txBody>
          <a:bodyPr wrap="none" rtlCol="0">
            <a:spAutoFit/>
          </a:bodyPr>
          <a:lstStyle/>
          <a:p>
            <a:r>
              <a:rPr lang="en-US" sz="1000" b="1" dirty="0" smtClean="0"/>
              <a:t>227bp</a:t>
            </a:r>
            <a:endParaRPr lang="en-US" sz="1000" b="1" dirty="0"/>
          </a:p>
        </p:txBody>
      </p:sp>
      <p:sp>
        <p:nvSpPr>
          <p:cNvPr id="273" name="TextBox 272"/>
          <p:cNvSpPr txBox="1"/>
          <p:nvPr/>
        </p:nvSpPr>
        <p:spPr>
          <a:xfrm>
            <a:off x="3897220" y="3337796"/>
            <a:ext cx="519694" cy="246221"/>
          </a:xfrm>
          <a:prstGeom prst="rect">
            <a:avLst/>
          </a:prstGeom>
          <a:noFill/>
        </p:spPr>
        <p:txBody>
          <a:bodyPr wrap="none" rtlCol="0">
            <a:spAutoFit/>
          </a:bodyPr>
          <a:lstStyle/>
          <a:p>
            <a:r>
              <a:rPr lang="en-US" sz="1000" b="1" dirty="0" smtClean="0"/>
              <a:t>292bp</a:t>
            </a:r>
            <a:endParaRPr lang="en-US" sz="1000" b="1" dirty="0"/>
          </a:p>
        </p:txBody>
      </p:sp>
      <p:sp>
        <p:nvSpPr>
          <p:cNvPr id="274" name="TextBox 273"/>
          <p:cNvSpPr txBox="1"/>
          <p:nvPr/>
        </p:nvSpPr>
        <p:spPr>
          <a:xfrm>
            <a:off x="3895509" y="3929737"/>
            <a:ext cx="453970" cy="246221"/>
          </a:xfrm>
          <a:prstGeom prst="rect">
            <a:avLst/>
          </a:prstGeom>
          <a:noFill/>
        </p:spPr>
        <p:txBody>
          <a:bodyPr wrap="none" rtlCol="0">
            <a:spAutoFit/>
          </a:bodyPr>
          <a:lstStyle/>
          <a:p>
            <a:r>
              <a:rPr lang="en-US" sz="1000" b="1" dirty="0" smtClean="0"/>
              <a:t>65bp</a:t>
            </a:r>
            <a:endParaRPr lang="en-US" sz="1000" b="1" dirty="0"/>
          </a:p>
        </p:txBody>
      </p:sp>
      <p:sp>
        <p:nvSpPr>
          <p:cNvPr id="275" name="TextBox 274"/>
          <p:cNvSpPr txBox="1"/>
          <p:nvPr/>
        </p:nvSpPr>
        <p:spPr>
          <a:xfrm rot="21412499">
            <a:off x="7535759" y="2621257"/>
            <a:ext cx="242374" cy="215444"/>
          </a:xfrm>
          <a:prstGeom prst="rect">
            <a:avLst/>
          </a:prstGeom>
          <a:noFill/>
        </p:spPr>
        <p:txBody>
          <a:bodyPr wrap="none" rtlCol="0">
            <a:spAutoFit/>
          </a:bodyPr>
          <a:lstStyle/>
          <a:p>
            <a:r>
              <a:rPr lang="en-US" sz="800" b="1" dirty="0">
                <a:latin typeface="Arial" pitchFamily="34" charset="0"/>
                <a:cs typeface="Arial" pitchFamily="34" charset="0"/>
              </a:rPr>
              <a:t>$</a:t>
            </a:r>
          </a:p>
        </p:txBody>
      </p:sp>
      <p:sp>
        <p:nvSpPr>
          <p:cNvPr id="276" name="TextBox 275"/>
          <p:cNvSpPr txBox="1"/>
          <p:nvPr/>
        </p:nvSpPr>
        <p:spPr>
          <a:xfrm rot="21412499">
            <a:off x="4993411" y="4388368"/>
            <a:ext cx="242374" cy="215444"/>
          </a:xfrm>
          <a:prstGeom prst="rect">
            <a:avLst/>
          </a:prstGeom>
          <a:noFill/>
        </p:spPr>
        <p:txBody>
          <a:bodyPr wrap="none" rtlCol="0">
            <a:spAutoFit/>
          </a:bodyPr>
          <a:lstStyle/>
          <a:p>
            <a:r>
              <a:rPr lang="en-US" sz="800" b="1" dirty="0">
                <a:latin typeface="Arial" pitchFamily="34" charset="0"/>
                <a:cs typeface="Arial" pitchFamily="34" charset="0"/>
              </a:rPr>
              <a:t>$</a:t>
            </a:r>
          </a:p>
        </p:txBody>
      </p:sp>
      <p:pic>
        <p:nvPicPr>
          <p:cNvPr id="1033" name="Picture 9" descr="C:\Users\vradhakrishnan\Desktop\5.t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9311" y="1433554"/>
            <a:ext cx="2824656" cy="1000125"/>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688554" y="191787"/>
            <a:ext cx="7927235" cy="369332"/>
          </a:xfrm>
          <a:prstGeom prst="rect">
            <a:avLst/>
          </a:prstGeom>
          <a:noFill/>
        </p:spPr>
        <p:txBody>
          <a:bodyPr wrap="none" rtlCol="0">
            <a:spAutoFit/>
          </a:bodyPr>
          <a:lstStyle/>
          <a:p>
            <a:pPr algn="ctr"/>
            <a:r>
              <a:rPr lang="en-US" dirty="0" smtClean="0"/>
              <a:t>Samples are named from the above respective Gel (1,2, and 3) Top and Bottom gels</a:t>
            </a:r>
            <a:endParaRPr lang="en-US" dirty="0"/>
          </a:p>
        </p:txBody>
      </p:sp>
      <p:sp>
        <p:nvSpPr>
          <p:cNvPr id="4" name="Rectangle 3"/>
          <p:cNvSpPr/>
          <p:nvPr/>
        </p:nvSpPr>
        <p:spPr>
          <a:xfrm>
            <a:off x="5440032" y="1449739"/>
            <a:ext cx="706768" cy="965800"/>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8" name="Rectangle 187"/>
          <p:cNvSpPr/>
          <p:nvPr/>
        </p:nvSpPr>
        <p:spPr>
          <a:xfrm>
            <a:off x="1333162" y="3211781"/>
            <a:ext cx="653648" cy="969031"/>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5" name="Rectangle 194"/>
          <p:cNvSpPr/>
          <p:nvPr/>
        </p:nvSpPr>
        <p:spPr>
          <a:xfrm>
            <a:off x="2047347" y="3211781"/>
            <a:ext cx="652126" cy="97584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9" name="Rectangle 198"/>
          <p:cNvSpPr/>
          <p:nvPr/>
        </p:nvSpPr>
        <p:spPr>
          <a:xfrm>
            <a:off x="2746564" y="3211780"/>
            <a:ext cx="668985" cy="969031"/>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0" name="Rectangle 199"/>
          <p:cNvSpPr/>
          <p:nvPr/>
        </p:nvSpPr>
        <p:spPr>
          <a:xfrm>
            <a:off x="6684028" y="3187504"/>
            <a:ext cx="581146" cy="975849"/>
          </a:xfrm>
          <a:prstGeom prst="rect">
            <a:avLst/>
          </a:pr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13459" y="5744461"/>
            <a:ext cx="2084225" cy="369332"/>
          </a:xfrm>
          <a:prstGeom prst="rect">
            <a:avLst/>
          </a:prstGeom>
          <a:noFill/>
        </p:spPr>
        <p:txBody>
          <a:bodyPr wrap="none" rtlCol="0">
            <a:spAutoFit/>
          </a:bodyPr>
          <a:lstStyle/>
          <a:p>
            <a:r>
              <a:rPr lang="en-US" dirty="0" smtClean="0"/>
              <a:t>Allegation Answer’s:</a:t>
            </a:r>
            <a:endParaRPr lang="en-US" dirty="0"/>
          </a:p>
        </p:txBody>
      </p:sp>
      <p:sp>
        <p:nvSpPr>
          <p:cNvPr id="7" name="TextBox 6"/>
          <p:cNvSpPr txBox="1"/>
          <p:nvPr/>
        </p:nvSpPr>
        <p:spPr>
          <a:xfrm>
            <a:off x="521953" y="6120969"/>
            <a:ext cx="7907210" cy="707886"/>
          </a:xfrm>
          <a:prstGeom prst="rect">
            <a:avLst/>
          </a:prstGeom>
          <a:noFill/>
        </p:spPr>
        <p:txBody>
          <a:bodyPr wrap="square" rtlCol="0">
            <a:spAutoFit/>
          </a:bodyPr>
          <a:lstStyle/>
          <a:p>
            <a:r>
              <a:rPr lang="en-US" sz="1000" dirty="0" smtClean="0">
                <a:latin typeface="Arial" panose="020B0604020202020204" pitchFamily="34" charset="0"/>
                <a:cs typeface="Arial" panose="020B0604020202020204" pitchFamily="34" charset="0"/>
              </a:rPr>
              <a:t>Since we have cropped all the double bands for biallelic </a:t>
            </a:r>
            <a:r>
              <a:rPr lang="en-US" sz="1000" dirty="0">
                <a:latin typeface="Arial" panose="020B0604020202020204" pitchFamily="34" charset="0"/>
                <a:cs typeface="Arial" panose="020B0604020202020204" pitchFamily="34" charset="0"/>
              </a:rPr>
              <a:t>samples </a:t>
            </a:r>
            <a:r>
              <a:rPr lang="en-US" sz="1000" dirty="0" smtClean="0">
                <a:latin typeface="Arial" panose="020B0604020202020204" pitchFamily="34" charset="0"/>
                <a:cs typeface="Arial" panose="020B0604020202020204" pitchFamily="34" charset="0"/>
              </a:rPr>
              <a:t>and generating the respective images for Journal publication and placing them in the final image error occurred while generating the final image for sample (17,18) (21,22) (39,40) and above is the exact original gels what we have used and all the respective double band sample are biallelic, what we should have used for publication and </a:t>
            </a:r>
            <a:r>
              <a:rPr lang="en-US" sz="1000" dirty="0">
                <a:latin typeface="Arial" panose="020B0604020202020204" pitchFamily="34" charset="0"/>
                <a:cs typeface="Arial" panose="020B0604020202020204" pitchFamily="34" charset="0"/>
              </a:rPr>
              <a:t>discussion and this does not change the data anyways. T</a:t>
            </a:r>
            <a:r>
              <a:rPr lang="en-US" sz="1000" dirty="0" smtClean="0">
                <a:latin typeface="Arial" panose="020B0604020202020204" pitchFamily="34" charset="0"/>
                <a:cs typeface="Arial" panose="020B0604020202020204" pitchFamily="34" charset="0"/>
              </a:rPr>
              <a:t>he </a:t>
            </a:r>
            <a:r>
              <a:rPr lang="en-US" sz="1000" dirty="0">
                <a:latin typeface="Arial" panose="020B0604020202020204" pitchFamily="34" charset="0"/>
                <a:cs typeface="Arial" panose="020B0604020202020204" pitchFamily="34" charset="0"/>
              </a:rPr>
              <a:t>erratum </a:t>
            </a:r>
            <a:r>
              <a:rPr lang="en-US" sz="1000" dirty="0" smtClean="0">
                <a:latin typeface="Arial" panose="020B0604020202020204" pitchFamily="34" charset="0"/>
                <a:cs typeface="Arial" panose="020B0604020202020204" pitchFamily="34" charset="0"/>
              </a:rPr>
              <a:t>can be raised to </a:t>
            </a:r>
            <a:r>
              <a:rPr lang="en-US" sz="1000" dirty="0">
                <a:latin typeface="Arial" panose="020B0604020202020204" pitchFamily="34" charset="0"/>
                <a:cs typeface="Arial" panose="020B0604020202020204" pitchFamily="34" charset="0"/>
              </a:rPr>
              <a:t>the journal and get it </a:t>
            </a:r>
            <a:r>
              <a:rPr lang="en-US" sz="1000" dirty="0" smtClean="0">
                <a:latin typeface="Arial" panose="020B0604020202020204" pitchFamily="34" charset="0"/>
                <a:cs typeface="Arial" panose="020B0604020202020204" pitchFamily="34" charset="0"/>
              </a:rPr>
              <a:t>updated in the published journal if needed. </a:t>
            </a:r>
            <a:endParaRPr lang="en-US" sz="1000" dirty="0">
              <a:latin typeface="Arial" panose="020B0604020202020204" pitchFamily="34" charset="0"/>
              <a:cs typeface="Arial" panose="020B0604020202020204" pitchFamily="34" charset="0"/>
            </a:endParaRPr>
          </a:p>
        </p:txBody>
      </p:sp>
      <p:sp>
        <p:nvSpPr>
          <p:cNvPr id="203" name="TextBox 202"/>
          <p:cNvSpPr txBox="1"/>
          <p:nvPr/>
        </p:nvSpPr>
        <p:spPr>
          <a:xfrm>
            <a:off x="16314" y="1932639"/>
            <a:ext cx="836576" cy="523220"/>
          </a:xfrm>
          <a:prstGeom prst="rect">
            <a:avLst/>
          </a:prstGeom>
          <a:noFill/>
        </p:spPr>
        <p:txBody>
          <a:bodyPr wrap="none" rtlCol="0">
            <a:spAutoFit/>
          </a:bodyPr>
          <a:lstStyle/>
          <a:p>
            <a:r>
              <a:rPr lang="en-US" sz="1400" b="1" dirty="0" smtClean="0">
                <a:latin typeface="Arial" panose="020B0604020202020204" pitchFamily="34" charset="0"/>
                <a:cs typeface="Arial" panose="020B0604020202020204" pitchFamily="34" charset="0"/>
              </a:rPr>
              <a:t>Gel 1</a:t>
            </a:r>
          </a:p>
          <a:p>
            <a:r>
              <a:rPr lang="en-US" sz="1400" b="1" dirty="0" smtClean="0">
                <a:latin typeface="Arial" panose="020B0604020202020204" pitchFamily="34" charset="0"/>
                <a:cs typeface="Arial" panose="020B0604020202020204" pitchFamily="34" charset="0"/>
              </a:rPr>
              <a:t>Top Gel</a:t>
            </a:r>
            <a:endParaRPr lang="en-US" sz="1400" b="1" dirty="0">
              <a:latin typeface="Arial" panose="020B0604020202020204" pitchFamily="34" charset="0"/>
              <a:cs typeface="Arial" panose="020B0604020202020204" pitchFamily="34" charset="0"/>
            </a:endParaRPr>
          </a:p>
        </p:txBody>
      </p:sp>
      <p:sp>
        <p:nvSpPr>
          <p:cNvPr id="204" name="TextBox 203"/>
          <p:cNvSpPr txBox="1"/>
          <p:nvPr/>
        </p:nvSpPr>
        <p:spPr>
          <a:xfrm>
            <a:off x="-76200" y="3703751"/>
            <a:ext cx="1148836" cy="523220"/>
          </a:xfrm>
          <a:prstGeom prst="rect">
            <a:avLst/>
          </a:prstGeom>
          <a:noFill/>
        </p:spPr>
        <p:txBody>
          <a:bodyPr wrap="square" rtlCol="0">
            <a:spAutoFit/>
          </a:bodyPr>
          <a:lstStyle/>
          <a:p>
            <a:pPr algn="ctr"/>
            <a:r>
              <a:rPr lang="en-US" sz="1400" b="1" dirty="0" smtClean="0">
                <a:latin typeface="Arial" panose="020B0604020202020204" pitchFamily="34" charset="0"/>
                <a:cs typeface="Arial" panose="020B0604020202020204" pitchFamily="34" charset="0"/>
              </a:rPr>
              <a:t>Gel 1</a:t>
            </a:r>
          </a:p>
          <a:p>
            <a:pPr algn="ctr"/>
            <a:r>
              <a:rPr lang="en-US" sz="1400" b="1" dirty="0" smtClean="0">
                <a:latin typeface="Arial" panose="020B0604020202020204" pitchFamily="34" charset="0"/>
                <a:cs typeface="Arial" panose="020B0604020202020204" pitchFamily="34" charset="0"/>
              </a:rPr>
              <a:t>Bottom Gel</a:t>
            </a:r>
            <a:endParaRPr lang="en-US" sz="1400" b="1" dirty="0">
              <a:latin typeface="Arial" panose="020B0604020202020204" pitchFamily="34" charset="0"/>
              <a:cs typeface="Arial" panose="020B0604020202020204" pitchFamily="34" charset="0"/>
            </a:endParaRPr>
          </a:p>
        </p:txBody>
      </p:sp>
      <p:sp>
        <p:nvSpPr>
          <p:cNvPr id="267" name="TextBox 266"/>
          <p:cNvSpPr txBox="1"/>
          <p:nvPr/>
        </p:nvSpPr>
        <p:spPr>
          <a:xfrm>
            <a:off x="8133254" y="1068264"/>
            <a:ext cx="836576" cy="523220"/>
          </a:xfrm>
          <a:prstGeom prst="rect">
            <a:avLst/>
          </a:prstGeom>
          <a:noFill/>
        </p:spPr>
        <p:txBody>
          <a:bodyPr wrap="none" rtlCol="0">
            <a:spAutoFit/>
          </a:bodyPr>
          <a:lstStyle/>
          <a:p>
            <a:r>
              <a:rPr lang="en-US" sz="1400" b="1" dirty="0" smtClean="0">
                <a:latin typeface="Arial" panose="020B0604020202020204" pitchFamily="34" charset="0"/>
                <a:cs typeface="Arial" panose="020B0604020202020204" pitchFamily="34" charset="0"/>
              </a:rPr>
              <a:t>Gel 2</a:t>
            </a:r>
          </a:p>
          <a:p>
            <a:r>
              <a:rPr lang="en-US" sz="1400" b="1" dirty="0" smtClean="0">
                <a:latin typeface="Arial" panose="020B0604020202020204" pitchFamily="34" charset="0"/>
                <a:cs typeface="Arial" panose="020B0604020202020204" pitchFamily="34" charset="0"/>
              </a:rPr>
              <a:t>Top Gel</a:t>
            </a:r>
            <a:endParaRPr lang="en-US" sz="1400" b="1" dirty="0">
              <a:latin typeface="Arial" panose="020B0604020202020204" pitchFamily="34" charset="0"/>
              <a:cs typeface="Arial" panose="020B0604020202020204" pitchFamily="34" charset="0"/>
            </a:endParaRPr>
          </a:p>
        </p:txBody>
      </p:sp>
      <p:cxnSp>
        <p:nvCxnSpPr>
          <p:cNvPr id="277" name="Straight Arrow Connector 276"/>
          <p:cNvCxnSpPr/>
          <p:nvPr/>
        </p:nvCxnSpPr>
        <p:spPr>
          <a:xfrm flipH="1">
            <a:off x="593043" y="2128711"/>
            <a:ext cx="42750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278" name="Straight Arrow Connector 277"/>
          <p:cNvCxnSpPr/>
          <p:nvPr/>
        </p:nvCxnSpPr>
        <p:spPr>
          <a:xfrm>
            <a:off x="7856699" y="1507547"/>
            <a:ext cx="377696"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79" name="TextBox 278"/>
          <p:cNvSpPr txBox="1"/>
          <p:nvPr/>
        </p:nvSpPr>
        <p:spPr>
          <a:xfrm>
            <a:off x="6543086" y="5316385"/>
            <a:ext cx="1149674" cy="523220"/>
          </a:xfrm>
          <a:prstGeom prst="rect">
            <a:avLst/>
          </a:prstGeom>
          <a:noFill/>
        </p:spPr>
        <p:txBody>
          <a:bodyPr wrap="none" rtlCol="0">
            <a:spAutoFit/>
          </a:bodyPr>
          <a:lstStyle/>
          <a:p>
            <a:r>
              <a:rPr lang="en-US" sz="1400" b="1" dirty="0" smtClean="0">
                <a:latin typeface="Arial" panose="020B0604020202020204" pitchFamily="34" charset="0"/>
                <a:cs typeface="Arial" panose="020B0604020202020204" pitchFamily="34" charset="0"/>
              </a:rPr>
              <a:t>Gel 2</a:t>
            </a:r>
          </a:p>
          <a:p>
            <a:r>
              <a:rPr lang="en-US" sz="1400" b="1" dirty="0" smtClean="0">
                <a:latin typeface="Arial" panose="020B0604020202020204" pitchFamily="34" charset="0"/>
                <a:cs typeface="Arial" panose="020B0604020202020204" pitchFamily="34" charset="0"/>
              </a:rPr>
              <a:t>Bottom Gel</a:t>
            </a:r>
            <a:endParaRPr lang="en-US" sz="1400" b="1" dirty="0">
              <a:latin typeface="Arial" panose="020B0604020202020204" pitchFamily="34" charset="0"/>
              <a:cs typeface="Arial" panose="020B0604020202020204" pitchFamily="34" charset="0"/>
            </a:endParaRPr>
          </a:p>
        </p:txBody>
      </p:sp>
      <p:sp>
        <p:nvSpPr>
          <p:cNvPr id="280" name="TextBox 279"/>
          <p:cNvSpPr txBox="1"/>
          <p:nvPr/>
        </p:nvSpPr>
        <p:spPr>
          <a:xfrm>
            <a:off x="8367600" y="3438095"/>
            <a:ext cx="836576" cy="523220"/>
          </a:xfrm>
          <a:prstGeom prst="rect">
            <a:avLst/>
          </a:prstGeom>
          <a:noFill/>
        </p:spPr>
        <p:txBody>
          <a:bodyPr wrap="none" rtlCol="0">
            <a:spAutoFit/>
          </a:bodyPr>
          <a:lstStyle/>
          <a:p>
            <a:r>
              <a:rPr lang="en-US" sz="1400" b="1" dirty="0" smtClean="0">
                <a:latin typeface="Arial" panose="020B0604020202020204" pitchFamily="34" charset="0"/>
                <a:cs typeface="Arial" panose="020B0604020202020204" pitchFamily="34" charset="0"/>
              </a:rPr>
              <a:t>Gel 3</a:t>
            </a:r>
          </a:p>
          <a:p>
            <a:r>
              <a:rPr lang="en-US" sz="1400" b="1" dirty="0" smtClean="0">
                <a:latin typeface="Arial" panose="020B0604020202020204" pitchFamily="34" charset="0"/>
                <a:cs typeface="Arial" panose="020B0604020202020204" pitchFamily="34" charset="0"/>
              </a:rPr>
              <a:t>Top Gel</a:t>
            </a:r>
            <a:endParaRPr lang="en-US" sz="1400" b="1" dirty="0">
              <a:latin typeface="Arial" panose="020B0604020202020204" pitchFamily="34" charset="0"/>
              <a:cs typeface="Arial" panose="020B0604020202020204" pitchFamily="34" charset="0"/>
            </a:endParaRPr>
          </a:p>
        </p:txBody>
      </p:sp>
      <p:cxnSp>
        <p:nvCxnSpPr>
          <p:cNvPr id="8" name="Straight Arrow Connector 7"/>
          <p:cNvCxnSpPr/>
          <p:nvPr/>
        </p:nvCxnSpPr>
        <p:spPr>
          <a:xfrm>
            <a:off x="2895124" y="4365574"/>
            <a:ext cx="371863" cy="454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1" name="Straight Arrow Connector 200"/>
          <p:cNvCxnSpPr/>
          <p:nvPr/>
        </p:nvCxnSpPr>
        <p:spPr>
          <a:xfrm>
            <a:off x="2186299" y="4350221"/>
            <a:ext cx="371863" cy="454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81" name="Straight Arrow Connector 280"/>
          <p:cNvCxnSpPr/>
          <p:nvPr/>
        </p:nvCxnSpPr>
        <p:spPr>
          <a:xfrm>
            <a:off x="6775425" y="4336655"/>
            <a:ext cx="371863" cy="454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1822777" y="4388368"/>
            <a:ext cx="1826141" cy="338554"/>
          </a:xfrm>
          <a:prstGeom prst="rect">
            <a:avLst/>
          </a:prstGeom>
          <a:noFill/>
        </p:spPr>
        <p:txBody>
          <a:bodyPr wrap="none" rtlCol="0">
            <a:spAutoFit/>
          </a:bodyPr>
          <a:lstStyle/>
          <a:p>
            <a:pPr algn="ctr"/>
            <a:r>
              <a:rPr lang="en-US" sz="800" b="1" dirty="0" smtClean="0">
                <a:latin typeface="Arial" panose="020B0604020202020204" pitchFamily="34" charset="0"/>
                <a:cs typeface="Arial" panose="020B0604020202020204" pitchFamily="34" charset="0"/>
              </a:rPr>
              <a:t>Error while cropping and naming </a:t>
            </a:r>
          </a:p>
          <a:p>
            <a:pPr algn="ctr"/>
            <a:r>
              <a:rPr lang="en-US" sz="800" b="1" dirty="0" smtClean="0">
                <a:latin typeface="Arial" panose="020B0604020202020204" pitchFamily="34" charset="0"/>
                <a:cs typeface="Arial" panose="020B0604020202020204" pitchFamily="34" charset="0"/>
              </a:rPr>
              <a:t>the gel </a:t>
            </a:r>
            <a:endParaRPr lang="en-US" sz="800" b="1" dirty="0">
              <a:latin typeface="Arial" panose="020B0604020202020204" pitchFamily="34" charset="0"/>
              <a:cs typeface="Arial" panose="020B0604020202020204" pitchFamily="34" charset="0"/>
            </a:endParaRPr>
          </a:p>
        </p:txBody>
      </p:sp>
      <p:sp>
        <p:nvSpPr>
          <p:cNvPr id="282" name="TextBox 281"/>
          <p:cNvSpPr txBox="1"/>
          <p:nvPr/>
        </p:nvSpPr>
        <p:spPr>
          <a:xfrm>
            <a:off x="6272674" y="4352492"/>
            <a:ext cx="1826141" cy="338554"/>
          </a:xfrm>
          <a:prstGeom prst="rect">
            <a:avLst/>
          </a:prstGeom>
          <a:noFill/>
        </p:spPr>
        <p:txBody>
          <a:bodyPr wrap="none" rtlCol="0">
            <a:spAutoFit/>
          </a:bodyPr>
          <a:lstStyle/>
          <a:p>
            <a:pPr algn="ctr"/>
            <a:r>
              <a:rPr lang="en-US" sz="800" b="1" dirty="0" smtClean="0">
                <a:latin typeface="Arial" panose="020B0604020202020204" pitchFamily="34" charset="0"/>
                <a:cs typeface="Arial" panose="020B0604020202020204" pitchFamily="34" charset="0"/>
              </a:rPr>
              <a:t>Error while cropping and naming </a:t>
            </a:r>
          </a:p>
          <a:p>
            <a:pPr algn="ctr"/>
            <a:r>
              <a:rPr lang="en-US" sz="800" b="1" dirty="0" smtClean="0">
                <a:latin typeface="Arial" panose="020B0604020202020204" pitchFamily="34" charset="0"/>
                <a:cs typeface="Arial" panose="020B0604020202020204" pitchFamily="34" charset="0"/>
              </a:rPr>
              <a:t>the gel </a:t>
            </a:r>
            <a:endParaRPr lang="en-US" sz="8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2072983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 name="TextBox 146"/>
          <p:cNvSpPr txBox="1"/>
          <p:nvPr/>
        </p:nvSpPr>
        <p:spPr>
          <a:xfrm rot="18354457">
            <a:off x="1915868" y="1930753"/>
            <a:ext cx="480639" cy="201259"/>
          </a:xfrm>
          <a:prstGeom prst="rect">
            <a:avLst/>
          </a:prstGeom>
          <a:noFill/>
        </p:spPr>
        <p:txBody>
          <a:bodyPr wrap="none" rtlCol="0">
            <a:spAutoFit/>
          </a:bodyPr>
          <a:lstStyle/>
          <a:p>
            <a:r>
              <a:rPr lang="en-US" sz="800" b="1" dirty="0" smtClean="0">
                <a:latin typeface="Arial" pitchFamily="34" charset="0"/>
                <a:cs typeface="Arial" pitchFamily="34" charset="0"/>
              </a:rPr>
              <a:t>Marker</a:t>
            </a:r>
            <a:endParaRPr lang="en-US" sz="800" b="1" dirty="0">
              <a:latin typeface="Arial" pitchFamily="34" charset="0"/>
              <a:cs typeface="Arial" pitchFamily="34" charset="0"/>
            </a:endParaRPr>
          </a:p>
        </p:txBody>
      </p:sp>
      <p:sp>
        <p:nvSpPr>
          <p:cNvPr id="148" name="TextBox 147"/>
          <p:cNvSpPr txBox="1"/>
          <p:nvPr/>
        </p:nvSpPr>
        <p:spPr>
          <a:xfrm rot="18354457">
            <a:off x="2248433" y="1959792"/>
            <a:ext cx="498321" cy="201259"/>
          </a:xfrm>
          <a:prstGeom prst="rect">
            <a:avLst/>
          </a:prstGeom>
          <a:noFill/>
        </p:spPr>
        <p:txBody>
          <a:bodyPr wrap="none" rtlCol="0">
            <a:spAutoFit/>
          </a:bodyPr>
          <a:lstStyle/>
          <a:p>
            <a:r>
              <a:rPr lang="en-US" sz="800" b="1" dirty="0" smtClean="0">
                <a:latin typeface="Arial" pitchFamily="34" charset="0"/>
                <a:cs typeface="Arial" pitchFamily="34" charset="0"/>
              </a:rPr>
              <a:t>1M(BA)</a:t>
            </a:r>
            <a:endParaRPr lang="en-US" sz="800" b="1" dirty="0">
              <a:latin typeface="Arial" pitchFamily="34" charset="0"/>
              <a:cs typeface="Arial" pitchFamily="34" charset="0"/>
            </a:endParaRPr>
          </a:p>
        </p:txBody>
      </p:sp>
      <p:sp>
        <p:nvSpPr>
          <p:cNvPr id="149" name="TextBox 148"/>
          <p:cNvSpPr txBox="1"/>
          <p:nvPr/>
        </p:nvSpPr>
        <p:spPr>
          <a:xfrm rot="18354457">
            <a:off x="2551090" y="1956114"/>
            <a:ext cx="488007" cy="201259"/>
          </a:xfrm>
          <a:prstGeom prst="rect">
            <a:avLst/>
          </a:prstGeom>
          <a:noFill/>
        </p:spPr>
        <p:txBody>
          <a:bodyPr wrap="none" rtlCol="0">
            <a:spAutoFit/>
          </a:bodyPr>
          <a:lstStyle/>
          <a:p>
            <a:r>
              <a:rPr lang="en-US" sz="800" b="1" dirty="0" smtClean="0">
                <a:latin typeface="Arial" pitchFamily="34" charset="0"/>
                <a:cs typeface="Arial" pitchFamily="34" charset="0"/>
              </a:rPr>
              <a:t>2N(BA)</a:t>
            </a:r>
            <a:endParaRPr lang="en-US" sz="800" b="1" dirty="0">
              <a:latin typeface="Arial" pitchFamily="34" charset="0"/>
              <a:cs typeface="Arial" pitchFamily="34" charset="0"/>
            </a:endParaRPr>
          </a:p>
        </p:txBody>
      </p:sp>
      <p:grpSp>
        <p:nvGrpSpPr>
          <p:cNvPr id="150" name="Group 149"/>
          <p:cNvGrpSpPr/>
          <p:nvPr/>
        </p:nvGrpSpPr>
        <p:grpSpPr>
          <a:xfrm>
            <a:off x="2503575" y="1717284"/>
            <a:ext cx="331289" cy="140083"/>
            <a:chOff x="1992034" y="688435"/>
            <a:chExt cx="354638" cy="152400"/>
          </a:xfrm>
        </p:grpSpPr>
        <p:cxnSp>
          <p:nvCxnSpPr>
            <p:cNvPr id="152" name="Straight Connector 151"/>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153" name="Straight Connector 152"/>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154" name="Straight Connector 153"/>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sp>
        <p:nvSpPr>
          <p:cNvPr id="155" name="TextBox 154"/>
          <p:cNvSpPr txBox="1"/>
          <p:nvPr/>
        </p:nvSpPr>
        <p:spPr>
          <a:xfrm>
            <a:off x="2537510" y="1528983"/>
            <a:ext cx="280325" cy="339483"/>
          </a:xfrm>
          <a:prstGeom prst="rect">
            <a:avLst/>
          </a:prstGeom>
          <a:noFill/>
        </p:spPr>
        <p:txBody>
          <a:bodyPr wrap="none" rtlCol="0">
            <a:spAutoFit/>
          </a:bodyPr>
          <a:lstStyle/>
          <a:p>
            <a:r>
              <a:rPr lang="en-US" dirty="0" smtClean="0"/>
              <a:t>*</a:t>
            </a:r>
            <a:endParaRPr lang="en-US" dirty="0"/>
          </a:p>
        </p:txBody>
      </p:sp>
      <p:sp>
        <p:nvSpPr>
          <p:cNvPr id="156" name="TextBox 155"/>
          <p:cNvSpPr txBox="1"/>
          <p:nvPr/>
        </p:nvSpPr>
        <p:spPr>
          <a:xfrm rot="18354457">
            <a:off x="3292586" y="1950991"/>
            <a:ext cx="488007" cy="201259"/>
          </a:xfrm>
          <a:prstGeom prst="rect">
            <a:avLst/>
          </a:prstGeom>
          <a:noFill/>
        </p:spPr>
        <p:txBody>
          <a:bodyPr wrap="none" rtlCol="0">
            <a:spAutoFit/>
          </a:bodyPr>
          <a:lstStyle/>
          <a:p>
            <a:r>
              <a:rPr lang="en-US" sz="800" b="1" dirty="0" smtClean="0">
                <a:latin typeface="Arial" pitchFamily="34" charset="0"/>
                <a:cs typeface="Arial" pitchFamily="34" charset="0"/>
              </a:rPr>
              <a:t>6N(BA)</a:t>
            </a:r>
            <a:endParaRPr lang="en-US" sz="800" b="1" dirty="0">
              <a:latin typeface="Arial" pitchFamily="34" charset="0"/>
              <a:cs typeface="Arial" pitchFamily="34" charset="0"/>
            </a:endParaRPr>
          </a:p>
        </p:txBody>
      </p:sp>
      <p:sp>
        <p:nvSpPr>
          <p:cNvPr id="157" name="TextBox 156"/>
          <p:cNvSpPr txBox="1"/>
          <p:nvPr/>
        </p:nvSpPr>
        <p:spPr>
          <a:xfrm rot="18354457">
            <a:off x="2960450" y="1963915"/>
            <a:ext cx="498321" cy="201259"/>
          </a:xfrm>
          <a:prstGeom prst="rect">
            <a:avLst/>
          </a:prstGeom>
          <a:noFill/>
        </p:spPr>
        <p:txBody>
          <a:bodyPr wrap="none" rtlCol="0">
            <a:spAutoFit/>
          </a:bodyPr>
          <a:lstStyle/>
          <a:p>
            <a:r>
              <a:rPr lang="en-US" sz="800" b="1" dirty="0" smtClean="0">
                <a:latin typeface="Arial" pitchFamily="34" charset="0"/>
                <a:cs typeface="Arial" pitchFamily="34" charset="0"/>
              </a:rPr>
              <a:t>5M(BA)</a:t>
            </a:r>
            <a:endParaRPr lang="en-US" sz="800" b="1" dirty="0">
              <a:latin typeface="Arial" pitchFamily="34" charset="0"/>
              <a:cs typeface="Arial" pitchFamily="34" charset="0"/>
            </a:endParaRPr>
          </a:p>
        </p:txBody>
      </p:sp>
      <p:grpSp>
        <p:nvGrpSpPr>
          <p:cNvPr id="158" name="Group 157"/>
          <p:cNvGrpSpPr/>
          <p:nvPr/>
        </p:nvGrpSpPr>
        <p:grpSpPr>
          <a:xfrm>
            <a:off x="3220463" y="1715523"/>
            <a:ext cx="331289" cy="140083"/>
            <a:chOff x="1992034" y="688435"/>
            <a:chExt cx="354638" cy="152400"/>
          </a:xfrm>
        </p:grpSpPr>
        <p:cxnSp>
          <p:nvCxnSpPr>
            <p:cNvPr id="159" name="Straight Connector 158"/>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160" name="Straight Connector 159"/>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161" name="Straight Connector 160"/>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sp>
        <p:nvSpPr>
          <p:cNvPr id="169" name="TextBox 168"/>
          <p:cNvSpPr txBox="1"/>
          <p:nvPr/>
        </p:nvSpPr>
        <p:spPr>
          <a:xfrm>
            <a:off x="3241612" y="1529792"/>
            <a:ext cx="280325" cy="339483"/>
          </a:xfrm>
          <a:prstGeom prst="rect">
            <a:avLst/>
          </a:prstGeom>
          <a:noFill/>
        </p:spPr>
        <p:txBody>
          <a:bodyPr wrap="none" rtlCol="0">
            <a:spAutoFit/>
          </a:bodyPr>
          <a:lstStyle/>
          <a:p>
            <a:r>
              <a:rPr lang="en-US" dirty="0" smtClean="0"/>
              <a:t>*</a:t>
            </a:r>
            <a:endParaRPr lang="en-US" dirty="0"/>
          </a:p>
        </p:txBody>
      </p:sp>
      <p:sp>
        <p:nvSpPr>
          <p:cNvPr id="174" name="TextBox 173"/>
          <p:cNvSpPr txBox="1"/>
          <p:nvPr/>
        </p:nvSpPr>
        <p:spPr>
          <a:xfrm rot="18354457">
            <a:off x="3708444" y="1940462"/>
            <a:ext cx="498321" cy="201259"/>
          </a:xfrm>
          <a:prstGeom prst="rect">
            <a:avLst/>
          </a:prstGeom>
          <a:noFill/>
        </p:spPr>
        <p:txBody>
          <a:bodyPr wrap="none" rtlCol="0">
            <a:spAutoFit/>
          </a:bodyPr>
          <a:lstStyle/>
          <a:p>
            <a:r>
              <a:rPr lang="en-US" sz="800" b="1" dirty="0" smtClean="0">
                <a:latin typeface="Arial" pitchFamily="34" charset="0"/>
                <a:cs typeface="Arial" pitchFamily="34" charset="0"/>
              </a:rPr>
              <a:t>9M(BA)</a:t>
            </a:r>
            <a:endParaRPr lang="en-US" sz="800" b="1" dirty="0">
              <a:latin typeface="Arial" pitchFamily="34" charset="0"/>
              <a:cs typeface="Arial" pitchFamily="34" charset="0"/>
            </a:endParaRPr>
          </a:p>
        </p:txBody>
      </p:sp>
      <p:sp>
        <p:nvSpPr>
          <p:cNvPr id="183" name="TextBox 182"/>
          <p:cNvSpPr txBox="1"/>
          <p:nvPr/>
        </p:nvSpPr>
        <p:spPr>
          <a:xfrm rot="18354457">
            <a:off x="4019224" y="1933839"/>
            <a:ext cx="541051" cy="201259"/>
          </a:xfrm>
          <a:prstGeom prst="rect">
            <a:avLst/>
          </a:prstGeom>
          <a:noFill/>
        </p:spPr>
        <p:txBody>
          <a:bodyPr wrap="none" rtlCol="0">
            <a:spAutoFit/>
          </a:bodyPr>
          <a:lstStyle/>
          <a:p>
            <a:r>
              <a:rPr lang="en-US" sz="800" b="1" dirty="0" smtClean="0">
                <a:latin typeface="Arial" pitchFamily="34" charset="0"/>
                <a:cs typeface="Arial" pitchFamily="34" charset="0"/>
              </a:rPr>
              <a:t>10N(BA)</a:t>
            </a:r>
            <a:endParaRPr lang="en-US" sz="800" b="1" dirty="0">
              <a:latin typeface="Arial" pitchFamily="34" charset="0"/>
              <a:cs typeface="Arial" pitchFamily="34" charset="0"/>
            </a:endParaRPr>
          </a:p>
        </p:txBody>
      </p:sp>
      <p:grpSp>
        <p:nvGrpSpPr>
          <p:cNvPr id="196" name="Group 195"/>
          <p:cNvGrpSpPr/>
          <p:nvPr/>
        </p:nvGrpSpPr>
        <p:grpSpPr>
          <a:xfrm>
            <a:off x="3973992" y="1695484"/>
            <a:ext cx="331289" cy="140083"/>
            <a:chOff x="1992034" y="688435"/>
            <a:chExt cx="354638" cy="152400"/>
          </a:xfrm>
        </p:grpSpPr>
        <p:cxnSp>
          <p:nvCxnSpPr>
            <p:cNvPr id="197" name="Straight Connector 196"/>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198" name="Straight Connector 197"/>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05" name="Straight Connector 204"/>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sp>
        <p:nvSpPr>
          <p:cNvPr id="206" name="TextBox 205"/>
          <p:cNvSpPr txBox="1"/>
          <p:nvPr/>
        </p:nvSpPr>
        <p:spPr>
          <a:xfrm>
            <a:off x="4002454" y="1499034"/>
            <a:ext cx="280325" cy="339483"/>
          </a:xfrm>
          <a:prstGeom prst="rect">
            <a:avLst/>
          </a:prstGeom>
          <a:noFill/>
        </p:spPr>
        <p:txBody>
          <a:bodyPr wrap="none" rtlCol="0">
            <a:spAutoFit/>
          </a:bodyPr>
          <a:lstStyle/>
          <a:p>
            <a:r>
              <a:rPr lang="en-US" dirty="0" smtClean="0"/>
              <a:t>*</a:t>
            </a:r>
            <a:endParaRPr lang="en-US" dirty="0"/>
          </a:p>
        </p:txBody>
      </p:sp>
      <p:sp>
        <p:nvSpPr>
          <p:cNvPr id="207" name="TextBox 206"/>
          <p:cNvSpPr txBox="1"/>
          <p:nvPr/>
        </p:nvSpPr>
        <p:spPr>
          <a:xfrm rot="18354457">
            <a:off x="4423792" y="1943316"/>
            <a:ext cx="551365" cy="201259"/>
          </a:xfrm>
          <a:prstGeom prst="rect">
            <a:avLst/>
          </a:prstGeom>
          <a:noFill/>
        </p:spPr>
        <p:txBody>
          <a:bodyPr wrap="none" rtlCol="0">
            <a:spAutoFit/>
          </a:bodyPr>
          <a:lstStyle/>
          <a:p>
            <a:r>
              <a:rPr lang="en-US" sz="800" b="1" dirty="0" smtClean="0">
                <a:latin typeface="Arial" pitchFamily="34" charset="0"/>
                <a:cs typeface="Arial" pitchFamily="34" charset="0"/>
              </a:rPr>
              <a:t>11M(BA)</a:t>
            </a:r>
            <a:endParaRPr lang="en-US" sz="800" b="1" dirty="0">
              <a:latin typeface="Arial" pitchFamily="34" charset="0"/>
              <a:cs typeface="Arial" pitchFamily="34" charset="0"/>
            </a:endParaRPr>
          </a:p>
        </p:txBody>
      </p:sp>
      <p:sp>
        <p:nvSpPr>
          <p:cNvPr id="208" name="TextBox 207"/>
          <p:cNvSpPr txBox="1"/>
          <p:nvPr/>
        </p:nvSpPr>
        <p:spPr>
          <a:xfrm rot="18354457">
            <a:off x="4742269" y="1948191"/>
            <a:ext cx="541051" cy="201259"/>
          </a:xfrm>
          <a:prstGeom prst="rect">
            <a:avLst/>
          </a:prstGeom>
          <a:noFill/>
        </p:spPr>
        <p:txBody>
          <a:bodyPr wrap="none" rtlCol="0">
            <a:spAutoFit/>
          </a:bodyPr>
          <a:lstStyle/>
          <a:p>
            <a:r>
              <a:rPr lang="en-US" sz="800" b="1" dirty="0" smtClean="0">
                <a:latin typeface="Arial" pitchFamily="34" charset="0"/>
                <a:cs typeface="Arial" pitchFamily="34" charset="0"/>
              </a:rPr>
              <a:t>12N(BA)</a:t>
            </a:r>
            <a:endParaRPr lang="en-US" sz="800" b="1" dirty="0">
              <a:latin typeface="Arial" pitchFamily="34" charset="0"/>
              <a:cs typeface="Arial" pitchFamily="34" charset="0"/>
            </a:endParaRPr>
          </a:p>
        </p:txBody>
      </p:sp>
      <p:grpSp>
        <p:nvGrpSpPr>
          <p:cNvPr id="210" name="Group 209"/>
          <p:cNvGrpSpPr/>
          <p:nvPr/>
        </p:nvGrpSpPr>
        <p:grpSpPr>
          <a:xfrm>
            <a:off x="4729405" y="1698109"/>
            <a:ext cx="331289" cy="140083"/>
            <a:chOff x="1992034" y="688435"/>
            <a:chExt cx="354638" cy="152400"/>
          </a:xfrm>
        </p:grpSpPr>
        <p:cxnSp>
          <p:nvCxnSpPr>
            <p:cNvPr id="211" name="Straight Connector 210"/>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12" name="Straight Connector 211"/>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13" name="Straight Connector 212"/>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sp>
        <p:nvSpPr>
          <p:cNvPr id="223" name="TextBox 222"/>
          <p:cNvSpPr txBox="1"/>
          <p:nvPr/>
        </p:nvSpPr>
        <p:spPr>
          <a:xfrm>
            <a:off x="4734452" y="1495225"/>
            <a:ext cx="280325" cy="339483"/>
          </a:xfrm>
          <a:prstGeom prst="rect">
            <a:avLst/>
          </a:prstGeom>
          <a:noFill/>
        </p:spPr>
        <p:txBody>
          <a:bodyPr wrap="none" rtlCol="0">
            <a:spAutoFit/>
          </a:bodyPr>
          <a:lstStyle/>
          <a:p>
            <a:r>
              <a:rPr lang="en-US" dirty="0" smtClean="0"/>
              <a:t>*</a:t>
            </a:r>
            <a:endParaRPr lang="en-US" dirty="0"/>
          </a:p>
        </p:txBody>
      </p:sp>
      <p:sp>
        <p:nvSpPr>
          <p:cNvPr id="225" name="TextBox 224"/>
          <p:cNvSpPr txBox="1"/>
          <p:nvPr/>
        </p:nvSpPr>
        <p:spPr>
          <a:xfrm rot="18354457">
            <a:off x="5135981" y="1931461"/>
            <a:ext cx="551365" cy="201259"/>
          </a:xfrm>
          <a:prstGeom prst="rect">
            <a:avLst/>
          </a:prstGeom>
          <a:noFill/>
        </p:spPr>
        <p:txBody>
          <a:bodyPr wrap="none" rtlCol="0">
            <a:spAutoFit/>
          </a:bodyPr>
          <a:lstStyle/>
          <a:p>
            <a:r>
              <a:rPr lang="en-US" sz="800" b="1" dirty="0" smtClean="0">
                <a:latin typeface="Arial" pitchFamily="34" charset="0"/>
                <a:cs typeface="Arial" pitchFamily="34" charset="0"/>
              </a:rPr>
              <a:t>13M(BA)</a:t>
            </a:r>
            <a:endParaRPr lang="en-US" sz="800" b="1" dirty="0">
              <a:latin typeface="Arial" pitchFamily="34" charset="0"/>
              <a:cs typeface="Arial" pitchFamily="34" charset="0"/>
            </a:endParaRPr>
          </a:p>
        </p:txBody>
      </p:sp>
      <p:sp>
        <p:nvSpPr>
          <p:cNvPr id="226" name="TextBox 225"/>
          <p:cNvSpPr txBox="1"/>
          <p:nvPr/>
        </p:nvSpPr>
        <p:spPr>
          <a:xfrm rot="18354457">
            <a:off x="5461149" y="1930895"/>
            <a:ext cx="541051" cy="201259"/>
          </a:xfrm>
          <a:prstGeom prst="rect">
            <a:avLst/>
          </a:prstGeom>
          <a:noFill/>
        </p:spPr>
        <p:txBody>
          <a:bodyPr wrap="none" rtlCol="0">
            <a:spAutoFit/>
          </a:bodyPr>
          <a:lstStyle/>
          <a:p>
            <a:r>
              <a:rPr lang="en-US" sz="800" b="1" dirty="0" smtClean="0">
                <a:latin typeface="Arial" pitchFamily="34" charset="0"/>
                <a:cs typeface="Arial" pitchFamily="34" charset="0"/>
              </a:rPr>
              <a:t>14N(BA)</a:t>
            </a:r>
            <a:endParaRPr lang="en-US" sz="800" b="1" dirty="0">
              <a:latin typeface="Arial" pitchFamily="34" charset="0"/>
              <a:cs typeface="Arial" pitchFamily="34" charset="0"/>
            </a:endParaRPr>
          </a:p>
        </p:txBody>
      </p:sp>
      <p:grpSp>
        <p:nvGrpSpPr>
          <p:cNvPr id="230" name="Group 229"/>
          <p:cNvGrpSpPr/>
          <p:nvPr/>
        </p:nvGrpSpPr>
        <p:grpSpPr>
          <a:xfrm>
            <a:off x="5429768" y="1688085"/>
            <a:ext cx="331289" cy="140083"/>
            <a:chOff x="1992034" y="688435"/>
            <a:chExt cx="354638" cy="152400"/>
          </a:xfrm>
        </p:grpSpPr>
        <p:cxnSp>
          <p:nvCxnSpPr>
            <p:cNvPr id="243" name="Straight Connector 242"/>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44" name="Straight Connector 243"/>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45" name="Straight Connector 244"/>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sp>
        <p:nvSpPr>
          <p:cNvPr id="246" name="TextBox 245"/>
          <p:cNvSpPr txBox="1"/>
          <p:nvPr/>
        </p:nvSpPr>
        <p:spPr>
          <a:xfrm>
            <a:off x="5455629" y="1501129"/>
            <a:ext cx="280325" cy="339483"/>
          </a:xfrm>
          <a:prstGeom prst="rect">
            <a:avLst/>
          </a:prstGeom>
          <a:noFill/>
        </p:spPr>
        <p:txBody>
          <a:bodyPr wrap="none" rtlCol="0">
            <a:spAutoFit/>
          </a:bodyPr>
          <a:lstStyle/>
          <a:p>
            <a:r>
              <a:rPr lang="en-US" dirty="0" smtClean="0"/>
              <a:t>*</a:t>
            </a:r>
            <a:endParaRPr lang="en-US" dirty="0"/>
          </a:p>
        </p:txBody>
      </p:sp>
      <p:sp>
        <p:nvSpPr>
          <p:cNvPr id="247" name="TextBox 246"/>
          <p:cNvSpPr txBox="1"/>
          <p:nvPr/>
        </p:nvSpPr>
        <p:spPr>
          <a:xfrm rot="18354457">
            <a:off x="5786810" y="1923556"/>
            <a:ext cx="551365" cy="201259"/>
          </a:xfrm>
          <a:prstGeom prst="rect">
            <a:avLst/>
          </a:prstGeom>
          <a:noFill/>
        </p:spPr>
        <p:txBody>
          <a:bodyPr wrap="none" rtlCol="0">
            <a:spAutoFit/>
          </a:bodyPr>
          <a:lstStyle/>
          <a:p>
            <a:r>
              <a:rPr lang="en-US" sz="800" b="1" dirty="0" smtClean="0">
                <a:latin typeface="Arial" pitchFamily="34" charset="0"/>
                <a:cs typeface="Arial" pitchFamily="34" charset="0"/>
              </a:rPr>
              <a:t>15M(BA)</a:t>
            </a:r>
            <a:endParaRPr lang="en-US" sz="800" b="1" dirty="0">
              <a:latin typeface="Arial" pitchFamily="34" charset="0"/>
              <a:cs typeface="Arial" pitchFamily="34" charset="0"/>
            </a:endParaRPr>
          </a:p>
        </p:txBody>
      </p:sp>
      <p:sp>
        <p:nvSpPr>
          <p:cNvPr id="248" name="TextBox 247"/>
          <p:cNvSpPr txBox="1"/>
          <p:nvPr/>
        </p:nvSpPr>
        <p:spPr>
          <a:xfrm rot="18354457">
            <a:off x="6109830" y="1918996"/>
            <a:ext cx="541051" cy="201259"/>
          </a:xfrm>
          <a:prstGeom prst="rect">
            <a:avLst/>
          </a:prstGeom>
          <a:noFill/>
        </p:spPr>
        <p:txBody>
          <a:bodyPr wrap="none" rtlCol="0">
            <a:spAutoFit/>
          </a:bodyPr>
          <a:lstStyle/>
          <a:p>
            <a:r>
              <a:rPr lang="en-US" sz="800" b="1" dirty="0" smtClean="0">
                <a:latin typeface="Arial" pitchFamily="34" charset="0"/>
                <a:cs typeface="Arial" pitchFamily="34" charset="0"/>
              </a:rPr>
              <a:t>16N(BA)</a:t>
            </a:r>
            <a:endParaRPr lang="en-US" sz="800" b="1" dirty="0">
              <a:latin typeface="Arial" pitchFamily="34" charset="0"/>
              <a:cs typeface="Arial" pitchFamily="34" charset="0"/>
            </a:endParaRPr>
          </a:p>
        </p:txBody>
      </p:sp>
      <p:grpSp>
        <p:nvGrpSpPr>
          <p:cNvPr id="253" name="Group 252"/>
          <p:cNvGrpSpPr/>
          <p:nvPr/>
        </p:nvGrpSpPr>
        <p:grpSpPr>
          <a:xfrm>
            <a:off x="6096966" y="1686590"/>
            <a:ext cx="331289" cy="140083"/>
            <a:chOff x="1992034" y="688435"/>
            <a:chExt cx="354638" cy="152400"/>
          </a:xfrm>
        </p:grpSpPr>
        <p:cxnSp>
          <p:nvCxnSpPr>
            <p:cNvPr id="260" name="Straight Connector 259"/>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61" name="Straight Connector 260"/>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62" name="Straight Connector 261"/>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sp>
        <p:nvSpPr>
          <p:cNvPr id="263" name="TextBox 262"/>
          <p:cNvSpPr txBox="1"/>
          <p:nvPr/>
        </p:nvSpPr>
        <p:spPr>
          <a:xfrm rot="18354457">
            <a:off x="6498327" y="1916640"/>
            <a:ext cx="551365" cy="201259"/>
          </a:xfrm>
          <a:prstGeom prst="rect">
            <a:avLst/>
          </a:prstGeom>
          <a:noFill/>
        </p:spPr>
        <p:txBody>
          <a:bodyPr wrap="none" rtlCol="0">
            <a:spAutoFit/>
          </a:bodyPr>
          <a:lstStyle/>
          <a:p>
            <a:r>
              <a:rPr lang="en-US" sz="800" b="1" dirty="0" smtClean="0">
                <a:latin typeface="Arial" pitchFamily="34" charset="0"/>
                <a:cs typeface="Arial" pitchFamily="34" charset="0"/>
              </a:rPr>
              <a:t>17M(BA)</a:t>
            </a:r>
            <a:endParaRPr lang="en-US" sz="800" b="1" dirty="0">
              <a:latin typeface="Arial" pitchFamily="34" charset="0"/>
              <a:cs typeface="Arial" pitchFamily="34" charset="0"/>
            </a:endParaRPr>
          </a:p>
        </p:txBody>
      </p:sp>
      <p:sp>
        <p:nvSpPr>
          <p:cNvPr id="264" name="TextBox 263"/>
          <p:cNvSpPr txBox="1"/>
          <p:nvPr/>
        </p:nvSpPr>
        <p:spPr>
          <a:xfrm rot="18354457">
            <a:off x="6798208" y="1919945"/>
            <a:ext cx="541051" cy="201259"/>
          </a:xfrm>
          <a:prstGeom prst="rect">
            <a:avLst/>
          </a:prstGeom>
          <a:noFill/>
        </p:spPr>
        <p:txBody>
          <a:bodyPr wrap="none" rtlCol="0">
            <a:spAutoFit/>
          </a:bodyPr>
          <a:lstStyle/>
          <a:p>
            <a:r>
              <a:rPr lang="en-US" sz="800" b="1" dirty="0" smtClean="0">
                <a:latin typeface="Arial" pitchFamily="34" charset="0"/>
                <a:cs typeface="Arial" pitchFamily="34" charset="0"/>
              </a:rPr>
              <a:t>18N(BA)</a:t>
            </a:r>
            <a:endParaRPr lang="en-US" sz="800" b="1" dirty="0">
              <a:latin typeface="Arial" pitchFamily="34" charset="0"/>
              <a:cs typeface="Arial" pitchFamily="34" charset="0"/>
            </a:endParaRPr>
          </a:p>
        </p:txBody>
      </p:sp>
      <p:grpSp>
        <p:nvGrpSpPr>
          <p:cNvPr id="265" name="Group 264"/>
          <p:cNvGrpSpPr/>
          <p:nvPr/>
        </p:nvGrpSpPr>
        <p:grpSpPr>
          <a:xfrm>
            <a:off x="6760584" y="1698724"/>
            <a:ext cx="331289" cy="140083"/>
            <a:chOff x="1992034" y="688435"/>
            <a:chExt cx="354638" cy="152400"/>
          </a:xfrm>
        </p:grpSpPr>
        <p:cxnSp>
          <p:nvCxnSpPr>
            <p:cNvPr id="266" name="Straight Connector 265"/>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67" name="Straight Connector 266"/>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71" name="Straight Connector 270"/>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sp>
        <p:nvSpPr>
          <p:cNvPr id="272" name="TextBox 271"/>
          <p:cNvSpPr txBox="1"/>
          <p:nvPr/>
        </p:nvSpPr>
        <p:spPr>
          <a:xfrm>
            <a:off x="6104840" y="1486659"/>
            <a:ext cx="280325" cy="339483"/>
          </a:xfrm>
          <a:prstGeom prst="rect">
            <a:avLst/>
          </a:prstGeom>
          <a:noFill/>
        </p:spPr>
        <p:txBody>
          <a:bodyPr wrap="none" rtlCol="0">
            <a:spAutoFit/>
          </a:bodyPr>
          <a:lstStyle/>
          <a:p>
            <a:r>
              <a:rPr lang="en-US" dirty="0" smtClean="0"/>
              <a:t>*</a:t>
            </a:r>
            <a:endParaRPr lang="en-US" dirty="0"/>
          </a:p>
        </p:txBody>
      </p:sp>
      <p:sp>
        <p:nvSpPr>
          <p:cNvPr id="273" name="TextBox 272"/>
          <p:cNvSpPr txBox="1"/>
          <p:nvPr/>
        </p:nvSpPr>
        <p:spPr>
          <a:xfrm>
            <a:off x="6770099" y="1494190"/>
            <a:ext cx="280325" cy="339483"/>
          </a:xfrm>
          <a:prstGeom prst="rect">
            <a:avLst/>
          </a:prstGeom>
          <a:noFill/>
        </p:spPr>
        <p:txBody>
          <a:bodyPr wrap="none" rtlCol="0">
            <a:spAutoFit/>
          </a:bodyPr>
          <a:lstStyle/>
          <a:p>
            <a:r>
              <a:rPr lang="en-US" dirty="0" smtClean="0"/>
              <a:t>*</a:t>
            </a:r>
            <a:endParaRPr lang="en-US" dirty="0"/>
          </a:p>
        </p:txBody>
      </p:sp>
      <p:pic>
        <p:nvPicPr>
          <p:cNvPr id="2" name="Picture 2" descr="C:\Users\vradhakrishnan\Desktop\RNA Latest PICS\A.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9283" y="2208850"/>
            <a:ext cx="1790700" cy="1000125"/>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C:\Users\vradhakrishnan\Desktop\RNA Latest PICS\B.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86468" y="2208849"/>
            <a:ext cx="685800" cy="100012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vradhakrishnan\Desktop\RNA Latest PICS\C.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95428" y="2208850"/>
            <a:ext cx="1489906" cy="99669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vradhakrishnan\Desktop\RNA Latest PICS\D.t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10431" y="2212279"/>
            <a:ext cx="708990" cy="996696"/>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C:\Users\vradhakrishnan\Desktop\RNA Latest PICS\DF.t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650473" y="2212279"/>
            <a:ext cx="708990" cy="996696"/>
          </a:xfrm>
          <a:prstGeom prst="rect">
            <a:avLst/>
          </a:prstGeom>
          <a:noFill/>
          <a:extLst>
            <a:ext uri="{909E8E84-426E-40DD-AFC4-6F175D3DCCD1}">
              <a14:hiddenFill xmlns:a14="http://schemas.microsoft.com/office/drawing/2010/main">
                <a:solidFill>
                  <a:srgbClr val="FFFFFF"/>
                </a:solidFill>
              </a14:hiddenFill>
            </a:ext>
          </a:extLst>
        </p:spPr>
      </p:pic>
      <p:sp>
        <p:nvSpPr>
          <p:cNvPr id="274" name="TextBox 273"/>
          <p:cNvSpPr txBox="1"/>
          <p:nvPr/>
        </p:nvSpPr>
        <p:spPr>
          <a:xfrm rot="18354457">
            <a:off x="2539766" y="4172936"/>
            <a:ext cx="551365" cy="201259"/>
          </a:xfrm>
          <a:prstGeom prst="rect">
            <a:avLst/>
          </a:prstGeom>
          <a:noFill/>
        </p:spPr>
        <p:txBody>
          <a:bodyPr wrap="none" rtlCol="0">
            <a:spAutoFit/>
          </a:bodyPr>
          <a:lstStyle/>
          <a:p>
            <a:r>
              <a:rPr lang="en-US" sz="800" b="1" dirty="0" smtClean="0">
                <a:latin typeface="Arial" pitchFamily="34" charset="0"/>
                <a:cs typeface="Arial" pitchFamily="34" charset="0"/>
              </a:rPr>
              <a:t>21M(BA)</a:t>
            </a:r>
            <a:endParaRPr lang="en-US" sz="800" b="1" dirty="0">
              <a:latin typeface="Arial" pitchFamily="34" charset="0"/>
              <a:cs typeface="Arial" pitchFamily="34" charset="0"/>
            </a:endParaRPr>
          </a:p>
        </p:txBody>
      </p:sp>
      <p:sp>
        <p:nvSpPr>
          <p:cNvPr id="275" name="TextBox 274"/>
          <p:cNvSpPr txBox="1"/>
          <p:nvPr/>
        </p:nvSpPr>
        <p:spPr>
          <a:xfrm rot="18354457">
            <a:off x="2840983" y="4188080"/>
            <a:ext cx="541051" cy="201259"/>
          </a:xfrm>
          <a:prstGeom prst="rect">
            <a:avLst/>
          </a:prstGeom>
          <a:noFill/>
        </p:spPr>
        <p:txBody>
          <a:bodyPr wrap="none" rtlCol="0">
            <a:spAutoFit/>
          </a:bodyPr>
          <a:lstStyle/>
          <a:p>
            <a:r>
              <a:rPr lang="en-US" sz="800" b="1" dirty="0" smtClean="0">
                <a:latin typeface="Arial" pitchFamily="34" charset="0"/>
                <a:cs typeface="Arial" pitchFamily="34" charset="0"/>
              </a:rPr>
              <a:t>22N(BA)</a:t>
            </a:r>
            <a:endParaRPr lang="en-US" sz="800" b="1" dirty="0">
              <a:latin typeface="Arial" pitchFamily="34" charset="0"/>
              <a:cs typeface="Arial" pitchFamily="34" charset="0"/>
            </a:endParaRPr>
          </a:p>
        </p:txBody>
      </p:sp>
      <p:grpSp>
        <p:nvGrpSpPr>
          <p:cNvPr id="276" name="Group 275"/>
          <p:cNvGrpSpPr/>
          <p:nvPr/>
        </p:nvGrpSpPr>
        <p:grpSpPr>
          <a:xfrm>
            <a:off x="2841535" y="3959311"/>
            <a:ext cx="331289" cy="140083"/>
            <a:chOff x="1992034" y="688435"/>
            <a:chExt cx="354638" cy="152400"/>
          </a:xfrm>
        </p:grpSpPr>
        <p:cxnSp>
          <p:nvCxnSpPr>
            <p:cNvPr id="277" name="Straight Connector 276"/>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78" name="Straight Connector 277"/>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79" name="Straight Connector 278"/>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sp>
        <p:nvSpPr>
          <p:cNvPr id="280" name="TextBox 279"/>
          <p:cNvSpPr txBox="1"/>
          <p:nvPr/>
        </p:nvSpPr>
        <p:spPr>
          <a:xfrm>
            <a:off x="2867017" y="3748759"/>
            <a:ext cx="280325" cy="339483"/>
          </a:xfrm>
          <a:prstGeom prst="rect">
            <a:avLst/>
          </a:prstGeom>
          <a:noFill/>
        </p:spPr>
        <p:txBody>
          <a:bodyPr wrap="none" rtlCol="0">
            <a:spAutoFit/>
          </a:bodyPr>
          <a:lstStyle/>
          <a:p>
            <a:r>
              <a:rPr lang="en-US" dirty="0" smtClean="0"/>
              <a:t>*</a:t>
            </a:r>
            <a:endParaRPr lang="en-US" dirty="0"/>
          </a:p>
        </p:txBody>
      </p:sp>
      <p:grpSp>
        <p:nvGrpSpPr>
          <p:cNvPr id="281" name="Group 280"/>
          <p:cNvGrpSpPr/>
          <p:nvPr/>
        </p:nvGrpSpPr>
        <p:grpSpPr>
          <a:xfrm>
            <a:off x="3668511" y="3964030"/>
            <a:ext cx="331289" cy="140083"/>
            <a:chOff x="1992034" y="688435"/>
            <a:chExt cx="354638" cy="152400"/>
          </a:xfrm>
        </p:grpSpPr>
        <p:cxnSp>
          <p:nvCxnSpPr>
            <p:cNvPr id="282" name="Straight Connector 281"/>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83" name="Straight Connector 282"/>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84" name="Straight Connector 283"/>
            <p:cNvCxnSpPr/>
            <p:nvPr/>
          </p:nvCxnSpPr>
          <p:spPr>
            <a:xfrm>
              <a:off x="1992034" y="697960"/>
              <a:ext cx="354638" cy="0"/>
            </a:xfrm>
            <a:prstGeom prst="line">
              <a:avLst/>
            </a:prstGeom>
          </p:spPr>
          <p:style>
            <a:lnRef idx="2">
              <a:schemeClr val="dk1"/>
            </a:lnRef>
            <a:fillRef idx="0">
              <a:schemeClr val="dk1"/>
            </a:fillRef>
            <a:effectRef idx="1">
              <a:schemeClr val="dk1"/>
            </a:effectRef>
            <a:fontRef idx="minor">
              <a:schemeClr val="tx1"/>
            </a:fontRef>
          </p:style>
        </p:cxnSp>
      </p:grpSp>
      <p:sp>
        <p:nvSpPr>
          <p:cNvPr id="285" name="TextBox 284"/>
          <p:cNvSpPr txBox="1"/>
          <p:nvPr/>
        </p:nvSpPr>
        <p:spPr>
          <a:xfrm rot="18354457">
            <a:off x="3350577" y="4207130"/>
            <a:ext cx="551365" cy="201259"/>
          </a:xfrm>
          <a:prstGeom prst="rect">
            <a:avLst/>
          </a:prstGeom>
          <a:noFill/>
        </p:spPr>
        <p:txBody>
          <a:bodyPr wrap="none" rtlCol="0">
            <a:spAutoFit/>
          </a:bodyPr>
          <a:lstStyle/>
          <a:p>
            <a:r>
              <a:rPr lang="en-US" sz="800" b="1" dirty="0" smtClean="0">
                <a:latin typeface="Arial" pitchFamily="34" charset="0"/>
                <a:cs typeface="Arial" pitchFamily="34" charset="0"/>
              </a:rPr>
              <a:t>35M(BA)</a:t>
            </a:r>
            <a:endParaRPr lang="en-US" sz="800" b="1" dirty="0">
              <a:latin typeface="Arial" pitchFamily="34" charset="0"/>
              <a:cs typeface="Arial" pitchFamily="34" charset="0"/>
            </a:endParaRPr>
          </a:p>
        </p:txBody>
      </p:sp>
      <p:sp>
        <p:nvSpPr>
          <p:cNvPr id="286" name="TextBox 285"/>
          <p:cNvSpPr txBox="1"/>
          <p:nvPr/>
        </p:nvSpPr>
        <p:spPr>
          <a:xfrm rot="18354457">
            <a:off x="3690374" y="4207130"/>
            <a:ext cx="541051" cy="201259"/>
          </a:xfrm>
          <a:prstGeom prst="rect">
            <a:avLst/>
          </a:prstGeom>
          <a:noFill/>
        </p:spPr>
        <p:txBody>
          <a:bodyPr wrap="none" rtlCol="0">
            <a:spAutoFit/>
          </a:bodyPr>
          <a:lstStyle/>
          <a:p>
            <a:r>
              <a:rPr lang="en-US" sz="800" b="1" dirty="0" smtClean="0">
                <a:latin typeface="Arial" pitchFamily="34" charset="0"/>
                <a:cs typeface="Arial" pitchFamily="34" charset="0"/>
              </a:rPr>
              <a:t>36N(BA)</a:t>
            </a:r>
            <a:endParaRPr lang="en-US" sz="800" b="1" dirty="0">
              <a:latin typeface="Arial" pitchFamily="34" charset="0"/>
              <a:cs typeface="Arial" pitchFamily="34" charset="0"/>
            </a:endParaRPr>
          </a:p>
        </p:txBody>
      </p:sp>
      <p:sp>
        <p:nvSpPr>
          <p:cNvPr id="287" name="TextBox 286"/>
          <p:cNvSpPr txBox="1"/>
          <p:nvPr/>
        </p:nvSpPr>
        <p:spPr>
          <a:xfrm>
            <a:off x="3692935" y="3764596"/>
            <a:ext cx="280325" cy="339483"/>
          </a:xfrm>
          <a:prstGeom prst="rect">
            <a:avLst/>
          </a:prstGeom>
          <a:noFill/>
        </p:spPr>
        <p:txBody>
          <a:bodyPr wrap="none" rtlCol="0">
            <a:spAutoFit/>
          </a:bodyPr>
          <a:lstStyle/>
          <a:p>
            <a:r>
              <a:rPr lang="en-US" dirty="0" smtClean="0"/>
              <a:t>*</a:t>
            </a:r>
            <a:endParaRPr lang="en-US" dirty="0"/>
          </a:p>
        </p:txBody>
      </p:sp>
      <p:sp>
        <p:nvSpPr>
          <p:cNvPr id="288" name="TextBox 287"/>
          <p:cNvSpPr txBox="1"/>
          <p:nvPr/>
        </p:nvSpPr>
        <p:spPr>
          <a:xfrm rot="18354457">
            <a:off x="4062055" y="4188441"/>
            <a:ext cx="551365" cy="201259"/>
          </a:xfrm>
          <a:prstGeom prst="rect">
            <a:avLst/>
          </a:prstGeom>
          <a:noFill/>
        </p:spPr>
        <p:txBody>
          <a:bodyPr wrap="none" rtlCol="0">
            <a:spAutoFit/>
          </a:bodyPr>
          <a:lstStyle/>
          <a:p>
            <a:r>
              <a:rPr lang="en-US" sz="800" b="1" dirty="0" smtClean="0">
                <a:latin typeface="Arial" pitchFamily="34" charset="0"/>
                <a:cs typeface="Arial" pitchFamily="34" charset="0"/>
              </a:rPr>
              <a:t>39M(BA)</a:t>
            </a:r>
            <a:endParaRPr lang="en-US" sz="800" b="1" dirty="0">
              <a:latin typeface="Arial" pitchFamily="34" charset="0"/>
              <a:cs typeface="Arial" pitchFamily="34" charset="0"/>
            </a:endParaRPr>
          </a:p>
        </p:txBody>
      </p:sp>
      <p:sp>
        <p:nvSpPr>
          <p:cNvPr id="289" name="TextBox 288"/>
          <p:cNvSpPr txBox="1"/>
          <p:nvPr/>
        </p:nvSpPr>
        <p:spPr>
          <a:xfrm rot="18354457">
            <a:off x="4441417" y="4196796"/>
            <a:ext cx="541051" cy="201259"/>
          </a:xfrm>
          <a:prstGeom prst="rect">
            <a:avLst/>
          </a:prstGeom>
          <a:noFill/>
        </p:spPr>
        <p:txBody>
          <a:bodyPr wrap="none" rtlCol="0">
            <a:spAutoFit/>
          </a:bodyPr>
          <a:lstStyle/>
          <a:p>
            <a:r>
              <a:rPr lang="en-US" sz="800" b="1" dirty="0" smtClean="0">
                <a:latin typeface="Arial" pitchFamily="34" charset="0"/>
                <a:cs typeface="Arial" pitchFamily="34" charset="0"/>
              </a:rPr>
              <a:t>40N(BA)</a:t>
            </a:r>
            <a:endParaRPr lang="en-US" sz="800" b="1" dirty="0">
              <a:latin typeface="Arial" pitchFamily="34" charset="0"/>
              <a:cs typeface="Arial" pitchFamily="34" charset="0"/>
            </a:endParaRPr>
          </a:p>
        </p:txBody>
      </p:sp>
      <p:grpSp>
        <p:nvGrpSpPr>
          <p:cNvPr id="290" name="Group 289"/>
          <p:cNvGrpSpPr/>
          <p:nvPr/>
        </p:nvGrpSpPr>
        <p:grpSpPr>
          <a:xfrm>
            <a:off x="4378982" y="3910549"/>
            <a:ext cx="331289" cy="140083"/>
            <a:chOff x="1992034" y="688435"/>
            <a:chExt cx="354638" cy="152400"/>
          </a:xfrm>
        </p:grpSpPr>
        <p:cxnSp>
          <p:nvCxnSpPr>
            <p:cNvPr id="291" name="Straight Connector 290"/>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92" name="Straight Connector 291"/>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297" name="Straight Connector 296"/>
            <p:cNvCxnSpPr/>
            <p:nvPr/>
          </p:nvCxnSpPr>
          <p:spPr>
            <a:xfrm>
              <a:off x="1992034" y="697960"/>
              <a:ext cx="354638" cy="0"/>
            </a:xfrm>
            <a:prstGeom prst="line">
              <a:avLst/>
            </a:prstGeom>
          </p:spPr>
          <p:style>
            <a:lnRef idx="2">
              <a:schemeClr val="dk1"/>
            </a:lnRef>
            <a:fillRef idx="0">
              <a:schemeClr val="dk1"/>
            </a:fillRef>
            <a:effectRef idx="1">
              <a:schemeClr val="dk1"/>
            </a:effectRef>
            <a:fontRef idx="minor">
              <a:schemeClr val="tx1"/>
            </a:fontRef>
          </p:style>
        </p:cxnSp>
      </p:grpSp>
      <p:sp>
        <p:nvSpPr>
          <p:cNvPr id="298" name="TextBox 297"/>
          <p:cNvSpPr txBox="1"/>
          <p:nvPr/>
        </p:nvSpPr>
        <p:spPr>
          <a:xfrm>
            <a:off x="4420368" y="3728186"/>
            <a:ext cx="280325" cy="339483"/>
          </a:xfrm>
          <a:prstGeom prst="rect">
            <a:avLst/>
          </a:prstGeom>
          <a:noFill/>
        </p:spPr>
        <p:txBody>
          <a:bodyPr wrap="none" rtlCol="0">
            <a:spAutoFit/>
          </a:bodyPr>
          <a:lstStyle/>
          <a:p>
            <a:r>
              <a:rPr lang="en-US" dirty="0" smtClean="0"/>
              <a:t>*</a:t>
            </a:r>
            <a:endParaRPr lang="en-US" dirty="0"/>
          </a:p>
        </p:txBody>
      </p:sp>
      <p:sp>
        <p:nvSpPr>
          <p:cNvPr id="318" name="TextBox 317"/>
          <p:cNvSpPr txBox="1"/>
          <p:nvPr/>
        </p:nvSpPr>
        <p:spPr>
          <a:xfrm rot="18354457">
            <a:off x="6506002" y="4209687"/>
            <a:ext cx="551365" cy="201259"/>
          </a:xfrm>
          <a:prstGeom prst="rect">
            <a:avLst/>
          </a:prstGeom>
          <a:noFill/>
        </p:spPr>
        <p:txBody>
          <a:bodyPr wrap="none" rtlCol="0">
            <a:spAutoFit/>
          </a:bodyPr>
          <a:lstStyle/>
          <a:p>
            <a:r>
              <a:rPr lang="en-US" sz="800" b="1" dirty="0" smtClean="0">
                <a:latin typeface="Arial" pitchFamily="34" charset="0"/>
                <a:cs typeface="Arial" pitchFamily="34" charset="0"/>
              </a:rPr>
              <a:t>47M(BA)</a:t>
            </a:r>
            <a:endParaRPr lang="en-US" sz="800" b="1" dirty="0">
              <a:latin typeface="Arial" pitchFamily="34" charset="0"/>
              <a:cs typeface="Arial" pitchFamily="34" charset="0"/>
            </a:endParaRPr>
          </a:p>
        </p:txBody>
      </p:sp>
      <p:grpSp>
        <p:nvGrpSpPr>
          <p:cNvPr id="319" name="Group 318"/>
          <p:cNvGrpSpPr/>
          <p:nvPr/>
        </p:nvGrpSpPr>
        <p:grpSpPr>
          <a:xfrm>
            <a:off x="6864017" y="3941158"/>
            <a:ext cx="331289" cy="140083"/>
            <a:chOff x="1992034" y="688435"/>
            <a:chExt cx="354638" cy="152400"/>
          </a:xfrm>
        </p:grpSpPr>
        <p:cxnSp>
          <p:nvCxnSpPr>
            <p:cNvPr id="320" name="Straight Connector 319"/>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325" name="Straight Connector 324"/>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326" name="Straight Connector 325"/>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sp>
        <p:nvSpPr>
          <p:cNvPr id="327" name="TextBox 326"/>
          <p:cNvSpPr txBox="1"/>
          <p:nvPr/>
        </p:nvSpPr>
        <p:spPr>
          <a:xfrm rot="18354457">
            <a:off x="6839582" y="4209472"/>
            <a:ext cx="541051" cy="201259"/>
          </a:xfrm>
          <a:prstGeom prst="rect">
            <a:avLst/>
          </a:prstGeom>
          <a:noFill/>
        </p:spPr>
        <p:txBody>
          <a:bodyPr wrap="none" rtlCol="0">
            <a:spAutoFit/>
          </a:bodyPr>
          <a:lstStyle/>
          <a:p>
            <a:r>
              <a:rPr lang="en-US" sz="800" b="1" dirty="0" smtClean="0">
                <a:latin typeface="Arial" pitchFamily="34" charset="0"/>
                <a:cs typeface="Arial" pitchFamily="34" charset="0"/>
              </a:rPr>
              <a:t>48</a:t>
            </a:r>
            <a:r>
              <a:rPr lang="en-US" sz="800" b="1" dirty="0">
                <a:latin typeface="Arial" pitchFamily="34" charset="0"/>
                <a:cs typeface="Arial" pitchFamily="34" charset="0"/>
              </a:rPr>
              <a:t>N</a:t>
            </a:r>
            <a:r>
              <a:rPr lang="en-US" sz="800" b="1" dirty="0" smtClean="0">
                <a:latin typeface="Arial" pitchFamily="34" charset="0"/>
                <a:cs typeface="Arial" pitchFamily="34" charset="0"/>
              </a:rPr>
              <a:t>(BA)</a:t>
            </a:r>
            <a:endParaRPr lang="en-US" sz="800" b="1" dirty="0">
              <a:latin typeface="Arial" pitchFamily="34" charset="0"/>
              <a:cs typeface="Arial" pitchFamily="34" charset="0"/>
            </a:endParaRPr>
          </a:p>
        </p:txBody>
      </p:sp>
      <p:sp>
        <p:nvSpPr>
          <p:cNvPr id="328" name="TextBox 327"/>
          <p:cNvSpPr txBox="1"/>
          <p:nvPr/>
        </p:nvSpPr>
        <p:spPr>
          <a:xfrm>
            <a:off x="5966705" y="3756818"/>
            <a:ext cx="280325" cy="339483"/>
          </a:xfrm>
          <a:prstGeom prst="rect">
            <a:avLst/>
          </a:prstGeom>
          <a:noFill/>
        </p:spPr>
        <p:txBody>
          <a:bodyPr wrap="none" rtlCol="0">
            <a:spAutoFit/>
          </a:bodyPr>
          <a:lstStyle/>
          <a:p>
            <a:r>
              <a:rPr lang="en-US" dirty="0" smtClean="0"/>
              <a:t>*</a:t>
            </a:r>
            <a:endParaRPr lang="en-US" dirty="0"/>
          </a:p>
        </p:txBody>
      </p:sp>
      <p:sp>
        <p:nvSpPr>
          <p:cNvPr id="329" name="TextBox 328"/>
          <p:cNvSpPr txBox="1"/>
          <p:nvPr/>
        </p:nvSpPr>
        <p:spPr>
          <a:xfrm rot="18354457">
            <a:off x="2225075" y="4199867"/>
            <a:ext cx="480639" cy="201259"/>
          </a:xfrm>
          <a:prstGeom prst="rect">
            <a:avLst/>
          </a:prstGeom>
          <a:noFill/>
        </p:spPr>
        <p:txBody>
          <a:bodyPr wrap="none" rtlCol="0">
            <a:spAutoFit/>
          </a:bodyPr>
          <a:lstStyle/>
          <a:p>
            <a:r>
              <a:rPr lang="en-US" sz="800" b="1" dirty="0" smtClean="0">
                <a:latin typeface="Arial" pitchFamily="34" charset="0"/>
                <a:cs typeface="Arial" pitchFamily="34" charset="0"/>
              </a:rPr>
              <a:t>Marker</a:t>
            </a:r>
            <a:endParaRPr lang="en-US" sz="800" b="1" dirty="0">
              <a:latin typeface="Arial" pitchFamily="34" charset="0"/>
              <a:cs typeface="Arial" pitchFamily="34" charset="0"/>
            </a:endParaRPr>
          </a:p>
        </p:txBody>
      </p:sp>
      <p:sp>
        <p:nvSpPr>
          <p:cNvPr id="337" name="TextBox 336"/>
          <p:cNvSpPr txBox="1"/>
          <p:nvPr/>
        </p:nvSpPr>
        <p:spPr>
          <a:xfrm rot="18354457">
            <a:off x="5591439" y="4179403"/>
            <a:ext cx="599844" cy="215444"/>
          </a:xfrm>
          <a:prstGeom prst="rect">
            <a:avLst/>
          </a:prstGeom>
          <a:noFill/>
        </p:spPr>
        <p:txBody>
          <a:bodyPr wrap="none" rtlCol="0">
            <a:spAutoFit/>
          </a:bodyPr>
          <a:lstStyle/>
          <a:p>
            <a:r>
              <a:rPr lang="en-US" sz="800" b="1" dirty="0" smtClean="0">
                <a:latin typeface="Arial" pitchFamily="34" charset="0"/>
                <a:cs typeface="Arial" pitchFamily="34" charset="0"/>
              </a:rPr>
              <a:t>45M(BA)</a:t>
            </a:r>
            <a:endParaRPr lang="en-US" sz="800" b="1" dirty="0">
              <a:latin typeface="Arial" pitchFamily="34" charset="0"/>
              <a:cs typeface="Arial" pitchFamily="34" charset="0"/>
            </a:endParaRPr>
          </a:p>
        </p:txBody>
      </p:sp>
      <p:sp>
        <p:nvSpPr>
          <p:cNvPr id="338" name="TextBox 337"/>
          <p:cNvSpPr txBox="1"/>
          <p:nvPr/>
        </p:nvSpPr>
        <p:spPr>
          <a:xfrm rot="18354457">
            <a:off x="5929196" y="4188491"/>
            <a:ext cx="588623" cy="215444"/>
          </a:xfrm>
          <a:prstGeom prst="rect">
            <a:avLst/>
          </a:prstGeom>
          <a:noFill/>
        </p:spPr>
        <p:txBody>
          <a:bodyPr wrap="none" rtlCol="0">
            <a:spAutoFit/>
          </a:bodyPr>
          <a:lstStyle/>
          <a:p>
            <a:r>
              <a:rPr lang="en-US" sz="800" b="1" dirty="0" smtClean="0">
                <a:latin typeface="Arial" pitchFamily="34" charset="0"/>
                <a:cs typeface="Arial" pitchFamily="34" charset="0"/>
              </a:rPr>
              <a:t>46N(BA)</a:t>
            </a:r>
            <a:endParaRPr lang="en-US" sz="800" b="1" dirty="0">
              <a:latin typeface="Arial" pitchFamily="34" charset="0"/>
              <a:cs typeface="Arial" pitchFamily="34" charset="0"/>
            </a:endParaRPr>
          </a:p>
        </p:txBody>
      </p:sp>
      <p:grpSp>
        <p:nvGrpSpPr>
          <p:cNvPr id="339" name="Group 338"/>
          <p:cNvGrpSpPr/>
          <p:nvPr/>
        </p:nvGrpSpPr>
        <p:grpSpPr>
          <a:xfrm>
            <a:off x="5941224" y="3944363"/>
            <a:ext cx="331289" cy="140083"/>
            <a:chOff x="1992034" y="688435"/>
            <a:chExt cx="354638" cy="152400"/>
          </a:xfrm>
        </p:grpSpPr>
        <p:cxnSp>
          <p:nvCxnSpPr>
            <p:cNvPr id="340" name="Straight Connector 339"/>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341" name="Straight Connector 340"/>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342" name="Straight Connector 341"/>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sp>
        <p:nvSpPr>
          <p:cNvPr id="343" name="TextBox 342"/>
          <p:cNvSpPr txBox="1"/>
          <p:nvPr/>
        </p:nvSpPr>
        <p:spPr>
          <a:xfrm>
            <a:off x="5154142" y="3748113"/>
            <a:ext cx="280325" cy="339483"/>
          </a:xfrm>
          <a:prstGeom prst="rect">
            <a:avLst/>
          </a:prstGeom>
          <a:noFill/>
        </p:spPr>
        <p:txBody>
          <a:bodyPr wrap="none" rtlCol="0">
            <a:spAutoFit/>
          </a:bodyPr>
          <a:lstStyle/>
          <a:p>
            <a:r>
              <a:rPr lang="en-US" dirty="0" smtClean="0"/>
              <a:t>*</a:t>
            </a:r>
            <a:endParaRPr lang="en-US" dirty="0"/>
          </a:p>
        </p:txBody>
      </p:sp>
      <p:sp>
        <p:nvSpPr>
          <p:cNvPr id="344" name="TextBox 343"/>
          <p:cNvSpPr txBox="1"/>
          <p:nvPr/>
        </p:nvSpPr>
        <p:spPr>
          <a:xfrm rot="18354457">
            <a:off x="4806135" y="4184341"/>
            <a:ext cx="551365" cy="201259"/>
          </a:xfrm>
          <a:prstGeom prst="rect">
            <a:avLst/>
          </a:prstGeom>
          <a:noFill/>
        </p:spPr>
        <p:txBody>
          <a:bodyPr wrap="none" rtlCol="0">
            <a:spAutoFit/>
          </a:bodyPr>
          <a:lstStyle/>
          <a:p>
            <a:r>
              <a:rPr lang="en-US" sz="800" b="1" dirty="0" smtClean="0">
                <a:latin typeface="Arial" pitchFamily="34" charset="0"/>
                <a:cs typeface="Arial" pitchFamily="34" charset="0"/>
              </a:rPr>
              <a:t>43M(BA)</a:t>
            </a:r>
            <a:endParaRPr lang="en-US" sz="800" b="1" dirty="0">
              <a:latin typeface="Arial" pitchFamily="34" charset="0"/>
              <a:cs typeface="Arial" pitchFamily="34" charset="0"/>
            </a:endParaRPr>
          </a:p>
        </p:txBody>
      </p:sp>
      <p:sp>
        <p:nvSpPr>
          <p:cNvPr id="345" name="TextBox 344"/>
          <p:cNvSpPr txBox="1"/>
          <p:nvPr/>
        </p:nvSpPr>
        <p:spPr>
          <a:xfrm rot="18354457">
            <a:off x="5143438" y="4193429"/>
            <a:ext cx="541051" cy="201259"/>
          </a:xfrm>
          <a:prstGeom prst="rect">
            <a:avLst/>
          </a:prstGeom>
          <a:noFill/>
        </p:spPr>
        <p:txBody>
          <a:bodyPr wrap="none" rtlCol="0">
            <a:spAutoFit/>
          </a:bodyPr>
          <a:lstStyle/>
          <a:p>
            <a:r>
              <a:rPr lang="en-US" sz="800" b="1" dirty="0" smtClean="0">
                <a:latin typeface="Arial" pitchFamily="34" charset="0"/>
                <a:cs typeface="Arial" pitchFamily="34" charset="0"/>
              </a:rPr>
              <a:t>44N(BA)</a:t>
            </a:r>
            <a:endParaRPr lang="en-US" sz="800" b="1" dirty="0">
              <a:latin typeface="Arial" pitchFamily="34" charset="0"/>
              <a:cs typeface="Arial" pitchFamily="34" charset="0"/>
            </a:endParaRPr>
          </a:p>
        </p:txBody>
      </p:sp>
      <p:grpSp>
        <p:nvGrpSpPr>
          <p:cNvPr id="346" name="Group 345"/>
          <p:cNvGrpSpPr/>
          <p:nvPr/>
        </p:nvGrpSpPr>
        <p:grpSpPr>
          <a:xfrm>
            <a:off x="5141205" y="3942209"/>
            <a:ext cx="331289" cy="140083"/>
            <a:chOff x="1992034" y="688435"/>
            <a:chExt cx="354638" cy="152400"/>
          </a:xfrm>
        </p:grpSpPr>
        <p:cxnSp>
          <p:nvCxnSpPr>
            <p:cNvPr id="347" name="Straight Connector 346"/>
            <p:cNvCxnSpPr/>
            <p:nvPr/>
          </p:nvCxnSpPr>
          <p:spPr>
            <a:xfrm>
              <a:off x="2346672"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348" name="Straight Connector 347"/>
            <p:cNvCxnSpPr/>
            <p:nvPr/>
          </p:nvCxnSpPr>
          <p:spPr>
            <a:xfrm>
              <a:off x="1992034" y="688435"/>
              <a:ext cx="0" cy="152400"/>
            </a:xfrm>
            <a:prstGeom prst="line">
              <a:avLst/>
            </a:prstGeom>
          </p:spPr>
          <p:style>
            <a:lnRef idx="2">
              <a:schemeClr val="dk1"/>
            </a:lnRef>
            <a:fillRef idx="0">
              <a:schemeClr val="dk1"/>
            </a:fillRef>
            <a:effectRef idx="1">
              <a:schemeClr val="dk1"/>
            </a:effectRef>
            <a:fontRef idx="minor">
              <a:schemeClr val="tx1"/>
            </a:fontRef>
          </p:style>
        </p:cxnSp>
        <p:cxnSp>
          <p:nvCxnSpPr>
            <p:cNvPr id="349" name="Straight Connector 348"/>
            <p:cNvCxnSpPr/>
            <p:nvPr/>
          </p:nvCxnSpPr>
          <p:spPr>
            <a:xfrm>
              <a:off x="1992034" y="695415"/>
              <a:ext cx="354638" cy="0"/>
            </a:xfrm>
            <a:prstGeom prst="line">
              <a:avLst/>
            </a:prstGeom>
          </p:spPr>
          <p:style>
            <a:lnRef idx="2">
              <a:schemeClr val="dk1"/>
            </a:lnRef>
            <a:fillRef idx="0">
              <a:schemeClr val="dk1"/>
            </a:fillRef>
            <a:effectRef idx="1">
              <a:schemeClr val="dk1"/>
            </a:effectRef>
            <a:fontRef idx="minor">
              <a:schemeClr val="tx1"/>
            </a:fontRef>
          </p:style>
        </p:cxnSp>
      </p:grpSp>
      <p:sp>
        <p:nvSpPr>
          <p:cNvPr id="350" name="TextBox 349"/>
          <p:cNvSpPr txBox="1"/>
          <p:nvPr/>
        </p:nvSpPr>
        <p:spPr>
          <a:xfrm>
            <a:off x="6882097" y="3751605"/>
            <a:ext cx="280325" cy="339483"/>
          </a:xfrm>
          <a:prstGeom prst="rect">
            <a:avLst/>
          </a:prstGeom>
          <a:noFill/>
        </p:spPr>
        <p:txBody>
          <a:bodyPr wrap="none" rtlCol="0">
            <a:spAutoFit/>
          </a:bodyPr>
          <a:lstStyle/>
          <a:p>
            <a:r>
              <a:rPr lang="en-US" dirty="0" smtClean="0"/>
              <a:t>*</a:t>
            </a:r>
            <a:endParaRPr lang="en-US" dirty="0"/>
          </a:p>
        </p:txBody>
      </p:sp>
      <p:pic>
        <p:nvPicPr>
          <p:cNvPr id="1032" name="Picture 8" descr="C:\Users\vradhakrishnan\Desktop\RNA Latest PICS\21-22.t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186953" y="4481556"/>
            <a:ext cx="1181650" cy="996696"/>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descr="C:\Users\vradhakrishnan\Desktop\RNA Latest PICS\I.t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515192" y="4481590"/>
            <a:ext cx="783499" cy="996696"/>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C:\Users\vradhakrishnan\Desktop\RNA Latest PICS\DF.t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19042" y="4486466"/>
            <a:ext cx="708990" cy="991819"/>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C:\Users\vradhakrishnan\Desktop\35,36.t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370511" y="4481556"/>
            <a:ext cx="743481" cy="996696"/>
          </a:xfrm>
          <a:prstGeom prst="rect">
            <a:avLst/>
          </a:prstGeom>
          <a:noFill/>
          <a:extLst>
            <a:ext uri="{909E8E84-426E-40DD-AFC4-6F175D3DCCD1}">
              <a14:hiddenFill xmlns:a14="http://schemas.microsoft.com/office/drawing/2010/main">
                <a:solidFill>
                  <a:srgbClr val="FFFFFF"/>
                </a:solidFill>
              </a14:hiddenFill>
            </a:ext>
          </a:extLst>
        </p:spPr>
      </p:pic>
      <p:pic>
        <p:nvPicPr>
          <p:cNvPr id="1037" name="Picture 13" descr="C:\Users\vradhakrishnan\Desktop\RNA Latest PICS\H.t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674883" y="4481556"/>
            <a:ext cx="804819" cy="996713"/>
          </a:xfrm>
          <a:prstGeom prst="rect">
            <a:avLst/>
          </a:prstGeom>
          <a:noFill/>
          <a:extLst>
            <a:ext uri="{909E8E84-426E-40DD-AFC4-6F175D3DCCD1}">
              <a14:hiddenFill xmlns:a14="http://schemas.microsoft.com/office/drawing/2010/main">
                <a:solidFill>
                  <a:srgbClr val="FFFFFF"/>
                </a:solidFill>
              </a14:hiddenFill>
            </a:ext>
          </a:extLst>
        </p:spPr>
      </p:pic>
      <p:pic>
        <p:nvPicPr>
          <p:cNvPr id="1039" name="Picture 15" descr="C:\Users\vradhakrishnan\Desktop\RNA Latest PICS\G.t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844216" y="4486467"/>
            <a:ext cx="808132" cy="984164"/>
          </a:xfrm>
          <a:prstGeom prst="rect">
            <a:avLst/>
          </a:prstGeom>
          <a:noFill/>
          <a:extLst>
            <a:ext uri="{909E8E84-426E-40DD-AFC4-6F175D3DCCD1}">
              <a14:hiddenFill xmlns:a14="http://schemas.microsoft.com/office/drawing/2010/main">
                <a:solidFill>
                  <a:srgbClr val="FFFFFF"/>
                </a:solidFill>
              </a14:hiddenFill>
            </a:ext>
          </a:extLst>
        </p:spPr>
      </p:pic>
      <p:sp>
        <p:nvSpPr>
          <p:cNvPr id="110" name="TextBox 109"/>
          <p:cNvSpPr txBox="1"/>
          <p:nvPr/>
        </p:nvSpPr>
        <p:spPr>
          <a:xfrm>
            <a:off x="1238756" y="2393845"/>
            <a:ext cx="519694" cy="246221"/>
          </a:xfrm>
          <a:prstGeom prst="rect">
            <a:avLst/>
          </a:prstGeom>
          <a:noFill/>
        </p:spPr>
        <p:txBody>
          <a:bodyPr wrap="none" rtlCol="0">
            <a:spAutoFit/>
          </a:bodyPr>
          <a:lstStyle/>
          <a:p>
            <a:r>
              <a:rPr lang="en-US" sz="1000" b="1" dirty="0" smtClean="0"/>
              <a:t>300bp</a:t>
            </a:r>
            <a:endParaRPr lang="en-US" sz="1000" b="1" dirty="0"/>
          </a:p>
        </p:txBody>
      </p:sp>
      <p:sp>
        <p:nvSpPr>
          <p:cNvPr id="111" name="TextBox 110"/>
          <p:cNvSpPr txBox="1"/>
          <p:nvPr/>
        </p:nvSpPr>
        <p:spPr>
          <a:xfrm>
            <a:off x="1300994" y="2802566"/>
            <a:ext cx="453970" cy="246221"/>
          </a:xfrm>
          <a:prstGeom prst="rect">
            <a:avLst/>
          </a:prstGeom>
          <a:noFill/>
        </p:spPr>
        <p:txBody>
          <a:bodyPr wrap="none" rtlCol="0">
            <a:spAutoFit/>
          </a:bodyPr>
          <a:lstStyle/>
          <a:p>
            <a:r>
              <a:rPr lang="en-US" sz="1000" b="1" dirty="0" smtClean="0"/>
              <a:t>50bp</a:t>
            </a:r>
            <a:endParaRPr lang="en-US" sz="1000" b="1" dirty="0"/>
          </a:p>
        </p:txBody>
      </p:sp>
      <p:cxnSp>
        <p:nvCxnSpPr>
          <p:cNvPr id="114" name="Straight Arrow Connector 113"/>
          <p:cNvCxnSpPr/>
          <p:nvPr/>
        </p:nvCxnSpPr>
        <p:spPr>
          <a:xfrm flipH="1">
            <a:off x="1670597" y="2499446"/>
            <a:ext cx="19056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15" name="Straight Arrow Connector 114"/>
          <p:cNvCxnSpPr/>
          <p:nvPr/>
        </p:nvCxnSpPr>
        <p:spPr>
          <a:xfrm flipH="1">
            <a:off x="1670574" y="2946391"/>
            <a:ext cx="19056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16" name="TextBox 115"/>
          <p:cNvSpPr txBox="1"/>
          <p:nvPr/>
        </p:nvSpPr>
        <p:spPr>
          <a:xfrm>
            <a:off x="1572178" y="4732328"/>
            <a:ext cx="519694" cy="246221"/>
          </a:xfrm>
          <a:prstGeom prst="rect">
            <a:avLst/>
          </a:prstGeom>
          <a:noFill/>
        </p:spPr>
        <p:txBody>
          <a:bodyPr wrap="none" rtlCol="0">
            <a:spAutoFit/>
          </a:bodyPr>
          <a:lstStyle/>
          <a:p>
            <a:r>
              <a:rPr lang="en-US" sz="1000" b="1" dirty="0" smtClean="0"/>
              <a:t>300bp</a:t>
            </a:r>
            <a:endParaRPr lang="en-US" sz="1000" b="1" dirty="0"/>
          </a:p>
        </p:txBody>
      </p:sp>
      <p:sp>
        <p:nvSpPr>
          <p:cNvPr id="117" name="TextBox 116"/>
          <p:cNvSpPr txBox="1"/>
          <p:nvPr/>
        </p:nvSpPr>
        <p:spPr>
          <a:xfrm>
            <a:off x="1634416" y="5141049"/>
            <a:ext cx="453970" cy="246221"/>
          </a:xfrm>
          <a:prstGeom prst="rect">
            <a:avLst/>
          </a:prstGeom>
          <a:noFill/>
        </p:spPr>
        <p:txBody>
          <a:bodyPr wrap="none" rtlCol="0">
            <a:spAutoFit/>
          </a:bodyPr>
          <a:lstStyle/>
          <a:p>
            <a:r>
              <a:rPr lang="en-US" sz="1000" b="1" dirty="0" smtClean="0"/>
              <a:t>50bp</a:t>
            </a:r>
            <a:endParaRPr lang="en-US" sz="1000" b="1" dirty="0"/>
          </a:p>
        </p:txBody>
      </p:sp>
      <p:cxnSp>
        <p:nvCxnSpPr>
          <p:cNvPr id="120" name="Straight Arrow Connector 119"/>
          <p:cNvCxnSpPr/>
          <p:nvPr/>
        </p:nvCxnSpPr>
        <p:spPr>
          <a:xfrm flipH="1">
            <a:off x="2013544" y="4847454"/>
            <a:ext cx="19056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21" name="Straight Arrow Connector 120"/>
          <p:cNvCxnSpPr/>
          <p:nvPr/>
        </p:nvCxnSpPr>
        <p:spPr>
          <a:xfrm flipH="1">
            <a:off x="2013521" y="5275349"/>
            <a:ext cx="19056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22" name="TextBox 121"/>
          <p:cNvSpPr txBox="1"/>
          <p:nvPr/>
        </p:nvSpPr>
        <p:spPr>
          <a:xfrm>
            <a:off x="7397095" y="4605336"/>
            <a:ext cx="519694" cy="246221"/>
          </a:xfrm>
          <a:prstGeom prst="rect">
            <a:avLst/>
          </a:prstGeom>
          <a:noFill/>
        </p:spPr>
        <p:txBody>
          <a:bodyPr wrap="none" rtlCol="0">
            <a:spAutoFit/>
          </a:bodyPr>
          <a:lstStyle/>
          <a:p>
            <a:r>
              <a:rPr lang="en-US" sz="1000" b="1" dirty="0" smtClean="0"/>
              <a:t>292bp</a:t>
            </a:r>
            <a:endParaRPr lang="en-US" sz="1000" b="1" dirty="0"/>
          </a:p>
        </p:txBody>
      </p:sp>
      <p:sp>
        <p:nvSpPr>
          <p:cNvPr id="123" name="TextBox 122"/>
          <p:cNvSpPr txBox="1"/>
          <p:nvPr/>
        </p:nvSpPr>
        <p:spPr>
          <a:xfrm>
            <a:off x="7391419" y="4773270"/>
            <a:ext cx="519694" cy="246221"/>
          </a:xfrm>
          <a:prstGeom prst="rect">
            <a:avLst/>
          </a:prstGeom>
          <a:noFill/>
        </p:spPr>
        <p:txBody>
          <a:bodyPr wrap="none" rtlCol="0">
            <a:spAutoFit/>
          </a:bodyPr>
          <a:lstStyle/>
          <a:p>
            <a:r>
              <a:rPr lang="en-US" sz="1000" b="1" dirty="0" smtClean="0"/>
              <a:t>227bp</a:t>
            </a:r>
            <a:endParaRPr lang="en-US" sz="1000" b="1" dirty="0"/>
          </a:p>
        </p:txBody>
      </p:sp>
      <p:sp>
        <p:nvSpPr>
          <p:cNvPr id="124" name="TextBox 123"/>
          <p:cNvSpPr txBox="1"/>
          <p:nvPr/>
        </p:nvSpPr>
        <p:spPr>
          <a:xfrm>
            <a:off x="7378605" y="5131235"/>
            <a:ext cx="453970" cy="246221"/>
          </a:xfrm>
          <a:prstGeom prst="rect">
            <a:avLst/>
          </a:prstGeom>
          <a:noFill/>
        </p:spPr>
        <p:txBody>
          <a:bodyPr wrap="none" rtlCol="0">
            <a:spAutoFit/>
          </a:bodyPr>
          <a:lstStyle/>
          <a:p>
            <a:r>
              <a:rPr lang="en-US" sz="1000" b="1" dirty="0" smtClean="0"/>
              <a:t>65bp</a:t>
            </a:r>
            <a:endParaRPr lang="en-US" sz="1000" b="1" dirty="0"/>
          </a:p>
        </p:txBody>
      </p:sp>
      <p:cxnSp>
        <p:nvCxnSpPr>
          <p:cNvPr id="125" name="Straight Arrow Connector 124"/>
          <p:cNvCxnSpPr/>
          <p:nvPr/>
        </p:nvCxnSpPr>
        <p:spPr>
          <a:xfrm>
            <a:off x="7290052" y="4886055"/>
            <a:ext cx="17860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26" name="Straight Arrow Connector 125"/>
          <p:cNvCxnSpPr/>
          <p:nvPr/>
        </p:nvCxnSpPr>
        <p:spPr>
          <a:xfrm>
            <a:off x="7277029" y="5262157"/>
            <a:ext cx="17860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27" name="Straight Arrow Connector 126"/>
          <p:cNvCxnSpPr/>
          <p:nvPr/>
        </p:nvCxnSpPr>
        <p:spPr>
          <a:xfrm>
            <a:off x="7312895" y="4740104"/>
            <a:ext cx="17860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28" name="TextBox 127"/>
          <p:cNvSpPr txBox="1"/>
          <p:nvPr/>
        </p:nvSpPr>
        <p:spPr>
          <a:xfrm>
            <a:off x="7473867" y="2400294"/>
            <a:ext cx="519694" cy="246221"/>
          </a:xfrm>
          <a:prstGeom prst="rect">
            <a:avLst/>
          </a:prstGeom>
          <a:noFill/>
        </p:spPr>
        <p:txBody>
          <a:bodyPr wrap="none" rtlCol="0">
            <a:spAutoFit/>
          </a:bodyPr>
          <a:lstStyle/>
          <a:p>
            <a:r>
              <a:rPr lang="en-US" sz="1000" b="1" dirty="0" smtClean="0"/>
              <a:t>292bp</a:t>
            </a:r>
            <a:endParaRPr lang="en-US" sz="1000" b="1" dirty="0"/>
          </a:p>
        </p:txBody>
      </p:sp>
      <p:sp>
        <p:nvSpPr>
          <p:cNvPr id="129" name="TextBox 128"/>
          <p:cNvSpPr txBox="1"/>
          <p:nvPr/>
        </p:nvSpPr>
        <p:spPr>
          <a:xfrm>
            <a:off x="7468191" y="2568228"/>
            <a:ext cx="519694" cy="246221"/>
          </a:xfrm>
          <a:prstGeom prst="rect">
            <a:avLst/>
          </a:prstGeom>
          <a:noFill/>
        </p:spPr>
        <p:txBody>
          <a:bodyPr wrap="none" rtlCol="0">
            <a:spAutoFit/>
          </a:bodyPr>
          <a:lstStyle/>
          <a:p>
            <a:r>
              <a:rPr lang="en-US" sz="1000" b="1" dirty="0" smtClean="0"/>
              <a:t>227bp</a:t>
            </a:r>
            <a:endParaRPr lang="en-US" sz="1000" b="1" dirty="0"/>
          </a:p>
        </p:txBody>
      </p:sp>
      <p:sp>
        <p:nvSpPr>
          <p:cNvPr id="130" name="TextBox 129"/>
          <p:cNvSpPr txBox="1"/>
          <p:nvPr/>
        </p:nvSpPr>
        <p:spPr>
          <a:xfrm>
            <a:off x="7455377" y="2926193"/>
            <a:ext cx="453970" cy="246221"/>
          </a:xfrm>
          <a:prstGeom prst="rect">
            <a:avLst/>
          </a:prstGeom>
          <a:noFill/>
        </p:spPr>
        <p:txBody>
          <a:bodyPr wrap="none" rtlCol="0">
            <a:spAutoFit/>
          </a:bodyPr>
          <a:lstStyle/>
          <a:p>
            <a:r>
              <a:rPr lang="en-US" sz="1000" b="1" dirty="0" smtClean="0"/>
              <a:t>65bp</a:t>
            </a:r>
            <a:endParaRPr lang="en-US" sz="1000" b="1" dirty="0"/>
          </a:p>
        </p:txBody>
      </p:sp>
      <p:cxnSp>
        <p:nvCxnSpPr>
          <p:cNvPr id="131" name="Straight Arrow Connector 130"/>
          <p:cNvCxnSpPr/>
          <p:nvPr/>
        </p:nvCxnSpPr>
        <p:spPr>
          <a:xfrm>
            <a:off x="7366824" y="2681013"/>
            <a:ext cx="17860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32" name="Straight Arrow Connector 131"/>
          <p:cNvCxnSpPr/>
          <p:nvPr/>
        </p:nvCxnSpPr>
        <p:spPr>
          <a:xfrm>
            <a:off x="7353801" y="3057115"/>
            <a:ext cx="17860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33" name="Straight Arrow Connector 132"/>
          <p:cNvCxnSpPr/>
          <p:nvPr/>
        </p:nvCxnSpPr>
        <p:spPr>
          <a:xfrm>
            <a:off x="7357299" y="2535062"/>
            <a:ext cx="178603"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 name="Straight Arrow Connector 7"/>
          <p:cNvCxnSpPr/>
          <p:nvPr/>
        </p:nvCxnSpPr>
        <p:spPr>
          <a:xfrm>
            <a:off x="4486168" y="3276600"/>
            <a:ext cx="600316" cy="0"/>
          </a:xfrm>
          <a:prstGeom prst="straightConnector1">
            <a:avLst/>
          </a:prstGeom>
          <a:ln>
            <a:solidFill>
              <a:schemeClr val="tx2"/>
            </a:solidFill>
            <a:tailEnd type="arrow"/>
          </a:ln>
        </p:spPr>
        <p:style>
          <a:lnRef idx="2">
            <a:schemeClr val="accent1"/>
          </a:lnRef>
          <a:fillRef idx="0">
            <a:schemeClr val="accent1"/>
          </a:fillRef>
          <a:effectRef idx="1">
            <a:schemeClr val="accent1"/>
          </a:effectRef>
          <a:fontRef idx="minor">
            <a:schemeClr val="tx1"/>
          </a:fontRef>
        </p:style>
      </p:cxnSp>
      <p:cxnSp>
        <p:nvCxnSpPr>
          <p:cNvPr id="134" name="Straight Arrow Connector 133"/>
          <p:cNvCxnSpPr/>
          <p:nvPr/>
        </p:nvCxnSpPr>
        <p:spPr>
          <a:xfrm>
            <a:off x="2719545" y="5562600"/>
            <a:ext cx="600316" cy="0"/>
          </a:xfrm>
          <a:prstGeom prst="straightConnector1">
            <a:avLst/>
          </a:prstGeom>
          <a:ln>
            <a:solidFill>
              <a:schemeClr val="tx2"/>
            </a:solidFill>
            <a:tailEnd type="arrow"/>
          </a:ln>
        </p:spPr>
        <p:style>
          <a:lnRef idx="2">
            <a:schemeClr val="accent1"/>
          </a:lnRef>
          <a:fillRef idx="0">
            <a:schemeClr val="accent1"/>
          </a:fillRef>
          <a:effectRef idx="1">
            <a:schemeClr val="accent1"/>
          </a:effectRef>
          <a:fontRef idx="minor">
            <a:schemeClr val="tx1"/>
          </a:fontRef>
        </p:style>
      </p:cxnSp>
      <p:cxnSp>
        <p:nvCxnSpPr>
          <p:cNvPr id="135" name="Straight Arrow Connector 134"/>
          <p:cNvCxnSpPr/>
          <p:nvPr/>
        </p:nvCxnSpPr>
        <p:spPr>
          <a:xfrm>
            <a:off x="5946872" y="3276600"/>
            <a:ext cx="600316"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36" name="Straight Arrow Connector 135"/>
          <p:cNvCxnSpPr/>
          <p:nvPr/>
        </p:nvCxnSpPr>
        <p:spPr>
          <a:xfrm>
            <a:off x="6722683" y="3279297"/>
            <a:ext cx="600316"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137" name="Straight Arrow Connector 136"/>
          <p:cNvCxnSpPr/>
          <p:nvPr/>
        </p:nvCxnSpPr>
        <p:spPr>
          <a:xfrm>
            <a:off x="4156127" y="5562600"/>
            <a:ext cx="600316" cy="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1200233" y="300335"/>
            <a:ext cx="6440269" cy="738664"/>
          </a:xfrm>
          <a:prstGeom prst="rect">
            <a:avLst/>
          </a:prstGeom>
          <a:noFill/>
        </p:spPr>
        <p:txBody>
          <a:bodyPr wrap="square" rtlCol="0">
            <a:spAutoFit/>
          </a:bodyPr>
          <a:lstStyle/>
          <a:p>
            <a:r>
              <a:rPr lang="en-US" sz="1400" b="1" smtClean="0">
                <a:latin typeface="Arial" panose="020B0604020202020204" pitchFamily="34" charset="0"/>
                <a:cs typeface="Arial" panose="020B0604020202020204" pitchFamily="34" charset="0"/>
              </a:rPr>
              <a:t>Allegation Figure2, </a:t>
            </a:r>
            <a:r>
              <a:rPr lang="en-US" sz="1400" b="1" dirty="0" smtClean="0">
                <a:latin typeface="Arial" panose="020B0604020202020204" pitchFamily="34" charset="0"/>
                <a:cs typeface="Arial" panose="020B0604020202020204" pitchFamily="34" charset="0"/>
              </a:rPr>
              <a:t>Same highlighted bands marked in the below cropped </a:t>
            </a:r>
            <a:r>
              <a:rPr lang="en-US" sz="1400" b="1" smtClean="0">
                <a:latin typeface="Arial" panose="020B0604020202020204" pitchFamily="34" charset="0"/>
                <a:cs typeface="Arial" panose="020B0604020202020204" pitchFamily="34" charset="0"/>
              </a:rPr>
              <a:t>gels are </a:t>
            </a:r>
            <a:r>
              <a:rPr lang="en-US" sz="1400" b="1" dirty="0" smtClean="0">
                <a:latin typeface="Arial" panose="020B0604020202020204" pitchFamily="34" charset="0"/>
                <a:cs typeface="Arial" panose="020B0604020202020204" pitchFamily="34" charset="0"/>
              </a:rPr>
              <a:t>used duplicated for sample (11, 12) to (21 ,22) and triplicated for </a:t>
            </a:r>
          </a:p>
          <a:p>
            <a:r>
              <a:rPr lang="en-US" sz="1400" b="1" dirty="0" smtClean="0">
                <a:latin typeface="Arial" panose="020B0604020202020204" pitchFamily="34" charset="0"/>
                <a:cs typeface="Arial" panose="020B0604020202020204" pitchFamily="34" charset="0"/>
              </a:rPr>
              <a:t>samples (15,16) (17,18) and (39,40) in the Figure 2</a:t>
            </a:r>
            <a:endParaRPr lang="en-US" sz="1400" b="1" dirty="0">
              <a:latin typeface="Arial" panose="020B0604020202020204" pitchFamily="34" charset="0"/>
              <a:cs typeface="Arial" panose="020B0604020202020204" pitchFamily="34" charset="0"/>
            </a:endParaRPr>
          </a:p>
        </p:txBody>
      </p:sp>
      <p:sp>
        <p:nvSpPr>
          <p:cNvPr id="5" name="TextBox 4"/>
          <p:cNvSpPr txBox="1"/>
          <p:nvPr/>
        </p:nvSpPr>
        <p:spPr>
          <a:xfrm>
            <a:off x="4338314" y="3280646"/>
            <a:ext cx="1165704" cy="261610"/>
          </a:xfrm>
          <a:prstGeom prst="rect">
            <a:avLst/>
          </a:prstGeom>
          <a:noFill/>
        </p:spPr>
        <p:txBody>
          <a:bodyPr wrap="none" rtlCol="0">
            <a:spAutoFit/>
          </a:bodyPr>
          <a:lstStyle/>
          <a:p>
            <a:r>
              <a:rPr lang="en-US" sz="1100" b="1" dirty="0" smtClean="0">
                <a:latin typeface="Arial" panose="020B0604020202020204" pitchFamily="34" charset="0"/>
                <a:cs typeface="Arial" panose="020B0604020202020204" pitchFamily="34" charset="0"/>
              </a:rPr>
              <a:t>Right Cropped</a:t>
            </a:r>
            <a:endParaRPr lang="en-US" sz="1100" b="1" dirty="0">
              <a:latin typeface="Arial" panose="020B0604020202020204" pitchFamily="34" charset="0"/>
              <a:cs typeface="Arial" panose="020B0604020202020204" pitchFamily="34" charset="0"/>
            </a:endParaRPr>
          </a:p>
        </p:txBody>
      </p:sp>
      <p:sp>
        <p:nvSpPr>
          <p:cNvPr id="138" name="TextBox 137"/>
          <p:cNvSpPr txBox="1"/>
          <p:nvPr/>
        </p:nvSpPr>
        <p:spPr>
          <a:xfrm>
            <a:off x="2230286" y="5584195"/>
            <a:ext cx="1252266" cy="261610"/>
          </a:xfrm>
          <a:prstGeom prst="rect">
            <a:avLst/>
          </a:prstGeom>
          <a:noFill/>
        </p:spPr>
        <p:txBody>
          <a:bodyPr wrap="none" rtlCol="0">
            <a:spAutoFit/>
          </a:bodyPr>
          <a:lstStyle/>
          <a:p>
            <a:r>
              <a:rPr lang="en-US" sz="1100" b="1" dirty="0" smtClean="0">
                <a:latin typeface="Arial" panose="020B0604020202020204" pitchFamily="34" charset="0"/>
                <a:cs typeface="Arial" panose="020B0604020202020204" pitchFamily="34" charset="0"/>
              </a:rPr>
              <a:t>Wrong Cropped</a:t>
            </a:r>
            <a:endParaRPr lang="en-US" sz="1100" b="1" dirty="0">
              <a:latin typeface="Arial" panose="020B0604020202020204" pitchFamily="34" charset="0"/>
              <a:cs typeface="Arial" panose="020B0604020202020204" pitchFamily="34" charset="0"/>
            </a:endParaRPr>
          </a:p>
        </p:txBody>
      </p:sp>
      <p:sp>
        <p:nvSpPr>
          <p:cNvPr id="140" name="TextBox 139"/>
          <p:cNvSpPr txBox="1"/>
          <p:nvPr/>
        </p:nvSpPr>
        <p:spPr>
          <a:xfrm>
            <a:off x="5615980" y="3302241"/>
            <a:ext cx="1165704" cy="261610"/>
          </a:xfrm>
          <a:prstGeom prst="rect">
            <a:avLst/>
          </a:prstGeom>
          <a:noFill/>
        </p:spPr>
        <p:txBody>
          <a:bodyPr wrap="none" rtlCol="0">
            <a:spAutoFit/>
          </a:bodyPr>
          <a:lstStyle/>
          <a:p>
            <a:r>
              <a:rPr lang="en-US" sz="1100" b="1" dirty="0" smtClean="0">
                <a:latin typeface="Arial" panose="020B0604020202020204" pitchFamily="34" charset="0"/>
                <a:cs typeface="Arial" panose="020B0604020202020204" pitchFamily="34" charset="0"/>
              </a:rPr>
              <a:t>Right Cropped</a:t>
            </a:r>
            <a:endParaRPr lang="en-US" sz="1100" b="1" dirty="0">
              <a:latin typeface="Arial" panose="020B0604020202020204" pitchFamily="34" charset="0"/>
              <a:cs typeface="Arial" panose="020B0604020202020204" pitchFamily="34" charset="0"/>
            </a:endParaRPr>
          </a:p>
        </p:txBody>
      </p:sp>
      <p:sp>
        <p:nvSpPr>
          <p:cNvPr id="141" name="TextBox 140"/>
          <p:cNvSpPr txBox="1"/>
          <p:nvPr/>
        </p:nvSpPr>
        <p:spPr>
          <a:xfrm>
            <a:off x="3824373" y="5561942"/>
            <a:ext cx="1252266" cy="261610"/>
          </a:xfrm>
          <a:prstGeom prst="rect">
            <a:avLst/>
          </a:prstGeom>
          <a:noFill/>
        </p:spPr>
        <p:txBody>
          <a:bodyPr wrap="none" rtlCol="0">
            <a:spAutoFit/>
          </a:bodyPr>
          <a:lstStyle/>
          <a:p>
            <a:r>
              <a:rPr lang="en-US" sz="1100" b="1" dirty="0" smtClean="0">
                <a:latin typeface="Arial" panose="020B0604020202020204" pitchFamily="34" charset="0"/>
                <a:cs typeface="Arial" panose="020B0604020202020204" pitchFamily="34" charset="0"/>
              </a:rPr>
              <a:t>Wrong Cropped</a:t>
            </a:r>
            <a:endParaRPr lang="en-US" sz="1100" b="1" dirty="0">
              <a:latin typeface="Arial" panose="020B0604020202020204" pitchFamily="34" charset="0"/>
              <a:cs typeface="Arial" panose="020B0604020202020204" pitchFamily="34" charset="0"/>
            </a:endParaRPr>
          </a:p>
        </p:txBody>
      </p:sp>
      <p:sp>
        <p:nvSpPr>
          <p:cNvPr id="142" name="TextBox 141"/>
          <p:cNvSpPr txBox="1"/>
          <p:nvPr/>
        </p:nvSpPr>
        <p:spPr>
          <a:xfrm>
            <a:off x="6701398" y="3294721"/>
            <a:ext cx="1252266" cy="261610"/>
          </a:xfrm>
          <a:prstGeom prst="rect">
            <a:avLst/>
          </a:prstGeom>
          <a:noFill/>
        </p:spPr>
        <p:txBody>
          <a:bodyPr wrap="none" rtlCol="0">
            <a:spAutoFit/>
          </a:bodyPr>
          <a:lstStyle/>
          <a:p>
            <a:r>
              <a:rPr lang="en-US" sz="1100" b="1" dirty="0" smtClean="0">
                <a:latin typeface="Arial" panose="020B0604020202020204" pitchFamily="34" charset="0"/>
                <a:cs typeface="Arial" panose="020B0604020202020204" pitchFamily="34" charset="0"/>
              </a:rPr>
              <a:t>Wrong Cropped</a:t>
            </a:r>
            <a:endParaRPr lang="en-US" sz="11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4961360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4807</TotalTime>
  <Words>561</Words>
  <Application>Microsoft Macintosh PowerPoint</Application>
  <PresentationFormat>On-screen Show (4:3)</PresentationFormat>
  <Paragraphs>229</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Office Theme</vt:lpstr>
      <vt:lpstr>PowerPoint Presentation</vt:lpstr>
      <vt:lpstr>Raw Scanned data File generated after experiments from Gel Doc system </vt:lpstr>
      <vt:lpstr>Labeled Scanned data File generated after experiments from Gel Doc system </vt:lpstr>
      <vt:lpstr>PowerPoint Presentation</vt:lpstr>
      <vt:lpstr>PowerPoint Presentation</vt:lpstr>
    </vt:vector>
  </TitlesOfParts>
  <Company>Hewlett-Packard Company</Company>
  <LinksUpToDate>false</LinksUpToDate>
  <SharedDoc>false</SharedDoc>
  <HyperlinksChanged>false</HyperlinksChanged>
  <AppVersion>15.0033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Radhakrishnan, Vinodh (LLU)</dc:creator>
  <cp:lastModifiedBy>Microsoft Office User</cp:lastModifiedBy>
  <cp:revision>259</cp:revision>
  <cp:lastPrinted>2016-02-24T03:58:17Z</cp:lastPrinted>
  <dcterms:created xsi:type="dcterms:W3CDTF">2014-01-21T19:14:29Z</dcterms:created>
  <dcterms:modified xsi:type="dcterms:W3CDTF">2017-09-19T23:04:41Z</dcterms:modified>
</cp:coreProperties>
</file>