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9" r:id="rId2"/>
  </p:sldIdLst>
  <p:sldSz cx="5943600" cy="4572000"/>
  <p:notesSz cx="6858000" cy="9144000"/>
  <p:defaultTextStyle>
    <a:defPPr>
      <a:defRPr lang="en-US"/>
    </a:defPPr>
    <a:lvl1pPr marL="0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0337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0673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01011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01347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01686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02021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02358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02695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40080"/>
    <a:srgbClr val="545454"/>
    <a:srgbClr val="06FF2A"/>
    <a:srgbClr val="FF10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697" autoAdjust="0"/>
  </p:normalViewPr>
  <p:slideViewPr>
    <p:cSldViewPr snapToGrid="0" snapToObjects="1">
      <p:cViewPr>
        <p:scale>
          <a:sx n="150" d="100"/>
          <a:sy n="150" d="100"/>
        </p:scale>
        <p:origin x="-88" y="1648"/>
      </p:cViewPr>
      <p:guideLst>
        <p:guide orient="horz" pos="1440"/>
        <p:guide pos="18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B0351-DEA6-1343-B9E2-4E7562C9B01C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85800"/>
            <a:ext cx="4457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A0B0C-EDD9-CD40-B8A1-486B7DA15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20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300337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600673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901011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201347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501686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802021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102358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402695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770" y="1420287"/>
            <a:ext cx="5052060" cy="9800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40" y="2590800"/>
            <a:ext cx="416052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0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01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01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01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02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02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0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3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97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01542" y="121712"/>
            <a:ext cx="868839" cy="26013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2961" y="121712"/>
            <a:ext cx="2509520" cy="26013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99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49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503" y="2937934"/>
            <a:ext cx="5052060" cy="908050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9503" y="1937812"/>
            <a:ext cx="5052060" cy="1000125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30033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06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010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0134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016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0202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0235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0269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0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964" y="711200"/>
            <a:ext cx="1689179" cy="201189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1200" y="711200"/>
            <a:ext cx="1689180" cy="201189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3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" y="183092"/>
            <a:ext cx="534924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181" y="1023409"/>
            <a:ext cx="2626122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0337" indent="0">
              <a:buNone/>
              <a:defRPr sz="1300" b="1"/>
            </a:lvl2pPr>
            <a:lvl3pPr marL="600673" indent="0">
              <a:buNone/>
              <a:defRPr sz="1200" b="1"/>
            </a:lvl3pPr>
            <a:lvl4pPr marL="901011" indent="0">
              <a:buNone/>
              <a:defRPr sz="1100" b="1"/>
            </a:lvl4pPr>
            <a:lvl5pPr marL="1201347" indent="0">
              <a:buNone/>
              <a:defRPr sz="1100" b="1"/>
            </a:lvl5pPr>
            <a:lvl6pPr marL="1501686" indent="0">
              <a:buNone/>
              <a:defRPr sz="1100" b="1"/>
            </a:lvl6pPr>
            <a:lvl7pPr marL="1802021" indent="0">
              <a:buNone/>
              <a:defRPr sz="1100" b="1"/>
            </a:lvl7pPr>
            <a:lvl8pPr marL="2102358" indent="0">
              <a:buNone/>
              <a:defRPr sz="1100" b="1"/>
            </a:lvl8pPr>
            <a:lvl9pPr marL="2402695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1" y="1449917"/>
            <a:ext cx="2626122" cy="2634192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19266" y="1023409"/>
            <a:ext cx="2627154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0337" indent="0">
              <a:buNone/>
              <a:defRPr sz="1300" b="1"/>
            </a:lvl2pPr>
            <a:lvl3pPr marL="600673" indent="0">
              <a:buNone/>
              <a:defRPr sz="1200" b="1"/>
            </a:lvl3pPr>
            <a:lvl4pPr marL="901011" indent="0">
              <a:buNone/>
              <a:defRPr sz="1100" b="1"/>
            </a:lvl4pPr>
            <a:lvl5pPr marL="1201347" indent="0">
              <a:buNone/>
              <a:defRPr sz="1100" b="1"/>
            </a:lvl5pPr>
            <a:lvl6pPr marL="1501686" indent="0">
              <a:buNone/>
              <a:defRPr sz="1100" b="1"/>
            </a:lvl6pPr>
            <a:lvl7pPr marL="1802021" indent="0">
              <a:buNone/>
              <a:defRPr sz="1100" b="1"/>
            </a:lvl7pPr>
            <a:lvl8pPr marL="2102358" indent="0">
              <a:buNone/>
              <a:defRPr sz="1100" b="1"/>
            </a:lvl8pPr>
            <a:lvl9pPr marL="2402695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9266" y="1449917"/>
            <a:ext cx="2627154" cy="2634192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9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67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4" y="182033"/>
            <a:ext cx="1955403" cy="774700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782" y="182036"/>
            <a:ext cx="3322638" cy="39020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184" y="956737"/>
            <a:ext cx="1955403" cy="3127375"/>
          </a:xfrm>
        </p:spPr>
        <p:txBody>
          <a:bodyPr/>
          <a:lstStyle>
            <a:lvl1pPr marL="0" indent="0">
              <a:buNone/>
              <a:defRPr sz="900"/>
            </a:lvl1pPr>
            <a:lvl2pPr marL="300337" indent="0">
              <a:buNone/>
              <a:defRPr sz="800"/>
            </a:lvl2pPr>
            <a:lvl3pPr marL="600673" indent="0">
              <a:buNone/>
              <a:defRPr sz="700"/>
            </a:lvl3pPr>
            <a:lvl4pPr marL="901011" indent="0">
              <a:buNone/>
              <a:defRPr sz="600"/>
            </a:lvl4pPr>
            <a:lvl5pPr marL="1201347" indent="0">
              <a:buNone/>
              <a:defRPr sz="600"/>
            </a:lvl5pPr>
            <a:lvl6pPr marL="1501686" indent="0">
              <a:buNone/>
              <a:defRPr sz="600"/>
            </a:lvl6pPr>
            <a:lvl7pPr marL="1802021" indent="0">
              <a:buNone/>
              <a:defRPr sz="600"/>
            </a:lvl7pPr>
            <a:lvl8pPr marL="2102358" indent="0">
              <a:buNone/>
              <a:defRPr sz="600"/>
            </a:lvl8pPr>
            <a:lvl9pPr marL="2402695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582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987" y="3200402"/>
            <a:ext cx="3566160" cy="377825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64987" y="408517"/>
            <a:ext cx="3566160" cy="2743200"/>
          </a:xfrm>
        </p:spPr>
        <p:txBody>
          <a:bodyPr/>
          <a:lstStyle>
            <a:lvl1pPr marL="0" indent="0">
              <a:buNone/>
              <a:defRPr sz="2100"/>
            </a:lvl1pPr>
            <a:lvl2pPr marL="300337" indent="0">
              <a:buNone/>
              <a:defRPr sz="1800"/>
            </a:lvl2pPr>
            <a:lvl3pPr marL="600673" indent="0">
              <a:buNone/>
              <a:defRPr sz="1600"/>
            </a:lvl3pPr>
            <a:lvl4pPr marL="901011" indent="0">
              <a:buNone/>
              <a:defRPr sz="1300"/>
            </a:lvl4pPr>
            <a:lvl5pPr marL="1201347" indent="0">
              <a:buNone/>
              <a:defRPr sz="1300"/>
            </a:lvl5pPr>
            <a:lvl6pPr marL="1501686" indent="0">
              <a:buNone/>
              <a:defRPr sz="1300"/>
            </a:lvl6pPr>
            <a:lvl7pPr marL="1802021" indent="0">
              <a:buNone/>
              <a:defRPr sz="1300"/>
            </a:lvl7pPr>
            <a:lvl8pPr marL="2102358" indent="0">
              <a:buNone/>
              <a:defRPr sz="1300"/>
            </a:lvl8pPr>
            <a:lvl9pPr marL="2402695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4987" y="3578228"/>
            <a:ext cx="3566160" cy="536575"/>
          </a:xfrm>
        </p:spPr>
        <p:txBody>
          <a:bodyPr/>
          <a:lstStyle>
            <a:lvl1pPr marL="0" indent="0">
              <a:buNone/>
              <a:defRPr sz="900"/>
            </a:lvl1pPr>
            <a:lvl2pPr marL="300337" indent="0">
              <a:buNone/>
              <a:defRPr sz="800"/>
            </a:lvl2pPr>
            <a:lvl3pPr marL="600673" indent="0">
              <a:buNone/>
              <a:defRPr sz="700"/>
            </a:lvl3pPr>
            <a:lvl4pPr marL="901011" indent="0">
              <a:buNone/>
              <a:defRPr sz="600"/>
            </a:lvl4pPr>
            <a:lvl5pPr marL="1201347" indent="0">
              <a:buNone/>
              <a:defRPr sz="600"/>
            </a:lvl5pPr>
            <a:lvl6pPr marL="1501686" indent="0">
              <a:buNone/>
              <a:defRPr sz="600"/>
            </a:lvl6pPr>
            <a:lvl7pPr marL="1802021" indent="0">
              <a:buNone/>
              <a:defRPr sz="600"/>
            </a:lvl7pPr>
            <a:lvl8pPr marL="2102358" indent="0">
              <a:buNone/>
              <a:defRPr sz="600"/>
            </a:lvl8pPr>
            <a:lvl9pPr marL="2402695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11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180" y="183092"/>
            <a:ext cx="5349240" cy="762000"/>
          </a:xfrm>
          <a:prstGeom prst="rect">
            <a:avLst/>
          </a:prstGeom>
        </p:spPr>
        <p:txBody>
          <a:bodyPr vert="horz" lIns="60067" tIns="30033" rIns="60067" bIns="3003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180" y="1066803"/>
            <a:ext cx="5349240" cy="3017309"/>
          </a:xfrm>
          <a:prstGeom prst="rect">
            <a:avLst/>
          </a:prstGeom>
        </p:spPr>
        <p:txBody>
          <a:bodyPr vert="horz" lIns="60067" tIns="30033" rIns="60067" bIns="3003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180" y="4237569"/>
            <a:ext cx="1386840" cy="243417"/>
          </a:xfrm>
          <a:prstGeom prst="rect">
            <a:avLst/>
          </a:prstGeom>
        </p:spPr>
        <p:txBody>
          <a:bodyPr vert="horz" lIns="60067" tIns="30033" rIns="60067" bIns="30033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10F9C-199B-C241-BFC7-748FF8B96CB4}" type="datetimeFigureOut">
              <a:rPr lang="en-US" smtClean="0"/>
              <a:t>12/12/17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0730" y="4237569"/>
            <a:ext cx="1882140" cy="243417"/>
          </a:xfrm>
          <a:prstGeom prst="rect">
            <a:avLst/>
          </a:prstGeom>
        </p:spPr>
        <p:txBody>
          <a:bodyPr vert="horz" lIns="60067" tIns="30033" rIns="60067" bIns="30033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59580" y="4237569"/>
            <a:ext cx="1386840" cy="243417"/>
          </a:xfrm>
          <a:prstGeom prst="rect">
            <a:avLst/>
          </a:prstGeom>
        </p:spPr>
        <p:txBody>
          <a:bodyPr vert="horz" lIns="60067" tIns="30033" rIns="60067" bIns="30033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89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0337" rtl="0" eaLnBrk="1" latinLnBrk="0" hangingPunct="1">
        <a:spcBef>
          <a:spcPct val="0"/>
        </a:spcBef>
        <a:buNone/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253" indent="-225253" algn="l" defTabSz="300337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88047" indent="-187710" algn="l" defTabSz="300337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0843" indent="-150168" algn="l" defTabSz="300337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178" indent="-150168" algn="l" defTabSz="300337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51517" indent="-150168" algn="l" defTabSz="300337" rtl="0" eaLnBrk="1" latinLnBrk="0" hangingPunct="1">
        <a:spcBef>
          <a:spcPct val="20000"/>
        </a:spcBef>
        <a:buFont typeface="Arial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51853" indent="-150168" algn="l" defTabSz="300337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2190" indent="-150168" algn="l" defTabSz="300337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2526" indent="-150168" algn="l" defTabSz="300337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52863" indent="-150168" algn="l" defTabSz="300337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0337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0673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01011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1347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01686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02021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02358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02695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85" b="5066"/>
          <a:stretch/>
        </p:blipFill>
        <p:spPr>
          <a:xfrm>
            <a:off x="3004816" y="84670"/>
            <a:ext cx="2943875" cy="21099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21139"/>
            <a:ext cx="2964180" cy="2222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9420" y="2324099"/>
            <a:ext cx="2964180" cy="2222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733" y="279400"/>
            <a:ext cx="291168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1216 non-demented individuals at baseline: </a:t>
            </a:r>
            <a:r>
              <a:rPr lang="en-US" sz="1400" dirty="0" smtClean="0"/>
              <a:t>643CN and 573MCI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135466" y="771843"/>
            <a:ext cx="2326231" cy="1338806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endParaRPr lang="en-US" sz="900" b="1" dirty="0">
              <a:solidFill>
                <a:srgbClr val="0000FF"/>
              </a:solidFill>
            </a:endParaRPr>
          </a:p>
          <a:p>
            <a:r>
              <a:rPr lang="en-US" i="0" u="none" strike="noStrike" dirty="0" smtClean="0">
                <a:effectLst/>
              </a:rPr>
              <a:t>PET stages defined at baseline</a:t>
            </a:r>
          </a:p>
          <a:p>
            <a:r>
              <a:rPr lang="en-US" b="1" i="0" u="none" strike="noStrike" dirty="0" smtClean="0">
                <a:solidFill>
                  <a:srgbClr val="0000FF"/>
                </a:solidFill>
                <a:effectLst/>
              </a:rPr>
              <a:t>Stage 0: </a:t>
            </a:r>
            <a:r>
              <a:rPr lang="en-US" sz="1050" b="1" i="0" u="none" strike="noStrike" dirty="0" smtClean="0">
                <a:solidFill>
                  <a:srgbClr val="0000FF"/>
                </a:solidFill>
                <a:effectLst/>
              </a:rPr>
              <a:t>low cortical, low striatal Aβ</a:t>
            </a:r>
            <a:endParaRPr lang="en-US" sz="1050" b="1" i="0" u="none" strike="noStrike" dirty="0" smtClean="0">
              <a:solidFill>
                <a:srgbClr val="0000FF"/>
              </a:solidFill>
              <a:effectLst/>
            </a:endParaRPr>
          </a:p>
          <a:p>
            <a:r>
              <a:rPr lang="en-US" b="1" dirty="0">
                <a:solidFill>
                  <a:srgbClr val="FF10F1"/>
                </a:solidFill>
              </a:rPr>
              <a:t>Stage </a:t>
            </a:r>
            <a:r>
              <a:rPr lang="en-US" b="1" dirty="0">
                <a:solidFill>
                  <a:srgbClr val="FF10F1"/>
                </a:solidFill>
              </a:rPr>
              <a:t>1</a:t>
            </a:r>
            <a:r>
              <a:rPr lang="en-US" b="1" dirty="0" smtClean="0">
                <a:solidFill>
                  <a:srgbClr val="FF10F1"/>
                </a:solidFill>
              </a:rPr>
              <a:t>: </a:t>
            </a:r>
            <a:r>
              <a:rPr lang="en-US" sz="1050" b="1" dirty="0" smtClean="0">
                <a:solidFill>
                  <a:srgbClr val="FF10F1"/>
                </a:solidFill>
              </a:rPr>
              <a:t>high </a:t>
            </a:r>
            <a:r>
              <a:rPr lang="en-US" sz="1050" b="1" dirty="0">
                <a:solidFill>
                  <a:srgbClr val="FF10F1"/>
                </a:solidFill>
              </a:rPr>
              <a:t>cortical, low striatal </a:t>
            </a:r>
            <a:r>
              <a:rPr lang="en-US" sz="1050" b="1" dirty="0" smtClean="0">
                <a:solidFill>
                  <a:srgbClr val="FF10F1"/>
                </a:solidFill>
              </a:rPr>
              <a:t>Aβ</a:t>
            </a:r>
            <a:endParaRPr lang="en-US" b="1" dirty="0">
              <a:solidFill>
                <a:srgbClr val="FF10F1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Stage </a:t>
            </a: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en-US" sz="1050" b="1" dirty="0" smtClean="0">
                <a:solidFill>
                  <a:srgbClr val="FF0000"/>
                </a:solidFill>
              </a:rPr>
              <a:t> high cortical</a:t>
            </a:r>
            <a:r>
              <a:rPr lang="en-US" sz="1050" b="1" dirty="0">
                <a:solidFill>
                  <a:srgbClr val="FF0000"/>
                </a:solidFill>
              </a:rPr>
              <a:t>, </a:t>
            </a:r>
            <a:r>
              <a:rPr lang="en-US" sz="1050" b="1" dirty="0" smtClean="0">
                <a:solidFill>
                  <a:srgbClr val="FF0000"/>
                </a:solidFill>
              </a:rPr>
              <a:t>high striatal </a:t>
            </a:r>
            <a:r>
              <a:rPr lang="en-US" sz="1050" b="1" dirty="0">
                <a:solidFill>
                  <a:srgbClr val="FF0000"/>
                </a:solidFill>
              </a:rPr>
              <a:t>Aβ</a:t>
            </a:r>
          </a:p>
          <a:p>
            <a:endParaRPr lang="en-US" b="1" i="0" u="none" strike="noStrike" dirty="0" smtClean="0">
              <a:solidFill>
                <a:srgbClr val="FF0000"/>
              </a:solidFill>
              <a:effectLst/>
            </a:endParaRPr>
          </a:p>
          <a:p>
            <a:r>
              <a:rPr lang="en-US" dirty="0" smtClean="0"/>
              <a:t>Median Follow-up: 3.2 years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30216" y="-27802"/>
            <a:ext cx="291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Mild Dementia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031913" y="2216507"/>
            <a:ext cx="291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Severe Dementia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6931" y="2194066"/>
            <a:ext cx="291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Moderate Dementia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74788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183718</TotalTime>
  <Words>56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Massachusetts General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Bernard Hanseeuw</dc:creator>
  <cp:lastModifiedBy>Bernard Hanseeuw</cp:lastModifiedBy>
  <cp:revision>190</cp:revision>
  <cp:lastPrinted>2017-07-04T08:14:47Z</cp:lastPrinted>
  <dcterms:created xsi:type="dcterms:W3CDTF">2016-09-12T19:41:32Z</dcterms:created>
  <dcterms:modified xsi:type="dcterms:W3CDTF">2017-12-12T13:41:42Z</dcterms:modified>
</cp:coreProperties>
</file>