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0" r:id="rId2"/>
    <p:sldId id="256" r:id="rId3"/>
    <p:sldId id="261" r:id="rId4"/>
    <p:sldId id="262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24E8"/>
    <a:srgbClr val="F2DC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141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E62515-F74A-4BAF-BDD5-EAFFD10EDC78}" type="datetimeFigureOut">
              <a:rPr lang="en-GB" smtClean="0"/>
              <a:t>20/09/2018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D1CA7E-3F46-4AB0-9D19-457CEEF6CC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09481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D1CA7E-3F46-4AB0-9D19-457CEEF6CC6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6002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20/09/2018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20/09/2018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20/09/2018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20/09/2018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20/09/2018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20/09/2018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20/09/2018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20/09/2018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20/09/2018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20/09/2018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20/09/2018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8B05F-E206-4FF8-A1AC-8A3BE00EF632}" type="datetimeFigureOut">
              <a:rPr lang="en-GB" smtClean="0"/>
              <a:pPr/>
              <a:t>20/09/2018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32552" y="5565139"/>
            <a:ext cx="79928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r>
              <a:rPr lang="en-GB" dirty="0"/>
              <a:t>Morgan and Richardson (2018) Diabetologia DOI 10.1007/s00125-018-4731-y</a:t>
            </a:r>
          </a:p>
          <a:p>
            <a:r>
              <a:rPr lang="en-GB" sz="1200" dirty="0"/>
              <a:t>© The Authors. Distributed under the terms of the CC BY 4.0 Attribution License (http://creativecommons.org/licenses/by/4.0/)</a:t>
            </a:r>
          </a:p>
          <a:p>
            <a:endParaRPr lang="en-GB" sz="1200" dirty="0"/>
          </a:p>
        </p:txBody>
      </p:sp>
      <p:pic>
        <p:nvPicPr>
          <p:cNvPr id="9" name="Picture 8" descr="diabetologia logo.t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36296" y="6165304"/>
            <a:ext cx="1675152" cy="47480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3528" y="260648"/>
            <a:ext cx="8712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Cumulative number of type 1 diabetes cases that have become available for study over the past 50 years</a:t>
            </a:r>
            <a:endParaRPr lang="en-GB" sz="2000" b="1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74DB257-CC80-456A-9A19-6A36B5D517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08584" y="1063440"/>
            <a:ext cx="5987752" cy="4470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5991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08752" y="5595488"/>
            <a:ext cx="7704856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600" dirty="0"/>
          </a:p>
          <a:p>
            <a:r>
              <a:rPr lang="en-GB" dirty="0"/>
              <a:t>Morgan and Richardson (2018) Diabetologia DOI 10.1007/s00125-018-4731-y</a:t>
            </a:r>
          </a:p>
          <a:p>
            <a:r>
              <a:rPr lang="en-GB" sz="1200" dirty="0"/>
              <a:t>© The Authors. Distributed under the terms of the CC BY 4.0 Attribution License (http://creativecommons.org/licenses/by/4.0/)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51520" y="272842"/>
            <a:ext cx="8712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Comparison of pancreas samples available from donors with recent-onset (≤ 2 years) </a:t>
            </a:r>
          </a:p>
          <a:p>
            <a:r>
              <a:rPr lang="en-GB" b="1" dirty="0"/>
              <a:t>type 1 diabetes in the two largest collections available for study</a:t>
            </a:r>
            <a:endParaRPr lang="en-GB" sz="2000" b="1" dirty="0"/>
          </a:p>
        </p:txBody>
      </p:sp>
      <p:pic>
        <p:nvPicPr>
          <p:cNvPr id="9" name="Picture 8" descr="diabetologia logo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36296" y="6165304"/>
            <a:ext cx="1675152" cy="47480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00414D3-20EB-4070-BE16-5035B7CE5B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6663" y="1176510"/>
            <a:ext cx="6699713" cy="4504979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59CC36DA-1E00-477A-9271-4B4E4EA957C1}"/>
              </a:ext>
            </a:extLst>
          </p:cNvPr>
          <p:cNvGrpSpPr/>
          <p:nvPr/>
        </p:nvGrpSpPr>
        <p:grpSpPr>
          <a:xfrm>
            <a:off x="6732240" y="1818201"/>
            <a:ext cx="1528919" cy="792088"/>
            <a:chOff x="7380312" y="1654927"/>
            <a:chExt cx="1528919" cy="792088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32EF031-CEC4-4277-863A-D162ABC2F0B9}"/>
                </a:ext>
              </a:extLst>
            </p:cNvPr>
            <p:cNvSpPr txBox="1"/>
            <p:nvPr/>
          </p:nvSpPr>
          <p:spPr>
            <a:xfrm>
              <a:off x="7380312" y="1654927"/>
              <a:ext cx="1172834" cy="792088"/>
            </a:xfrm>
            <a:prstGeom prst="roundRect">
              <a:avLst/>
            </a:prstGeom>
            <a:noFill/>
            <a:ln w="12700"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endParaRPr lang="en-GB" dirty="0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5898B6D7-B849-4904-9F3F-EE7C35E725C1}"/>
                </a:ext>
              </a:extLst>
            </p:cNvPr>
            <p:cNvSpPr/>
            <p:nvPr/>
          </p:nvSpPr>
          <p:spPr>
            <a:xfrm>
              <a:off x="7596336" y="1899414"/>
              <a:ext cx="45719" cy="45719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78C0864A-B2E6-426F-9653-9D06CB1B4268}"/>
                </a:ext>
              </a:extLst>
            </p:cNvPr>
            <p:cNvSpPr/>
            <p:nvPr/>
          </p:nvSpPr>
          <p:spPr>
            <a:xfrm>
              <a:off x="7601777" y="2201596"/>
              <a:ext cx="45719" cy="45719"/>
            </a:xfrm>
            <a:prstGeom prst="ellipse">
              <a:avLst/>
            </a:prstGeom>
            <a:solidFill>
              <a:srgbClr val="3224E8"/>
            </a:solidFill>
            <a:ln>
              <a:solidFill>
                <a:srgbClr val="3224E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4CA1075-9EBD-486D-AB75-69D8C19019CD}"/>
                </a:ext>
              </a:extLst>
            </p:cNvPr>
            <p:cNvSpPr txBox="1"/>
            <p:nvPr/>
          </p:nvSpPr>
          <p:spPr>
            <a:xfrm>
              <a:off x="7736396" y="1727805"/>
              <a:ext cx="117283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nPOD</a:t>
              </a:r>
            </a:p>
            <a:p>
              <a:endParaRPr lang="en-GB" sz="800" dirty="0"/>
            </a:p>
            <a:p>
              <a:r>
                <a:rPr lang="en-GB" sz="1400" dirty="0"/>
                <a:t>EADB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11560" y="5555731"/>
            <a:ext cx="75608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r>
              <a:rPr lang="en-GB" dirty="0"/>
              <a:t>Morgan and Richardson (2018) Diabetologia DOI 10.1007/s00125-018-4731-y</a:t>
            </a:r>
          </a:p>
          <a:p>
            <a:r>
              <a:rPr lang="en-GB" sz="1200" dirty="0"/>
              <a:t>© The Authors. Distributed under the terms of the CC BY 4.0 Attribution License (http://creativecommons.org/licenses/by/4.0/)</a:t>
            </a:r>
          </a:p>
          <a:p>
            <a:endParaRPr lang="en-GB" sz="1200" dirty="0"/>
          </a:p>
          <a:p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5536" y="260648"/>
            <a:ext cx="820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Cellular composition of a human islet of Langerhans from a healthy individual</a:t>
            </a:r>
            <a:endParaRPr lang="en-GB" sz="2000" b="1" dirty="0"/>
          </a:p>
        </p:txBody>
      </p:sp>
      <p:pic>
        <p:nvPicPr>
          <p:cNvPr id="9" name="Picture 8" descr="diabetologia logo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36296" y="6165304"/>
            <a:ext cx="1675152" cy="47480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A5F0F7E-FFF7-4424-8C95-ED68062614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1580" y="780318"/>
            <a:ext cx="6336704" cy="472197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F9DFCDD-2267-4278-86DC-ED018148825B}"/>
              </a:ext>
            </a:extLst>
          </p:cNvPr>
          <p:cNvSpPr txBox="1"/>
          <p:nvPr/>
        </p:nvSpPr>
        <p:spPr>
          <a:xfrm>
            <a:off x="7145320" y="5013176"/>
            <a:ext cx="1766128" cy="408623"/>
          </a:xfrm>
          <a:prstGeom prst="roundRect">
            <a:avLst/>
          </a:prstGeom>
          <a:noFill/>
          <a:ln w="127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Scale bar, 25 </a:t>
            </a:r>
            <a:r>
              <a:rPr lang="el-GR" dirty="0"/>
              <a:t>μ</a:t>
            </a:r>
            <a:r>
              <a:rPr lang="en-GB" dirty="0"/>
              <a:t>m</a:t>
            </a:r>
          </a:p>
        </p:txBody>
      </p:sp>
    </p:spTree>
    <p:extLst>
      <p:ext uri="{BB962C8B-B14F-4D97-AF65-F5344CB8AC3E}">
        <p14:creationId xmlns:p14="http://schemas.microsoft.com/office/powerpoint/2010/main" val="1350368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22320" y="5559502"/>
            <a:ext cx="75608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r>
              <a:rPr lang="en-GB" dirty="0"/>
              <a:t>Morgan and Richardson (2018) Diabetologia DOI 10.1007/s00125-018-4731-y</a:t>
            </a:r>
          </a:p>
          <a:p>
            <a:r>
              <a:rPr lang="en-GB" sz="1200" dirty="0"/>
              <a:t>© The Authors. Distributed under the terms of the CC BY 4.0 Attribution License (http://creativecommons.org/licenses/by/4.0/)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5536" y="332656"/>
            <a:ext cx="8208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Example of an inflamed islet from a child newly diagnosed with type 1 diabetes</a:t>
            </a:r>
            <a:endParaRPr lang="en-GB" sz="2000" b="1" dirty="0"/>
          </a:p>
        </p:txBody>
      </p:sp>
      <p:pic>
        <p:nvPicPr>
          <p:cNvPr id="9" name="Picture 8" descr="diabetologia logo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36296" y="6165304"/>
            <a:ext cx="1675152" cy="474809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8952DA37-5584-4EB4-87BE-F574BFA3C0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608" y="1029679"/>
            <a:ext cx="6173720" cy="469174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B2F1D20-B989-4EC1-8556-CCF48C44DC88}"/>
              </a:ext>
            </a:extLst>
          </p:cNvPr>
          <p:cNvSpPr txBox="1"/>
          <p:nvPr/>
        </p:nvSpPr>
        <p:spPr>
          <a:xfrm>
            <a:off x="7236296" y="5301208"/>
            <a:ext cx="1819168" cy="408623"/>
          </a:xfrm>
          <a:prstGeom prst="roundRect">
            <a:avLst/>
          </a:prstGeom>
          <a:noFill/>
          <a:ln w="127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Scale bar, 20 </a:t>
            </a:r>
            <a:r>
              <a:rPr lang="el-GR" dirty="0"/>
              <a:t>μ</a:t>
            </a:r>
            <a:r>
              <a:rPr lang="en-GB" dirty="0"/>
              <a:t>m</a:t>
            </a:r>
          </a:p>
        </p:txBody>
      </p:sp>
    </p:spTree>
    <p:extLst>
      <p:ext uri="{BB962C8B-B14F-4D97-AF65-F5344CB8AC3E}">
        <p14:creationId xmlns:p14="http://schemas.microsoft.com/office/powerpoint/2010/main" val="31559605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</TotalTime>
  <Words>240</Words>
  <Application>Microsoft Office PowerPoint</Application>
  <PresentationFormat>On-screen Show (4:3)</PresentationFormat>
  <Paragraphs>23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University of Bristol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bzxjn</dc:creator>
  <cp:lastModifiedBy>Charlotte Taylor</cp:lastModifiedBy>
  <cp:revision>35</cp:revision>
  <dcterms:created xsi:type="dcterms:W3CDTF">2016-06-15T12:53:43Z</dcterms:created>
  <dcterms:modified xsi:type="dcterms:W3CDTF">2018-09-20T09:01:00Z</dcterms:modified>
</cp:coreProperties>
</file>