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2" d="100"/>
          <a:sy n="132" d="100"/>
        </p:scale>
        <p:origin x="-174"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9448A6-9591-407B-B0A9-94D9A47ED198}" type="datetimeFigureOut">
              <a:rPr lang="en-US" smtClean="0"/>
              <a:t>10/26/2018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4028397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448A6-9591-407B-B0A9-94D9A47ED198}" type="datetimeFigureOut">
              <a:rPr lang="en-US" smtClean="0"/>
              <a:t>10/26/2018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3673771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448A6-9591-407B-B0A9-94D9A47ED198}" type="datetimeFigureOut">
              <a:rPr lang="en-US" smtClean="0"/>
              <a:t>10/26/2018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3748175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9448A6-9591-407B-B0A9-94D9A47ED198}" type="datetimeFigureOut">
              <a:rPr lang="en-US" smtClean="0"/>
              <a:t>10/26/2018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4276838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9448A6-9591-407B-B0A9-94D9A47ED198}" type="datetimeFigureOut">
              <a:rPr lang="en-US" smtClean="0"/>
              <a:t>10/26/2018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19593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9448A6-9591-407B-B0A9-94D9A47ED198}" type="datetimeFigureOut">
              <a:rPr lang="en-US" smtClean="0"/>
              <a:t>10/26/2018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2135631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9448A6-9591-407B-B0A9-94D9A47ED198}" type="datetimeFigureOut">
              <a:rPr lang="en-US" smtClean="0"/>
              <a:t>10/26/2018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3518957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9448A6-9591-407B-B0A9-94D9A47ED198}" type="datetimeFigureOut">
              <a:rPr lang="en-US" smtClean="0"/>
              <a:t>10/26/2018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173368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9448A6-9591-407B-B0A9-94D9A47ED198}" type="datetimeFigureOut">
              <a:rPr lang="en-US" smtClean="0"/>
              <a:t>10/26/2018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2804614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448A6-9591-407B-B0A9-94D9A47ED198}" type="datetimeFigureOut">
              <a:rPr lang="en-US" smtClean="0"/>
              <a:t>10/26/2018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3374102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9448A6-9591-407B-B0A9-94D9A47ED198}" type="datetimeFigureOut">
              <a:rPr lang="en-US" smtClean="0"/>
              <a:t>10/26/2018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B04693-E850-4184-B5E6-39DDC8D707B1}" type="slidenum">
              <a:rPr lang="en-US" smtClean="0"/>
              <a:t>‹#›</a:t>
            </a:fld>
            <a:endParaRPr lang="en-US"/>
          </a:p>
        </p:txBody>
      </p:sp>
    </p:spTree>
    <p:extLst>
      <p:ext uri="{BB962C8B-B14F-4D97-AF65-F5344CB8AC3E}">
        <p14:creationId xmlns:p14="http://schemas.microsoft.com/office/powerpoint/2010/main" val="327788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448A6-9591-407B-B0A9-94D9A47ED198}" type="datetimeFigureOut">
              <a:rPr lang="en-US" smtClean="0"/>
              <a:t>10/26/2018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B04693-E850-4184-B5E6-39DDC8D707B1}" type="slidenum">
              <a:rPr lang="en-US" smtClean="0"/>
              <a:t>‹#›</a:t>
            </a:fld>
            <a:endParaRPr lang="en-US"/>
          </a:p>
        </p:txBody>
      </p:sp>
    </p:spTree>
    <p:extLst>
      <p:ext uri="{BB962C8B-B14F-4D97-AF65-F5344CB8AC3E}">
        <p14:creationId xmlns:p14="http://schemas.microsoft.com/office/powerpoint/2010/main" val="2163224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03646438"/>
              </p:ext>
            </p:extLst>
          </p:nvPr>
        </p:nvGraphicFramePr>
        <p:xfrm>
          <a:off x="2321233" y="76200"/>
          <a:ext cx="4559843" cy="6627060"/>
        </p:xfrm>
        <a:graphic>
          <a:graphicData uri="http://schemas.openxmlformats.org/drawingml/2006/table">
            <a:tbl>
              <a:tblPr>
                <a:tableStyleId>{793D81CF-94F2-401A-BA57-92F5A7B2D0C5}</a:tableStyleId>
              </a:tblPr>
              <a:tblGrid>
                <a:gridCol w="2579095">
                  <a:extLst>
                    <a:ext uri="{9D8B030D-6E8A-4147-A177-3AD203B41FA5}">
                      <a16:colId xmlns:a16="http://schemas.microsoft.com/office/drawing/2014/main" xmlns="" val="1489031344"/>
                    </a:ext>
                  </a:extLst>
                </a:gridCol>
                <a:gridCol w="495187">
                  <a:extLst>
                    <a:ext uri="{9D8B030D-6E8A-4147-A177-3AD203B41FA5}">
                      <a16:colId xmlns:a16="http://schemas.microsoft.com/office/drawing/2014/main" xmlns="" val="1787837410"/>
                    </a:ext>
                  </a:extLst>
                </a:gridCol>
                <a:gridCol w="495187">
                  <a:extLst>
                    <a:ext uri="{9D8B030D-6E8A-4147-A177-3AD203B41FA5}">
                      <a16:colId xmlns:a16="http://schemas.microsoft.com/office/drawing/2014/main" xmlns="" val="467724538"/>
                    </a:ext>
                  </a:extLst>
                </a:gridCol>
                <a:gridCol w="495187">
                  <a:extLst>
                    <a:ext uri="{9D8B030D-6E8A-4147-A177-3AD203B41FA5}">
                      <a16:colId xmlns:a16="http://schemas.microsoft.com/office/drawing/2014/main" xmlns="" val="3665501964"/>
                    </a:ext>
                  </a:extLst>
                </a:gridCol>
                <a:gridCol w="495187">
                  <a:extLst>
                    <a:ext uri="{9D8B030D-6E8A-4147-A177-3AD203B41FA5}">
                      <a16:colId xmlns:a16="http://schemas.microsoft.com/office/drawing/2014/main" xmlns="" val="1683290610"/>
                    </a:ext>
                  </a:extLst>
                </a:gridCol>
              </a:tblGrid>
              <a:tr h="123985">
                <a:tc>
                  <a:txBody>
                    <a:bodyPr/>
                    <a:lstStyle/>
                    <a:p>
                      <a:pPr algn="ctr" fontAlgn="b"/>
                      <a:endParaRPr lang="en-US" sz="1200" b="1" i="0" u="none" strike="noStrike" dirty="0">
                        <a:solidFill>
                          <a:srgbClr val="000000"/>
                        </a:solidFill>
                        <a:effectLst/>
                        <a:latin typeface="+mn-lt"/>
                      </a:endParaRPr>
                    </a:p>
                  </a:txBody>
                  <a:tcPr marL="5180" marR="5180" marT="6907"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200" b="1" dirty="0">
                        <a:latin typeface="+mn-lt"/>
                      </a:endParaRPr>
                    </a:p>
                  </a:txBody>
                  <a:tcPr marL="7144" marR="7144" marT="9525" marB="0" anchor="ct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mn-lt"/>
                        </a:rPr>
                        <a:t>DLD1</a:t>
                      </a:r>
                    </a:p>
                  </a:txBody>
                  <a:tcPr marL="7144" marR="7144"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smtClean="0">
                          <a:solidFill>
                            <a:srgbClr val="000000"/>
                          </a:solidFill>
                          <a:effectLst/>
                          <a:latin typeface="+mn-lt"/>
                        </a:rPr>
                        <a:t>HCT116</a:t>
                      </a:r>
                      <a:endParaRPr lang="en-US" sz="1200" b="1" i="0" u="none" strike="noStrike" dirty="0">
                        <a:solidFill>
                          <a:srgbClr val="000000"/>
                        </a:solidFill>
                        <a:effectLst/>
                        <a:latin typeface="+mn-lt"/>
                      </a:endParaRPr>
                    </a:p>
                  </a:txBody>
                  <a:tcPr marL="7144" marR="7144"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a:solidFill>
                            <a:srgbClr val="000000"/>
                          </a:solidFill>
                          <a:effectLst/>
                          <a:latin typeface="+mn-lt"/>
                        </a:rPr>
                        <a:t>LoVo</a:t>
                      </a:r>
                    </a:p>
                  </a:txBody>
                  <a:tcPr marL="7144" marR="7144"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565330805"/>
                  </a:ext>
                </a:extLst>
              </a:tr>
              <a:tr h="123985">
                <a:tc>
                  <a:txBody>
                    <a:bodyPr/>
                    <a:lstStyle/>
                    <a:p>
                      <a:pPr algn="ctr" fontAlgn="b"/>
                      <a:r>
                        <a:rPr lang="en-US" sz="1200" b="1" i="0" u="none" strike="noStrike" dirty="0" smtClean="0">
                          <a:solidFill>
                            <a:srgbClr val="000000"/>
                          </a:solidFill>
                          <a:effectLst/>
                          <a:latin typeface="+mn-lt"/>
                        </a:rPr>
                        <a:t>Condition</a:t>
                      </a:r>
                      <a:endParaRPr lang="en-US" sz="1200" b="1" i="0" u="none" strike="noStrike" dirty="0">
                        <a:solidFill>
                          <a:srgbClr val="000000"/>
                        </a:solidFill>
                        <a:effectLst/>
                        <a:latin typeface="+mn-lt"/>
                      </a:endParaRPr>
                    </a:p>
                  </a:txBody>
                  <a:tcPr marL="5180" marR="5180" marT="690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b="1" dirty="0" smtClean="0">
                          <a:latin typeface="+mn-lt"/>
                        </a:rPr>
                        <a:t>Phase</a:t>
                      </a:r>
                      <a:endParaRPr lang="en-US" sz="1200" b="1" dirty="0">
                        <a:latin typeface="+mn-lt"/>
                      </a:endParaRPr>
                    </a:p>
                  </a:txBody>
                  <a:tcPr marL="7144" marR="7144"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smtClean="0">
                          <a:solidFill>
                            <a:srgbClr val="000000"/>
                          </a:solidFill>
                          <a:effectLst/>
                          <a:latin typeface="+mn-lt"/>
                        </a:rPr>
                        <a:t>%</a:t>
                      </a:r>
                      <a:endParaRPr lang="en-US" sz="1200" b="1" i="0" u="none" strike="noStrike" dirty="0">
                        <a:solidFill>
                          <a:srgbClr val="000000"/>
                        </a:solidFill>
                        <a:effectLst/>
                        <a:latin typeface="+mn-lt"/>
                      </a:endParaRPr>
                    </a:p>
                  </a:txBody>
                  <a:tcPr marL="7144" marR="7144"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smtClean="0">
                          <a:solidFill>
                            <a:srgbClr val="000000"/>
                          </a:solidFill>
                          <a:effectLst/>
                          <a:latin typeface="+mn-lt"/>
                        </a:rPr>
                        <a:t>%</a:t>
                      </a:r>
                      <a:endParaRPr lang="en-US" sz="1200" b="1" i="0" u="none" strike="noStrike" dirty="0">
                        <a:solidFill>
                          <a:srgbClr val="000000"/>
                        </a:solidFill>
                        <a:effectLst/>
                        <a:latin typeface="+mn-lt"/>
                      </a:endParaRPr>
                    </a:p>
                  </a:txBody>
                  <a:tcPr marL="7144" marR="7144"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i="0" u="none" strike="noStrike" dirty="0" smtClean="0">
                          <a:solidFill>
                            <a:srgbClr val="000000"/>
                          </a:solidFill>
                          <a:effectLst/>
                          <a:latin typeface="+mn-lt"/>
                        </a:rPr>
                        <a:t>%</a:t>
                      </a:r>
                      <a:endParaRPr lang="en-US" sz="1200" b="1" i="0" u="none" strike="noStrike" dirty="0">
                        <a:solidFill>
                          <a:srgbClr val="000000"/>
                        </a:solidFill>
                        <a:effectLst/>
                        <a:latin typeface="+mn-lt"/>
                      </a:endParaRPr>
                    </a:p>
                  </a:txBody>
                  <a:tcPr marL="7144" marR="7144" marT="9525"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32294193"/>
                  </a:ext>
                </a:extLst>
              </a:tr>
              <a:tr h="121913">
                <a:tc>
                  <a:txBody>
                    <a:bodyPr/>
                    <a:lstStyle/>
                    <a:p>
                      <a:pPr algn="l" fontAlgn="b"/>
                      <a:r>
                        <a:rPr lang="en-US" sz="1200" b="1" u="none" strike="noStrike" dirty="0" smtClean="0">
                          <a:effectLst/>
                          <a:latin typeface="+mn-lt"/>
                        </a:rPr>
                        <a:t>  Control </a:t>
                      </a:r>
                      <a:r>
                        <a:rPr lang="en-US" sz="1200" b="1" u="none" strike="noStrike" dirty="0">
                          <a:effectLst/>
                          <a:latin typeface="+mn-lt"/>
                        </a:rPr>
                        <a:t>0h (at the time of treatment)</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smtClean="0">
                          <a:effectLst/>
                          <a:latin typeface="+mn-lt"/>
                        </a:rPr>
                        <a:t>G1</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41.3</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37.2</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33.4</a:t>
                      </a:r>
                      <a:endParaRPr lang="en-US" sz="1200" b="1" i="0" u="none" strike="noStrike">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2954873695"/>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S</a:t>
                      </a:r>
                      <a:endParaRPr lang="en-US" sz="1200" b="1" i="0" u="none" strike="noStrike" dirty="0">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37.6</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46.7</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smtClean="0">
                          <a:effectLst/>
                          <a:latin typeface="+mn-lt"/>
                        </a:rPr>
                        <a:t>37.2</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1916283256"/>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19.1</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14.3</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21.0</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667823226"/>
                  </a:ext>
                </a:extLst>
              </a:tr>
              <a:tr h="121913">
                <a:tc>
                  <a:txBody>
                    <a:bodyPr/>
                    <a:lstStyle/>
                    <a:p>
                      <a:pPr algn="l" fontAlgn="b"/>
                      <a:r>
                        <a:rPr lang="en-US" sz="1200" b="1" u="none" strike="noStrike" dirty="0" smtClean="0">
                          <a:effectLst/>
                          <a:latin typeface="+mn-lt"/>
                        </a:rPr>
                        <a:t>  Control </a:t>
                      </a:r>
                      <a:r>
                        <a:rPr lang="en-US" sz="1200" b="1" u="none" strike="noStrike" dirty="0">
                          <a:effectLst/>
                          <a:latin typeface="+mn-lt"/>
                        </a:rPr>
                        <a:t>24h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G1</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53.1</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42.9</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47.7</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923244999"/>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35.1</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37.1</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32.9</a:t>
                      </a:r>
                      <a:endParaRPr lang="en-US" sz="1200" b="1" i="0" u="none" strike="noStrike">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866312741"/>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10.6</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18.4</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14.6</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493009441"/>
                  </a:ext>
                </a:extLst>
              </a:tr>
              <a:tr h="121913">
                <a:tc>
                  <a:txBody>
                    <a:bodyPr/>
                    <a:lstStyle/>
                    <a:p>
                      <a:pPr algn="l" fontAlgn="b"/>
                      <a:r>
                        <a:rPr lang="en-US" sz="1200" b="1" u="none" strike="noStrike" dirty="0" smtClean="0">
                          <a:effectLst/>
                          <a:latin typeface="+mn-lt"/>
                        </a:rPr>
                        <a:t>  Control </a:t>
                      </a:r>
                      <a:r>
                        <a:rPr lang="en-US" sz="1200" b="1" u="none" strike="noStrike" dirty="0">
                          <a:effectLst/>
                          <a:latin typeface="+mn-lt"/>
                        </a:rPr>
                        <a:t>48h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59.7</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65.5</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67.4</a:t>
                      </a:r>
                      <a:endParaRPr lang="en-US" sz="1200" b="1" i="0" u="none" strike="noStrike">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561335336"/>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33.6</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20.8</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16.1</a:t>
                      </a:r>
                      <a:endParaRPr lang="en-US" sz="1200" b="1" i="0" u="none" strike="noStrike">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426962381"/>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13.6</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11.3</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14.4</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66696284"/>
                  </a:ext>
                </a:extLst>
              </a:tr>
              <a:tr h="121913">
                <a:tc>
                  <a:txBody>
                    <a:bodyPr/>
                    <a:lstStyle/>
                    <a:p>
                      <a:pPr algn="l" fontAlgn="b"/>
                      <a:r>
                        <a:rPr lang="en-US" sz="1200" b="1" u="none" strike="noStrike" dirty="0" smtClean="0">
                          <a:effectLst/>
                          <a:latin typeface="+mn-lt"/>
                        </a:rPr>
                        <a:t>  Crizotinib </a:t>
                      </a:r>
                      <a:r>
                        <a:rPr lang="en-US" sz="1200" b="1" u="none" strike="noStrike" dirty="0">
                          <a:effectLst/>
                          <a:latin typeface="+mn-lt"/>
                        </a:rPr>
                        <a:t>24h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50.9</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49.5</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47.9</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2251151472"/>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31.2</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31.3</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30.3</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289483152"/>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17.2</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18.3</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16.8</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3323615772"/>
                  </a:ext>
                </a:extLst>
              </a:tr>
              <a:tr h="121913">
                <a:tc>
                  <a:txBody>
                    <a:bodyPr/>
                    <a:lstStyle/>
                    <a:p>
                      <a:pPr algn="l" fontAlgn="b"/>
                      <a:r>
                        <a:rPr lang="en-US" sz="1200" b="1" u="none" strike="noStrike" dirty="0" smtClean="0">
                          <a:effectLst/>
                          <a:latin typeface="+mn-lt"/>
                        </a:rPr>
                        <a:t>  Crizotinib </a:t>
                      </a:r>
                      <a:r>
                        <a:rPr lang="en-US" sz="1200" b="1" u="none" strike="noStrike" dirty="0">
                          <a:effectLst/>
                          <a:latin typeface="+mn-lt"/>
                        </a:rPr>
                        <a:t>48h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42.2</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69.7</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69.8</a:t>
                      </a:r>
                      <a:endParaRPr lang="en-US" sz="1200" b="1" i="0" u="none" strike="noStrike">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185645867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37.3</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18.0</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19.0</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1354742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G2</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17.2</a:t>
                      </a:r>
                      <a:endParaRPr lang="en-US" sz="1200" b="1" i="0" u="none" strike="noStrike">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8.7</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10.7</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74043649"/>
                  </a:ext>
                </a:extLst>
              </a:tr>
              <a:tr h="121913">
                <a:tc>
                  <a:txBody>
                    <a:bodyPr/>
                    <a:lstStyle/>
                    <a:p>
                      <a:pPr algn="l" fontAlgn="b"/>
                      <a:r>
                        <a:rPr lang="en-US" sz="1200" b="1" u="none" strike="noStrike" dirty="0" smtClean="0">
                          <a:effectLst/>
                          <a:latin typeface="+mn-lt"/>
                        </a:rPr>
                        <a:t>  RT </a:t>
                      </a:r>
                      <a:r>
                        <a:rPr lang="en-US" sz="1200" b="1" u="none" strike="noStrike" dirty="0">
                          <a:effectLst/>
                          <a:latin typeface="+mn-lt"/>
                        </a:rPr>
                        <a:t>(4 Gy) 24h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G1</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25.4</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40.7</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33.3</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77422773"/>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28.7</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25.3</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17.6</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11218953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32.0</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27.5</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41.0</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560373298"/>
                  </a:ext>
                </a:extLst>
              </a:tr>
              <a:tr h="121913">
                <a:tc>
                  <a:txBody>
                    <a:bodyPr/>
                    <a:lstStyle/>
                    <a:p>
                      <a:pPr algn="l" fontAlgn="b"/>
                      <a:r>
                        <a:rPr lang="en-US" sz="1200" b="1" u="none" strike="noStrike" dirty="0" smtClean="0">
                          <a:effectLst/>
                          <a:latin typeface="+mn-lt"/>
                        </a:rPr>
                        <a:t>  RT </a:t>
                      </a:r>
                      <a:r>
                        <a:rPr lang="en-US" sz="1200" b="1" u="none" strike="noStrike" dirty="0">
                          <a:effectLst/>
                          <a:latin typeface="+mn-lt"/>
                        </a:rPr>
                        <a:t>(4 Gy) 48h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35.4</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59.2</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61.0</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795458746"/>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37.1</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17.9</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9.9</a:t>
                      </a:r>
                      <a:endParaRPr lang="en-US" sz="1200" b="1" i="0" u="none" strike="noStrike">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45254624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18.7</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13.6</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23.3</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312756150"/>
                  </a:ext>
                </a:extLst>
              </a:tr>
              <a:tr h="121913">
                <a:tc>
                  <a:txBody>
                    <a:bodyPr/>
                    <a:lstStyle/>
                    <a:p>
                      <a:pPr algn="l" fontAlgn="b"/>
                      <a:r>
                        <a:rPr lang="en-US" sz="1200" b="1" u="none" strike="noStrike" dirty="0" smtClean="0">
                          <a:effectLst/>
                          <a:latin typeface="+mn-lt"/>
                        </a:rPr>
                        <a:t>  Crizotinib </a:t>
                      </a:r>
                      <a:r>
                        <a:rPr lang="en-US" sz="1200" b="1" u="none" strike="noStrike" dirty="0">
                          <a:effectLst/>
                          <a:latin typeface="+mn-lt"/>
                        </a:rPr>
                        <a:t>1h -&gt; RT -&gt; 4h wash  (cell cycle at 24h)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28.8</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30.6</a:t>
                      </a:r>
                      <a:endParaRPr lang="en-US" sz="1200" b="1" i="0" u="none" strike="noStrike" dirty="0">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32.6</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159024955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38.6</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44.0</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19.3</a:t>
                      </a:r>
                      <a:endParaRPr lang="en-US" sz="1200" b="1" i="0" u="none" strike="noStrike">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1582740354"/>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25.5</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20.3</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44.4</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709745269"/>
                  </a:ext>
                </a:extLst>
              </a:tr>
              <a:tr h="121913">
                <a:tc>
                  <a:txBody>
                    <a:bodyPr/>
                    <a:lstStyle/>
                    <a:p>
                      <a:pPr algn="l" fontAlgn="b"/>
                      <a:r>
                        <a:rPr lang="en-US" sz="1200" b="1" u="none" strike="noStrike" dirty="0" smtClean="0">
                          <a:effectLst/>
                          <a:latin typeface="+mn-lt"/>
                        </a:rPr>
                        <a:t>  Crizotinib </a:t>
                      </a:r>
                      <a:r>
                        <a:rPr lang="en-US" sz="1200" b="1" u="none" strike="noStrike" dirty="0">
                          <a:effectLst/>
                          <a:latin typeface="+mn-lt"/>
                        </a:rPr>
                        <a:t>1h -&gt;RT  (cell cycle at 24h)</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G1</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30.6</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44.8</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40.8</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2298155928"/>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27.8</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29.8</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13.6</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296126155"/>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33.2</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19.3</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40.9</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433882402"/>
                  </a:ext>
                </a:extLst>
              </a:tr>
              <a:tr h="121913">
                <a:tc>
                  <a:txBody>
                    <a:bodyPr/>
                    <a:lstStyle/>
                    <a:p>
                      <a:pPr algn="l" fontAlgn="b"/>
                      <a:r>
                        <a:rPr lang="pt-BR" sz="1200" b="1" u="none" strike="noStrike" baseline="0" dirty="0" smtClean="0">
                          <a:effectLst/>
                          <a:latin typeface="+mn-lt"/>
                        </a:rPr>
                        <a:t>  </a:t>
                      </a:r>
                      <a:r>
                        <a:rPr lang="pt-BR" sz="1200" b="1" u="none" strike="noStrike" dirty="0" smtClean="0">
                          <a:effectLst/>
                          <a:latin typeface="+mn-lt"/>
                        </a:rPr>
                        <a:t>Crizotinib </a:t>
                      </a:r>
                      <a:r>
                        <a:rPr lang="pt-BR" sz="1200" b="1" u="none" strike="noStrike" dirty="0">
                          <a:effectLst/>
                          <a:latin typeface="+mn-lt"/>
                        </a:rPr>
                        <a:t>24h -&gt; RT 4Gy (24h) ( total 48h)</a:t>
                      </a:r>
                      <a:endParaRPr lang="pt-BR"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G1</a:t>
                      </a:r>
                      <a:endParaRPr lang="en-US" sz="1200" b="1" i="0" u="none" strike="noStrike">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19.8</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65.4</a:t>
                      </a:r>
                      <a:endParaRPr lang="en-US" sz="1200" b="1" i="0" u="none" strike="noStrike">
                        <a:solidFill>
                          <a:srgbClr val="000000"/>
                        </a:solidFill>
                        <a:effectLst/>
                        <a:latin typeface="+mn-lt"/>
                      </a:endParaRPr>
                    </a:p>
                  </a:txBody>
                  <a:tcPr marL="5180" marR="5180" marT="6907" marB="0" anchor="b">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44.9</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3873771244"/>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S</a:t>
                      </a:r>
                      <a:endParaRPr lang="en-US" sz="1200" b="1" i="0" u="none" strike="noStrike">
                        <a:solidFill>
                          <a:srgbClr val="0061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21.4</a:t>
                      </a:r>
                      <a:endParaRPr lang="en-US" sz="1200" b="1" i="0" u="none" strike="noStrike">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6.4</a:t>
                      </a:r>
                      <a:endParaRPr lang="en-US" sz="1200" b="1" i="0" u="none" strike="noStrike" dirty="0">
                        <a:solidFill>
                          <a:srgbClr val="006100"/>
                        </a:solidFill>
                        <a:effectLst/>
                        <a:latin typeface="+mn-lt"/>
                      </a:endParaRPr>
                    </a:p>
                  </a:txBody>
                  <a:tcPr marL="5180" marR="5180" marT="6907" marB="0" anchor="b">
                    <a:lnL>
                      <a:noFill/>
                    </a:lnL>
                    <a:lnR>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9.4</a:t>
                      </a:r>
                      <a:endParaRPr lang="en-US" sz="1200" b="1" i="0" u="none" strike="noStrike" dirty="0">
                        <a:solidFill>
                          <a:srgbClr val="0061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xmlns="" val="206048434"/>
                  </a:ext>
                </a:extLst>
              </a:tr>
              <a:tr h="121913">
                <a:tc>
                  <a:txBody>
                    <a:bodyPr/>
                    <a:lstStyle/>
                    <a:p>
                      <a:pPr algn="l" fontAlgn="b"/>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G2</a:t>
                      </a:r>
                      <a:endParaRPr lang="en-US" sz="1200" b="1" i="0" u="none" strike="noStrike" dirty="0">
                        <a:solidFill>
                          <a:srgbClr val="000000"/>
                        </a:solidFill>
                        <a:effectLst/>
                        <a:latin typeface="+mn-lt"/>
                      </a:endParaRPr>
                    </a:p>
                  </a:txBody>
                  <a:tcPr marL="5180" marR="5180" marT="6907" marB="0" anchor="b">
                    <a:lnL w="12700" cap="flat" cmpd="sng" algn="ctr">
                      <a:solidFill>
                        <a:schemeClr val="tx1"/>
                      </a:solidFill>
                      <a:prstDash val="solid"/>
                      <a:round/>
                      <a:headEnd type="none" w="med" len="med"/>
                      <a:tailEnd type="none" w="med" len="med"/>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a:effectLst/>
                          <a:latin typeface="+mn-lt"/>
                        </a:rPr>
                        <a:t>47.2</a:t>
                      </a:r>
                      <a:endParaRPr lang="en-US" sz="1200" b="1" i="0" u="none" strike="noStrike">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23.8</a:t>
                      </a:r>
                      <a:endParaRPr lang="en-US" sz="1200" b="1" i="0" u="none" strike="noStrike" dirty="0">
                        <a:solidFill>
                          <a:srgbClr val="000000"/>
                        </a:solidFill>
                        <a:effectLst/>
                        <a:latin typeface="+mn-lt"/>
                      </a:endParaRPr>
                    </a:p>
                  </a:txBody>
                  <a:tcPr marL="5180" marR="5180" marT="6907" marB="0" anchor="b">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US" sz="1200" b="1" u="none" strike="noStrike" dirty="0">
                          <a:effectLst/>
                          <a:latin typeface="+mn-lt"/>
                        </a:rPr>
                        <a:t>43.4</a:t>
                      </a:r>
                      <a:endParaRPr lang="en-US" sz="1200" b="1" i="0" u="none" strike="noStrike" dirty="0">
                        <a:solidFill>
                          <a:srgbClr val="000000"/>
                        </a:solidFill>
                        <a:effectLst/>
                        <a:latin typeface="+mn-lt"/>
                      </a:endParaRPr>
                    </a:p>
                  </a:txBody>
                  <a:tcPr marL="5180" marR="5180" marT="6907" marB="0" anchor="b">
                    <a:lnL>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878834529"/>
                  </a:ext>
                </a:extLst>
              </a:tr>
            </a:tbl>
          </a:graphicData>
        </a:graphic>
      </p:graphicFrame>
      <p:sp>
        <p:nvSpPr>
          <p:cNvPr id="3" name="TextBox 2"/>
          <p:cNvSpPr txBox="1"/>
          <p:nvPr/>
        </p:nvSpPr>
        <p:spPr>
          <a:xfrm>
            <a:off x="43248" y="6450226"/>
            <a:ext cx="1404552" cy="369332"/>
          </a:xfrm>
          <a:prstGeom prst="rect">
            <a:avLst/>
          </a:prstGeom>
          <a:noFill/>
        </p:spPr>
        <p:txBody>
          <a:bodyPr wrap="square" rtlCol="0">
            <a:spAutoFit/>
          </a:bodyPr>
          <a:lstStyle/>
          <a:p>
            <a:r>
              <a:rPr lang="en-US" b="1" dirty="0" err="1" smtClean="0"/>
              <a:t>Suppl</a:t>
            </a:r>
            <a:r>
              <a:rPr lang="en-US" b="1" dirty="0" smtClean="0"/>
              <a:t> Table</a:t>
            </a:r>
            <a:endParaRPr lang="en-US" b="1" dirty="0"/>
          </a:p>
        </p:txBody>
      </p:sp>
    </p:spTree>
    <p:extLst>
      <p:ext uri="{BB962C8B-B14F-4D97-AF65-F5344CB8AC3E}">
        <p14:creationId xmlns:p14="http://schemas.microsoft.com/office/powerpoint/2010/main" val="3296476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248" y="6450226"/>
            <a:ext cx="1093573" cy="369332"/>
          </a:xfrm>
          <a:prstGeom prst="rect">
            <a:avLst/>
          </a:prstGeom>
          <a:noFill/>
        </p:spPr>
        <p:txBody>
          <a:bodyPr wrap="square" rtlCol="0">
            <a:spAutoFit/>
          </a:bodyPr>
          <a:lstStyle/>
          <a:p>
            <a:r>
              <a:rPr lang="en-US" b="1" dirty="0" smtClean="0"/>
              <a:t>Figure S1</a:t>
            </a:r>
            <a:endParaRPr lang="en-US" b="1" dirty="0"/>
          </a:p>
        </p:txBody>
      </p:sp>
      <p:grpSp>
        <p:nvGrpSpPr>
          <p:cNvPr id="1059" name="Group 1058"/>
          <p:cNvGrpSpPr/>
          <p:nvPr/>
        </p:nvGrpSpPr>
        <p:grpSpPr>
          <a:xfrm>
            <a:off x="2562804" y="1598614"/>
            <a:ext cx="2871525" cy="3641755"/>
            <a:chOff x="3417072" y="1598613"/>
            <a:chExt cx="3828700" cy="3641755"/>
          </a:xfrm>
        </p:grpSpPr>
        <p:sp>
          <p:nvSpPr>
            <p:cNvPr id="883" name="Line 242"/>
            <p:cNvSpPr>
              <a:spLocks noChangeShapeType="1"/>
            </p:cNvSpPr>
            <p:nvPr/>
          </p:nvSpPr>
          <p:spPr bwMode="auto">
            <a:xfrm>
              <a:off x="4051300" y="4662488"/>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4" name="Line 243"/>
            <p:cNvSpPr>
              <a:spLocks noChangeShapeType="1"/>
            </p:cNvSpPr>
            <p:nvPr/>
          </p:nvSpPr>
          <p:spPr bwMode="auto">
            <a:xfrm>
              <a:off x="4051300" y="4084638"/>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5" name="Line 244"/>
            <p:cNvSpPr>
              <a:spLocks noChangeShapeType="1"/>
            </p:cNvSpPr>
            <p:nvPr/>
          </p:nvSpPr>
          <p:spPr bwMode="auto">
            <a:xfrm>
              <a:off x="4051300" y="3508375"/>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6" name="Line 245"/>
            <p:cNvSpPr>
              <a:spLocks noChangeShapeType="1"/>
            </p:cNvSpPr>
            <p:nvPr/>
          </p:nvSpPr>
          <p:spPr bwMode="auto">
            <a:xfrm>
              <a:off x="4051300" y="2932113"/>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7" name="Line 246"/>
            <p:cNvSpPr>
              <a:spLocks noChangeShapeType="1"/>
            </p:cNvSpPr>
            <p:nvPr/>
          </p:nvSpPr>
          <p:spPr bwMode="auto">
            <a:xfrm>
              <a:off x="4051300" y="2357438"/>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8" name="Line 247"/>
            <p:cNvSpPr>
              <a:spLocks noChangeShapeType="1"/>
            </p:cNvSpPr>
            <p:nvPr/>
          </p:nvSpPr>
          <p:spPr bwMode="auto">
            <a:xfrm>
              <a:off x="4051300" y="1779588"/>
              <a:ext cx="71437"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9" name="Line 248"/>
            <p:cNvSpPr>
              <a:spLocks noChangeShapeType="1"/>
            </p:cNvSpPr>
            <p:nvPr/>
          </p:nvSpPr>
          <p:spPr bwMode="auto">
            <a:xfrm flipV="1">
              <a:off x="4122738"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0" name="Line 249"/>
            <p:cNvSpPr>
              <a:spLocks noChangeShapeType="1"/>
            </p:cNvSpPr>
            <p:nvPr/>
          </p:nvSpPr>
          <p:spPr bwMode="auto">
            <a:xfrm flipV="1">
              <a:off x="4697413"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1" name="Line 250"/>
            <p:cNvSpPr>
              <a:spLocks noChangeShapeType="1"/>
            </p:cNvSpPr>
            <p:nvPr/>
          </p:nvSpPr>
          <p:spPr bwMode="auto">
            <a:xfrm flipV="1">
              <a:off x="5272088"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2" name="Line 251"/>
            <p:cNvSpPr>
              <a:spLocks noChangeShapeType="1"/>
            </p:cNvSpPr>
            <p:nvPr/>
          </p:nvSpPr>
          <p:spPr bwMode="auto">
            <a:xfrm flipV="1">
              <a:off x="5848350"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3" name="Line 252"/>
            <p:cNvSpPr>
              <a:spLocks noChangeShapeType="1"/>
            </p:cNvSpPr>
            <p:nvPr/>
          </p:nvSpPr>
          <p:spPr bwMode="auto">
            <a:xfrm flipV="1">
              <a:off x="6423025"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4" name="Line 253"/>
            <p:cNvSpPr>
              <a:spLocks noChangeShapeType="1"/>
            </p:cNvSpPr>
            <p:nvPr/>
          </p:nvSpPr>
          <p:spPr bwMode="auto">
            <a:xfrm flipV="1">
              <a:off x="6997700" y="4662488"/>
              <a:ext cx="0" cy="71437"/>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5" name="Line 254"/>
            <p:cNvSpPr>
              <a:spLocks noChangeShapeType="1"/>
            </p:cNvSpPr>
            <p:nvPr/>
          </p:nvSpPr>
          <p:spPr bwMode="auto">
            <a:xfrm flipV="1">
              <a:off x="4122738" y="1779588"/>
              <a:ext cx="0" cy="2882900"/>
            </a:xfrm>
            <a:prstGeom prst="line">
              <a:avLst/>
            </a:prstGeom>
            <a:noFill/>
            <a:ln w="1428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6" name="Line 255"/>
            <p:cNvSpPr>
              <a:spLocks noChangeShapeType="1"/>
            </p:cNvSpPr>
            <p:nvPr/>
          </p:nvSpPr>
          <p:spPr bwMode="auto">
            <a:xfrm>
              <a:off x="4122738" y="4662488"/>
              <a:ext cx="2874962" cy="0"/>
            </a:xfrm>
            <a:prstGeom prst="line">
              <a:avLst/>
            </a:prstGeom>
            <a:noFill/>
            <a:ln w="1428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7" name="Line 256"/>
            <p:cNvSpPr>
              <a:spLocks noChangeShapeType="1"/>
            </p:cNvSpPr>
            <p:nvPr/>
          </p:nvSpPr>
          <p:spPr bwMode="auto">
            <a:xfrm>
              <a:off x="6997700" y="1601788"/>
              <a:ext cx="0" cy="83185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8" name="Line 257"/>
            <p:cNvSpPr>
              <a:spLocks noChangeShapeType="1"/>
            </p:cNvSpPr>
            <p:nvPr/>
          </p:nvSpPr>
          <p:spPr bwMode="auto">
            <a:xfrm>
              <a:off x="6926263" y="160178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9" name="Line 258"/>
            <p:cNvSpPr>
              <a:spLocks noChangeShapeType="1"/>
            </p:cNvSpPr>
            <p:nvPr/>
          </p:nvSpPr>
          <p:spPr bwMode="auto">
            <a:xfrm>
              <a:off x="6926263" y="243363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0" name="Line 259"/>
            <p:cNvSpPr>
              <a:spLocks noChangeShapeType="1"/>
            </p:cNvSpPr>
            <p:nvPr/>
          </p:nvSpPr>
          <p:spPr bwMode="auto">
            <a:xfrm>
              <a:off x="4986338" y="1838325"/>
              <a:ext cx="0" cy="595312"/>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1" name="Line 260"/>
            <p:cNvSpPr>
              <a:spLocks noChangeShapeType="1"/>
            </p:cNvSpPr>
            <p:nvPr/>
          </p:nvSpPr>
          <p:spPr bwMode="auto">
            <a:xfrm>
              <a:off x="4913313" y="1838325"/>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2" name="Line 261"/>
            <p:cNvSpPr>
              <a:spLocks noChangeShapeType="1"/>
            </p:cNvSpPr>
            <p:nvPr/>
          </p:nvSpPr>
          <p:spPr bwMode="auto">
            <a:xfrm>
              <a:off x="4913313" y="243363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3" name="Line 262"/>
            <p:cNvSpPr>
              <a:spLocks noChangeShapeType="1"/>
            </p:cNvSpPr>
            <p:nvPr/>
          </p:nvSpPr>
          <p:spPr bwMode="auto">
            <a:xfrm>
              <a:off x="4410075" y="1719263"/>
              <a:ext cx="0" cy="47625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4" name="Line 263"/>
            <p:cNvSpPr>
              <a:spLocks noChangeShapeType="1"/>
            </p:cNvSpPr>
            <p:nvPr/>
          </p:nvSpPr>
          <p:spPr bwMode="auto">
            <a:xfrm>
              <a:off x="4338638" y="171926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5" name="Line 264"/>
            <p:cNvSpPr>
              <a:spLocks noChangeShapeType="1"/>
            </p:cNvSpPr>
            <p:nvPr/>
          </p:nvSpPr>
          <p:spPr bwMode="auto">
            <a:xfrm>
              <a:off x="4338638" y="219551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6" name="Line 265"/>
            <p:cNvSpPr>
              <a:spLocks noChangeShapeType="1"/>
            </p:cNvSpPr>
            <p:nvPr/>
          </p:nvSpPr>
          <p:spPr bwMode="auto">
            <a:xfrm>
              <a:off x="4151313" y="1719263"/>
              <a:ext cx="0" cy="714375"/>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7" name="Line 266"/>
            <p:cNvSpPr>
              <a:spLocks noChangeShapeType="1"/>
            </p:cNvSpPr>
            <p:nvPr/>
          </p:nvSpPr>
          <p:spPr bwMode="auto">
            <a:xfrm>
              <a:off x="4079875" y="171926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8" name="Line 267"/>
            <p:cNvSpPr>
              <a:spLocks noChangeShapeType="1"/>
            </p:cNvSpPr>
            <p:nvPr/>
          </p:nvSpPr>
          <p:spPr bwMode="auto">
            <a:xfrm>
              <a:off x="4079875" y="243363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9" name="Line 268"/>
            <p:cNvSpPr>
              <a:spLocks noChangeShapeType="1"/>
            </p:cNvSpPr>
            <p:nvPr/>
          </p:nvSpPr>
          <p:spPr bwMode="auto">
            <a:xfrm>
              <a:off x="4122738" y="1601788"/>
              <a:ext cx="0" cy="35560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0" name="Line 269"/>
            <p:cNvSpPr>
              <a:spLocks noChangeShapeType="1"/>
            </p:cNvSpPr>
            <p:nvPr/>
          </p:nvSpPr>
          <p:spPr bwMode="auto">
            <a:xfrm>
              <a:off x="4051300" y="160178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1" name="Line 270"/>
            <p:cNvSpPr>
              <a:spLocks noChangeShapeType="1"/>
            </p:cNvSpPr>
            <p:nvPr/>
          </p:nvSpPr>
          <p:spPr bwMode="auto">
            <a:xfrm>
              <a:off x="4051300" y="195738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2" name="Line 271"/>
            <p:cNvSpPr>
              <a:spLocks noChangeShapeType="1"/>
            </p:cNvSpPr>
            <p:nvPr/>
          </p:nvSpPr>
          <p:spPr bwMode="auto">
            <a:xfrm>
              <a:off x="6997700" y="1857375"/>
              <a:ext cx="0" cy="257175"/>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3" name="Line 272"/>
            <p:cNvSpPr>
              <a:spLocks noChangeShapeType="1"/>
            </p:cNvSpPr>
            <p:nvPr/>
          </p:nvSpPr>
          <p:spPr bwMode="auto">
            <a:xfrm>
              <a:off x="6926263" y="1857375"/>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4" name="Line 273"/>
            <p:cNvSpPr>
              <a:spLocks noChangeShapeType="1"/>
            </p:cNvSpPr>
            <p:nvPr/>
          </p:nvSpPr>
          <p:spPr bwMode="auto">
            <a:xfrm>
              <a:off x="6926263" y="2114550"/>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5" name="Line 274"/>
            <p:cNvSpPr>
              <a:spLocks noChangeShapeType="1"/>
            </p:cNvSpPr>
            <p:nvPr/>
          </p:nvSpPr>
          <p:spPr bwMode="auto">
            <a:xfrm>
              <a:off x="4986338" y="1754188"/>
              <a:ext cx="0" cy="258762"/>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6" name="Line 275"/>
            <p:cNvSpPr>
              <a:spLocks noChangeShapeType="1"/>
            </p:cNvSpPr>
            <p:nvPr/>
          </p:nvSpPr>
          <p:spPr bwMode="auto">
            <a:xfrm>
              <a:off x="4913313" y="1754188"/>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7" name="Line 276"/>
            <p:cNvSpPr>
              <a:spLocks noChangeShapeType="1"/>
            </p:cNvSpPr>
            <p:nvPr/>
          </p:nvSpPr>
          <p:spPr bwMode="auto">
            <a:xfrm>
              <a:off x="4913313" y="2012950"/>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8" name="Line 277"/>
            <p:cNvSpPr>
              <a:spLocks noChangeShapeType="1"/>
            </p:cNvSpPr>
            <p:nvPr/>
          </p:nvSpPr>
          <p:spPr bwMode="auto">
            <a:xfrm>
              <a:off x="4410075" y="1960563"/>
              <a:ext cx="0" cy="309562"/>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9" name="Line 278"/>
            <p:cNvSpPr>
              <a:spLocks noChangeShapeType="1"/>
            </p:cNvSpPr>
            <p:nvPr/>
          </p:nvSpPr>
          <p:spPr bwMode="auto">
            <a:xfrm>
              <a:off x="4338638" y="196056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0" name="Line 279"/>
            <p:cNvSpPr>
              <a:spLocks noChangeShapeType="1"/>
            </p:cNvSpPr>
            <p:nvPr/>
          </p:nvSpPr>
          <p:spPr bwMode="auto">
            <a:xfrm>
              <a:off x="4338638" y="2270125"/>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1" name="Line 280"/>
            <p:cNvSpPr>
              <a:spLocks noChangeShapeType="1"/>
            </p:cNvSpPr>
            <p:nvPr/>
          </p:nvSpPr>
          <p:spPr bwMode="auto">
            <a:xfrm>
              <a:off x="4151313" y="1701800"/>
              <a:ext cx="0" cy="41275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2" name="Line 281"/>
            <p:cNvSpPr>
              <a:spLocks noChangeShapeType="1"/>
            </p:cNvSpPr>
            <p:nvPr/>
          </p:nvSpPr>
          <p:spPr bwMode="auto">
            <a:xfrm>
              <a:off x="4079875" y="1701800"/>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3" name="Line 282"/>
            <p:cNvSpPr>
              <a:spLocks noChangeShapeType="1"/>
            </p:cNvSpPr>
            <p:nvPr/>
          </p:nvSpPr>
          <p:spPr bwMode="auto">
            <a:xfrm>
              <a:off x="4079875" y="2114550"/>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4" name="Line 283"/>
            <p:cNvSpPr>
              <a:spLocks noChangeShapeType="1"/>
            </p:cNvSpPr>
            <p:nvPr/>
          </p:nvSpPr>
          <p:spPr bwMode="auto">
            <a:xfrm>
              <a:off x="4122738" y="1598613"/>
              <a:ext cx="0" cy="36195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5" name="Line 284"/>
            <p:cNvSpPr>
              <a:spLocks noChangeShapeType="1"/>
            </p:cNvSpPr>
            <p:nvPr/>
          </p:nvSpPr>
          <p:spPr bwMode="auto">
            <a:xfrm>
              <a:off x="4051300" y="159861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6" name="Line 285"/>
            <p:cNvSpPr>
              <a:spLocks noChangeShapeType="1"/>
            </p:cNvSpPr>
            <p:nvPr/>
          </p:nvSpPr>
          <p:spPr bwMode="auto">
            <a:xfrm>
              <a:off x="4051300" y="1960563"/>
              <a:ext cx="142875"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7" name="Line 286"/>
            <p:cNvSpPr>
              <a:spLocks noChangeShapeType="1"/>
            </p:cNvSpPr>
            <p:nvPr/>
          </p:nvSpPr>
          <p:spPr bwMode="auto">
            <a:xfrm>
              <a:off x="6997700" y="1960563"/>
              <a:ext cx="0" cy="103187"/>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8" name="Line 287"/>
            <p:cNvSpPr>
              <a:spLocks noChangeShapeType="1"/>
            </p:cNvSpPr>
            <p:nvPr/>
          </p:nvSpPr>
          <p:spPr bwMode="auto">
            <a:xfrm>
              <a:off x="6926263" y="1960563"/>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9" name="Line 288"/>
            <p:cNvSpPr>
              <a:spLocks noChangeShapeType="1"/>
            </p:cNvSpPr>
            <p:nvPr/>
          </p:nvSpPr>
          <p:spPr bwMode="auto">
            <a:xfrm>
              <a:off x="6926263" y="2063750"/>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0" name="Line 289"/>
            <p:cNvSpPr>
              <a:spLocks noChangeShapeType="1"/>
            </p:cNvSpPr>
            <p:nvPr/>
          </p:nvSpPr>
          <p:spPr bwMode="auto">
            <a:xfrm>
              <a:off x="4986338" y="2114550"/>
              <a:ext cx="0" cy="155575"/>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1" name="Line 290"/>
            <p:cNvSpPr>
              <a:spLocks noChangeShapeType="1"/>
            </p:cNvSpPr>
            <p:nvPr/>
          </p:nvSpPr>
          <p:spPr bwMode="auto">
            <a:xfrm>
              <a:off x="4913313" y="2114550"/>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2" name="Line 291"/>
            <p:cNvSpPr>
              <a:spLocks noChangeShapeType="1"/>
            </p:cNvSpPr>
            <p:nvPr/>
          </p:nvSpPr>
          <p:spPr bwMode="auto">
            <a:xfrm>
              <a:off x="4913313" y="2270125"/>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3" name="Line 292"/>
            <p:cNvSpPr>
              <a:spLocks noChangeShapeType="1"/>
            </p:cNvSpPr>
            <p:nvPr/>
          </p:nvSpPr>
          <p:spPr bwMode="auto">
            <a:xfrm>
              <a:off x="4208463" y="1857375"/>
              <a:ext cx="0" cy="103187"/>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4" name="Line 293"/>
            <p:cNvSpPr>
              <a:spLocks noChangeShapeType="1"/>
            </p:cNvSpPr>
            <p:nvPr/>
          </p:nvSpPr>
          <p:spPr bwMode="auto">
            <a:xfrm>
              <a:off x="4137025" y="1857375"/>
              <a:ext cx="144462"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5" name="Line 294"/>
            <p:cNvSpPr>
              <a:spLocks noChangeShapeType="1"/>
            </p:cNvSpPr>
            <p:nvPr/>
          </p:nvSpPr>
          <p:spPr bwMode="auto">
            <a:xfrm>
              <a:off x="4137025" y="1960563"/>
              <a:ext cx="144462"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6" name="Line 295"/>
            <p:cNvSpPr>
              <a:spLocks noChangeShapeType="1"/>
            </p:cNvSpPr>
            <p:nvPr/>
          </p:nvSpPr>
          <p:spPr bwMode="auto">
            <a:xfrm>
              <a:off x="4122738" y="1754188"/>
              <a:ext cx="0" cy="5080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7" name="Line 296"/>
            <p:cNvSpPr>
              <a:spLocks noChangeShapeType="1"/>
            </p:cNvSpPr>
            <p:nvPr/>
          </p:nvSpPr>
          <p:spPr bwMode="auto">
            <a:xfrm>
              <a:off x="4051300" y="1754188"/>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8" name="Line 297"/>
            <p:cNvSpPr>
              <a:spLocks noChangeShapeType="1"/>
            </p:cNvSpPr>
            <p:nvPr/>
          </p:nvSpPr>
          <p:spPr bwMode="auto">
            <a:xfrm>
              <a:off x="4051300" y="1804988"/>
              <a:ext cx="142875" cy="0"/>
            </a:xfrm>
            <a:prstGeom prst="line">
              <a:avLst/>
            </a:prstGeom>
            <a:noFill/>
            <a:ln w="793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9" name="Line 298"/>
            <p:cNvSpPr>
              <a:spLocks noChangeShapeType="1"/>
            </p:cNvSpPr>
            <p:nvPr/>
          </p:nvSpPr>
          <p:spPr bwMode="auto">
            <a:xfrm flipH="1" flipV="1">
              <a:off x="6710363" y="2028825"/>
              <a:ext cx="287337" cy="14287"/>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0" name="Line 299"/>
            <p:cNvSpPr>
              <a:spLocks noChangeShapeType="1"/>
            </p:cNvSpPr>
            <p:nvPr/>
          </p:nvSpPr>
          <p:spPr bwMode="auto">
            <a:xfrm flipH="1" flipV="1">
              <a:off x="6423025" y="2014538"/>
              <a:ext cx="287337" cy="14287"/>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1" name="Line 300"/>
            <p:cNvSpPr>
              <a:spLocks noChangeShapeType="1"/>
            </p:cNvSpPr>
            <p:nvPr/>
          </p:nvSpPr>
          <p:spPr bwMode="auto">
            <a:xfrm flipH="1" flipV="1">
              <a:off x="6135688" y="1998663"/>
              <a:ext cx="287337" cy="15875"/>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2" name="Line 301"/>
            <p:cNvSpPr>
              <a:spLocks noChangeShapeType="1"/>
            </p:cNvSpPr>
            <p:nvPr/>
          </p:nvSpPr>
          <p:spPr bwMode="auto">
            <a:xfrm flipH="1" flipV="1">
              <a:off x="5848350" y="1981200"/>
              <a:ext cx="287337" cy="17462"/>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3" name="Line 302"/>
            <p:cNvSpPr>
              <a:spLocks noChangeShapeType="1"/>
            </p:cNvSpPr>
            <p:nvPr/>
          </p:nvSpPr>
          <p:spPr bwMode="auto">
            <a:xfrm flipH="1" flipV="1">
              <a:off x="5559425" y="1963738"/>
              <a:ext cx="288925" cy="17462"/>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4" name="Line 303"/>
            <p:cNvSpPr>
              <a:spLocks noChangeShapeType="1"/>
            </p:cNvSpPr>
            <p:nvPr/>
          </p:nvSpPr>
          <p:spPr bwMode="auto">
            <a:xfrm flipH="1" flipV="1">
              <a:off x="5272088" y="1943100"/>
              <a:ext cx="287337" cy="20637"/>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5" name="Line 304"/>
            <p:cNvSpPr>
              <a:spLocks noChangeShapeType="1"/>
            </p:cNvSpPr>
            <p:nvPr/>
          </p:nvSpPr>
          <p:spPr bwMode="auto">
            <a:xfrm flipH="1" flipV="1">
              <a:off x="4986338" y="1920875"/>
              <a:ext cx="285750" cy="22225"/>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6" name="Line 305"/>
            <p:cNvSpPr>
              <a:spLocks noChangeShapeType="1"/>
            </p:cNvSpPr>
            <p:nvPr/>
          </p:nvSpPr>
          <p:spPr bwMode="auto">
            <a:xfrm flipH="1" flipV="1">
              <a:off x="4697413" y="1893888"/>
              <a:ext cx="288925" cy="26987"/>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7" name="Line 306"/>
            <p:cNvSpPr>
              <a:spLocks noChangeShapeType="1"/>
            </p:cNvSpPr>
            <p:nvPr/>
          </p:nvSpPr>
          <p:spPr bwMode="auto">
            <a:xfrm flipH="1" flipV="1">
              <a:off x="4410075" y="1858963"/>
              <a:ext cx="287337" cy="34925"/>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8" name="Line 307"/>
            <p:cNvSpPr>
              <a:spLocks noChangeShapeType="1"/>
            </p:cNvSpPr>
            <p:nvPr/>
          </p:nvSpPr>
          <p:spPr bwMode="auto">
            <a:xfrm flipH="1" flipV="1">
              <a:off x="4122738" y="1779588"/>
              <a:ext cx="287337" cy="79375"/>
            </a:xfrm>
            <a:prstGeom prst="line">
              <a:avLst/>
            </a:prstGeom>
            <a:noFill/>
            <a:ln w="14288" cap="rnd">
              <a:solidFill>
                <a:srgbClr val="FE4C4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9" name="Line 308"/>
            <p:cNvSpPr>
              <a:spLocks noChangeShapeType="1"/>
            </p:cNvSpPr>
            <p:nvPr/>
          </p:nvSpPr>
          <p:spPr bwMode="auto">
            <a:xfrm flipH="1" flipV="1">
              <a:off x="6710363" y="1966913"/>
              <a:ext cx="287337" cy="12700"/>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0" name="Line 309"/>
            <p:cNvSpPr>
              <a:spLocks noChangeShapeType="1"/>
            </p:cNvSpPr>
            <p:nvPr/>
          </p:nvSpPr>
          <p:spPr bwMode="auto">
            <a:xfrm flipH="1" flipV="1">
              <a:off x="6423025" y="1955800"/>
              <a:ext cx="287337" cy="11112"/>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1" name="Line 310"/>
            <p:cNvSpPr>
              <a:spLocks noChangeShapeType="1"/>
            </p:cNvSpPr>
            <p:nvPr/>
          </p:nvSpPr>
          <p:spPr bwMode="auto">
            <a:xfrm flipH="1" flipV="1">
              <a:off x="6135688" y="1943100"/>
              <a:ext cx="287337" cy="12700"/>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2" name="Line 311"/>
            <p:cNvSpPr>
              <a:spLocks noChangeShapeType="1"/>
            </p:cNvSpPr>
            <p:nvPr/>
          </p:nvSpPr>
          <p:spPr bwMode="auto">
            <a:xfrm flipH="1" flipV="1">
              <a:off x="5848350" y="1931988"/>
              <a:ext cx="287337" cy="11112"/>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3" name="Line 312"/>
            <p:cNvSpPr>
              <a:spLocks noChangeShapeType="1"/>
            </p:cNvSpPr>
            <p:nvPr/>
          </p:nvSpPr>
          <p:spPr bwMode="auto">
            <a:xfrm flipH="1" flipV="1">
              <a:off x="5559425" y="1917700"/>
              <a:ext cx="288925" cy="14287"/>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4" name="Line 313"/>
            <p:cNvSpPr>
              <a:spLocks noChangeShapeType="1"/>
            </p:cNvSpPr>
            <p:nvPr/>
          </p:nvSpPr>
          <p:spPr bwMode="auto">
            <a:xfrm flipH="1" flipV="1">
              <a:off x="5272088" y="1901825"/>
              <a:ext cx="287337" cy="15875"/>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5" name="Line 314"/>
            <p:cNvSpPr>
              <a:spLocks noChangeShapeType="1"/>
            </p:cNvSpPr>
            <p:nvPr/>
          </p:nvSpPr>
          <p:spPr bwMode="auto">
            <a:xfrm flipH="1" flipV="1">
              <a:off x="4986338" y="1884363"/>
              <a:ext cx="285750" cy="17462"/>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6" name="Line 315"/>
            <p:cNvSpPr>
              <a:spLocks noChangeShapeType="1"/>
            </p:cNvSpPr>
            <p:nvPr/>
          </p:nvSpPr>
          <p:spPr bwMode="auto">
            <a:xfrm flipH="1" flipV="1">
              <a:off x="4697413" y="1863725"/>
              <a:ext cx="288925" cy="20637"/>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7" name="Line 316"/>
            <p:cNvSpPr>
              <a:spLocks noChangeShapeType="1"/>
            </p:cNvSpPr>
            <p:nvPr/>
          </p:nvSpPr>
          <p:spPr bwMode="auto">
            <a:xfrm flipH="1" flipV="1">
              <a:off x="4410075" y="1838325"/>
              <a:ext cx="287337" cy="25400"/>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8" name="Line 317"/>
            <p:cNvSpPr>
              <a:spLocks noChangeShapeType="1"/>
            </p:cNvSpPr>
            <p:nvPr/>
          </p:nvSpPr>
          <p:spPr bwMode="auto">
            <a:xfrm flipH="1" flipV="1">
              <a:off x="4122738" y="1779588"/>
              <a:ext cx="287337" cy="58737"/>
            </a:xfrm>
            <a:prstGeom prst="line">
              <a:avLst/>
            </a:prstGeom>
            <a:noFill/>
            <a:ln w="14288" cap="rnd">
              <a:solidFill>
                <a:srgbClr val="3F9E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9" name="Line 318"/>
            <p:cNvSpPr>
              <a:spLocks noChangeShapeType="1"/>
            </p:cNvSpPr>
            <p:nvPr/>
          </p:nvSpPr>
          <p:spPr bwMode="auto">
            <a:xfrm flipH="1" flipV="1">
              <a:off x="6710363" y="2036763"/>
              <a:ext cx="287337" cy="30162"/>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0" name="Line 319"/>
            <p:cNvSpPr>
              <a:spLocks noChangeShapeType="1"/>
            </p:cNvSpPr>
            <p:nvPr/>
          </p:nvSpPr>
          <p:spPr bwMode="auto">
            <a:xfrm flipH="1" flipV="1">
              <a:off x="6423025" y="2005013"/>
              <a:ext cx="287337" cy="31750"/>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1" name="Line 320"/>
            <p:cNvSpPr>
              <a:spLocks noChangeShapeType="1"/>
            </p:cNvSpPr>
            <p:nvPr/>
          </p:nvSpPr>
          <p:spPr bwMode="auto">
            <a:xfrm flipH="1" flipV="1">
              <a:off x="6135688" y="1974850"/>
              <a:ext cx="287337" cy="30162"/>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2" name="Line 321"/>
            <p:cNvSpPr>
              <a:spLocks noChangeShapeType="1"/>
            </p:cNvSpPr>
            <p:nvPr/>
          </p:nvSpPr>
          <p:spPr bwMode="auto">
            <a:xfrm flipH="1" flipV="1">
              <a:off x="5848350" y="1943100"/>
              <a:ext cx="287337" cy="31750"/>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3" name="Line 322"/>
            <p:cNvSpPr>
              <a:spLocks noChangeShapeType="1"/>
            </p:cNvSpPr>
            <p:nvPr/>
          </p:nvSpPr>
          <p:spPr bwMode="auto">
            <a:xfrm flipH="1" flipV="1">
              <a:off x="5559425" y="1914525"/>
              <a:ext cx="288925" cy="28575"/>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4" name="Line 323"/>
            <p:cNvSpPr>
              <a:spLocks noChangeShapeType="1"/>
            </p:cNvSpPr>
            <p:nvPr/>
          </p:nvSpPr>
          <p:spPr bwMode="auto">
            <a:xfrm flipH="1" flipV="1">
              <a:off x="5272088" y="1884363"/>
              <a:ext cx="287337" cy="30162"/>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5" name="Line 324"/>
            <p:cNvSpPr>
              <a:spLocks noChangeShapeType="1"/>
            </p:cNvSpPr>
            <p:nvPr/>
          </p:nvSpPr>
          <p:spPr bwMode="auto">
            <a:xfrm flipH="1" flipV="1">
              <a:off x="4986338" y="1855788"/>
              <a:ext cx="285750" cy="28575"/>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6" name="Line 325"/>
            <p:cNvSpPr>
              <a:spLocks noChangeShapeType="1"/>
            </p:cNvSpPr>
            <p:nvPr/>
          </p:nvSpPr>
          <p:spPr bwMode="auto">
            <a:xfrm flipH="1" flipV="1">
              <a:off x="4697413" y="1827213"/>
              <a:ext cx="288925" cy="28575"/>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7" name="Line 326"/>
            <p:cNvSpPr>
              <a:spLocks noChangeShapeType="1"/>
            </p:cNvSpPr>
            <p:nvPr/>
          </p:nvSpPr>
          <p:spPr bwMode="auto">
            <a:xfrm flipH="1" flipV="1">
              <a:off x="4410075" y="1801813"/>
              <a:ext cx="287337" cy="25400"/>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8" name="Line 327"/>
            <p:cNvSpPr>
              <a:spLocks noChangeShapeType="1"/>
            </p:cNvSpPr>
            <p:nvPr/>
          </p:nvSpPr>
          <p:spPr bwMode="auto">
            <a:xfrm flipH="1" flipV="1">
              <a:off x="4122738" y="1779588"/>
              <a:ext cx="287337" cy="22225"/>
            </a:xfrm>
            <a:prstGeom prst="line">
              <a:avLst/>
            </a:prstGeom>
            <a:noFill/>
            <a:ln w="14288" cap="rnd">
              <a:solidFill>
                <a:srgbClr val="0000D3"/>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9" name="Oval 328"/>
            <p:cNvSpPr>
              <a:spLocks noChangeArrowheads="1"/>
            </p:cNvSpPr>
            <p:nvPr/>
          </p:nvSpPr>
          <p:spPr bwMode="auto">
            <a:xfrm>
              <a:off x="6958013" y="1978025"/>
              <a:ext cx="79375" cy="77787"/>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0" name="Oval 329"/>
            <p:cNvSpPr>
              <a:spLocks noChangeArrowheads="1"/>
            </p:cNvSpPr>
            <p:nvPr/>
          </p:nvSpPr>
          <p:spPr bwMode="auto">
            <a:xfrm>
              <a:off x="6958013" y="1978025"/>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1" name="Oval 330"/>
            <p:cNvSpPr>
              <a:spLocks noChangeArrowheads="1"/>
            </p:cNvSpPr>
            <p:nvPr/>
          </p:nvSpPr>
          <p:spPr bwMode="auto">
            <a:xfrm>
              <a:off x="6958013" y="1978025"/>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2" name="Oval 331"/>
            <p:cNvSpPr>
              <a:spLocks noChangeArrowheads="1"/>
            </p:cNvSpPr>
            <p:nvPr/>
          </p:nvSpPr>
          <p:spPr bwMode="auto">
            <a:xfrm>
              <a:off x="4946650" y="2097088"/>
              <a:ext cx="77787" cy="77787"/>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3" name="Freeform 332"/>
            <p:cNvSpPr>
              <a:spLocks/>
            </p:cNvSpPr>
            <p:nvPr/>
          </p:nvSpPr>
          <p:spPr bwMode="auto">
            <a:xfrm>
              <a:off x="4945063" y="2097088"/>
              <a:ext cx="79375" cy="77787"/>
            </a:xfrm>
            <a:custGeom>
              <a:avLst/>
              <a:gdLst>
                <a:gd name="T0" fmla="*/ 50 w 50"/>
                <a:gd name="T1" fmla="*/ 25 h 49"/>
                <a:gd name="T2" fmla="*/ 26 w 50"/>
                <a:gd name="T3" fmla="*/ 49 h 49"/>
                <a:gd name="T4" fmla="*/ 0 w 50"/>
                <a:gd name="T5" fmla="*/ 25 h 49"/>
                <a:gd name="T6" fmla="*/ 26 w 50"/>
                <a:gd name="T7" fmla="*/ 0 h 49"/>
                <a:gd name="T8" fmla="*/ 50 w 50"/>
                <a:gd name="T9" fmla="*/ 25 h 49"/>
              </a:gdLst>
              <a:ahLst/>
              <a:cxnLst>
                <a:cxn ang="0">
                  <a:pos x="T0" y="T1"/>
                </a:cxn>
                <a:cxn ang="0">
                  <a:pos x="T2" y="T3"/>
                </a:cxn>
                <a:cxn ang="0">
                  <a:pos x="T4" y="T5"/>
                </a:cxn>
                <a:cxn ang="0">
                  <a:pos x="T6" y="T7"/>
                </a:cxn>
                <a:cxn ang="0">
                  <a:pos x="T8" y="T9"/>
                </a:cxn>
              </a:cxnLst>
              <a:rect l="0" t="0" r="r" b="b"/>
              <a:pathLst>
                <a:path w="50" h="49">
                  <a:moveTo>
                    <a:pt x="50" y="25"/>
                  </a:moveTo>
                  <a:cubicBezTo>
                    <a:pt x="50" y="38"/>
                    <a:pt x="39" y="49"/>
                    <a:pt x="26" y="49"/>
                  </a:cubicBezTo>
                  <a:cubicBezTo>
                    <a:pt x="11" y="49"/>
                    <a:pt x="0" y="38"/>
                    <a:pt x="0" y="25"/>
                  </a:cubicBezTo>
                  <a:cubicBezTo>
                    <a:pt x="0" y="11"/>
                    <a:pt x="11" y="0"/>
                    <a:pt x="26" y="0"/>
                  </a:cubicBezTo>
                  <a:cubicBezTo>
                    <a:pt x="39" y="0"/>
                    <a:pt x="50" y="11"/>
                    <a:pt x="50" y="25"/>
                  </a:cubicBezTo>
                </a:path>
              </a:pathLst>
            </a:cu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4" name="Freeform 333"/>
            <p:cNvSpPr>
              <a:spLocks/>
            </p:cNvSpPr>
            <p:nvPr/>
          </p:nvSpPr>
          <p:spPr bwMode="auto">
            <a:xfrm>
              <a:off x="4945063" y="2097088"/>
              <a:ext cx="79375" cy="77787"/>
            </a:xfrm>
            <a:custGeom>
              <a:avLst/>
              <a:gdLst>
                <a:gd name="T0" fmla="*/ 50 w 50"/>
                <a:gd name="T1" fmla="*/ 25 h 49"/>
                <a:gd name="T2" fmla="*/ 26 w 50"/>
                <a:gd name="T3" fmla="*/ 49 h 49"/>
                <a:gd name="T4" fmla="*/ 0 w 50"/>
                <a:gd name="T5" fmla="*/ 25 h 49"/>
                <a:gd name="T6" fmla="*/ 26 w 50"/>
                <a:gd name="T7" fmla="*/ 0 h 49"/>
                <a:gd name="T8" fmla="*/ 50 w 50"/>
                <a:gd name="T9" fmla="*/ 25 h 49"/>
              </a:gdLst>
              <a:ahLst/>
              <a:cxnLst>
                <a:cxn ang="0">
                  <a:pos x="T0" y="T1"/>
                </a:cxn>
                <a:cxn ang="0">
                  <a:pos x="T2" y="T3"/>
                </a:cxn>
                <a:cxn ang="0">
                  <a:pos x="T4" y="T5"/>
                </a:cxn>
                <a:cxn ang="0">
                  <a:pos x="T6" y="T7"/>
                </a:cxn>
                <a:cxn ang="0">
                  <a:pos x="T8" y="T9"/>
                </a:cxn>
              </a:cxnLst>
              <a:rect l="0" t="0" r="r" b="b"/>
              <a:pathLst>
                <a:path w="50" h="49">
                  <a:moveTo>
                    <a:pt x="50" y="25"/>
                  </a:moveTo>
                  <a:cubicBezTo>
                    <a:pt x="50" y="38"/>
                    <a:pt x="39" y="49"/>
                    <a:pt x="26" y="49"/>
                  </a:cubicBezTo>
                  <a:cubicBezTo>
                    <a:pt x="11" y="49"/>
                    <a:pt x="0" y="38"/>
                    <a:pt x="0" y="25"/>
                  </a:cubicBezTo>
                  <a:cubicBezTo>
                    <a:pt x="0" y="11"/>
                    <a:pt x="11" y="0"/>
                    <a:pt x="26" y="0"/>
                  </a:cubicBezTo>
                  <a:cubicBezTo>
                    <a:pt x="39" y="0"/>
                    <a:pt x="50" y="11"/>
                    <a:pt x="50" y="25"/>
                  </a:cubicBezTo>
                </a:path>
              </a:pathLst>
            </a:cu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5" name="Oval 334"/>
            <p:cNvSpPr>
              <a:spLocks noChangeArrowheads="1"/>
            </p:cNvSpPr>
            <p:nvPr/>
          </p:nvSpPr>
          <p:spPr bwMode="auto">
            <a:xfrm>
              <a:off x="4370388" y="1919288"/>
              <a:ext cx="79375" cy="77787"/>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6" name="Oval 335"/>
            <p:cNvSpPr>
              <a:spLocks noChangeArrowheads="1"/>
            </p:cNvSpPr>
            <p:nvPr/>
          </p:nvSpPr>
          <p:spPr bwMode="auto">
            <a:xfrm>
              <a:off x="4370388" y="1919288"/>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7" name="Oval 336"/>
            <p:cNvSpPr>
              <a:spLocks noChangeArrowheads="1"/>
            </p:cNvSpPr>
            <p:nvPr/>
          </p:nvSpPr>
          <p:spPr bwMode="auto">
            <a:xfrm>
              <a:off x="4370388" y="1919288"/>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8" name="Oval 337"/>
            <p:cNvSpPr>
              <a:spLocks noChangeArrowheads="1"/>
            </p:cNvSpPr>
            <p:nvPr/>
          </p:nvSpPr>
          <p:spPr bwMode="auto">
            <a:xfrm>
              <a:off x="4111625" y="2038350"/>
              <a:ext cx="79375" cy="77787"/>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9" name="Oval 338"/>
            <p:cNvSpPr>
              <a:spLocks noChangeArrowheads="1"/>
            </p:cNvSpPr>
            <p:nvPr/>
          </p:nvSpPr>
          <p:spPr bwMode="auto">
            <a:xfrm>
              <a:off x="4111625" y="2038350"/>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0" name="Oval 339"/>
            <p:cNvSpPr>
              <a:spLocks noChangeArrowheads="1"/>
            </p:cNvSpPr>
            <p:nvPr/>
          </p:nvSpPr>
          <p:spPr bwMode="auto">
            <a:xfrm>
              <a:off x="4111625" y="2038350"/>
              <a:ext cx="79375" cy="777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1" name="Oval 340"/>
            <p:cNvSpPr>
              <a:spLocks noChangeArrowheads="1"/>
            </p:cNvSpPr>
            <p:nvPr/>
          </p:nvSpPr>
          <p:spPr bwMode="auto">
            <a:xfrm>
              <a:off x="4083050" y="1739900"/>
              <a:ext cx="79375" cy="79375"/>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2" name="Oval 341"/>
            <p:cNvSpPr>
              <a:spLocks noChangeArrowheads="1"/>
            </p:cNvSpPr>
            <p:nvPr/>
          </p:nvSpPr>
          <p:spPr bwMode="auto">
            <a:xfrm>
              <a:off x="4083050" y="1739900"/>
              <a:ext cx="79375" cy="79375"/>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3" name="Oval 342"/>
            <p:cNvSpPr>
              <a:spLocks noChangeArrowheads="1"/>
            </p:cNvSpPr>
            <p:nvPr/>
          </p:nvSpPr>
          <p:spPr bwMode="auto">
            <a:xfrm>
              <a:off x="4083050" y="1739900"/>
              <a:ext cx="79375" cy="79375"/>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4" name="Oval 343"/>
            <p:cNvSpPr>
              <a:spLocks noChangeArrowheads="1"/>
            </p:cNvSpPr>
            <p:nvPr/>
          </p:nvSpPr>
          <p:spPr bwMode="auto">
            <a:xfrm>
              <a:off x="6958013" y="1947863"/>
              <a:ext cx="79375" cy="793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5" name="Oval 344"/>
            <p:cNvSpPr>
              <a:spLocks noChangeArrowheads="1"/>
            </p:cNvSpPr>
            <p:nvPr/>
          </p:nvSpPr>
          <p:spPr bwMode="auto">
            <a:xfrm>
              <a:off x="6958013" y="1947863"/>
              <a:ext cx="79375" cy="77787"/>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6" name="Oval 345"/>
            <p:cNvSpPr>
              <a:spLocks noChangeArrowheads="1"/>
            </p:cNvSpPr>
            <p:nvPr/>
          </p:nvSpPr>
          <p:spPr bwMode="auto">
            <a:xfrm>
              <a:off x="6958013" y="1947863"/>
              <a:ext cx="79375" cy="77787"/>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7" name="Oval 346"/>
            <p:cNvSpPr>
              <a:spLocks noChangeArrowheads="1"/>
            </p:cNvSpPr>
            <p:nvPr/>
          </p:nvSpPr>
          <p:spPr bwMode="auto">
            <a:xfrm>
              <a:off x="4946650" y="1843088"/>
              <a:ext cx="77787" cy="793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8" name="Freeform 347"/>
            <p:cNvSpPr>
              <a:spLocks/>
            </p:cNvSpPr>
            <p:nvPr/>
          </p:nvSpPr>
          <p:spPr bwMode="auto">
            <a:xfrm>
              <a:off x="4945063" y="1843088"/>
              <a:ext cx="79375" cy="79375"/>
            </a:xfrm>
            <a:custGeom>
              <a:avLst/>
              <a:gdLst>
                <a:gd name="T0" fmla="*/ 50 w 50"/>
                <a:gd name="T1" fmla="*/ 25 h 50"/>
                <a:gd name="T2" fmla="*/ 26 w 50"/>
                <a:gd name="T3" fmla="*/ 50 h 50"/>
                <a:gd name="T4" fmla="*/ 0 w 50"/>
                <a:gd name="T5" fmla="*/ 25 h 50"/>
                <a:gd name="T6" fmla="*/ 26 w 50"/>
                <a:gd name="T7" fmla="*/ 0 h 50"/>
                <a:gd name="T8" fmla="*/ 50 w 50"/>
                <a:gd name="T9" fmla="*/ 25 h 50"/>
              </a:gdLst>
              <a:ahLst/>
              <a:cxnLst>
                <a:cxn ang="0">
                  <a:pos x="T0" y="T1"/>
                </a:cxn>
                <a:cxn ang="0">
                  <a:pos x="T2" y="T3"/>
                </a:cxn>
                <a:cxn ang="0">
                  <a:pos x="T4" y="T5"/>
                </a:cxn>
                <a:cxn ang="0">
                  <a:pos x="T6" y="T7"/>
                </a:cxn>
                <a:cxn ang="0">
                  <a:pos x="T8" y="T9"/>
                </a:cxn>
              </a:cxnLst>
              <a:rect l="0" t="0" r="r" b="b"/>
              <a:pathLst>
                <a:path w="50" h="50">
                  <a:moveTo>
                    <a:pt x="50" y="25"/>
                  </a:moveTo>
                  <a:cubicBezTo>
                    <a:pt x="50" y="39"/>
                    <a:pt x="39" y="50"/>
                    <a:pt x="26" y="50"/>
                  </a:cubicBezTo>
                  <a:cubicBezTo>
                    <a:pt x="11" y="50"/>
                    <a:pt x="0" y="39"/>
                    <a:pt x="0" y="25"/>
                  </a:cubicBezTo>
                  <a:cubicBezTo>
                    <a:pt x="0" y="11"/>
                    <a:pt x="11" y="0"/>
                    <a:pt x="26" y="0"/>
                  </a:cubicBezTo>
                  <a:cubicBezTo>
                    <a:pt x="39" y="0"/>
                    <a:pt x="50" y="11"/>
                    <a:pt x="50" y="25"/>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9" name="Freeform 348"/>
            <p:cNvSpPr>
              <a:spLocks/>
            </p:cNvSpPr>
            <p:nvPr/>
          </p:nvSpPr>
          <p:spPr bwMode="auto">
            <a:xfrm>
              <a:off x="4945063" y="1843088"/>
              <a:ext cx="79375" cy="79375"/>
            </a:xfrm>
            <a:custGeom>
              <a:avLst/>
              <a:gdLst>
                <a:gd name="T0" fmla="*/ 50 w 50"/>
                <a:gd name="T1" fmla="*/ 25 h 50"/>
                <a:gd name="T2" fmla="*/ 26 w 50"/>
                <a:gd name="T3" fmla="*/ 50 h 50"/>
                <a:gd name="T4" fmla="*/ 0 w 50"/>
                <a:gd name="T5" fmla="*/ 25 h 50"/>
                <a:gd name="T6" fmla="*/ 26 w 50"/>
                <a:gd name="T7" fmla="*/ 0 h 50"/>
                <a:gd name="T8" fmla="*/ 50 w 50"/>
                <a:gd name="T9" fmla="*/ 25 h 50"/>
              </a:gdLst>
              <a:ahLst/>
              <a:cxnLst>
                <a:cxn ang="0">
                  <a:pos x="T0" y="T1"/>
                </a:cxn>
                <a:cxn ang="0">
                  <a:pos x="T2" y="T3"/>
                </a:cxn>
                <a:cxn ang="0">
                  <a:pos x="T4" y="T5"/>
                </a:cxn>
                <a:cxn ang="0">
                  <a:pos x="T6" y="T7"/>
                </a:cxn>
                <a:cxn ang="0">
                  <a:pos x="T8" y="T9"/>
                </a:cxn>
              </a:cxnLst>
              <a:rect l="0" t="0" r="r" b="b"/>
              <a:pathLst>
                <a:path w="50" h="50">
                  <a:moveTo>
                    <a:pt x="50" y="25"/>
                  </a:moveTo>
                  <a:cubicBezTo>
                    <a:pt x="50" y="39"/>
                    <a:pt x="39" y="50"/>
                    <a:pt x="26" y="50"/>
                  </a:cubicBezTo>
                  <a:cubicBezTo>
                    <a:pt x="11" y="50"/>
                    <a:pt x="0" y="39"/>
                    <a:pt x="0" y="25"/>
                  </a:cubicBezTo>
                  <a:cubicBezTo>
                    <a:pt x="0" y="11"/>
                    <a:pt x="11" y="0"/>
                    <a:pt x="26" y="0"/>
                  </a:cubicBezTo>
                  <a:cubicBezTo>
                    <a:pt x="39" y="0"/>
                    <a:pt x="50" y="11"/>
                    <a:pt x="50" y="25"/>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0" name="Oval 349"/>
            <p:cNvSpPr>
              <a:spLocks noChangeArrowheads="1"/>
            </p:cNvSpPr>
            <p:nvPr/>
          </p:nvSpPr>
          <p:spPr bwMode="auto">
            <a:xfrm>
              <a:off x="4370388" y="2076450"/>
              <a:ext cx="79375" cy="793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1" name="Freeform 350"/>
            <p:cNvSpPr>
              <a:spLocks/>
            </p:cNvSpPr>
            <p:nvPr/>
          </p:nvSpPr>
          <p:spPr bwMode="auto">
            <a:xfrm>
              <a:off x="4370388" y="2076450"/>
              <a:ext cx="79375" cy="79375"/>
            </a:xfrm>
            <a:custGeom>
              <a:avLst/>
              <a:gdLst>
                <a:gd name="T0" fmla="*/ 50 w 50"/>
                <a:gd name="T1" fmla="*/ 24 h 50"/>
                <a:gd name="T2" fmla="*/ 25 w 50"/>
                <a:gd name="T3" fmla="*/ 50 h 50"/>
                <a:gd name="T4" fmla="*/ 0 w 50"/>
                <a:gd name="T5" fmla="*/ 24 h 50"/>
                <a:gd name="T6" fmla="*/ 25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9"/>
                    <a:pt x="39" y="50"/>
                    <a:pt x="25" y="50"/>
                  </a:cubicBezTo>
                  <a:cubicBezTo>
                    <a:pt x="11" y="50"/>
                    <a:pt x="0" y="39"/>
                    <a:pt x="0" y="24"/>
                  </a:cubicBezTo>
                  <a:cubicBezTo>
                    <a:pt x="0" y="11"/>
                    <a:pt x="11" y="0"/>
                    <a:pt x="25" y="0"/>
                  </a:cubicBezTo>
                  <a:cubicBezTo>
                    <a:pt x="39" y="0"/>
                    <a:pt x="50" y="11"/>
                    <a:pt x="50" y="24"/>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2" name="Freeform 351"/>
            <p:cNvSpPr>
              <a:spLocks/>
            </p:cNvSpPr>
            <p:nvPr/>
          </p:nvSpPr>
          <p:spPr bwMode="auto">
            <a:xfrm>
              <a:off x="4370388" y="2076450"/>
              <a:ext cx="79375" cy="79375"/>
            </a:xfrm>
            <a:custGeom>
              <a:avLst/>
              <a:gdLst>
                <a:gd name="T0" fmla="*/ 50 w 50"/>
                <a:gd name="T1" fmla="*/ 24 h 50"/>
                <a:gd name="T2" fmla="*/ 25 w 50"/>
                <a:gd name="T3" fmla="*/ 50 h 50"/>
                <a:gd name="T4" fmla="*/ 0 w 50"/>
                <a:gd name="T5" fmla="*/ 24 h 50"/>
                <a:gd name="T6" fmla="*/ 25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9"/>
                    <a:pt x="39" y="50"/>
                    <a:pt x="25" y="50"/>
                  </a:cubicBezTo>
                  <a:cubicBezTo>
                    <a:pt x="11" y="50"/>
                    <a:pt x="0" y="39"/>
                    <a:pt x="0" y="24"/>
                  </a:cubicBezTo>
                  <a:cubicBezTo>
                    <a:pt x="0" y="11"/>
                    <a:pt x="11" y="0"/>
                    <a:pt x="25" y="0"/>
                  </a:cubicBezTo>
                  <a:cubicBezTo>
                    <a:pt x="39" y="0"/>
                    <a:pt x="50" y="11"/>
                    <a:pt x="50" y="24"/>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3" name="Oval 352"/>
            <p:cNvSpPr>
              <a:spLocks noChangeArrowheads="1"/>
            </p:cNvSpPr>
            <p:nvPr/>
          </p:nvSpPr>
          <p:spPr bwMode="auto">
            <a:xfrm>
              <a:off x="4111625" y="1870075"/>
              <a:ext cx="79375" cy="793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4" name="Freeform 353"/>
            <p:cNvSpPr>
              <a:spLocks/>
            </p:cNvSpPr>
            <p:nvPr/>
          </p:nvSpPr>
          <p:spPr bwMode="auto">
            <a:xfrm>
              <a:off x="4111625" y="1870075"/>
              <a:ext cx="79375" cy="79375"/>
            </a:xfrm>
            <a:custGeom>
              <a:avLst/>
              <a:gdLst>
                <a:gd name="T0" fmla="*/ 50 w 50"/>
                <a:gd name="T1" fmla="*/ 24 h 50"/>
                <a:gd name="T2" fmla="*/ 25 w 50"/>
                <a:gd name="T3" fmla="*/ 50 h 50"/>
                <a:gd name="T4" fmla="*/ 0 w 50"/>
                <a:gd name="T5" fmla="*/ 24 h 50"/>
                <a:gd name="T6" fmla="*/ 25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9"/>
                    <a:pt x="39" y="50"/>
                    <a:pt x="25" y="50"/>
                  </a:cubicBezTo>
                  <a:cubicBezTo>
                    <a:pt x="11" y="50"/>
                    <a:pt x="0" y="39"/>
                    <a:pt x="0" y="24"/>
                  </a:cubicBezTo>
                  <a:cubicBezTo>
                    <a:pt x="0" y="11"/>
                    <a:pt x="11" y="0"/>
                    <a:pt x="25" y="0"/>
                  </a:cubicBezTo>
                  <a:cubicBezTo>
                    <a:pt x="39" y="0"/>
                    <a:pt x="50" y="11"/>
                    <a:pt x="50" y="24"/>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5" name="Freeform 354"/>
            <p:cNvSpPr>
              <a:spLocks/>
            </p:cNvSpPr>
            <p:nvPr/>
          </p:nvSpPr>
          <p:spPr bwMode="auto">
            <a:xfrm>
              <a:off x="4111625" y="1870075"/>
              <a:ext cx="79375" cy="79375"/>
            </a:xfrm>
            <a:custGeom>
              <a:avLst/>
              <a:gdLst>
                <a:gd name="T0" fmla="*/ 50 w 50"/>
                <a:gd name="T1" fmla="*/ 24 h 50"/>
                <a:gd name="T2" fmla="*/ 25 w 50"/>
                <a:gd name="T3" fmla="*/ 50 h 50"/>
                <a:gd name="T4" fmla="*/ 0 w 50"/>
                <a:gd name="T5" fmla="*/ 24 h 50"/>
                <a:gd name="T6" fmla="*/ 25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9"/>
                    <a:pt x="39" y="50"/>
                    <a:pt x="25" y="50"/>
                  </a:cubicBezTo>
                  <a:cubicBezTo>
                    <a:pt x="11" y="50"/>
                    <a:pt x="0" y="39"/>
                    <a:pt x="0" y="24"/>
                  </a:cubicBezTo>
                  <a:cubicBezTo>
                    <a:pt x="0" y="11"/>
                    <a:pt x="11" y="0"/>
                    <a:pt x="25" y="0"/>
                  </a:cubicBezTo>
                  <a:cubicBezTo>
                    <a:pt x="39" y="0"/>
                    <a:pt x="50" y="11"/>
                    <a:pt x="50" y="24"/>
                  </a:cubicBezTo>
                </a:path>
              </a:pathLst>
            </a:cu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6" name="Oval 355"/>
            <p:cNvSpPr>
              <a:spLocks noChangeArrowheads="1"/>
            </p:cNvSpPr>
            <p:nvPr/>
          </p:nvSpPr>
          <p:spPr bwMode="auto">
            <a:xfrm>
              <a:off x="4083050" y="1739900"/>
              <a:ext cx="79375" cy="793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7" name="Oval 356"/>
            <p:cNvSpPr>
              <a:spLocks noChangeArrowheads="1"/>
            </p:cNvSpPr>
            <p:nvPr/>
          </p:nvSpPr>
          <p:spPr bwMode="auto">
            <a:xfrm>
              <a:off x="4083050" y="1739900"/>
              <a:ext cx="79375" cy="79375"/>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8" name="Oval 357"/>
            <p:cNvSpPr>
              <a:spLocks noChangeArrowheads="1"/>
            </p:cNvSpPr>
            <p:nvPr/>
          </p:nvSpPr>
          <p:spPr bwMode="auto">
            <a:xfrm>
              <a:off x="4083050" y="1739900"/>
              <a:ext cx="79375" cy="79375"/>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9" name="Oval 358"/>
            <p:cNvSpPr>
              <a:spLocks noChangeArrowheads="1"/>
            </p:cNvSpPr>
            <p:nvPr/>
          </p:nvSpPr>
          <p:spPr bwMode="auto">
            <a:xfrm>
              <a:off x="6958013" y="1973263"/>
              <a:ext cx="79375" cy="77787"/>
            </a:xfrm>
            <a:prstGeom prst="ellipse">
              <a:avLst/>
            </a:prstGeom>
            <a:solidFill>
              <a:srgbClr val="0000D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0" name="Oval 359"/>
            <p:cNvSpPr>
              <a:spLocks noChangeArrowheads="1"/>
            </p:cNvSpPr>
            <p:nvPr/>
          </p:nvSpPr>
          <p:spPr bwMode="auto">
            <a:xfrm>
              <a:off x="6958013" y="1973263"/>
              <a:ext cx="79375" cy="77787"/>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1" name="Oval 360"/>
            <p:cNvSpPr>
              <a:spLocks noChangeArrowheads="1"/>
            </p:cNvSpPr>
            <p:nvPr/>
          </p:nvSpPr>
          <p:spPr bwMode="auto">
            <a:xfrm>
              <a:off x="6958013" y="1973263"/>
              <a:ext cx="79375" cy="77787"/>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2" name="Oval 361"/>
            <p:cNvSpPr>
              <a:spLocks noChangeArrowheads="1"/>
            </p:cNvSpPr>
            <p:nvPr/>
          </p:nvSpPr>
          <p:spPr bwMode="auto">
            <a:xfrm>
              <a:off x="4946650" y="2154238"/>
              <a:ext cx="77787" cy="79375"/>
            </a:xfrm>
            <a:prstGeom prst="ellipse">
              <a:avLst/>
            </a:prstGeom>
            <a:solidFill>
              <a:srgbClr val="0000D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3" name="Freeform 362"/>
            <p:cNvSpPr>
              <a:spLocks/>
            </p:cNvSpPr>
            <p:nvPr/>
          </p:nvSpPr>
          <p:spPr bwMode="auto">
            <a:xfrm>
              <a:off x="4945063" y="2154238"/>
              <a:ext cx="79375" cy="79375"/>
            </a:xfrm>
            <a:custGeom>
              <a:avLst/>
              <a:gdLst>
                <a:gd name="T0" fmla="*/ 50 w 50"/>
                <a:gd name="T1" fmla="*/ 24 h 50"/>
                <a:gd name="T2" fmla="*/ 26 w 50"/>
                <a:gd name="T3" fmla="*/ 50 h 50"/>
                <a:gd name="T4" fmla="*/ 0 w 50"/>
                <a:gd name="T5" fmla="*/ 24 h 50"/>
                <a:gd name="T6" fmla="*/ 26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8"/>
                    <a:pt x="39" y="50"/>
                    <a:pt x="26" y="50"/>
                  </a:cubicBezTo>
                  <a:cubicBezTo>
                    <a:pt x="11" y="50"/>
                    <a:pt x="0" y="38"/>
                    <a:pt x="0" y="24"/>
                  </a:cubicBezTo>
                  <a:cubicBezTo>
                    <a:pt x="0" y="11"/>
                    <a:pt x="11" y="0"/>
                    <a:pt x="26" y="0"/>
                  </a:cubicBezTo>
                  <a:cubicBezTo>
                    <a:pt x="39" y="0"/>
                    <a:pt x="50" y="11"/>
                    <a:pt x="50" y="24"/>
                  </a:cubicBezTo>
                </a:path>
              </a:pathLst>
            </a:cu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4" name="Freeform 363"/>
            <p:cNvSpPr>
              <a:spLocks/>
            </p:cNvSpPr>
            <p:nvPr/>
          </p:nvSpPr>
          <p:spPr bwMode="auto">
            <a:xfrm>
              <a:off x="4945063" y="2154238"/>
              <a:ext cx="79375" cy="79375"/>
            </a:xfrm>
            <a:custGeom>
              <a:avLst/>
              <a:gdLst>
                <a:gd name="T0" fmla="*/ 50 w 50"/>
                <a:gd name="T1" fmla="*/ 24 h 50"/>
                <a:gd name="T2" fmla="*/ 26 w 50"/>
                <a:gd name="T3" fmla="*/ 50 h 50"/>
                <a:gd name="T4" fmla="*/ 0 w 50"/>
                <a:gd name="T5" fmla="*/ 24 h 50"/>
                <a:gd name="T6" fmla="*/ 26 w 50"/>
                <a:gd name="T7" fmla="*/ 0 h 50"/>
                <a:gd name="T8" fmla="*/ 50 w 50"/>
                <a:gd name="T9" fmla="*/ 24 h 50"/>
              </a:gdLst>
              <a:ahLst/>
              <a:cxnLst>
                <a:cxn ang="0">
                  <a:pos x="T0" y="T1"/>
                </a:cxn>
                <a:cxn ang="0">
                  <a:pos x="T2" y="T3"/>
                </a:cxn>
                <a:cxn ang="0">
                  <a:pos x="T4" y="T5"/>
                </a:cxn>
                <a:cxn ang="0">
                  <a:pos x="T6" y="T7"/>
                </a:cxn>
                <a:cxn ang="0">
                  <a:pos x="T8" y="T9"/>
                </a:cxn>
              </a:cxnLst>
              <a:rect l="0" t="0" r="r" b="b"/>
              <a:pathLst>
                <a:path w="50" h="50">
                  <a:moveTo>
                    <a:pt x="50" y="24"/>
                  </a:moveTo>
                  <a:cubicBezTo>
                    <a:pt x="50" y="38"/>
                    <a:pt x="39" y="50"/>
                    <a:pt x="26" y="50"/>
                  </a:cubicBezTo>
                  <a:cubicBezTo>
                    <a:pt x="11" y="50"/>
                    <a:pt x="0" y="38"/>
                    <a:pt x="0" y="24"/>
                  </a:cubicBezTo>
                  <a:cubicBezTo>
                    <a:pt x="0" y="11"/>
                    <a:pt x="11" y="0"/>
                    <a:pt x="26" y="0"/>
                  </a:cubicBezTo>
                  <a:cubicBezTo>
                    <a:pt x="39" y="0"/>
                    <a:pt x="50" y="11"/>
                    <a:pt x="50" y="24"/>
                  </a:cubicBezTo>
                </a:path>
              </a:pathLst>
            </a:cu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5" name="Oval 364"/>
            <p:cNvSpPr>
              <a:spLocks noChangeArrowheads="1"/>
            </p:cNvSpPr>
            <p:nvPr/>
          </p:nvSpPr>
          <p:spPr bwMode="auto">
            <a:xfrm>
              <a:off x="4170363" y="1870075"/>
              <a:ext cx="77787" cy="79375"/>
            </a:xfrm>
            <a:prstGeom prst="ellipse">
              <a:avLst/>
            </a:prstGeom>
            <a:solidFill>
              <a:srgbClr val="0000D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6" name="Freeform 365"/>
            <p:cNvSpPr>
              <a:spLocks/>
            </p:cNvSpPr>
            <p:nvPr/>
          </p:nvSpPr>
          <p:spPr bwMode="auto">
            <a:xfrm>
              <a:off x="4170363" y="1870075"/>
              <a:ext cx="77787" cy="79375"/>
            </a:xfrm>
            <a:custGeom>
              <a:avLst/>
              <a:gdLst>
                <a:gd name="T0" fmla="*/ 49 w 49"/>
                <a:gd name="T1" fmla="*/ 24 h 50"/>
                <a:gd name="T2" fmla="*/ 24 w 49"/>
                <a:gd name="T3" fmla="*/ 50 h 50"/>
                <a:gd name="T4" fmla="*/ 0 w 49"/>
                <a:gd name="T5" fmla="*/ 24 h 50"/>
                <a:gd name="T6" fmla="*/ 24 w 49"/>
                <a:gd name="T7" fmla="*/ 0 h 50"/>
                <a:gd name="T8" fmla="*/ 49 w 49"/>
                <a:gd name="T9" fmla="*/ 24 h 50"/>
              </a:gdLst>
              <a:ahLst/>
              <a:cxnLst>
                <a:cxn ang="0">
                  <a:pos x="T0" y="T1"/>
                </a:cxn>
                <a:cxn ang="0">
                  <a:pos x="T2" y="T3"/>
                </a:cxn>
                <a:cxn ang="0">
                  <a:pos x="T4" y="T5"/>
                </a:cxn>
                <a:cxn ang="0">
                  <a:pos x="T6" y="T7"/>
                </a:cxn>
                <a:cxn ang="0">
                  <a:pos x="T8" y="T9"/>
                </a:cxn>
              </a:cxnLst>
              <a:rect l="0" t="0" r="r" b="b"/>
              <a:pathLst>
                <a:path w="49" h="50">
                  <a:moveTo>
                    <a:pt x="49" y="24"/>
                  </a:moveTo>
                  <a:cubicBezTo>
                    <a:pt x="49" y="39"/>
                    <a:pt x="38" y="50"/>
                    <a:pt x="24" y="50"/>
                  </a:cubicBezTo>
                  <a:cubicBezTo>
                    <a:pt x="11" y="50"/>
                    <a:pt x="0" y="39"/>
                    <a:pt x="0" y="24"/>
                  </a:cubicBezTo>
                  <a:cubicBezTo>
                    <a:pt x="0" y="11"/>
                    <a:pt x="11" y="0"/>
                    <a:pt x="24" y="0"/>
                  </a:cubicBezTo>
                  <a:cubicBezTo>
                    <a:pt x="38" y="0"/>
                    <a:pt x="49" y="11"/>
                    <a:pt x="49" y="24"/>
                  </a:cubicBezTo>
                </a:path>
              </a:pathLst>
            </a:cu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7" name="Freeform 366"/>
            <p:cNvSpPr>
              <a:spLocks/>
            </p:cNvSpPr>
            <p:nvPr/>
          </p:nvSpPr>
          <p:spPr bwMode="auto">
            <a:xfrm>
              <a:off x="4170363" y="1870075"/>
              <a:ext cx="77787" cy="79375"/>
            </a:xfrm>
            <a:custGeom>
              <a:avLst/>
              <a:gdLst>
                <a:gd name="T0" fmla="*/ 49 w 49"/>
                <a:gd name="T1" fmla="*/ 24 h 50"/>
                <a:gd name="T2" fmla="*/ 24 w 49"/>
                <a:gd name="T3" fmla="*/ 50 h 50"/>
                <a:gd name="T4" fmla="*/ 0 w 49"/>
                <a:gd name="T5" fmla="*/ 24 h 50"/>
                <a:gd name="T6" fmla="*/ 24 w 49"/>
                <a:gd name="T7" fmla="*/ 0 h 50"/>
                <a:gd name="T8" fmla="*/ 49 w 49"/>
                <a:gd name="T9" fmla="*/ 24 h 50"/>
              </a:gdLst>
              <a:ahLst/>
              <a:cxnLst>
                <a:cxn ang="0">
                  <a:pos x="T0" y="T1"/>
                </a:cxn>
                <a:cxn ang="0">
                  <a:pos x="T2" y="T3"/>
                </a:cxn>
                <a:cxn ang="0">
                  <a:pos x="T4" y="T5"/>
                </a:cxn>
                <a:cxn ang="0">
                  <a:pos x="T6" y="T7"/>
                </a:cxn>
                <a:cxn ang="0">
                  <a:pos x="T8" y="T9"/>
                </a:cxn>
              </a:cxnLst>
              <a:rect l="0" t="0" r="r" b="b"/>
              <a:pathLst>
                <a:path w="49" h="50">
                  <a:moveTo>
                    <a:pt x="49" y="24"/>
                  </a:moveTo>
                  <a:cubicBezTo>
                    <a:pt x="49" y="39"/>
                    <a:pt x="38" y="50"/>
                    <a:pt x="24" y="50"/>
                  </a:cubicBezTo>
                  <a:cubicBezTo>
                    <a:pt x="11" y="50"/>
                    <a:pt x="0" y="39"/>
                    <a:pt x="0" y="24"/>
                  </a:cubicBezTo>
                  <a:cubicBezTo>
                    <a:pt x="0" y="11"/>
                    <a:pt x="11" y="0"/>
                    <a:pt x="24" y="0"/>
                  </a:cubicBezTo>
                  <a:cubicBezTo>
                    <a:pt x="38" y="0"/>
                    <a:pt x="49" y="11"/>
                    <a:pt x="49" y="24"/>
                  </a:cubicBezTo>
                </a:path>
              </a:pathLst>
            </a:cu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8" name="Oval 367"/>
            <p:cNvSpPr>
              <a:spLocks noChangeArrowheads="1"/>
            </p:cNvSpPr>
            <p:nvPr/>
          </p:nvSpPr>
          <p:spPr bwMode="auto">
            <a:xfrm>
              <a:off x="4083050" y="1739900"/>
              <a:ext cx="79375" cy="79375"/>
            </a:xfrm>
            <a:prstGeom prst="ellipse">
              <a:avLst/>
            </a:prstGeom>
            <a:solidFill>
              <a:srgbClr val="0000D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9" name="Oval 368"/>
            <p:cNvSpPr>
              <a:spLocks noChangeArrowheads="1"/>
            </p:cNvSpPr>
            <p:nvPr/>
          </p:nvSpPr>
          <p:spPr bwMode="auto">
            <a:xfrm>
              <a:off x="4083050" y="1739900"/>
              <a:ext cx="79375" cy="79375"/>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0" name="Oval 369"/>
            <p:cNvSpPr>
              <a:spLocks noChangeArrowheads="1"/>
            </p:cNvSpPr>
            <p:nvPr/>
          </p:nvSpPr>
          <p:spPr bwMode="auto">
            <a:xfrm>
              <a:off x="4083050" y="1739900"/>
              <a:ext cx="79375" cy="79375"/>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1" name="Rectangle 370"/>
            <p:cNvSpPr>
              <a:spLocks noChangeArrowheads="1"/>
            </p:cNvSpPr>
            <p:nvPr/>
          </p:nvSpPr>
          <p:spPr bwMode="auto">
            <a:xfrm>
              <a:off x="3719513" y="4559300"/>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2" name="Rectangle 371"/>
            <p:cNvSpPr>
              <a:spLocks noChangeArrowheads="1"/>
            </p:cNvSpPr>
            <p:nvPr/>
          </p:nvSpPr>
          <p:spPr bwMode="auto">
            <a:xfrm>
              <a:off x="3719513" y="4559300"/>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3" name="Rectangle 372"/>
            <p:cNvSpPr>
              <a:spLocks noChangeArrowheads="1"/>
            </p:cNvSpPr>
            <p:nvPr/>
          </p:nvSpPr>
          <p:spPr bwMode="auto">
            <a:xfrm>
              <a:off x="3719513" y="3998913"/>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4" name="Rectangle 373"/>
            <p:cNvSpPr>
              <a:spLocks noChangeArrowheads="1"/>
            </p:cNvSpPr>
            <p:nvPr/>
          </p:nvSpPr>
          <p:spPr bwMode="auto">
            <a:xfrm>
              <a:off x="3719513" y="3419475"/>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0.7</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5" name="Rectangle 374"/>
            <p:cNvSpPr>
              <a:spLocks noChangeArrowheads="1"/>
            </p:cNvSpPr>
            <p:nvPr/>
          </p:nvSpPr>
          <p:spPr bwMode="auto">
            <a:xfrm>
              <a:off x="3719513" y="2838450"/>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6" name="Rectangle 375"/>
            <p:cNvSpPr>
              <a:spLocks noChangeArrowheads="1"/>
            </p:cNvSpPr>
            <p:nvPr/>
          </p:nvSpPr>
          <p:spPr bwMode="auto">
            <a:xfrm>
              <a:off x="3719513" y="2259013"/>
              <a:ext cx="30991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0.9</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7" name="Rectangle 376"/>
            <p:cNvSpPr>
              <a:spLocks noChangeArrowheads="1"/>
            </p:cNvSpPr>
            <p:nvPr/>
          </p:nvSpPr>
          <p:spPr bwMode="auto">
            <a:xfrm>
              <a:off x="3859213" y="1677988"/>
              <a:ext cx="12396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8" name="Rectangle 377"/>
            <p:cNvSpPr>
              <a:spLocks noChangeArrowheads="1"/>
            </p:cNvSpPr>
            <p:nvPr/>
          </p:nvSpPr>
          <p:spPr bwMode="auto">
            <a:xfrm>
              <a:off x="4078288" y="4779963"/>
              <a:ext cx="12396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9" name="Rectangle 378"/>
            <p:cNvSpPr>
              <a:spLocks noChangeArrowheads="1"/>
            </p:cNvSpPr>
            <p:nvPr/>
          </p:nvSpPr>
          <p:spPr bwMode="auto">
            <a:xfrm>
              <a:off x="4618038" y="4779963"/>
              <a:ext cx="24793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20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0" name="Rectangle 379"/>
            <p:cNvSpPr>
              <a:spLocks noChangeArrowheads="1"/>
            </p:cNvSpPr>
            <p:nvPr/>
          </p:nvSpPr>
          <p:spPr bwMode="auto">
            <a:xfrm>
              <a:off x="5176838" y="4779963"/>
              <a:ext cx="24793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40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1" name="Rectangle 380"/>
            <p:cNvSpPr>
              <a:spLocks noChangeArrowheads="1"/>
            </p:cNvSpPr>
            <p:nvPr/>
          </p:nvSpPr>
          <p:spPr bwMode="auto">
            <a:xfrm>
              <a:off x="5756275" y="4779963"/>
              <a:ext cx="24793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60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2" name="Rectangle 381"/>
            <p:cNvSpPr>
              <a:spLocks noChangeArrowheads="1"/>
            </p:cNvSpPr>
            <p:nvPr/>
          </p:nvSpPr>
          <p:spPr bwMode="auto">
            <a:xfrm>
              <a:off x="6334125" y="4779963"/>
              <a:ext cx="24793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80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3" name="Rectangle 382"/>
            <p:cNvSpPr>
              <a:spLocks noChangeArrowheads="1"/>
            </p:cNvSpPr>
            <p:nvPr/>
          </p:nvSpPr>
          <p:spPr bwMode="auto">
            <a:xfrm>
              <a:off x="6873875" y="4779963"/>
              <a:ext cx="371897"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100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4" name="Rectangle 383"/>
            <p:cNvSpPr>
              <a:spLocks noChangeArrowheads="1"/>
            </p:cNvSpPr>
            <p:nvPr/>
          </p:nvSpPr>
          <p:spPr bwMode="auto">
            <a:xfrm rot="16200000">
              <a:off x="3495138" y="3632974"/>
              <a:ext cx="110608"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5" name="Rectangle 384"/>
            <p:cNvSpPr>
              <a:spLocks noChangeArrowheads="1"/>
            </p:cNvSpPr>
            <p:nvPr/>
          </p:nvSpPr>
          <p:spPr bwMode="auto">
            <a:xfrm rot="16200000">
              <a:off x="3503956" y="3542487"/>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u</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26" name="Rectangle 385"/>
            <p:cNvSpPr>
              <a:spLocks noChangeArrowheads="1"/>
            </p:cNvSpPr>
            <p:nvPr/>
          </p:nvSpPr>
          <p:spPr bwMode="auto">
            <a:xfrm rot="16200000">
              <a:off x="3523186" y="3453586"/>
              <a:ext cx="56106"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i="0" u="none" strike="noStrike" cap="none" normalizeH="0" baseline="0" smtClean="0">
                  <a:ln>
                    <a:noFill/>
                  </a:ln>
                  <a:solidFill>
                    <a:srgbClr val="000000"/>
                  </a:solidFill>
                  <a:effectLst/>
                  <a:latin typeface="Arial" panose="020B0604020202020204" pitchFamily="34" charset="0"/>
                </a:rPr>
                <a:t>r</a:t>
              </a:r>
              <a:endParaRPr kumimoji="0" lang="en-US" altLang="en-US" sz="1800" i="0" u="none" strike="noStrike" cap="none" normalizeH="0" baseline="0" smtClean="0">
                <a:ln>
                  <a:noFill/>
                </a:ln>
                <a:solidFill>
                  <a:schemeClr val="tx1"/>
                </a:solidFill>
                <a:effectLst/>
                <a:latin typeface="Arial" panose="020B0604020202020204" pitchFamily="34" charset="0"/>
              </a:endParaRPr>
            </a:p>
          </p:txBody>
        </p:sp>
        <p:sp>
          <p:nvSpPr>
            <p:cNvPr id="1027" name="Rectangle 386"/>
            <p:cNvSpPr>
              <a:spLocks noChangeArrowheads="1"/>
            </p:cNvSpPr>
            <p:nvPr/>
          </p:nvSpPr>
          <p:spPr bwMode="auto">
            <a:xfrm rot="16200000">
              <a:off x="3508765" y="3414662"/>
              <a:ext cx="83356"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rgbClr val="000000"/>
                  </a:solidFill>
                  <a:effectLst/>
                  <a:latin typeface="Arial" panose="020B0604020202020204" pitchFamily="34" charset="0"/>
                </a:rPr>
                <a:t>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28" name="Rectangle 387"/>
            <p:cNvSpPr>
              <a:spLocks noChangeArrowheads="1"/>
            </p:cNvSpPr>
            <p:nvPr/>
          </p:nvSpPr>
          <p:spPr bwMode="auto">
            <a:xfrm rot="16200000">
              <a:off x="3532009" y="3342462"/>
              <a:ext cx="3687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dirty="0" err="1" smtClean="0">
                  <a:ln>
                    <a:noFill/>
                  </a:ln>
                  <a:solidFill>
                    <a:srgbClr val="000000"/>
                  </a:solidFill>
                  <a:effectLst/>
                  <a:latin typeface="Arial" panose="020B0604020202020204" pitchFamily="34" charset="0"/>
                </a:rPr>
                <a:t>i</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29" name="Rectangle 388"/>
            <p:cNvSpPr>
              <a:spLocks noChangeArrowheads="1"/>
            </p:cNvSpPr>
            <p:nvPr/>
          </p:nvSpPr>
          <p:spPr bwMode="auto">
            <a:xfrm rot="16200000">
              <a:off x="3508765" y="3282137"/>
              <a:ext cx="83356"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dirty="0" smtClean="0">
                  <a:ln>
                    <a:noFill/>
                  </a:ln>
                  <a:solidFill>
                    <a:srgbClr val="000000"/>
                  </a:solidFill>
                  <a:effectLst/>
                  <a:latin typeface="Arial" panose="020B0604020202020204" pitchFamily="34" charset="0"/>
                </a:rPr>
                <a:t>v</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30" name="Rectangle 389"/>
            <p:cNvSpPr>
              <a:spLocks noChangeArrowheads="1"/>
            </p:cNvSpPr>
            <p:nvPr/>
          </p:nvSpPr>
          <p:spPr bwMode="auto">
            <a:xfrm rot="16200000">
              <a:off x="3532009" y="3223400"/>
              <a:ext cx="3687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i</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1" name="Rectangle 390"/>
            <p:cNvSpPr>
              <a:spLocks noChangeArrowheads="1"/>
            </p:cNvSpPr>
            <p:nvPr/>
          </p:nvSpPr>
          <p:spPr bwMode="auto">
            <a:xfrm rot="16200000">
              <a:off x="3503956" y="3161487"/>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n</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2" name="Rectangle 391"/>
            <p:cNvSpPr>
              <a:spLocks noChangeArrowheads="1"/>
            </p:cNvSpPr>
            <p:nvPr/>
          </p:nvSpPr>
          <p:spPr bwMode="auto">
            <a:xfrm rot="16200000">
              <a:off x="3503956" y="3082112"/>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g</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3" name="Rectangle 392"/>
            <p:cNvSpPr>
              <a:spLocks noChangeArrowheads="1"/>
            </p:cNvSpPr>
            <p:nvPr/>
          </p:nvSpPr>
          <p:spPr bwMode="auto">
            <a:xfrm rot="16200000">
              <a:off x="3527200" y="3002737"/>
              <a:ext cx="46488"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4" name="Rectangle 393"/>
            <p:cNvSpPr>
              <a:spLocks noChangeArrowheads="1"/>
            </p:cNvSpPr>
            <p:nvPr/>
          </p:nvSpPr>
          <p:spPr bwMode="auto">
            <a:xfrm rot="16200000">
              <a:off x="3499147" y="2932887"/>
              <a:ext cx="102592"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F</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5" name="Rectangle 394"/>
            <p:cNvSpPr>
              <a:spLocks noChangeArrowheads="1"/>
            </p:cNvSpPr>
            <p:nvPr/>
          </p:nvSpPr>
          <p:spPr bwMode="auto">
            <a:xfrm rot="16200000">
              <a:off x="3523186" y="2853512"/>
              <a:ext cx="56106"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r</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6" name="Rectangle 395"/>
            <p:cNvSpPr>
              <a:spLocks noChangeArrowheads="1"/>
            </p:cNvSpPr>
            <p:nvPr/>
          </p:nvSpPr>
          <p:spPr bwMode="auto">
            <a:xfrm rot="16200000">
              <a:off x="3503956" y="2782075"/>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a</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7" name="Rectangle 396"/>
            <p:cNvSpPr>
              <a:spLocks noChangeArrowheads="1"/>
            </p:cNvSpPr>
            <p:nvPr/>
          </p:nvSpPr>
          <p:spPr bwMode="auto">
            <a:xfrm rot="16200000">
              <a:off x="3508765" y="2702700"/>
              <a:ext cx="83356"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c</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8" name="Rectangle 397"/>
            <p:cNvSpPr>
              <a:spLocks noChangeArrowheads="1"/>
            </p:cNvSpPr>
            <p:nvPr/>
          </p:nvSpPr>
          <p:spPr bwMode="auto">
            <a:xfrm rot="16200000">
              <a:off x="3527200" y="2643962"/>
              <a:ext cx="46488"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t</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9" name="Rectangle 398"/>
            <p:cNvSpPr>
              <a:spLocks noChangeArrowheads="1"/>
            </p:cNvSpPr>
            <p:nvPr/>
          </p:nvSpPr>
          <p:spPr bwMode="auto">
            <a:xfrm rot="16200000">
              <a:off x="3532009" y="2604275"/>
              <a:ext cx="36870"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i</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40" name="Rectangle 399"/>
            <p:cNvSpPr>
              <a:spLocks noChangeArrowheads="1"/>
            </p:cNvSpPr>
            <p:nvPr/>
          </p:nvSpPr>
          <p:spPr bwMode="auto">
            <a:xfrm rot="16200000">
              <a:off x="3503956" y="2542362"/>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o</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41" name="Rectangle 400"/>
            <p:cNvSpPr>
              <a:spLocks noChangeArrowheads="1"/>
            </p:cNvSpPr>
            <p:nvPr/>
          </p:nvSpPr>
          <p:spPr bwMode="auto">
            <a:xfrm rot="16200000">
              <a:off x="3503956" y="2462987"/>
              <a:ext cx="92974" cy="26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0" i="0" u="none" strike="noStrike" cap="none" normalizeH="0" baseline="0" smtClean="0">
                  <a:ln>
                    <a:noFill/>
                  </a:ln>
                  <a:solidFill>
                    <a:srgbClr val="000000"/>
                  </a:solidFill>
                  <a:effectLst/>
                  <a:latin typeface="Arial" panose="020B0604020202020204" pitchFamily="34" charset="0"/>
                </a:rPr>
                <a:t>n</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42" name="Rectangle 401"/>
            <p:cNvSpPr>
              <a:spLocks noChangeArrowheads="1"/>
            </p:cNvSpPr>
            <p:nvPr/>
          </p:nvSpPr>
          <p:spPr bwMode="auto">
            <a:xfrm>
              <a:off x="4976813" y="5040313"/>
              <a:ext cx="189581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1" i="0" u="none" strike="noStrike" cap="none" normalizeH="0" baseline="0" dirty="0" smtClean="0">
                  <a:ln>
                    <a:noFill/>
                  </a:ln>
                  <a:solidFill>
                    <a:srgbClr val="000000"/>
                  </a:solidFill>
                  <a:effectLst/>
                  <a:latin typeface="Arial" panose="020B0604020202020204" pitchFamily="34" charset="0"/>
                </a:rPr>
                <a:t>Cetuximab</a:t>
              </a:r>
              <a:r>
                <a:rPr kumimoji="0" lang="en-US" altLang="en-US" sz="1300" b="0" i="0" u="none" strike="noStrike" cap="none" normalizeH="0" baseline="0" dirty="0" smtClean="0">
                  <a:ln>
                    <a:noFill/>
                  </a:ln>
                  <a:solidFill>
                    <a:srgbClr val="000000"/>
                  </a:solidFill>
                  <a:effectLst/>
                  <a:latin typeface="Arial" panose="020B0604020202020204" pitchFamily="34" charset="0"/>
                </a:rPr>
                <a:t> (</a:t>
              </a:r>
              <a:r>
                <a:rPr kumimoji="0" lang="en-US" altLang="en-US" sz="1300" b="0" i="0" u="none" strike="noStrike" cap="none" normalizeH="0" baseline="0" dirty="0" err="1" smtClean="0">
                  <a:ln>
                    <a:noFill/>
                  </a:ln>
                  <a:solidFill>
                    <a:srgbClr val="000000"/>
                  </a:solidFill>
                  <a:effectLst/>
                  <a:latin typeface="Arial" panose="020B0604020202020204" pitchFamily="34" charset="0"/>
                </a:rPr>
                <a:t>ug</a:t>
              </a:r>
              <a:r>
                <a:rPr kumimoji="0" lang="en-US" altLang="en-US" sz="1300" b="0" i="0" u="none" strike="noStrike" cap="none" normalizeH="0" baseline="0" dirty="0" smtClean="0">
                  <a:ln>
                    <a:noFill/>
                  </a:ln>
                  <a:solidFill>
                    <a:srgbClr val="000000"/>
                  </a:solidFill>
                  <a:effectLst/>
                  <a:latin typeface="Arial" panose="020B0604020202020204" pitchFamily="34" charset="0"/>
                </a:rPr>
                <a:t>/ml)</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44" name="Oval 403"/>
            <p:cNvSpPr>
              <a:spLocks noChangeArrowheads="1"/>
            </p:cNvSpPr>
            <p:nvPr/>
          </p:nvSpPr>
          <p:spPr bwMode="auto">
            <a:xfrm>
              <a:off x="4404985" y="3251201"/>
              <a:ext cx="90487" cy="90487"/>
            </a:xfrm>
            <a:prstGeom prst="ellipse">
              <a:avLst/>
            </a:prstGeom>
            <a:solidFill>
              <a:srgbClr val="FE4C4C"/>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Oval 404"/>
            <p:cNvSpPr>
              <a:spLocks noChangeArrowheads="1"/>
            </p:cNvSpPr>
            <p:nvPr/>
          </p:nvSpPr>
          <p:spPr bwMode="auto">
            <a:xfrm>
              <a:off x="4404985" y="3251201"/>
              <a:ext cx="90487" cy="904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6" name="Oval 405"/>
            <p:cNvSpPr>
              <a:spLocks noChangeArrowheads="1"/>
            </p:cNvSpPr>
            <p:nvPr/>
          </p:nvSpPr>
          <p:spPr bwMode="auto">
            <a:xfrm>
              <a:off x="4404985" y="3251201"/>
              <a:ext cx="90487" cy="90487"/>
            </a:xfrm>
            <a:prstGeom prst="ellipse">
              <a:avLst/>
            </a:prstGeom>
            <a:noFill/>
            <a:ln w="14288" cap="flat">
              <a:solidFill>
                <a:srgbClr val="FE4C4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7" name="Rectangle 406"/>
            <p:cNvSpPr>
              <a:spLocks noChangeArrowheads="1"/>
            </p:cNvSpPr>
            <p:nvPr/>
          </p:nvSpPr>
          <p:spPr bwMode="auto">
            <a:xfrm>
              <a:off x="4622791" y="3219451"/>
              <a:ext cx="54134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1" i="0" u="none" strike="noStrike" cap="none" normalizeH="0" baseline="0" smtClean="0">
                  <a:ln>
                    <a:noFill/>
                  </a:ln>
                  <a:solidFill>
                    <a:srgbClr val="000000"/>
                  </a:solidFill>
                  <a:effectLst/>
                  <a:latin typeface="Arial" panose="020B0604020202020204" pitchFamily="34" charset="0"/>
                </a:rPr>
                <a:t>LoVo</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49" name="Oval 408"/>
            <p:cNvSpPr>
              <a:spLocks noChangeArrowheads="1"/>
            </p:cNvSpPr>
            <p:nvPr/>
          </p:nvSpPr>
          <p:spPr bwMode="auto">
            <a:xfrm>
              <a:off x="4404985" y="3718243"/>
              <a:ext cx="90487" cy="92075"/>
            </a:xfrm>
            <a:prstGeom prst="ellipse">
              <a:avLst/>
            </a:prstGeom>
            <a:solidFill>
              <a:srgbClr val="7FBF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Oval 409"/>
            <p:cNvSpPr>
              <a:spLocks noChangeArrowheads="1"/>
            </p:cNvSpPr>
            <p:nvPr/>
          </p:nvSpPr>
          <p:spPr bwMode="auto">
            <a:xfrm>
              <a:off x="4404985" y="3718243"/>
              <a:ext cx="90487" cy="92075"/>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1" name="Oval 410"/>
            <p:cNvSpPr>
              <a:spLocks noChangeArrowheads="1"/>
            </p:cNvSpPr>
            <p:nvPr/>
          </p:nvSpPr>
          <p:spPr bwMode="auto">
            <a:xfrm>
              <a:off x="4404985" y="3718243"/>
              <a:ext cx="90487" cy="92075"/>
            </a:xfrm>
            <a:prstGeom prst="ellipse">
              <a:avLst/>
            </a:prstGeom>
            <a:noFill/>
            <a:ln w="14288" cap="flat">
              <a:solidFill>
                <a:srgbClr val="7FBF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2" name="Rectangle 411"/>
            <p:cNvSpPr>
              <a:spLocks noChangeArrowheads="1"/>
            </p:cNvSpPr>
            <p:nvPr/>
          </p:nvSpPr>
          <p:spPr bwMode="auto">
            <a:xfrm>
              <a:off x="4622791" y="3684906"/>
              <a:ext cx="81706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1" i="0" u="none" strike="noStrike" cap="none" normalizeH="0" baseline="0" dirty="0" smtClean="0">
                  <a:ln>
                    <a:noFill/>
                  </a:ln>
                  <a:solidFill>
                    <a:srgbClr val="000000"/>
                  </a:solidFill>
                  <a:effectLst/>
                  <a:latin typeface="Arial" panose="020B0604020202020204" pitchFamily="34" charset="0"/>
                </a:rPr>
                <a:t>HCT116</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054" name="Oval 413"/>
            <p:cNvSpPr>
              <a:spLocks noChangeArrowheads="1"/>
            </p:cNvSpPr>
            <p:nvPr/>
          </p:nvSpPr>
          <p:spPr bwMode="auto">
            <a:xfrm>
              <a:off x="4404985" y="4139566"/>
              <a:ext cx="90487" cy="92075"/>
            </a:xfrm>
            <a:prstGeom prst="ellipse">
              <a:avLst/>
            </a:prstGeom>
            <a:solidFill>
              <a:srgbClr val="0000D3"/>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Oval 414"/>
            <p:cNvSpPr>
              <a:spLocks noChangeArrowheads="1"/>
            </p:cNvSpPr>
            <p:nvPr/>
          </p:nvSpPr>
          <p:spPr bwMode="auto">
            <a:xfrm>
              <a:off x="4404985" y="4139566"/>
              <a:ext cx="90487" cy="92075"/>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6" name="Oval 415"/>
            <p:cNvSpPr>
              <a:spLocks noChangeArrowheads="1"/>
            </p:cNvSpPr>
            <p:nvPr/>
          </p:nvSpPr>
          <p:spPr bwMode="auto">
            <a:xfrm>
              <a:off x="4404985" y="4139566"/>
              <a:ext cx="90487" cy="92075"/>
            </a:xfrm>
            <a:prstGeom prst="ellipse">
              <a:avLst/>
            </a:prstGeom>
            <a:noFill/>
            <a:ln w="14288" cap="flat">
              <a:solidFill>
                <a:srgbClr val="0000D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7" name="Rectangle 416"/>
            <p:cNvSpPr>
              <a:spLocks noChangeArrowheads="1"/>
            </p:cNvSpPr>
            <p:nvPr/>
          </p:nvSpPr>
          <p:spPr bwMode="auto">
            <a:xfrm>
              <a:off x="4622791" y="4104641"/>
              <a:ext cx="581356"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1" i="0" u="none" strike="noStrike" cap="none" normalizeH="0" baseline="0" dirty="0" smtClean="0">
                  <a:ln>
                    <a:noFill/>
                  </a:ln>
                  <a:solidFill>
                    <a:srgbClr val="000000"/>
                  </a:solidFill>
                  <a:effectLst/>
                  <a:latin typeface="Arial" panose="020B0604020202020204" pitchFamily="34" charset="0"/>
                </a:rPr>
                <a:t>DLD1</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
        <p:nvSpPr>
          <p:cNvPr id="2" name="TextBox 1"/>
          <p:cNvSpPr txBox="1"/>
          <p:nvPr/>
        </p:nvSpPr>
        <p:spPr>
          <a:xfrm rot="16200000">
            <a:off x="1566463" y="3028465"/>
            <a:ext cx="2090057" cy="338554"/>
          </a:xfrm>
          <a:prstGeom prst="rect">
            <a:avLst/>
          </a:prstGeom>
          <a:solidFill>
            <a:schemeClr val="bg1"/>
          </a:solidFill>
        </p:spPr>
        <p:txBody>
          <a:bodyPr wrap="square" rtlCol="0">
            <a:spAutoFit/>
          </a:bodyPr>
          <a:lstStyle/>
          <a:p>
            <a:pPr algn="ctr"/>
            <a:r>
              <a:rPr lang="en-US" sz="1600" b="1" dirty="0" smtClean="0"/>
              <a:t>Surviving Fraction</a:t>
            </a:r>
            <a:endParaRPr lang="en-US" sz="1600" b="1" dirty="0"/>
          </a:p>
        </p:txBody>
      </p:sp>
      <p:sp>
        <p:nvSpPr>
          <p:cNvPr id="178" name="TextBox 177"/>
          <p:cNvSpPr txBox="1"/>
          <p:nvPr/>
        </p:nvSpPr>
        <p:spPr>
          <a:xfrm>
            <a:off x="3395522" y="5064392"/>
            <a:ext cx="1567543" cy="584775"/>
          </a:xfrm>
          <a:prstGeom prst="rect">
            <a:avLst/>
          </a:prstGeom>
          <a:solidFill>
            <a:schemeClr val="bg1"/>
          </a:solidFill>
        </p:spPr>
        <p:txBody>
          <a:bodyPr wrap="square" rtlCol="0">
            <a:spAutoFit/>
          </a:bodyPr>
          <a:lstStyle/>
          <a:p>
            <a:pPr algn="ctr"/>
            <a:r>
              <a:rPr lang="en-US" sz="1600" b="1" dirty="0" smtClean="0"/>
              <a:t>Cetuximab </a:t>
            </a:r>
            <a:r>
              <a:rPr lang="el-GR" sz="1600" b="1" dirty="0" smtClean="0"/>
              <a:t>μ</a:t>
            </a:r>
            <a:r>
              <a:rPr lang="en-US" sz="1600" b="1" dirty="0" smtClean="0"/>
              <a:t>g/ml</a:t>
            </a:r>
            <a:endParaRPr lang="en-US" sz="1600" b="1" dirty="0"/>
          </a:p>
        </p:txBody>
      </p:sp>
    </p:spTree>
    <p:extLst>
      <p:ext uri="{BB962C8B-B14F-4D97-AF65-F5344CB8AC3E}">
        <p14:creationId xmlns:p14="http://schemas.microsoft.com/office/powerpoint/2010/main" val="1433846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3248" y="6450226"/>
            <a:ext cx="1093573" cy="369332"/>
          </a:xfrm>
          <a:prstGeom prst="rect">
            <a:avLst/>
          </a:prstGeom>
          <a:noFill/>
        </p:spPr>
        <p:txBody>
          <a:bodyPr wrap="square" rtlCol="0">
            <a:spAutoFit/>
          </a:bodyPr>
          <a:lstStyle/>
          <a:p>
            <a:r>
              <a:rPr lang="en-US" b="1" dirty="0" smtClean="0"/>
              <a:t>Figure S2</a:t>
            </a:r>
            <a:endParaRPr lang="en-US" b="1"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2347" y="1171636"/>
            <a:ext cx="4800600" cy="4433609"/>
          </a:xfrm>
          <a:prstGeom prst="rect">
            <a:avLst/>
          </a:prstGeom>
        </p:spPr>
      </p:pic>
    </p:spTree>
    <p:extLst>
      <p:ext uri="{BB962C8B-B14F-4D97-AF65-F5344CB8AC3E}">
        <p14:creationId xmlns:p14="http://schemas.microsoft.com/office/powerpoint/2010/main" val="20663744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pPr algn="l"/>
            <a:r>
              <a:rPr lang="en-US" sz="1400" b="1" dirty="0" smtClean="0"/>
              <a:t>Supplemental Figure Legends</a:t>
            </a:r>
            <a:endParaRPr lang="en-US" sz="1400" b="1" dirty="0"/>
          </a:p>
        </p:txBody>
      </p:sp>
      <p:sp>
        <p:nvSpPr>
          <p:cNvPr id="3" name="Content Placeholder 2"/>
          <p:cNvSpPr>
            <a:spLocks noGrp="1"/>
          </p:cNvSpPr>
          <p:nvPr>
            <p:ph idx="1"/>
          </p:nvPr>
        </p:nvSpPr>
        <p:spPr>
          <a:xfrm>
            <a:off x="457200" y="960437"/>
            <a:ext cx="8229600" cy="4525963"/>
          </a:xfrm>
        </p:spPr>
        <p:txBody>
          <a:bodyPr>
            <a:normAutofit/>
          </a:bodyPr>
          <a:lstStyle/>
          <a:p>
            <a:pPr marL="0" indent="0">
              <a:buNone/>
            </a:pPr>
            <a:r>
              <a:rPr lang="en-US" sz="1200" b="1" dirty="0" smtClean="0"/>
              <a:t>Figure S1.  Effects of </a:t>
            </a:r>
            <a:r>
              <a:rPr lang="en-US" sz="1200" b="1" dirty="0" err="1" smtClean="0"/>
              <a:t>cetuximab</a:t>
            </a:r>
            <a:r>
              <a:rPr lang="en-US" sz="1200" b="1" dirty="0" smtClean="0"/>
              <a:t> on KRAS-mutant colorectal cancer cells lines.  Three colorectal cancer cell lines with KRAS mutations were treated with different concentrations of </a:t>
            </a:r>
            <a:r>
              <a:rPr lang="en-US" sz="1200" b="1" dirty="0" err="1" smtClean="0"/>
              <a:t>cetuximab</a:t>
            </a:r>
            <a:r>
              <a:rPr lang="en-US" sz="1200" b="1" dirty="0" smtClean="0"/>
              <a:t>.  The number of surviving colonies was determined for each cell line at various concentrations of </a:t>
            </a:r>
            <a:r>
              <a:rPr lang="en-US" sz="1200" b="1" dirty="0" err="1" smtClean="0"/>
              <a:t>cetuximab</a:t>
            </a:r>
            <a:r>
              <a:rPr lang="en-US" sz="1200" b="1" dirty="0" smtClean="0"/>
              <a:t>.  All three cells lines tested were resistant to </a:t>
            </a:r>
            <a:r>
              <a:rPr lang="en-US" sz="1200" b="1" dirty="0" err="1" smtClean="0"/>
              <a:t>cetuximab</a:t>
            </a:r>
            <a:r>
              <a:rPr lang="en-US" sz="1200" b="1" dirty="0" smtClean="0"/>
              <a:t>.</a:t>
            </a:r>
          </a:p>
          <a:p>
            <a:endParaRPr lang="en-US" sz="1200" b="1" dirty="0"/>
          </a:p>
          <a:p>
            <a:pPr marL="0" indent="0">
              <a:buNone/>
            </a:pPr>
            <a:r>
              <a:rPr lang="en-US" sz="1200" b="1" dirty="0" smtClean="0"/>
              <a:t>Figure S2. Three colorectal cancer cell lines were plated and grown to approximately 80% confluency.  A wound on the plate was created then the plates were treated with the indicated doses of radiation therapy.   The plates were imaged 24 hours later.  Low doses of radiation increased the migration of all cell lines tested.</a:t>
            </a:r>
            <a:endParaRPr lang="en-US" sz="1200" b="1" dirty="0"/>
          </a:p>
        </p:txBody>
      </p:sp>
    </p:spTree>
    <p:extLst>
      <p:ext uri="{BB962C8B-B14F-4D97-AF65-F5344CB8AC3E}">
        <p14:creationId xmlns:p14="http://schemas.microsoft.com/office/powerpoint/2010/main" val="2849707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369</Words>
  <Application>Microsoft Office PowerPoint</Application>
  <PresentationFormat>On-screen Show (4:3)</PresentationFormat>
  <Paragraphs>182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Supplemental Figure Legends</vt:lpstr>
    </vt:vector>
  </TitlesOfParts>
  <Company>University of Michigan Hospital and Health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Cuneo, Kyle</dc:creator>
  <cp:lastModifiedBy>Cuneo, Kyle</cp:lastModifiedBy>
  <cp:revision>3</cp:revision>
  <dcterms:created xsi:type="dcterms:W3CDTF">2018-10-26T17:02:31Z</dcterms:created>
  <dcterms:modified xsi:type="dcterms:W3CDTF">2018-10-26T17:15:39Z</dcterms:modified>
</cp:coreProperties>
</file>