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93" userDrawn="1">
          <p15:clr>
            <a:srgbClr val="A4A3A4"/>
          </p15:clr>
        </p15:guide>
        <p15:guide id="2" pos="2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4578"/>
  </p:normalViewPr>
  <p:slideViewPr>
    <p:cSldViewPr snapToGrid="0" showGuides="1">
      <p:cViewPr varScale="1">
        <p:scale>
          <a:sx n="81" d="100"/>
          <a:sy n="81" d="100"/>
        </p:scale>
        <p:origin x="1912" y="192"/>
      </p:cViewPr>
      <p:guideLst>
        <p:guide orient="horz" pos="2993"/>
        <p:guide pos="2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8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8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76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51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73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2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20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49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2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0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37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FD5A-6358-4176-A290-81B6C666FF96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2E580-4DFD-48E8-A1D3-1B9271EA1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5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Box 2"/>
          <p:cNvSpPr txBox="1">
            <a:spLocks noChangeArrowheads="1"/>
          </p:cNvSpPr>
          <p:nvPr/>
        </p:nvSpPr>
        <p:spPr bwMode="auto">
          <a:xfrm>
            <a:off x="60325" y="37307"/>
            <a:ext cx="6062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zh-TW">
                <a:ea typeface="新細明體" panose="02020500000000000000" pitchFamily="18" charset="-120"/>
              </a:rPr>
              <a:t>Supplementary </a:t>
            </a:r>
            <a:r>
              <a:rPr lang="en-US" altLang="zh-TW" dirty="0">
                <a:ea typeface="新細明體" panose="02020500000000000000" pitchFamily="18" charset="-120"/>
              </a:rPr>
              <a:t>Figure 1</a:t>
            </a:r>
            <a:r>
              <a:rPr lang="en-US" altLang="zh-TW" sz="1800" dirty="0">
                <a:latin typeface="Arial" panose="020B0604020202020204" pitchFamily="34" charset="0"/>
                <a:ea typeface="新細明體" panose="02020500000000000000" pitchFamily="18" charset="-120"/>
              </a:rPr>
              <a:t> 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537194" y="1070055"/>
            <a:ext cx="334621" cy="726843"/>
            <a:chOff x="0" y="-136513"/>
            <a:chExt cx="914400" cy="1994629"/>
          </a:xfrm>
        </p:grpSpPr>
        <p:sp>
          <p:nvSpPr>
            <p:cNvPr id="22" name="Pentagon 21"/>
            <p:cNvSpPr/>
            <p:nvPr/>
          </p:nvSpPr>
          <p:spPr>
            <a:xfrm rot="5400000">
              <a:off x="-413656" y="606489"/>
              <a:ext cx="1735454" cy="766801"/>
            </a:xfrm>
            <a:prstGeom prst="homePlat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1486" y="889519"/>
              <a:ext cx="767326" cy="1161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4" name="Flowchart: Predefined Process 23"/>
            <p:cNvSpPr/>
            <p:nvPr/>
          </p:nvSpPr>
          <p:spPr>
            <a:xfrm>
              <a:off x="0" y="-136513"/>
              <a:ext cx="914400" cy="251459"/>
            </a:xfrm>
            <a:prstGeom prst="flowChartPredefinedProcess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" name="Pentagon 24"/>
            <p:cNvSpPr/>
            <p:nvPr/>
          </p:nvSpPr>
          <p:spPr>
            <a:xfrm rot="5400000">
              <a:off x="239486" y="1259630"/>
              <a:ext cx="431163" cy="765809"/>
            </a:xfrm>
            <a:prstGeom prst="homePlate">
              <a:avLst>
                <a:gd name="adj" fmla="val 89458"/>
              </a:avLst>
            </a:prstGeom>
            <a:solidFill>
              <a:srgbClr val="80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959027" y="1748537"/>
            <a:ext cx="1311880" cy="23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GB" sz="1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Cryopreservation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311216" y="1331640"/>
            <a:ext cx="596221" cy="23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GB" sz="1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PBMC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586733" y="1943736"/>
            <a:ext cx="0" cy="25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042263" y="2177475"/>
            <a:ext cx="1135297" cy="3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GB" sz="1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Batch staining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85911" y="2390525"/>
            <a:ext cx="0" cy="25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870649" y="1459083"/>
            <a:ext cx="432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586732" y="1535240"/>
            <a:ext cx="0" cy="25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1004253" y="2678114"/>
            <a:ext cx="4849493" cy="3787774"/>
            <a:chOff x="0" y="1"/>
            <a:chExt cx="4849493" cy="3787528"/>
          </a:xfrm>
        </p:grpSpPr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0" y="1"/>
              <a:ext cx="4849493" cy="3787528"/>
              <a:chOff x="0" y="47569"/>
              <a:chExt cx="4849493" cy="3787528"/>
            </a:xfrm>
          </p:grpSpPr>
          <p:grpSp>
            <p:nvGrpSpPr>
              <p:cNvPr id="20" name="Group 19"/>
              <p:cNvGrpSpPr>
                <a:grpSpLocks/>
              </p:cNvGrpSpPr>
              <p:nvPr/>
            </p:nvGrpSpPr>
            <p:grpSpPr bwMode="auto">
              <a:xfrm>
                <a:off x="0" y="47569"/>
                <a:ext cx="4849493" cy="3787528"/>
                <a:chOff x="0" y="47569"/>
                <a:chExt cx="4849839" cy="3787528"/>
              </a:xfrm>
            </p:grpSpPr>
            <p:sp>
              <p:nvSpPr>
                <p:cNvPr id="29" name="Rectangle 28"/>
                <p:cNvSpPr>
                  <a:spLocks noChangeArrowheads="1"/>
                </p:cNvSpPr>
                <p:nvPr/>
              </p:nvSpPr>
              <p:spPr bwMode="auto">
                <a:xfrm>
                  <a:off x="2023537" y="3062040"/>
                  <a:ext cx="828059" cy="720000"/>
                </a:xfrm>
                <a:prstGeom prst="rect">
                  <a:avLst/>
                </a:prstGeom>
                <a:solidFill>
                  <a:srgbClr val="DDD9C3">
                    <a:alpha val="3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30" name="Group 29"/>
                <p:cNvGrpSpPr>
                  <a:grpSpLocks/>
                </p:cNvGrpSpPr>
                <p:nvPr/>
              </p:nvGrpSpPr>
              <p:grpSpPr bwMode="auto">
                <a:xfrm>
                  <a:off x="0" y="47569"/>
                  <a:ext cx="4849839" cy="3787528"/>
                  <a:chOff x="224452" y="47574"/>
                  <a:chExt cx="4850017" cy="3787970"/>
                </a:xfrm>
              </p:grpSpPr>
              <p:grpSp>
                <p:nvGrpSpPr>
                  <p:cNvPr id="3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224452" y="47574"/>
                    <a:ext cx="4850017" cy="3787921"/>
                    <a:chOff x="-173112" y="47574"/>
                    <a:chExt cx="4850017" cy="3787921"/>
                  </a:xfrm>
                </p:grpSpPr>
                <p:cxnSp>
                  <p:nvCxnSpPr>
                    <p:cNvPr id="36" name="Straight Arrow Connector 3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367143" y="1000462"/>
                      <a:ext cx="0" cy="229870"/>
                    </a:xfrm>
                    <a:prstGeom prst="straightConnector1">
                      <a:avLst/>
                    </a:prstGeom>
                    <a:noFill/>
                    <a:ln w="9525" algn="ctr">
                      <a:solidFill>
                        <a:srgbClr val="4A7EBB"/>
                      </a:solidFill>
                      <a:round/>
                      <a:headEnd/>
                      <a:tailEnd type="arrow" w="sm" len="sm"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grpSp>
                  <p:nvGrpSpPr>
                    <p:cNvPr id="37" name="Group 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-173112" y="47574"/>
                      <a:ext cx="4850017" cy="3787921"/>
                      <a:chOff x="-173112" y="47574"/>
                      <a:chExt cx="4850017" cy="3787921"/>
                    </a:xfrm>
                  </p:grpSpPr>
                  <p:grpSp>
                    <p:nvGrpSpPr>
                      <p:cNvPr id="38" name="Group 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-173112" y="47574"/>
                        <a:ext cx="4850017" cy="3787921"/>
                        <a:chOff x="-173118" y="47583"/>
                        <a:chExt cx="4850206" cy="3788592"/>
                      </a:xfrm>
                    </p:grpSpPr>
                    <p:sp>
                      <p:nvSpPr>
                        <p:cNvPr id="45" name="Rectangle 4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84901" y="2091047"/>
                          <a:ext cx="540000" cy="186690"/>
                        </a:xfrm>
                        <a:prstGeom prst="rect">
                          <a:avLst/>
                        </a:prstGeom>
                        <a:solidFill>
                          <a:srgbClr val="B9CDE5">
                            <a:alpha val="79999"/>
                          </a:srgbClr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="" xmlns:a14="http://schemas.microsoft.com/office/drawing/2010/main" w="25400" algn="ctr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ctr" anchorCtr="0" upright="1"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46" name="Group 4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-173118" y="47583"/>
                          <a:ext cx="4850206" cy="3788592"/>
                          <a:chOff x="-173118" y="47583"/>
                          <a:chExt cx="4850206" cy="3788592"/>
                        </a:xfrm>
                      </p:grpSpPr>
                      <p:sp>
                        <p:nvSpPr>
                          <p:cNvPr id="47" name="Text Box 2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76618" y="1865411"/>
                            <a:ext cx="790575" cy="25416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algn="just">
                              <a:spcAft>
                                <a:spcPts val="0"/>
                              </a:spcAft>
                            </a:pPr>
                            <a:r>
                              <a:rPr lang="en-GB" sz="1000" dirty="0">
                                <a:effectLst/>
                                <a:latin typeface="Arial" panose="020B0604020202020204" pitchFamily="34" charset="0"/>
                                <a:ea typeface="Calibri" panose="020F0502020204030204" pitchFamily="34" charset="0"/>
                              </a:rPr>
                              <a:t>CD45RA+</a:t>
                            </a:r>
                          </a:p>
                        </p:txBody>
                      </p:sp>
                      <p:grpSp>
                        <p:nvGrpSpPr>
                          <p:cNvPr id="48" name="Group 4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-173118" y="47583"/>
                            <a:ext cx="4850206" cy="3788592"/>
                            <a:chOff x="-173118" y="47583"/>
                            <a:chExt cx="4850206" cy="3788592"/>
                          </a:xfrm>
                        </p:grpSpPr>
                        <p:cxnSp>
                          <p:nvCxnSpPr>
                            <p:cNvPr id="49" name="Straight Arrow Connector 48"/>
                            <p:cNvCxnSpPr>
                              <a:cxnSpLocks noChangeShapeType="1"/>
                            </p:cNvCxnSpPr>
                            <p:nvPr/>
                          </p:nvCxnSpPr>
                          <p:spPr bwMode="auto">
                            <a:xfrm>
                              <a:off x="1349829" y="1002324"/>
                              <a:ext cx="0" cy="229870"/>
                            </a:xfrm>
                            <a:prstGeom prst="straightConnector1">
                              <a:avLst/>
                            </a:prstGeom>
                            <a:noFill/>
                            <a:ln w="9525" algn="ctr">
                              <a:solidFill>
                                <a:srgbClr val="4A7EBB"/>
                              </a:solidFill>
                              <a:round/>
                              <a:headEnd/>
                              <a:tailEnd type="arrow" w="sm" len="sm"/>
                            </a:ln>
                            <a:extLst>
                              <a:ext uri="{909E8E84-426E-40dd-AFC4-6F175D3DCCD1}">
                                <a14:hiddenFill xmlns=""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</p:cxnSp>
                        <p:grpSp>
                          <p:nvGrpSpPr>
                            <p:cNvPr id="50" name="Group 49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-173118" y="47583"/>
                              <a:ext cx="4850206" cy="3788592"/>
                              <a:chOff x="-173118" y="47583"/>
                              <a:chExt cx="4850206" cy="3788592"/>
                            </a:xfrm>
                          </p:grpSpPr>
                          <p:sp>
                            <p:nvSpPr>
                              <p:cNvPr id="51" name="Text Box 2"/>
                              <p:cNvSpPr txBox="1"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875290" y="2064506"/>
                                <a:ext cx="582295" cy="223848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=""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rot="0" vert="horz" wrap="square" lIns="91440" tIns="45720" rIns="91440" bIns="45720" anchor="t" anchorCtr="0" upright="1"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0"/>
                                  </a:spcAft>
                                </a:pPr>
                                <a:r>
                                  <a:rPr lang="en-GB" sz="1000" dirty="0">
                                    <a:effectLst/>
                                    <a:latin typeface="Arial" panose="020B0604020202020204" pitchFamily="34" charset="0"/>
                                    <a:ea typeface="Calibri" panose="020F0502020204030204" pitchFamily="34" charset="0"/>
                                  </a:rPr>
                                  <a:t>Naïve </a:t>
                                </a:r>
                              </a:p>
                            </p:txBody>
                          </p:sp>
                          <p:grpSp>
                            <p:nvGrpSpPr>
                              <p:cNvPr id="52" name="Group 51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-173118" y="47583"/>
                                <a:ext cx="4850206" cy="3788592"/>
                                <a:chOff x="-173118" y="47583"/>
                                <a:chExt cx="4850206" cy="3788592"/>
                              </a:xfrm>
                            </p:grpSpPr>
                            <p:sp>
                              <p:nvSpPr>
                                <p:cNvPr id="78" name="Rectangle 7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684739" y="2902233"/>
                                  <a:ext cx="360027" cy="186690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B9CDE5">
                                    <a:alpha val="79999"/>
                                  </a:srgbClr>
                                </a:solidFill>
                                <a:ln>
                                  <a:noFill/>
                                </a:ln>
                                <a:extLst>
                                  <a:ext uri="{91240B29-F687-4f45-9708-019B960494DF}">
                                    <a14:hiddenLine xmlns="" xmlns:a14="http://schemas.microsoft.com/office/drawing/2010/main" w="25400" algn="ctr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79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36163" y="2856048"/>
                                  <a:ext cx="652780" cy="25146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 err="1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Treg</a:t>
                                  </a: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 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76" name="Rectangle 7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02853" y="2091047"/>
                                  <a:ext cx="571090" cy="186690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B9CDE5">
                                    <a:alpha val="79999"/>
                                  </a:srgbClr>
                                </a:solidFill>
                                <a:ln>
                                  <a:noFill/>
                                </a:ln>
                                <a:extLst>
                                  <a:ext uri="{91240B29-F687-4f45-9708-019B960494DF}">
                                    <a14:hiddenLine xmlns="" xmlns:a14="http://schemas.microsoft.com/office/drawing/2010/main" w="25400" algn="ctr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77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58300" y="2063642"/>
                                  <a:ext cx="661035" cy="25146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Memory 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82" name="Rectangle 8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822858" y="104192"/>
                                  <a:ext cx="1173600" cy="186690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2DCDB">
                                    <a:alpha val="79999"/>
                                  </a:srgbClr>
                                </a:solidFill>
                                <a:ln>
                                  <a:noFill/>
                                </a:ln>
                                <a:extLst>
                                  <a:ext uri="{91240B29-F687-4f45-9708-019B960494DF}">
                                    <a14:hiddenLine xmlns="" xmlns:a14="http://schemas.microsoft.com/office/drawing/2010/main" w="25400" algn="ctr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53" name="Rectangle 52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-143614" y="47583"/>
                                  <a:ext cx="4785465" cy="3788592"/>
                                </a:xfrm>
                                <a:prstGeom prst="rect">
                                  <a:avLst/>
                                </a:prstGeom>
                                <a:noFill/>
                                <a:ln w="6350" algn="ctr">
                                  <a:solidFill>
                                    <a:srgbClr val="385D8A"/>
                                  </a:solidFill>
                                  <a:miter lim="800000"/>
                                  <a:headEnd/>
                                  <a:tailEnd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cxnSp>
                              <p:nvCxnSpPr>
                                <p:cNvPr id="54" name="Elbow Connector 53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16200000" flipH="1">
                                  <a:off x="2786743" y="13034"/>
                                  <a:ext cx="238316" cy="890272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cxnSp>
                              <p:nvCxnSpPr>
                                <p:cNvPr id="55" name="Elbow Connector 54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5400000">
                                  <a:off x="1741715" y="-49087"/>
                                  <a:ext cx="234950" cy="1012190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sp>
                              <p:nvSpPr>
                                <p:cNvPr id="56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57943" y="566057"/>
                                  <a:ext cx="841375" cy="28130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just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CD3+ cells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57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971800" y="566057"/>
                                  <a:ext cx="841375" cy="28130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just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CD3- cells</a:t>
                                  </a:r>
                                </a:p>
                              </p:txBody>
                            </p:sp>
                            <p:cxnSp>
                              <p:nvCxnSpPr>
                                <p:cNvPr id="58" name="Elbow Connector 57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5400000">
                                  <a:off x="859972" y="925285"/>
                                  <a:ext cx="238125" cy="375285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cxnSp>
                              <p:nvCxnSpPr>
                                <p:cNvPr id="59" name="Elbow Connector 58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16200000" flipH="1">
                                  <a:off x="1627415" y="912865"/>
                                  <a:ext cx="226060" cy="396240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sp>
                              <p:nvSpPr>
                                <p:cNvPr id="60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22515" y="1200534"/>
                                  <a:ext cx="532765" cy="28130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just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CD4+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61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077686" y="1208315"/>
                                  <a:ext cx="532765" cy="28130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just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CD8+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62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632857" y="1208315"/>
                                  <a:ext cx="683895" cy="28130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just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TCR</a:t>
                                  </a:r>
                                  <a:r>
                                    <a:rPr lang="en-GB" sz="1000">
                                      <a:effectLst/>
                                      <a:latin typeface="Calibri" panose="020F0502020204030204" pitchFamily="34" charset="0"/>
                                      <a:ea typeface="Calibri" panose="020F0502020204030204" pitchFamily="34" charset="0"/>
                                    </a:rPr>
                                    <a:t>γδ</a:t>
                                  </a:r>
                                  <a:r>
                                    <a:rPr lang="en-GB" sz="100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+</a:t>
                                  </a:r>
                                </a:p>
                              </p:txBody>
                            </p:sp>
                            <p:cxnSp>
                              <p:nvCxnSpPr>
                                <p:cNvPr id="63" name="Elbow Connector 62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5400000">
                                  <a:off x="2868386" y="923751"/>
                                  <a:ext cx="234000" cy="375285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cxnSp>
                              <p:nvCxnSpPr>
                                <p:cNvPr id="64" name="Elbow Connector 63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16200000" flipH="1">
                                  <a:off x="3641272" y="913623"/>
                                  <a:ext cx="226060" cy="396240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sp>
                              <p:nvSpPr>
                                <p:cNvPr id="65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514600" y="1208315"/>
                                  <a:ext cx="605790" cy="28130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just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CD19+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66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080657" y="1208315"/>
                                  <a:ext cx="683895" cy="28130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just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CD56+</a:t>
                                  </a:r>
                                </a:p>
                              </p:txBody>
                            </p:sp>
                            <p:cxnSp>
                              <p:nvCxnSpPr>
                                <p:cNvPr id="67" name="Elbow Connector 66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16200000" flipH="1">
                                  <a:off x="849260" y="1631168"/>
                                  <a:ext cx="226060" cy="287655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cxnSp>
                              <p:nvCxnSpPr>
                                <p:cNvPr id="68" name="Elbow Connector 67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5400000">
                                  <a:off x="490032" y="1631195"/>
                                  <a:ext cx="226060" cy="287655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sp>
                              <p:nvSpPr>
                                <p:cNvPr id="69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2897" y="1865411"/>
                                  <a:ext cx="790575" cy="28130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just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CD45RO+</a:t>
                                  </a:r>
                                </a:p>
                              </p:txBody>
                            </p:sp>
                            <p:cxnSp>
                              <p:nvCxnSpPr>
                                <p:cNvPr id="70" name="Elbow Connector 69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16200000" flipH="1">
                                  <a:off x="541598" y="2292939"/>
                                  <a:ext cx="226060" cy="287655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cxnSp>
                              <p:nvCxnSpPr>
                                <p:cNvPr id="71" name="Elbow Connector 70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5400000">
                                  <a:off x="171483" y="2292939"/>
                                  <a:ext cx="226060" cy="287655"/>
                                </a:xfrm>
                                <a:prstGeom prst="bentConnector3">
                                  <a:avLst>
                                    <a:gd name="adj1" fmla="val 36755"/>
                                  </a:avLst>
                                </a:prstGeom>
                                <a:noFill/>
                                <a:ln w="9525" algn="ctr">
                                  <a:solidFill>
                                    <a:srgbClr val="4A7EBB"/>
                                  </a:solidFill>
                                  <a:miter lim="800000"/>
                                  <a:headEnd/>
                                  <a:tailEnd type="arrow" w="sm" len="sm"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sp>
                              <p:nvSpPr>
                                <p:cNvPr id="72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408848" y="2525427"/>
                                  <a:ext cx="899795" cy="39814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CD25+</a:t>
                                  </a:r>
                                </a:p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CD127</a:t>
                                  </a:r>
                                  <a:r>
                                    <a:rPr lang="en-GB" sz="1000" baseline="30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low</a:t>
                                  </a:r>
                                  <a:endParaRPr lang="en-GB" sz="1000" dirty="0">
                                    <a:effectLst/>
                                    <a:latin typeface="Arial" panose="020B0604020202020204" pitchFamily="34" charset="0"/>
                                    <a:ea typeface="Calibri" panose="020F050202020403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3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-173118" y="2525176"/>
                                  <a:ext cx="763588" cy="39814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CD25</a:t>
                                  </a:r>
                                  <a:r>
                                    <a:rPr lang="en-GB" sz="1000" baseline="30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low</a:t>
                                  </a:r>
                                  <a:endParaRPr lang="en-GB" sz="1000" dirty="0">
                                    <a:effectLst/>
                                    <a:latin typeface="Arial" panose="020B0604020202020204" pitchFamily="34" charset="0"/>
                                    <a:ea typeface="Calibri" panose="020F0502020204030204" pitchFamily="34" charset="0"/>
                                  </a:endParaRPr>
                                </a:p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CD127+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74" name="Rectangle 73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066800" y="786885"/>
                                  <a:ext cx="600409" cy="186690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4F81BD">
                                    <a:alpha val="79999"/>
                                  </a:srgbClr>
                                </a:solidFill>
                                <a:ln>
                                  <a:noFill/>
                                </a:ln>
                                <a:extLst>
                                  <a:ext uri="{91240B29-F687-4f45-9708-019B960494DF}">
                                    <a14:hiddenLine xmlns="" xmlns:a14="http://schemas.microsoft.com/office/drawing/2010/main" w="25400" algn="ctr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75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055915" y="764130"/>
                                  <a:ext cx="591820" cy="257761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T cells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80" name="Rectangle 79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026229" y="786885"/>
                                  <a:ext cx="673391" cy="186690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9BBB59">
                                    <a:alpha val="79999"/>
                                  </a:srgbClr>
                                </a:solidFill>
                                <a:ln>
                                  <a:noFill/>
                                </a:ln>
                                <a:extLst>
                                  <a:ext uri="{91240B29-F687-4f45-9708-019B960494DF}">
                                    <a14:hiddenLine xmlns="" xmlns:a14="http://schemas.microsoft.com/office/drawing/2010/main" w="25400" algn="ctr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81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928257" y="760581"/>
                                  <a:ext cx="876300" cy="243717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Non-T cells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83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981200" y="76194"/>
                                  <a:ext cx="876300" cy="262751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PBMC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84" name="Rectangle 83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623457" y="1436915"/>
                                  <a:ext cx="388620" cy="186690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D99694">
                                    <a:alpha val="79999"/>
                                  </a:srgbClr>
                                </a:solidFill>
                                <a:ln>
                                  <a:noFill/>
                                </a:ln>
                                <a:extLst>
                                  <a:ext uri="{91240B29-F687-4f45-9708-019B960494DF}">
                                    <a14:hiddenLine xmlns="" xmlns:a14="http://schemas.microsoft.com/office/drawing/2010/main" w="25400" algn="ctr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85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547257" y="1405810"/>
                                  <a:ext cx="516890" cy="25146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B cell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86" name="Rectangle 8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145972" y="1431626"/>
                                  <a:ext cx="457200" cy="194457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00">
                                    <a:alpha val="79999"/>
                                  </a:srgbClr>
                                </a:solidFill>
                                <a:ln>
                                  <a:noFill/>
                                </a:ln>
                                <a:extLst>
                                  <a:ext uri="{91240B29-F687-4f45-9708-019B960494DF}">
                                    <a14:hiddenLine xmlns="" xmlns:a14="http://schemas.microsoft.com/office/drawing/2010/main" w="25400" algn="ctr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en-GB"/>
                                </a:p>
                              </p:txBody>
                            </p:sp>
                            <p:grpSp>
                              <p:nvGrpSpPr>
                                <p:cNvPr id="87" name="Group 86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3289806" y="1200536"/>
                                  <a:ext cx="1387282" cy="1739256"/>
                                  <a:chOff x="13206" y="-18664"/>
                                  <a:chExt cx="1387282" cy="1739256"/>
                                </a:xfrm>
                              </p:grpSpPr>
                              <p:sp>
                                <p:nvSpPr>
                                  <p:cNvPr id="89" name="Text Box 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87350" y="-18664"/>
                                    <a:ext cx="610870" cy="28130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=""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just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000" dirty="0">
                                        <a:effectLst/>
                                        <a:latin typeface="Arial" panose="020B0604020202020204" pitchFamily="34" charset="0"/>
                                        <a:ea typeface="Calibri" panose="020F0502020204030204" pitchFamily="34" charset="0"/>
                                      </a:rPr>
                                      <a:t>CD14+</a:t>
                                    </a:r>
                                  </a:p>
                                </p:txBody>
                              </p:sp>
                              <p:cxnSp>
                                <p:nvCxnSpPr>
                                  <p:cNvPr id="90" name="Elbow Connector 89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 rot="16200000" flipH="1">
                                    <a:off x="733425" y="406400"/>
                                    <a:ext cx="226060" cy="287655"/>
                                  </a:xfrm>
                                  <a:prstGeom prst="bentConnector3">
                                    <a:avLst>
                                      <a:gd name="adj1" fmla="val 36755"/>
                                    </a:avLst>
                                  </a:prstGeom>
                                  <a:noFill/>
                                  <a:ln w="9525" algn="ctr">
                                    <a:solidFill>
                                      <a:srgbClr val="4A7EBB"/>
                                    </a:solidFill>
                                    <a:miter lim="800000"/>
                                    <a:headEnd/>
                                    <a:tailEnd type="arrow" w="sm" len="sm"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91" name="Elbow Connector 90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 rot="5400000">
                                    <a:off x="368300" y="406400"/>
                                    <a:ext cx="226060" cy="287655"/>
                                  </a:xfrm>
                                  <a:prstGeom prst="bentConnector3">
                                    <a:avLst>
                                      <a:gd name="adj1" fmla="val 36755"/>
                                    </a:avLst>
                                  </a:prstGeom>
                                  <a:noFill/>
                                  <a:ln w="9525" algn="ctr">
                                    <a:solidFill>
                                      <a:srgbClr val="4A7EBB"/>
                                    </a:solidFill>
                                    <a:miter lim="800000"/>
                                    <a:headEnd/>
                                    <a:tailEnd type="arrow" w="sm" len="sm"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sp>
                                <p:nvSpPr>
                                  <p:cNvPr id="92" name="Text Box 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4925" y="648889"/>
                                    <a:ext cx="610870" cy="28130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=""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just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000" dirty="0">
                                        <a:effectLst/>
                                        <a:latin typeface="Arial" panose="020B0604020202020204" pitchFamily="34" charset="0"/>
                                        <a:ea typeface="Calibri" panose="020F0502020204030204" pitchFamily="34" charset="0"/>
                                      </a:rPr>
                                      <a:t>CD16+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93" name="Text Box 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33425" y="648889"/>
                                    <a:ext cx="610870" cy="28130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=""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just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000" dirty="0">
                                        <a:effectLst/>
                                        <a:latin typeface="Arial" panose="020B0604020202020204" pitchFamily="34" charset="0"/>
                                        <a:ea typeface="Calibri" panose="020F0502020204030204" pitchFamily="34" charset="0"/>
                                      </a:rPr>
                                      <a:t>CD16-</a:t>
                                    </a:r>
                                  </a:p>
                                </p:txBody>
                              </p:sp>
                              <p:cxnSp>
                                <p:nvCxnSpPr>
                                  <p:cNvPr id="94" name="Straight Arrow Connector 93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333375" y="850900"/>
                                    <a:ext cx="0" cy="19431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 algn="ctr">
                                    <a:solidFill>
                                      <a:srgbClr val="4A7EBB"/>
                                    </a:solidFill>
                                    <a:prstDash val="sysDash"/>
                                    <a:round/>
                                    <a:headEnd/>
                                    <a:tailEnd type="arrow" w="sm" len="sm"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95" name="Straight Arrow Connector 94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993775" y="854075"/>
                                    <a:ext cx="0" cy="19431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 algn="ctr">
                                    <a:solidFill>
                                      <a:srgbClr val="4A7EBB"/>
                                    </a:solidFill>
                                    <a:prstDash val="sysDash"/>
                                    <a:round/>
                                    <a:headEnd/>
                                    <a:tailEnd type="arrow" w="sm" len="sm"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96" name="Straight Arrow Connector 95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568325" y="850900"/>
                                    <a:ext cx="0" cy="19431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 algn="ctr">
                                    <a:solidFill>
                                      <a:srgbClr val="4A7EBB"/>
                                    </a:solidFill>
                                    <a:prstDash val="sysDash"/>
                                    <a:round/>
                                    <a:headEnd/>
                                    <a:tailEnd type="arrow" w="sm" len="sm"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sp>
                                <p:nvSpPr>
                                  <p:cNvPr id="97" name="Text Box 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13206" y="1040761"/>
                                    <a:ext cx="1358265" cy="38670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=""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000" dirty="0">
                                        <a:effectLst/>
                                        <a:latin typeface="Arial" panose="020B0604020202020204" pitchFamily="34" charset="0"/>
                                        <a:ea typeface="Calibri" panose="020F0502020204030204" pitchFamily="34" charset="0"/>
                                      </a:rPr>
                                      <a:t>CD40, CD54, CD86,</a:t>
                                    </a:r>
                                  </a:p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000" dirty="0">
                                        <a:effectLst/>
                                        <a:latin typeface="Arial" panose="020B0604020202020204" pitchFamily="34" charset="0"/>
                                        <a:ea typeface="Calibri" panose="020F0502020204030204" pitchFamily="34" charset="0"/>
                                      </a:rPr>
                                      <a:t>HLA-DR</a:t>
                                    </a:r>
                                  </a:p>
                                </p:txBody>
                              </p:sp>
                              <p:cxnSp>
                                <p:nvCxnSpPr>
                                  <p:cNvPr id="98" name="Straight Arrow Connector 97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793750" y="850900"/>
                                    <a:ext cx="0" cy="19431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 algn="ctr">
                                    <a:solidFill>
                                      <a:srgbClr val="4A7EBB"/>
                                    </a:solidFill>
                                    <a:prstDash val="sysDash"/>
                                    <a:round/>
                                    <a:headEnd/>
                                    <a:tailEnd type="arrow" w="sm" len="sm"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sp>
                                <p:nvSpPr>
                                  <p:cNvPr id="99" name="Rectangle 98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87350" y="222250"/>
                                    <a:ext cx="579797" cy="186690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CCC1DA">
                                      <a:alpha val="79999"/>
                                    </a:srgbClr>
                                  </a:solidFill>
                                  <a:ln>
                                    <a:noFill/>
                                  </a:ln>
                                  <a:extLst>
                                    <a:ext uri="{91240B29-F687-4f45-9708-019B960494DF}">
                                      <a14:hiddenLine xmlns="" xmlns:a14="http://schemas.microsoft.com/office/drawing/2010/main" w="25400" algn="ctr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ctr" anchorCtr="0" upright="1">
                                    <a:noAutofit/>
                                  </a:bodyPr>
                                  <a:lstStyle/>
                                  <a:p>
                                    <a:endParaRPr lang="en-GB"/>
                                  </a:p>
                                </p:txBody>
                              </p:sp>
                              <p:sp>
                                <p:nvSpPr>
                                  <p:cNvPr id="100" name="Text Box 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98450" y="186455"/>
                                    <a:ext cx="749300" cy="25146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=""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000" dirty="0">
                                        <a:effectLst/>
                                        <a:latin typeface="Arial" panose="020B0604020202020204" pitchFamily="34" charset="0"/>
                                        <a:ea typeface="Calibri" panose="020F0502020204030204" pitchFamily="34" charset="0"/>
                                      </a:rPr>
                                      <a:t>Monocyte 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101" name="Rectangle 100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120973" y="1409700"/>
                                    <a:ext cx="1180454" cy="18313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E6E0EC">
                                      <a:alpha val="79999"/>
                                    </a:srgbClr>
                                  </a:solidFill>
                                  <a:ln>
                                    <a:noFill/>
                                  </a:ln>
                                  <a:extLst>
                                    <a:ext uri="{91240B29-F687-4f45-9708-019B960494DF}">
                                      <a14:hiddenLine xmlns="" xmlns:a14="http://schemas.microsoft.com/office/drawing/2010/main" w="25400" algn="ctr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ctr" anchorCtr="0" upright="1">
                                    <a:noAutofit/>
                                  </a:bodyPr>
                                  <a:lstStyle/>
                                  <a:p>
                                    <a:endParaRPr lang="en-GB"/>
                                  </a:p>
                                </p:txBody>
                              </p:sp>
                              <p:sp>
                                <p:nvSpPr>
                                  <p:cNvPr id="102" name="Text Box 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53218" y="1385312"/>
                                    <a:ext cx="1347270" cy="33528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=""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=""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l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000" dirty="0">
                                        <a:effectLst/>
                                        <a:latin typeface="Arial" panose="020B0604020202020204" pitchFamily="34" charset="0"/>
                                        <a:ea typeface="Calibri" panose="020F0502020204030204" pitchFamily="34" charset="0"/>
                                      </a:rPr>
                                      <a:t>Activated monocyte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88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058886" y="1405498"/>
                                  <a:ext cx="625475" cy="25146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=""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=""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rot="0" vert="horz" wrap="square" lIns="91440" tIns="45720" rIns="91440" bIns="45720" anchor="t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000" dirty="0">
                                      <a:effectLst/>
                                      <a:latin typeface="Arial" panose="020B0604020202020204" pitchFamily="34" charset="0"/>
                                      <a:ea typeface="Calibri" panose="020F0502020204030204" pitchFamily="34" charset="0"/>
                                    </a:rPr>
                                    <a:t>NK cell 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sp>
                    <p:nvSpPr>
                      <p:cNvPr id="39" name="Rectangle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1175" y="1441580"/>
                        <a:ext cx="431800" cy="186055"/>
                      </a:xfrm>
                      <a:prstGeom prst="rect">
                        <a:avLst/>
                      </a:prstGeom>
                      <a:solidFill>
                        <a:srgbClr val="B9CDE5">
                          <a:alpha val="7999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="" xmlns:a14="http://schemas.microsoft.com/office/drawing/2010/main" w="25400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ctr" anchorCtr="0" upright="1"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0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71196" y="1413588"/>
                        <a:ext cx="569595" cy="25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sz="1000" dirty="0" err="1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Th</a:t>
                        </a:r>
                        <a:r>
                          <a:rPr lang="en-GB" sz="10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 cell</a:t>
                        </a:r>
                      </a:p>
                    </p:txBody>
                  </p:sp>
                  <p:sp>
                    <p:nvSpPr>
                      <p:cNvPr id="41" name="Rectangle 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10343" y="1441580"/>
                        <a:ext cx="431800" cy="186055"/>
                      </a:xfrm>
                      <a:prstGeom prst="rect">
                        <a:avLst/>
                      </a:prstGeom>
                      <a:solidFill>
                        <a:srgbClr val="B9CDE5">
                          <a:alpha val="7999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="" xmlns:a14="http://schemas.microsoft.com/office/drawing/2010/main" w="25400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ctr" anchorCtr="0" upright="1"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2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035698" y="1410252"/>
                        <a:ext cx="569249" cy="25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sz="10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Tc cell </a:t>
                        </a:r>
                      </a:p>
                    </p:txBody>
                  </p:sp>
                  <p:sp>
                    <p:nvSpPr>
                      <p:cNvPr id="43" name="Rectangle 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98171" y="1441580"/>
                        <a:ext cx="503555" cy="186055"/>
                      </a:xfrm>
                      <a:prstGeom prst="rect">
                        <a:avLst/>
                      </a:prstGeom>
                      <a:solidFill>
                        <a:srgbClr val="B9CDE5">
                          <a:alpha val="79999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="" xmlns:a14="http://schemas.microsoft.com/office/drawing/2010/main" w="25400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ctr" anchorCtr="0" upright="1"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4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623526" y="1408923"/>
                        <a:ext cx="683260" cy="2806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just">
                          <a:spcAft>
                            <a:spcPts val="0"/>
                          </a:spcAft>
                        </a:pPr>
                        <a:r>
                          <a:rPr lang="en-GB" sz="1000" dirty="0" err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</a:rPr>
                          <a:t>γδ</a:t>
                        </a:r>
                        <a:r>
                          <a:rPr lang="en-GB" sz="1000" dirty="0"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 T cell</a:t>
                        </a:r>
                      </a:p>
                    </p:txBody>
                  </p:sp>
                </p:grpSp>
              </p:grpSp>
              <p:sp>
                <p:nvSpPr>
                  <p:cNvPr id="32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86246" y="3035670"/>
                    <a:ext cx="950606" cy="7998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en-GB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rPr>
                      <a:t>IL-17+ cells</a:t>
                    </a:r>
                  </a:p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en-GB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rPr>
                      <a:t>IFN</a:t>
                    </a:r>
                    <a:r>
                      <a: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rPr>
                      <a:t>γ</a:t>
                    </a:r>
                    <a:r>
                      <a:rPr lang="en-GB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rPr>
                      <a:t>+ cells</a:t>
                    </a:r>
                  </a:p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en-GB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rPr>
                      <a:t>TNFα+ cells</a:t>
                    </a:r>
                  </a:p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en-GB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rPr>
                      <a:t>IL-10+ cells</a:t>
                    </a:r>
                  </a:p>
                </p:txBody>
              </p:sp>
              <p:cxnSp>
                <p:nvCxnSpPr>
                  <p:cNvPr id="33" name="Elbow Connector 32"/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1135586" y="1859630"/>
                    <a:ext cx="1390486" cy="952713"/>
                  </a:xfrm>
                  <a:prstGeom prst="bentConnector3">
                    <a:avLst>
                      <a:gd name="adj1" fmla="val 5139"/>
                    </a:avLst>
                  </a:prstGeom>
                  <a:noFill/>
                  <a:ln w="9525" algn="ctr">
                    <a:solidFill>
                      <a:srgbClr val="BE4B48"/>
                    </a:solidFill>
                    <a:prstDash val="dash"/>
                    <a:miter lim="800000"/>
                    <a:headEnd/>
                    <a:tailEnd type="arrow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4" name="Elbow Connector 33"/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1438282" y="1987166"/>
                    <a:ext cx="1396230" cy="690461"/>
                  </a:xfrm>
                  <a:prstGeom prst="bentConnector3">
                    <a:avLst>
                      <a:gd name="adj1" fmla="val 2676"/>
                    </a:avLst>
                  </a:prstGeom>
                  <a:noFill/>
                  <a:ln w="9525" algn="ctr">
                    <a:solidFill>
                      <a:srgbClr val="BE4B48"/>
                    </a:solidFill>
                    <a:prstDash val="dash"/>
                    <a:miter lim="800000"/>
                    <a:headEnd/>
                    <a:tailEnd type="arrow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5" name="Elbow Connector 34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2462259" y="2205411"/>
                    <a:ext cx="1384120" cy="266801"/>
                  </a:xfrm>
                  <a:prstGeom prst="bentConnector3">
                    <a:avLst>
                      <a:gd name="adj1" fmla="val 3787"/>
                    </a:avLst>
                  </a:prstGeom>
                  <a:noFill/>
                  <a:ln w="9525" algn="ctr">
                    <a:solidFill>
                      <a:srgbClr val="BE4B48"/>
                    </a:solidFill>
                    <a:prstDash val="dash"/>
                    <a:miter lim="800000"/>
                    <a:headEnd/>
                    <a:tailEnd type="arrow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cxnSp>
            <p:nvCxnSpPr>
              <p:cNvPr id="21" name="Elbow Connector 20"/>
              <p:cNvCxnSpPr>
                <a:cxnSpLocks noChangeShapeType="1"/>
              </p:cNvCxnSpPr>
              <p:nvPr/>
            </p:nvCxnSpPr>
            <p:spPr bwMode="auto">
              <a:xfrm rot="5400000">
                <a:off x="778190" y="3119252"/>
                <a:ext cx="223131" cy="214997"/>
              </a:xfrm>
              <a:prstGeom prst="bentConnector3">
                <a:avLst>
                  <a:gd name="adj1" fmla="val 36755"/>
                </a:avLst>
              </a:prstGeom>
              <a:noFill/>
              <a:ln w="9525" algn="ctr">
                <a:solidFill>
                  <a:srgbClr val="4A7EBB"/>
                </a:solidFill>
                <a:miter lim="800000"/>
                <a:headEnd/>
                <a:tailEnd type="arrow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" name="Text Box 2"/>
              <p:cNvSpPr txBox="1">
                <a:spLocks noChangeArrowheads="1"/>
              </p:cNvSpPr>
              <p:nvPr/>
            </p:nvSpPr>
            <p:spPr bwMode="auto">
              <a:xfrm>
                <a:off x="375916" y="3321131"/>
                <a:ext cx="686283" cy="218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GB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FOXP3+</a:t>
                </a:r>
              </a:p>
            </p:txBody>
          </p:sp>
          <p:sp>
            <p:nvSpPr>
              <p:cNvPr id="28" name="Text Box 2"/>
              <p:cNvSpPr txBox="1">
                <a:spLocks noChangeArrowheads="1"/>
              </p:cNvSpPr>
              <p:nvPr/>
            </p:nvSpPr>
            <p:spPr bwMode="auto">
              <a:xfrm>
                <a:off x="968194" y="3320624"/>
                <a:ext cx="652145" cy="3979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GB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FOXP3-</a:t>
                </a:r>
              </a:p>
            </p:txBody>
          </p:sp>
        </p:grpSp>
        <p:cxnSp>
          <p:nvCxnSpPr>
            <p:cNvPr id="19" name="Elbow Connector 18"/>
            <p:cNvCxnSpPr>
              <a:cxnSpLocks noChangeShapeType="1"/>
            </p:cNvCxnSpPr>
            <p:nvPr/>
          </p:nvCxnSpPr>
          <p:spPr bwMode="auto">
            <a:xfrm rot="16200000" flipH="1">
              <a:off x="1050945" y="3071695"/>
              <a:ext cx="223131" cy="214975"/>
            </a:xfrm>
            <a:prstGeom prst="bentConnector3">
              <a:avLst>
                <a:gd name="adj1" fmla="val 36755"/>
              </a:avLst>
            </a:prstGeom>
            <a:noFill/>
            <a:ln w="9525" algn="ctr">
              <a:solidFill>
                <a:srgbClr val="4A7EBB"/>
              </a:solidFill>
              <a:miter lim="800000"/>
              <a:headEnd/>
              <a:tailEnd type="arrow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3" name="Elbow Connector 102"/>
          <p:cNvCxnSpPr>
            <a:cxnSpLocks/>
          </p:cNvCxnSpPr>
          <p:nvPr/>
        </p:nvCxnSpPr>
        <p:spPr>
          <a:xfrm rot="16200000" flipH="1">
            <a:off x="2781950" y="4813112"/>
            <a:ext cx="1391920" cy="297180"/>
          </a:xfrm>
          <a:prstGeom prst="bentConnector3">
            <a:avLst>
              <a:gd name="adj1" fmla="val 4232"/>
            </a:avLst>
          </a:prstGeom>
          <a:noFill/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dash"/>
            <a:headEnd w="med" len="med"/>
            <a:tailEnd type="arrow" w="sm" len="sm"/>
          </a:ln>
          <a:effectLst/>
        </p:spPr>
      </p:cxnSp>
      <p:sp>
        <p:nvSpPr>
          <p:cNvPr id="104" name="TextBox 1"/>
          <p:cNvSpPr txBox="1">
            <a:spLocks noChangeArrowheads="1"/>
          </p:cNvSpPr>
          <p:nvPr/>
        </p:nvSpPr>
        <p:spPr bwMode="auto">
          <a:xfrm>
            <a:off x="4278313" y="8867775"/>
            <a:ext cx="2597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200" dirty="0">
                <a:latin typeface="Arial" panose="020B0604020202020204" pitchFamily="34" charset="0"/>
                <a:ea typeface="新細明體" panose="02020500000000000000" pitchFamily="18" charset="-120"/>
              </a:rPr>
              <a:t>Cheng et al. Supplemental Figure 1</a:t>
            </a:r>
          </a:p>
        </p:txBody>
      </p:sp>
      <p:sp>
        <p:nvSpPr>
          <p:cNvPr id="105" name="Rectangle 47"/>
          <p:cNvSpPr>
            <a:spLocks noChangeArrowheads="1"/>
          </p:cNvSpPr>
          <p:nvPr/>
        </p:nvSpPr>
        <p:spPr bwMode="auto">
          <a:xfrm>
            <a:off x="106363" y="7232650"/>
            <a:ext cx="66389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GB" altLang="zh-TW" sz="12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Supplementary Figure 1</a:t>
            </a:r>
            <a:r>
              <a:rPr lang="en-US" altLang="zh-TW" sz="12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. Preparation of PBMC from patients with periodontitis and healthy volunteers and identification of immune cell subsets by antibody staining. 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PBMC were isolated from peripheral blood from patients with periodontitis and healthy volunteers. Isolated PBMC were cryopreserved for batch staining at  a later date. Upon thawing, PBMC were stained with 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fluorochrome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-conjugated antibodies against the indicated markers for identification of immune cell subsets as indicated. </a:t>
            </a:r>
            <a:endParaRPr lang="en-GB" altLang="zh-TW" sz="1200" dirty="0"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602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152">
            <a:extLst>
              <a:ext uri="{FF2B5EF4-FFF2-40B4-BE49-F238E27FC236}">
                <a16:creationId xmlns:a16="http://schemas.microsoft.com/office/drawing/2014/main" id="{1EFCB024-8F1F-4A4C-B843-AC94154BB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682" y="6047823"/>
            <a:ext cx="1009845" cy="972000"/>
          </a:xfrm>
          <a:prstGeom prst="rect">
            <a:avLst/>
          </a:prstGeom>
        </p:spPr>
      </p:pic>
      <p:pic>
        <p:nvPicPr>
          <p:cNvPr id="152" name="Picture 151">
            <a:extLst>
              <a:ext uri="{FF2B5EF4-FFF2-40B4-BE49-F238E27FC236}">
                <a16:creationId xmlns:a16="http://schemas.microsoft.com/office/drawing/2014/main" id="{0F29EF8A-8426-4670-837A-04435C94A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355" y="6049801"/>
            <a:ext cx="999184" cy="979200"/>
          </a:xfrm>
          <a:prstGeom prst="rect">
            <a:avLst/>
          </a:prstGeom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id="{AF900480-3FDB-4F66-8E6F-F5277D8CF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777" y="6049633"/>
            <a:ext cx="1023359" cy="1000800"/>
          </a:xfrm>
          <a:prstGeom prst="rect">
            <a:avLst/>
          </a:prstGeom>
        </p:spPr>
      </p:pic>
      <p:pic>
        <p:nvPicPr>
          <p:cNvPr id="150" name="Picture 149">
            <a:extLst>
              <a:ext uri="{FF2B5EF4-FFF2-40B4-BE49-F238E27FC236}">
                <a16:creationId xmlns:a16="http://schemas.microsoft.com/office/drawing/2014/main" id="{822D2410-7593-402F-8F00-C5F92483A2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3367" y="5020120"/>
            <a:ext cx="1026000" cy="1026000"/>
          </a:xfrm>
          <a:prstGeom prst="rect">
            <a:avLst/>
          </a:prstGeom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EB7F98B1-C127-49F5-8189-D0DCE3606E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4965" y="5033929"/>
            <a:ext cx="1004400" cy="1004400"/>
          </a:xfrm>
          <a:prstGeom prst="rect">
            <a:avLst/>
          </a:prstGeom>
        </p:spPr>
      </p:pic>
      <p:pic>
        <p:nvPicPr>
          <p:cNvPr id="148" name="Picture 147">
            <a:extLst>
              <a:ext uri="{FF2B5EF4-FFF2-40B4-BE49-F238E27FC236}">
                <a16:creationId xmlns:a16="http://schemas.microsoft.com/office/drawing/2014/main" id="{B13B4FC1-8A8D-4288-8FF8-CC4A82C469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734" y="5030571"/>
            <a:ext cx="1012081" cy="1008000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id="{974CFE71-A899-4BE9-91E4-3AD90290C0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8047" y="3954981"/>
            <a:ext cx="990502" cy="1058400"/>
          </a:xfrm>
          <a:prstGeom prst="rect">
            <a:avLst/>
          </a:prstGeom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id="{38E988DE-8F8E-4A04-A707-ADA1DA474F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1055" y="3950311"/>
            <a:ext cx="993765" cy="105840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68758F84-B74F-4FB9-B194-5066D4B165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79724" y="3952047"/>
            <a:ext cx="1009362" cy="1058400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8D213B57-7143-49C3-B40D-96215E1040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55956" y="3952755"/>
            <a:ext cx="1007582" cy="1044000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079B0DCA-4D8E-4F8E-A4A0-3ABEA4C7456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9634" y="3952570"/>
            <a:ext cx="999661" cy="10440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AFD7403-C14B-4400-8FB4-783C8DA121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69625" y="2666729"/>
            <a:ext cx="1034710" cy="10368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C82218B8-CEB3-4139-9D8E-AF0BCE9655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66078" y="2667437"/>
            <a:ext cx="1022314" cy="10368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866EE9C9-53F9-4B64-BE4B-53107ECF10F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6045" y="2673607"/>
            <a:ext cx="1024358" cy="10368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A4CDC5B6-5FF5-4388-924C-FEA72EFE55B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658796" y="1640937"/>
            <a:ext cx="1030591" cy="10368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C95BB791-1018-4AA6-97DB-C7301BD1B14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67680" y="1644124"/>
            <a:ext cx="1014082" cy="10368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C21F7618-1C34-4C62-8B09-CE2C2CFBDE8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1965" y="1639182"/>
            <a:ext cx="1026391" cy="10368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DA6C9DEE-E35F-4C6B-8D11-9B7E0FB7E60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679173" y="506375"/>
            <a:ext cx="1069200" cy="108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E4DE9ECF-8B13-4B7D-959C-425D8DC1558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696642" y="516680"/>
            <a:ext cx="1040386" cy="108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2BD2389E-4C5D-4C73-83C3-F2C590AFA242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658869" y="512772"/>
            <a:ext cx="1034308" cy="108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6550B68B-9E8E-4DE4-B1B2-0819563C5C2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658296" y="516239"/>
            <a:ext cx="1028433" cy="10872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B15A5507-5FB2-42A0-8E8C-947A3080E8D4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72306" y="519710"/>
            <a:ext cx="1029474" cy="1080000"/>
          </a:xfrm>
          <a:prstGeom prst="rect">
            <a:avLst/>
          </a:prstGeom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3D743F7F-9FC3-4857-A05C-28D445ADE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" y="37307"/>
            <a:ext cx="6062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zh-TW" dirty="0">
                <a:ea typeface="新細明體" panose="02020500000000000000" pitchFamily="18" charset="-120"/>
              </a:rPr>
              <a:t>Supplementary Figure 2</a:t>
            </a:r>
            <a:r>
              <a:rPr lang="en-US" altLang="zh-TW" sz="1800" dirty="0">
                <a:latin typeface="Arial" panose="020B0604020202020204" pitchFamily="34" charset="0"/>
                <a:ea typeface="新細明體" panose="02020500000000000000" pitchFamily="18" charset="-120"/>
              </a:rPr>
              <a:t> 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303753EB-CB55-4606-A380-3A154903B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8313" y="8867775"/>
            <a:ext cx="2597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200" dirty="0">
                <a:latin typeface="Arial" panose="020B0604020202020204" pitchFamily="34" charset="0"/>
                <a:ea typeface="新細明體" panose="02020500000000000000" pitchFamily="18" charset="-120"/>
              </a:rPr>
              <a:t>Cheng et al. Supplemental Figure 2</a:t>
            </a:r>
          </a:p>
        </p:txBody>
      </p:sp>
      <p:cxnSp>
        <p:nvCxnSpPr>
          <p:cNvPr id="13" name="AutoShape 31">
            <a:extLst>
              <a:ext uri="{FF2B5EF4-FFF2-40B4-BE49-F238E27FC236}">
                <a16:creationId xmlns:a16="http://schemas.microsoft.com/office/drawing/2014/main" id="{856BB992-2FF8-49B8-9086-E1B9F8CA07D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09142" y="1392697"/>
            <a:ext cx="0" cy="2247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" name="AutoShape 31">
            <a:extLst>
              <a:ext uri="{FF2B5EF4-FFF2-40B4-BE49-F238E27FC236}">
                <a16:creationId xmlns:a16="http://schemas.microsoft.com/office/drawing/2014/main" id="{66F0E238-05EF-4EA2-90A2-123198F4062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719454" y="1392550"/>
            <a:ext cx="0" cy="2245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" name="AutoShape 31">
            <a:extLst>
              <a:ext uri="{FF2B5EF4-FFF2-40B4-BE49-F238E27FC236}">
                <a16:creationId xmlns:a16="http://schemas.microsoft.com/office/drawing/2014/main" id="{217259AF-A92E-49B2-A6AA-B39BC035ADE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716038" y="1386414"/>
            <a:ext cx="0" cy="2245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" name="AutoShape 31">
            <a:extLst>
              <a:ext uri="{FF2B5EF4-FFF2-40B4-BE49-F238E27FC236}">
                <a16:creationId xmlns:a16="http://schemas.microsoft.com/office/drawing/2014/main" id="{00ED2770-12FF-4661-B24C-FB74F7185FD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756162" y="1392550"/>
            <a:ext cx="0" cy="2245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7" name="AutoShape 31">
            <a:extLst>
              <a:ext uri="{FF2B5EF4-FFF2-40B4-BE49-F238E27FC236}">
                <a16:creationId xmlns:a16="http://schemas.microsoft.com/office/drawing/2014/main" id="{A32E330C-56DD-47D3-970C-C2D39FE61D0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09218" y="1392433"/>
            <a:ext cx="0" cy="2245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8" name="Text Box 27">
            <a:extLst>
              <a:ext uri="{FF2B5EF4-FFF2-40B4-BE49-F238E27FC236}">
                <a16:creationId xmlns:a16="http://schemas.microsoft.com/office/drawing/2014/main" id="{6101AE0E-D31F-4574-9ADD-9CEF826EE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9262" y="1112051"/>
            <a:ext cx="309425" cy="304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l-GR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CD3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Text Box 27">
            <a:extLst>
              <a:ext uri="{FF2B5EF4-FFF2-40B4-BE49-F238E27FC236}">
                <a16:creationId xmlns:a16="http://schemas.microsoft.com/office/drawing/2014/main" id="{4C67D35F-F39A-44EC-BD44-E1F5682D84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0650" y="977194"/>
            <a:ext cx="309425" cy="4341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FSC-W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Text Box 27">
            <a:extLst>
              <a:ext uri="{FF2B5EF4-FFF2-40B4-BE49-F238E27FC236}">
                <a16:creationId xmlns:a16="http://schemas.microsoft.com/office/drawing/2014/main" id="{792124D8-6054-4314-9363-5C89E6964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9347" y="850690"/>
            <a:ext cx="309425" cy="5700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Live/dead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Text Box 28">
            <a:extLst>
              <a:ext uri="{FF2B5EF4-FFF2-40B4-BE49-F238E27FC236}">
                <a16:creationId xmlns:a16="http://schemas.microsoft.com/office/drawing/2014/main" id="{699BB4F3-C908-451A-9418-6FA152A7A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494" y="1516762"/>
            <a:ext cx="443490" cy="20819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CD14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 Box 28">
            <a:extLst>
              <a:ext uri="{FF2B5EF4-FFF2-40B4-BE49-F238E27FC236}">
                <a16:creationId xmlns:a16="http://schemas.microsoft.com/office/drawing/2014/main" id="{B0CB1FED-4397-475F-8650-5F7B4E8CF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2531" y="1509969"/>
            <a:ext cx="493684" cy="20819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 Box 47126">
            <a:extLst>
              <a:ext uri="{FF2B5EF4-FFF2-40B4-BE49-F238E27FC236}">
                <a16:creationId xmlns:a16="http://schemas.microsoft.com/office/drawing/2014/main" id="{6C84E24F-D22C-421D-8E8F-5CCDF289B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7359" y="1122076"/>
            <a:ext cx="309425" cy="304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CD3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Text Box 47128">
            <a:extLst>
              <a:ext uri="{FF2B5EF4-FFF2-40B4-BE49-F238E27FC236}">
                <a16:creationId xmlns:a16="http://schemas.microsoft.com/office/drawing/2014/main" id="{A6E60D0A-646D-4BC2-8C72-7C15B99A4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6272" y="1506428"/>
            <a:ext cx="389850" cy="21544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CD8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Text Box 28">
            <a:extLst>
              <a:ext uri="{FF2B5EF4-FFF2-40B4-BE49-F238E27FC236}">
                <a16:creationId xmlns:a16="http://schemas.microsoft.com/office/drawing/2014/main" id="{C491243A-D42A-4CD3-ACF5-ADED93C98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117" y="1509967"/>
            <a:ext cx="493684" cy="20819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Text Box 28">
            <a:extLst>
              <a:ext uri="{FF2B5EF4-FFF2-40B4-BE49-F238E27FC236}">
                <a16:creationId xmlns:a16="http://schemas.microsoft.com/office/drawing/2014/main" id="{A5A07D58-5FFE-4B42-AD8D-52B6C89C5B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858" y="1510066"/>
            <a:ext cx="493634" cy="2081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7" name="AutoShape 30">
            <a:extLst>
              <a:ext uri="{FF2B5EF4-FFF2-40B4-BE49-F238E27FC236}">
                <a16:creationId xmlns:a16="http://schemas.microsoft.com/office/drawing/2014/main" id="{092B10D7-88BE-4FAC-9584-ACFC89C797E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09142" y="1614016"/>
            <a:ext cx="22775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8" name="AutoShape 30">
            <a:extLst>
              <a:ext uri="{FF2B5EF4-FFF2-40B4-BE49-F238E27FC236}">
                <a16:creationId xmlns:a16="http://schemas.microsoft.com/office/drawing/2014/main" id="{CE0BD5E1-942B-4F50-BDD1-AACBC698A70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19454" y="1614016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9" name="AutoShape 30">
            <a:extLst>
              <a:ext uri="{FF2B5EF4-FFF2-40B4-BE49-F238E27FC236}">
                <a16:creationId xmlns:a16="http://schemas.microsoft.com/office/drawing/2014/main" id="{830C9B70-5677-48B2-BC2A-34C2E92DEA1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16038" y="1614016"/>
            <a:ext cx="22733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" name="AutoShape 30">
            <a:extLst>
              <a:ext uri="{FF2B5EF4-FFF2-40B4-BE49-F238E27FC236}">
                <a16:creationId xmlns:a16="http://schemas.microsoft.com/office/drawing/2014/main" id="{947CB0A9-2A9D-4457-97C7-D6EF5DA2323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56162" y="1614016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AutoShape 30">
            <a:extLst>
              <a:ext uri="{FF2B5EF4-FFF2-40B4-BE49-F238E27FC236}">
                <a16:creationId xmlns:a16="http://schemas.microsoft.com/office/drawing/2014/main" id="{A48BEF4F-40AD-454B-A17E-EA5EC9F6320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11451" y="1614016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2" name="Text Box 27">
            <a:extLst>
              <a:ext uri="{FF2B5EF4-FFF2-40B4-BE49-F238E27FC236}">
                <a16:creationId xmlns:a16="http://schemas.microsoft.com/office/drawing/2014/main" id="{F5360D33-3D75-4ECC-9E36-49D5925C6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1003524"/>
            <a:ext cx="309425" cy="4170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3" name="AutoShape 31">
            <a:extLst>
              <a:ext uri="{FF2B5EF4-FFF2-40B4-BE49-F238E27FC236}">
                <a16:creationId xmlns:a16="http://schemas.microsoft.com/office/drawing/2014/main" id="{B055A2E8-72D5-4AC1-B18B-AE444041380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721544" y="2411901"/>
            <a:ext cx="0" cy="2247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4" name="AutoShape 31">
            <a:extLst>
              <a:ext uri="{FF2B5EF4-FFF2-40B4-BE49-F238E27FC236}">
                <a16:creationId xmlns:a16="http://schemas.microsoft.com/office/drawing/2014/main" id="{25D7D160-6FC2-433F-A22E-3CE1A187C0E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25440" y="2411754"/>
            <a:ext cx="0" cy="2245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5" name="AutoShape 31">
            <a:extLst>
              <a:ext uri="{FF2B5EF4-FFF2-40B4-BE49-F238E27FC236}">
                <a16:creationId xmlns:a16="http://schemas.microsoft.com/office/drawing/2014/main" id="{7A608D76-A4A6-43AB-A167-CB02C0DC5C8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05966" y="2405619"/>
            <a:ext cx="0" cy="2245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7" name="Text Box 27">
            <a:extLst>
              <a:ext uri="{FF2B5EF4-FFF2-40B4-BE49-F238E27FC236}">
                <a16:creationId xmlns:a16="http://schemas.microsoft.com/office/drawing/2014/main" id="{129D2857-790D-4436-B681-43AF7E941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4166" y="2098627"/>
            <a:ext cx="309369" cy="3211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IFN</a:t>
            </a:r>
            <a:r>
              <a:rPr lang="el-GR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γ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8" name="Text Box 27">
            <a:extLst>
              <a:ext uri="{FF2B5EF4-FFF2-40B4-BE49-F238E27FC236}">
                <a16:creationId xmlns:a16="http://schemas.microsoft.com/office/drawing/2014/main" id="{C9882835-4042-4ED9-86D4-EE7BB5B5F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4010" y="2083645"/>
            <a:ext cx="316324" cy="358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TNF</a:t>
            </a:r>
            <a:r>
              <a:rPr lang="en-GB" sz="800" b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α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9" name="Text Box 27">
            <a:extLst>
              <a:ext uri="{FF2B5EF4-FFF2-40B4-BE49-F238E27FC236}">
                <a16:creationId xmlns:a16="http://schemas.microsoft.com/office/drawing/2014/main" id="{15BB700C-823F-435C-BDAA-07B10F2DC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800" y="2097553"/>
            <a:ext cx="309336" cy="3382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IL-17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" name="Text Box 28">
            <a:extLst>
              <a:ext uri="{FF2B5EF4-FFF2-40B4-BE49-F238E27FC236}">
                <a16:creationId xmlns:a16="http://schemas.microsoft.com/office/drawing/2014/main" id="{AF1971F4-2400-443D-8FE5-2991C4A15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6204" y="2534665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Text Box 28">
            <a:extLst>
              <a:ext uri="{FF2B5EF4-FFF2-40B4-BE49-F238E27FC236}">
                <a16:creationId xmlns:a16="http://schemas.microsoft.com/office/drawing/2014/main" id="{699E834F-859B-46AC-B79B-02C267225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8403" y="2543393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" name="Text Box 28">
            <a:extLst>
              <a:ext uri="{FF2B5EF4-FFF2-40B4-BE49-F238E27FC236}">
                <a16:creationId xmlns:a16="http://schemas.microsoft.com/office/drawing/2014/main" id="{5426B1EE-A231-4D80-9ADA-EB5BFFD18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989" y="2534657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5" name="AutoShape 30">
            <a:extLst>
              <a:ext uri="{FF2B5EF4-FFF2-40B4-BE49-F238E27FC236}">
                <a16:creationId xmlns:a16="http://schemas.microsoft.com/office/drawing/2014/main" id="{7E3BC861-9855-437B-9869-D13AF5F7DA5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21544" y="2633195"/>
            <a:ext cx="22775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6" name="AutoShape 30">
            <a:extLst>
              <a:ext uri="{FF2B5EF4-FFF2-40B4-BE49-F238E27FC236}">
                <a16:creationId xmlns:a16="http://schemas.microsoft.com/office/drawing/2014/main" id="{31DED3D1-2E92-459B-9A22-803498DD573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25440" y="2633195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7" name="AutoShape 30">
            <a:extLst>
              <a:ext uri="{FF2B5EF4-FFF2-40B4-BE49-F238E27FC236}">
                <a16:creationId xmlns:a16="http://schemas.microsoft.com/office/drawing/2014/main" id="{8E36CE17-7599-477B-85FF-B601AD959A6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5966" y="2633195"/>
            <a:ext cx="22733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9" name="Text Box 224">
            <a:extLst>
              <a:ext uri="{FF2B5EF4-FFF2-40B4-BE49-F238E27FC236}">
                <a16:creationId xmlns:a16="http://schemas.microsoft.com/office/drawing/2014/main" id="{E3517DBF-6FC1-42B0-B15E-1715AD310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685" y="520078"/>
            <a:ext cx="314325" cy="26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077" tIns="41538" rIns="83077" bIns="41538">
            <a:spAutoFit/>
          </a:bodyPr>
          <a:lstStyle/>
          <a:p>
            <a:pPr algn="just" fontAlgn="base">
              <a:spcAft>
                <a:spcPts val="0"/>
              </a:spcAft>
            </a:pPr>
            <a:r>
              <a:rPr lang="en-AU" sz="1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54" name="AutoShape 31">
            <a:extLst>
              <a:ext uri="{FF2B5EF4-FFF2-40B4-BE49-F238E27FC236}">
                <a16:creationId xmlns:a16="http://schemas.microsoft.com/office/drawing/2014/main" id="{3CFC6B4F-57A4-4029-A25A-D09D2DDD332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725072" y="3440638"/>
            <a:ext cx="0" cy="2247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5" name="AutoShape 31">
            <a:extLst>
              <a:ext uri="{FF2B5EF4-FFF2-40B4-BE49-F238E27FC236}">
                <a16:creationId xmlns:a16="http://schemas.microsoft.com/office/drawing/2014/main" id="{162E0B7C-DF8A-43CA-9B01-E40D647FBA0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28968" y="3440491"/>
            <a:ext cx="0" cy="2245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6" name="AutoShape 31">
            <a:extLst>
              <a:ext uri="{FF2B5EF4-FFF2-40B4-BE49-F238E27FC236}">
                <a16:creationId xmlns:a16="http://schemas.microsoft.com/office/drawing/2014/main" id="{816E9D7A-11E9-4EB1-9EC4-BDCC43769C4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09494" y="3434356"/>
            <a:ext cx="0" cy="2245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8" name="Text Box 27">
            <a:extLst>
              <a:ext uri="{FF2B5EF4-FFF2-40B4-BE49-F238E27FC236}">
                <a16:creationId xmlns:a16="http://schemas.microsoft.com/office/drawing/2014/main" id="{5E45BFCF-5FFE-41BC-89AF-CA4DA9D9B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7694" y="3127364"/>
            <a:ext cx="309369" cy="3211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IFN</a:t>
            </a:r>
            <a:r>
              <a:rPr lang="el-GR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γ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9" name="Text Box 27">
            <a:extLst>
              <a:ext uri="{FF2B5EF4-FFF2-40B4-BE49-F238E27FC236}">
                <a16:creationId xmlns:a16="http://schemas.microsoft.com/office/drawing/2014/main" id="{BCC42E89-FAAE-4000-B8B2-06EE70EAB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7538" y="3112382"/>
            <a:ext cx="316324" cy="358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TNF</a:t>
            </a:r>
            <a:r>
              <a:rPr lang="en-GB" sz="800" b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α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0" name="Text Box 27">
            <a:extLst>
              <a:ext uri="{FF2B5EF4-FFF2-40B4-BE49-F238E27FC236}">
                <a16:creationId xmlns:a16="http://schemas.microsoft.com/office/drawing/2014/main" id="{4F44F14A-4464-433E-B346-D368A4A1B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328" y="3126290"/>
            <a:ext cx="309336" cy="3382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IL-17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" name="Text Box 28">
            <a:extLst>
              <a:ext uri="{FF2B5EF4-FFF2-40B4-BE49-F238E27FC236}">
                <a16:creationId xmlns:a16="http://schemas.microsoft.com/office/drawing/2014/main" id="{33BEB2EC-3500-419A-8136-873A283A15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9732" y="3563402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2" name="Text Box 28">
            <a:extLst>
              <a:ext uri="{FF2B5EF4-FFF2-40B4-BE49-F238E27FC236}">
                <a16:creationId xmlns:a16="http://schemas.microsoft.com/office/drawing/2014/main" id="{190CC308-0A96-4ACB-BB73-BC55F53C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1931" y="3572130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5" name="Text Box 28">
            <a:extLst>
              <a:ext uri="{FF2B5EF4-FFF2-40B4-BE49-F238E27FC236}">
                <a16:creationId xmlns:a16="http://schemas.microsoft.com/office/drawing/2014/main" id="{21BB8C2D-6F7C-4130-BB1F-C6570CE5E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517" y="3563394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6" name="AutoShape 30">
            <a:extLst>
              <a:ext uri="{FF2B5EF4-FFF2-40B4-BE49-F238E27FC236}">
                <a16:creationId xmlns:a16="http://schemas.microsoft.com/office/drawing/2014/main" id="{15F4F065-0E89-4B42-94B0-6D403A167C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25072" y="3661932"/>
            <a:ext cx="22775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7" name="AutoShape 30">
            <a:extLst>
              <a:ext uri="{FF2B5EF4-FFF2-40B4-BE49-F238E27FC236}">
                <a16:creationId xmlns:a16="http://schemas.microsoft.com/office/drawing/2014/main" id="{E588C0FE-C2BA-4A58-A647-B9297D7A948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28968" y="3661932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8" name="AutoShape 30">
            <a:extLst>
              <a:ext uri="{FF2B5EF4-FFF2-40B4-BE49-F238E27FC236}">
                <a16:creationId xmlns:a16="http://schemas.microsoft.com/office/drawing/2014/main" id="{29D1B8AB-484D-4D3D-9154-D4DADE1AA6B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9494" y="3661932"/>
            <a:ext cx="22733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0" name="Text Box 2">
            <a:extLst>
              <a:ext uri="{FF2B5EF4-FFF2-40B4-BE49-F238E27FC236}">
                <a16:creationId xmlns:a16="http://schemas.microsoft.com/office/drawing/2014/main" id="{CE784A3C-F7CE-461E-B87C-25AB4DE6F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927" y="3048603"/>
            <a:ext cx="541338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GB" altLang="en-US" sz="1000" b="1" dirty="0">
                <a:latin typeface="Arial" panose="020B0604020202020204" pitchFamily="34" charset="0"/>
                <a:ea typeface="新細明體" panose="02020500000000000000" pitchFamily="18" charset="-120"/>
              </a:rPr>
              <a:t>FMO</a:t>
            </a:r>
            <a:endParaRPr lang="en-US" altLang="en-US" sz="1000" dirty="0"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  <p:sp>
        <p:nvSpPr>
          <p:cNvPr id="71" name="Text Box 2">
            <a:extLst>
              <a:ext uri="{FF2B5EF4-FFF2-40B4-BE49-F238E27FC236}">
                <a16:creationId xmlns:a16="http://schemas.microsoft.com/office/drawing/2014/main" id="{C32694F9-BCB3-4593-8DCC-14FFBDFDB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361" y="1907234"/>
            <a:ext cx="836613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000" b="1" dirty="0">
                <a:latin typeface="Arial" panose="020B0604020202020204" pitchFamily="34" charset="0"/>
                <a:ea typeface="新細明體" panose="02020500000000000000" pitchFamily="18" charset="-120"/>
              </a:rPr>
              <a:t>Cytokine stain</a:t>
            </a:r>
            <a:endParaRPr lang="en-US" altLang="en-US" sz="1000" dirty="0"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  <p:cxnSp>
        <p:nvCxnSpPr>
          <p:cNvPr id="96" name="AutoShape 31">
            <a:extLst>
              <a:ext uri="{FF2B5EF4-FFF2-40B4-BE49-F238E27FC236}">
                <a16:creationId xmlns:a16="http://schemas.microsoft.com/office/drawing/2014/main" id="{786CFC96-533E-41CD-8813-823F89A5F94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09142" y="4730846"/>
            <a:ext cx="0" cy="2247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7" name="AutoShape 31">
            <a:extLst>
              <a:ext uri="{FF2B5EF4-FFF2-40B4-BE49-F238E27FC236}">
                <a16:creationId xmlns:a16="http://schemas.microsoft.com/office/drawing/2014/main" id="{3F85FDED-EE5E-4020-A3BB-959D1729008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719454" y="4730699"/>
            <a:ext cx="0" cy="2245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8" name="AutoShape 31">
            <a:extLst>
              <a:ext uri="{FF2B5EF4-FFF2-40B4-BE49-F238E27FC236}">
                <a16:creationId xmlns:a16="http://schemas.microsoft.com/office/drawing/2014/main" id="{D1A723BE-A4B8-471A-8C78-437C531FCF3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716038" y="4724563"/>
            <a:ext cx="0" cy="2245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9" name="AutoShape 31">
            <a:extLst>
              <a:ext uri="{FF2B5EF4-FFF2-40B4-BE49-F238E27FC236}">
                <a16:creationId xmlns:a16="http://schemas.microsoft.com/office/drawing/2014/main" id="{2169778C-60C2-4038-B21B-18A617DC7E1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756162" y="4730699"/>
            <a:ext cx="0" cy="2245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0" name="AutoShape 31">
            <a:extLst>
              <a:ext uri="{FF2B5EF4-FFF2-40B4-BE49-F238E27FC236}">
                <a16:creationId xmlns:a16="http://schemas.microsoft.com/office/drawing/2014/main" id="{3F07BF5D-7712-46F9-9FD2-56FF729E442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09218" y="4730582"/>
            <a:ext cx="0" cy="2245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1" name="Text Box 27">
            <a:extLst>
              <a:ext uri="{FF2B5EF4-FFF2-40B4-BE49-F238E27FC236}">
                <a16:creationId xmlns:a16="http://schemas.microsoft.com/office/drawing/2014/main" id="{AE95DA13-2B0B-4008-BE42-5C32D75BE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9262" y="4450200"/>
            <a:ext cx="309425" cy="304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l-GR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CD3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" name="Text Box 27">
            <a:extLst>
              <a:ext uri="{FF2B5EF4-FFF2-40B4-BE49-F238E27FC236}">
                <a16:creationId xmlns:a16="http://schemas.microsoft.com/office/drawing/2014/main" id="{6AFC36A5-8305-4771-A212-EC56A4B84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0650" y="4315343"/>
            <a:ext cx="309425" cy="4341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FSC-W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3" name="Text Box 27">
            <a:extLst>
              <a:ext uri="{FF2B5EF4-FFF2-40B4-BE49-F238E27FC236}">
                <a16:creationId xmlns:a16="http://schemas.microsoft.com/office/drawing/2014/main" id="{D3A2C8A8-2BFB-46B4-811A-CD52B740B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9347" y="4188839"/>
            <a:ext cx="309425" cy="5700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Live/dead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4" name="Text Box 28">
            <a:extLst>
              <a:ext uri="{FF2B5EF4-FFF2-40B4-BE49-F238E27FC236}">
                <a16:creationId xmlns:a16="http://schemas.microsoft.com/office/drawing/2014/main" id="{60EEB4DF-8550-4B56-A4D1-52CD4A553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494" y="4854911"/>
            <a:ext cx="443490" cy="20819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CD14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5" name="Text Box 28">
            <a:extLst>
              <a:ext uri="{FF2B5EF4-FFF2-40B4-BE49-F238E27FC236}">
                <a16:creationId xmlns:a16="http://schemas.microsoft.com/office/drawing/2014/main" id="{04F8A911-0E13-442D-9D4C-DCC8F4656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2531" y="4848118"/>
            <a:ext cx="493684" cy="20819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6" name="Text Box 47126">
            <a:extLst>
              <a:ext uri="{FF2B5EF4-FFF2-40B4-BE49-F238E27FC236}">
                <a16:creationId xmlns:a16="http://schemas.microsoft.com/office/drawing/2014/main" id="{A780078D-D563-4CD8-8C56-08770F58A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7359" y="4460225"/>
            <a:ext cx="309425" cy="304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CD3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7" name="Text Box 47128">
            <a:extLst>
              <a:ext uri="{FF2B5EF4-FFF2-40B4-BE49-F238E27FC236}">
                <a16:creationId xmlns:a16="http://schemas.microsoft.com/office/drawing/2014/main" id="{C1A90ABA-04AB-4E11-9B30-041A96B67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6272" y="4844577"/>
            <a:ext cx="389850" cy="21544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CD8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8" name="Text Box 28">
            <a:extLst>
              <a:ext uri="{FF2B5EF4-FFF2-40B4-BE49-F238E27FC236}">
                <a16:creationId xmlns:a16="http://schemas.microsoft.com/office/drawing/2014/main" id="{C92CF25A-1E92-437C-A766-726F92FEFF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117" y="4848116"/>
            <a:ext cx="493684" cy="20819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9" name="Text Box 28">
            <a:extLst>
              <a:ext uri="{FF2B5EF4-FFF2-40B4-BE49-F238E27FC236}">
                <a16:creationId xmlns:a16="http://schemas.microsoft.com/office/drawing/2014/main" id="{28358D8D-BB18-4E16-BB59-0E23CEDB8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858" y="4848215"/>
            <a:ext cx="493634" cy="2081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10" name="AutoShape 30">
            <a:extLst>
              <a:ext uri="{FF2B5EF4-FFF2-40B4-BE49-F238E27FC236}">
                <a16:creationId xmlns:a16="http://schemas.microsoft.com/office/drawing/2014/main" id="{064C8F93-8872-4C02-A1DC-CF7F0335AA9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09142" y="4952165"/>
            <a:ext cx="22775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1" name="AutoShape 30">
            <a:extLst>
              <a:ext uri="{FF2B5EF4-FFF2-40B4-BE49-F238E27FC236}">
                <a16:creationId xmlns:a16="http://schemas.microsoft.com/office/drawing/2014/main" id="{31C0D563-4A75-41B7-AACD-AD0F98E9E7E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19454" y="4952165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2" name="AutoShape 30">
            <a:extLst>
              <a:ext uri="{FF2B5EF4-FFF2-40B4-BE49-F238E27FC236}">
                <a16:creationId xmlns:a16="http://schemas.microsoft.com/office/drawing/2014/main" id="{EFFE122A-B469-468E-AD80-66890BD6335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16038" y="4952165"/>
            <a:ext cx="22733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3" name="AutoShape 30">
            <a:extLst>
              <a:ext uri="{FF2B5EF4-FFF2-40B4-BE49-F238E27FC236}">
                <a16:creationId xmlns:a16="http://schemas.microsoft.com/office/drawing/2014/main" id="{A17091E9-55D2-473A-959E-928604F2BBC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56162" y="4952165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4" name="AutoShape 30">
            <a:extLst>
              <a:ext uri="{FF2B5EF4-FFF2-40B4-BE49-F238E27FC236}">
                <a16:creationId xmlns:a16="http://schemas.microsoft.com/office/drawing/2014/main" id="{64B780EE-8352-4948-A0C0-A53082FE74A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11451" y="4952165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5" name="Text Box 27">
            <a:extLst>
              <a:ext uri="{FF2B5EF4-FFF2-40B4-BE49-F238E27FC236}">
                <a16:creationId xmlns:a16="http://schemas.microsoft.com/office/drawing/2014/main" id="{B85814E4-9094-4D9F-AD2D-3912880EC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4341673"/>
            <a:ext cx="309425" cy="4170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16" name="AutoShape 31">
            <a:extLst>
              <a:ext uri="{FF2B5EF4-FFF2-40B4-BE49-F238E27FC236}">
                <a16:creationId xmlns:a16="http://schemas.microsoft.com/office/drawing/2014/main" id="{532C8F00-747D-4118-8837-FD21EA16DA3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721544" y="5783776"/>
            <a:ext cx="0" cy="2247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7" name="AutoShape 31">
            <a:extLst>
              <a:ext uri="{FF2B5EF4-FFF2-40B4-BE49-F238E27FC236}">
                <a16:creationId xmlns:a16="http://schemas.microsoft.com/office/drawing/2014/main" id="{A045ECD9-DA72-4F5D-A788-A1727D7D604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25440" y="5783629"/>
            <a:ext cx="0" cy="2245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8" name="AutoShape 31">
            <a:extLst>
              <a:ext uri="{FF2B5EF4-FFF2-40B4-BE49-F238E27FC236}">
                <a16:creationId xmlns:a16="http://schemas.microsoft.com/office/drawing/2014/main" id="{4829818B-60F1-496A-B9CA-2EEFB58933F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05966" y="5777494"/>
            <a:ext cx="0" cy="2245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9" name="Text Box 27">
            <a:extLst>
              <a:ext uri="{FF2B5EF4-FFF2-40B4-BE49-F238E27FC236}">
                <a16:creationId xmlns:a16="http://schemas.microsoft.com/office/drawing/2014/main" id="{AE2D3095-73DA-480A-B517-47031B57D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4166" y="5470502"/>
            <a:ext cx="309369" cy="3211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IFN</a:t>
            </a:r>
            <a:r>
              <a:rPr lang="el-GR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γ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0" name="Text Box 27">
            <a:extLst>
              <a:ext uri="{FF2B5EF4-FFF2-40B4-BE49-F238E27FC236}">
                <a16:creationId xmlns:a16="http://schemas.microsoft.com/office/drawing/2014/main" id="{7F3175D9-5FF0-4DBF-826E-138F57A189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4010" y="5455520"/>
            <a:ext cx="316324" cy="358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TNF</a:t>
            </a:r>
            <a:r>
              <a:rPr lang="en-GB" sz="800" b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α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1" name="Text Box 27">
            <a:extLst>
              <a:ext uri="{FF2B5EF4-FFF2-40B4-BE49-F238E27FC236}">
                <a16:creationId xmlns:a16="http://schemas.microsoft.com/office/drawing/2014/main" id="{DFF64ECD-16D3-417A-BE50-29AA996CA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800" y="5469428"/>
            <a:ext cx="309336" cy="3382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IL-17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2" name="Text Box 28">
            <a:extLst>
              <a:ext uri="{FF2B5EF4-FFF2-40B4-BE49-F238E27FC236}">
                <a16:creationId xmlns:a16="http://schemas.microsoft.com/office/drawing/2014/main" id="{AE607CCA-B717-4170-92F1-B1C1F749A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6204" y="5906540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3" name="Text Box 28">
            <a:extLst>
              <a:ext uri="{FF2B5EF4-FFF2-40B4-BE49-F238E27FC236}">
                <a16:creationId xmlns:a16="http://schemas.microsoft.com/office/drawing/2014/main" id="{8A7C96B5-3CBD-4C7E-8AD7-C4E6EEF65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8403" y="5915268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4" name="Text Box 28">
            <a:extLst>
              <a:ext uri="{FF2B5EF4-FFF2-40B4-BE49-F238E27FC236}">
                <a16:creationId xmlns:a16="http://schemas.microsoft.com/office/drawing/2014/main" id="{2DE61644-90C5-40CC-8D55-44B901326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989" y="5906532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5" name="AutoShape 30">
            <a:extLst>
              <a:ext uri="{FF2B5EF4-FFF2-40B4-BE49-F238E27FC236}">
                <a16:creationId xmlns:a16="http://schemas.microsoft.com/office/drawing/2014/main" id="{191B4C79-24B1-4416-803C-B2EF6F20041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21544" y="6005070"/>
            <a:ext cx="22775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6" name="AutoShape 30">
            <a:extLst>
              <a:ext uri="{FF2B5EF4-FFF2-40B4-BE49-F238E27FC236}">
                <a16:creationId xmlns:a16="http://schemas.microsoft.com/office/drawing/2014/main" id="{4B72125F-1268-4CF0-B969-A75B9648605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25440" y="6005070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7" name="AutoShape 30">
            <a:extLst>
              <a:ext uri="{FF2B5EF4-FFF2-40B4-BE49-F238E27FC236}">
                <a16:creationId xmlns:a16="http://schemas.microsoft.com/office/drawing/2014/main" id="{4FD4FDC7-85E6-4A6C-AE3E-ABD20DF19AC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5966" y="6005070"/>
            <a:ext cx="22733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8" name="Text Box 224">
            <a:extLst>
              <a:ext uri="{FF2B5EF4-FFF2-40B4-BE49-F238E27FC236}">
                <a16:creationId xmlns:a16="http://schemas.microsoft.com/office/drawing/2014/main" id="{CC350D99-1BA8-4C72-8433-DB089A61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685" y="3953207"/>
            <a:ext cx="314325" cy="26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077" tIns="41538" rIns="83077" bIns="41538">
            <a:spAutoFit/>
          </a:bodyPr>
          <a:lstStyle/>
          <a:p>
            <a:pPr algn="just" fontAlgn="base">
              <a:spcAft>
                <a:spcPts val="0"/>
              </a:spcAft>
            </a:pPr>
            <a:r>
              <a:rPr lang="en-A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9" name="AutoShape 31">
            <a:extLst>
              <a:ext uri="{FF2B5EF4-FFF2-40B4-BE49-F238E27FC236}">
                <a16:creationId xmlns:a16="http://schemas.microsoft.com/office/drawing/2014/main" id="{FB22E446-39EE-485B-87D3-F5B0EC60D08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725072" y="6814481"/>
            <a:ext cx="0" cy="2247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30" name="AutoShape 31">
            <a:extLst>
              <a:ext uri="{FF2B5EF4-FFF2-40B4-BE49-F238E27FC236}">
                <a16:creationId xmlns:a16="http://schemas.microsoft.com/office/drawing/2014/main" id="{1AA40CE2-11A7-43EC-9169-50E0B6A6CB5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28968" y="6814334"/>
            <a:ext cx="0" cy="2245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31" name="AutoShape 31">
            <a:extLst>
              <a:ext uri="{FF2B5EF4-FFF2-40B4-BE49-F238E27FC236}">
                <a16:creationId xmlns:a16="http://schemas.microsoft.com/office/drawing/2014/main" id="{81308FCA-8252-4D01-985C-6AE81205BBD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09494" y="6808199"/>
            <a:ext cx="0" cy="22452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2" name="Text Box 27">
            <a:extLst>
              <a:ext uri="{FF2B5EF4-FFF2-40B4-BE49-F238E27FC236}">
                <a16:creationId xmlns:a16="http://schemas.microsoft.com/office/drawing/2014/main" id="{240EE0A7-D4C8-49B6-8CB5-E130F7926D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7694" y="6501207"/>
            <a:ext cx="309369" cy="3211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IFN</a:t>
            </a:r>
            <a:r>
              <a:rPr lang="el-GR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γ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" name="Text Box 27">
            <a:extLst>
              <a:ext uri="{FF2B5EF4-FFF2-40B4-BE49-F238E27FC236}">
                <a16:creationId xmlns:a16="http://schemas.microsoft.com/office/drawing/2014/main" id="{5EA93B75-106D-4C0A-A3A4-2BE11167C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7538" y="6486225"/>
            <a:ext cx="316324" cy="358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TNF</a:t>
            </a:r>
            <a:r>
              <a:rPr lang="en-GB" sz="800" b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α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4" name="Text Box 27">
            <a:extLst>
              <a:ext uri="{FF2B5EF4-FFF2-40B4-BE49-F238E27FC236}">
                <a16:creationId xmlns:a16="http://schemas.microsoft.com/office/drawing/2014/main" id="{98CC1D02-A5AE-48EF-AEE8-6B085136FD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328" y="6500133"/>
            <a:ext cx="309336" cy="3382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vert270" wrap="none" anchor="ctr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IL-17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5" name="Text Box 28">
            <a:extLst>
              <a:ext uri="{FF2B5EF4-FFF2-40B4-BE49-F238E27FC236}">
                <a16:creationId xmlns:a16="http://schemas.microsoft.com/office/drawing/2014/main" id="{5BCE1E2B-06C5-4DF4-80B8-DBD786764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9732" y="6937245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6" name="Text Box 28">
            <a:extLst>
              <a:ext uri="{FF2B5EF4-FFF2-40B4-BE49-F238E27FC236}">
                <a16:creationId xmlns:a16="http://schemas.microsoft.com/office/drawing/2014/main" id="{4388B4A8-4C7D-4242-ABF2-B6DC29CC2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1931" y="6945973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7" name="Text Box 28">
            <a:extLst>
              <a:ext uri="{FF2B5EF4-FFF2-40B4-BE49-F238E27FC236}">
                <a16:creationId xmlns:a16="http://schemas.microsoft.com/office/drawing/2014/main" id="{70DF81D8-480C-4B7C-B506-4AD0DF31F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517" y="6937237"/>
            <a:ext cx="493541" cy="20812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FSC-A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8" name="AutoShape 30">
            <a:extLst>
              <a:ext uri="{FF2B5EF4-FFF2-40B4-BE49-F238E27FC236}">
                <a16:creationId xmlns:a16="http://schemas.microsoft.com/office/drawing/2014/main" id="{E9BA1991-90D4-4A3A-A00B-2C72C53FBF0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25072" y="7035775"/>
            <a:ext cx="22775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39" name="AutoShape 30">
            <a:extLst>
              <a:ext uri="{FF2B5EF4-FFF2-40B4-BE49-F238E27FC236}">
                <a16:creationId xmlns:a16="http://schemas.microsoft.com/office/drawing/2014/main" id="{FA48C554-CEAB-459C-916C-98A1DD87F40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28968" y="7035775"/>
            <a:ext cx="22606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0" name="AutoShape 30">
            <a:extLst>
              <a:ext uri="{FF2B5EF4-FFF2-40B4-BE49-F238E27FC236}">
                <a16:creationId xmlns:a16="http://schemas.microsoft.com/office/drawing/2014/main" id="{8A2D057C-0E30-47D1-8195-89C0D281350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9494" y="7035775"/>
            <a:ext cx="22733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1" name="Text Box 2">
            <a:extLst>
              <a:ext uri="{FF2B5EF4-FFF2-40B4-BE49-F238E27FC236}">
                <a16:creationId xmlns:a16="http://schemas.microsoft.com/office/drawing/2014/main" id="{E4635366-0318-4E5C-9893-2E9E305D1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927" y="6422446"/>
            <a:ext cx="541338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GB" altLang="en-US" sz="1000" b="1" dirty="0">
                <a:latin typeface="Arial" panose="020B0604020202020204" pitchFamily="34" charset="0"/>
                <a:ea typeface="新細明體" panose="02020500000000000000" pitchFamily="18" charset="-120"/>
              </a:rPr>
              <a:t>FMO</a:t>
            </a:r>
            <a:endParaRPr lang="en-US" altLang="en-US" sz="1000" dirty="0"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  <p:sp>
        <p:nvSpPr>
          <p:cNvPr id="142" name="Text Box 2">
            <a:extLst>
              <a:ext uri="{FF2B5EF4-FFF2-40B4-BE49-F238E27FC236}">
                <a16:creationId xmlns:a16="http://schemas.microsoft.com/office/drawing/2014/main" id="{9E52B93F-3DDD-40BE-9A7D-63ECC823E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361" y="5279109"/>
            <a:ext cx="836613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000" b="1" dirty="0">
                <a:latin typeface="Arial" panose="020B0604020202020204" pitchFamily="34" charset="0"/>
                <a:ea typeface="新細明體" panose="02020500000000000000" pitchFamily="18" charset="-120"/>
              </a:rPr>
              <a:t>Cytokine stain</a:t>
            </a:r>
            <a:endParaRPr lang="en-US" altLang="en-US" sz="1000" dirty="0"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  <p:sp>
        <p:nvSpPr>
          <p:cNvPr id="154" name="Rectangle 93">
            <a:extLst>
              <a:ext uri="{FF2B5EF4-FFF2-40B4-BE49-F238E27FC236}">
                <a16:creationId xmlns:a16="http://schemas.microsoft.com/office/drawing/2014/main" id="{A60C2739-17A5-47F8-BDE8-02B0CD962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194" y="7285925"/>
            <a:ext cx="62976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GB" altLang="zh-TW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r>
              <a:rPr lang="en-US" altLang="zh-TW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Gating strategy to identify IL-17, </a:t>
            </a:r>
            <a:r>
              <a:rPr lang="en-US" alt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IFNγ</a:t>
            </a: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TNFα producing CD8+ or </a:t>
            </a:r>
            <a:r>
              <a:rPr lang="en-US" alt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γδ</a:t>
            </a: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T-cells</a:t>
            </a:r>
            <a:r>
              <a:rPr lang="en-US" alt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PBMC. </a:t>
            </a:r>
            <a:r>
              <a:rPr lang="en-GB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PBMC were isolated from peripheral blood from patients with chronic periodontitis (CP, n=15) or aggressive periodontitis (AP, n=15) as well as periodontally healthy controls (HC, n=13).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were stimulated </a:t>
            </a:r>
            <a:r>
              <a:rPr lang="en-US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 vivo 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PMA and ionomycin for 3 hours prior to intracellular cytokine staining. A gate was set on cells that stained positive for the cytokines IL-17, </a:t>
            </a:r>
            <a:r>
              <a:rPr lang="en-U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IFNγ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TNFα, and subsequently the percentages of CD3+CD8+ (A) and CD3+γδ+ T cells (B) within these gates were</a:t>
            </a:r>
            <a:r>
              <a:rPr lang="en-US" alt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determined. Representative gating strategy and typical dot plots for the CD3+CD8+ or </a:t>
            </a:r>
            <a:r>
              <a:rPr lang="en-U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γδ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</a:t>
            </a:r>
            <a:r>
              <a:rPr lang="en-US" alt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the cytokine-positive cells are shown.</a:t>
            </a:r>
          </a:p>
        </p:txBody>
      </p:sp>
    </p:spTree>
    <p:extLst>
      <p:ext uri="{BB962C8B-B14F-4D97-AF65-F5344CB8AC3E}">
        <p14:creationId xmlns:p14="http://schemas.microsoft.com/office/powerpoint/2010/main" val="2574320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</TotalTime>
  <Words>381</Words>
  <Application>Microsoft Macintosh PowerPoint</Application>
  <PresentationFormat>On-screen Show (4:3)</PresentationFormat>
  <Paragraphs>96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MS PGothic</vt:lpstr>
      <vt:lpstr>新細明體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loracheng</dc:creator>
  <cp:lastModifiedBy>Taams, Leonie</cp:lastModifiedBy>
  <cp:revision>18</cp:revision>
  <dcterms:created xsi:type="dcterms:W3CDTF">2016-05-03T16:51:48Z</dcterms:created>
  <dcterms:modified xsi:type="dcterms:W3CDTF">2018-08-13T06:49:05Z</dcterms:modified>
</cp:coreProperties>
</file>