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6870F-D7F3-4A39-8786-9AEA5CB8951A}" type="datetimeFigureOut">
              <a:rPr lang="nl-NL" smtClean="0"/>
              <a:pPr/>
              <a:t>9-7-2018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FCD91-D708-40C3-8156-47F19FA69F7E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835728"/>
            <a:ext cx="4968552" cy="40334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1403648" y="547696"/>
            <a:ext cx="4968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b="1" dirty="0" smtClean="0"/>
              <a:t>EZH2 </a:t>
            </a:r>
            <a:r>
              <a:rPr lang="nl-NL" sz="1200" b="1" dirty="0" err="1" smtClean="0"/>
              <a:t>expression</a:t>
            </a:r>
            <a:r>
              <a:rPr lang="nl-NL" sz="1200" b="1" dirty="0" smtClean="0"/>
              <a:t> and immune </a:t>
            </a:r>
            <a:r>
              <a:rPr lang="nl-NL" sz="1200" b="1" dirty="0" err="1" smtClean="0"/>
              <a:t>components</a:t>
            </a:r>
            <a:r>
              <a:rPr lang="nl-NL" sz="1200" b="1" dirty="0" smtClean="0"/>
              <a:t> in </a:t>
            </a:r>
            <a:r>
              <a:rPr lang="nl-NL" sz="1200" b="1" dirty="0" err="1" smtClean="0"/>
              <a:t>MpM</a:t>
            </a:r>
            <a:r>
              <a:rPr lang="nl-NL" sz="1200" b="1" dirty="0" smtClean="0"/>
              <a:t> </a:t>
            </a:r>
            <a:r>
              <a:rPr lang="nl-NL" sz="1200" b="1" dirty="0" err="1" smtClean="0"/>
              <a:t>variants</a:t>
            </a:r>
            <a:endParaRPr lang="nl-NL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39610" y="1997718"/>
            <a:ext cx="1512168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000" b="1" i="1" dirty="0" smtClean="0"/>
              <a:t>Immune </a:t>
            </a:r>
            <a:r>
              <a:rPr lang="nl-NL" sz="1000" b="1" i="1" dirty="0" err="1" smtClean="0"/>
              <a:t>components</a:t>
            </a:r>
            <a:endParaRPr lang="nl-NL" sz="1000" b="1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195954" y="908720"/>
            <a:ext cx="122413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200" b="1" dirty="0" err="1" smtClean="0">
                <a:solidFill>
                  <a:schemeClr val="bg1"/>
                </a:solidFill>
              </a:rPr>
              <a:t>E-MpM</a:t>
            </a:r>
            <a:endParaRPr lang="nl-NL" sz="1200" b="1" dirty="0" smtClean="0">
              <a:solidFill>
                <a:schemeClr val="bg1"/>
              </a:solidFill>
            </a:endParaRPr>
          </a:p>
          <a:p>
            <a:pPr algn="ctr"/>
            <a:r>
              <a:rPr lang="nl-NL" sz="1200" b="1" dirty="0" smtClean="0">
                <a:solidFill>
                  <a:schemeClr val="bg1"/>
                </a:solidFill>
              </a:rPr>
              <a:t>(</a:t>
            </a:r>
            <a:r>
              <a:rPr lang="nl-NL" sz="1200" b="1" dirty="0" err="1" smtClean="0">
                <a:solidFill>
                  <a:schemeClr val="bg1"/>
                </a:solidFill>
              </a:rPr>
              <a:t>MErT</a:t>
            </a:r>
            <a:r>
              <a:rPr lang="nl-NL" sz="1200" b="1" dirty="0" smtClean="0">
                <a:solidFill>
                  <a:schemeClr val="bg1"/>
                </a:solidFill>
              </a:rPr>
              <a:t>/</a:t>
            </a:r>
            <a:r>
              <a:rPr lang="nl-NL" sz="1200" b="1" dirty="0" err="1" smtClean="0">
                <a:solidFill>
                  <a:schemeClr val="bg1"/>
                </a:solidFill>
              </a:rPr>
              <a:t>hybrid</a:t>
            </a:r>
            <a:r>
              <a:rPr lang="nl-NL" sz="1200" b="1" dirty="0" smtClean="0">
                <a:solidFill>
                  <a:schemeClr val="bg1"/>
                </a:solidFill>
              </a:rPr>
              <a:t>)</a:t>
            </a:r>
            <a:endParaRPr lang="nl-NL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88634" y="899842"/>
            <a:ext cx="122413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200" b="1" dirty="0" err="1" smtClean="0">
                <a:solidFill>
                  <a:schemeClr val="bg1"/>
                </a:solidFill>
              </a:rPr>
              <a:t>S-MpM</a:t>
            </a:r>
            <a:endParaRPr lang="nl-NL" sz="1200" b="1" dirty="0" smtClean="0">
              <a:solidFill>
                <a:schemeClr val="bg1"/>
              </a:solidFill>
            </a:endParaRPr>
          </a:p>
          <a:p>
            <a:pPr algn="ctr"/>
            <a:r>
              <a:rPr lang="nl-NL" sz="1200" b="1" dirty="0" smtClean="0">
                <a:solidFill>
                  <a:schemeClr val="bg1"/>
                </a:solidFill>
              </a:rPr>
              <a:t>(EMT)</a:t>
            </a:r>
            <a:endParaRPr lang="nl-NL" sz="1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59950" y="2361510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err="1" smtClean="0"/>
              <a:t>Yes</a:t>
            </a:r>
            <a:r>
              <a:rPr lang="nl-NL" sz="1050" dirty="0" smtClean="0"/>
              <a:t>, </a:t>
            </a:r>
            <a:r>
              <a:rPr lang="nl-NL" sz="1050" dirty="0" err="1" smtClean="0"/>
              <a:t>enriched</a:t>
            </a:r>
            <a:endParaRPr lang="nl-NL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3159950" y="2753310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err="1" smtClean="0"/>
              <a:t>Yes</a:t>
            </a:r>
            <a:r>
              <a:rPr lang="nl-NL" sz="1050" dirty="0" smtClean="0"/>
              <a:t>, </a:t>
            </a:r>
            <a:r>
              <a:rPr lang="nl-NL" sz="1050" dirty="0" err="1" smtClean="0"/>
              <a:t>enriched</a:t>
            </a:r>
            <a:endParaRPr lang="nl-NL" sz="1050" dirty="0"/>
          </a:p>
        </p:txBody>
      </p:sp>
      <p:sp>
        <p:nvSpPr>
          <p:cNvPr id="14" name="TextBox 13"/>
          <p:cNvSpPr txBox="1"/>
          <p:nvPr/>
        </p:nvSpPr>
        <p:spPr>
          <a:xfrm>
            <a:off x="3159950" y="3141069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err="1" smtClean="0"/>
              <a:t>Yes</a:t>
            </a:r>
            <a:endParaRPr lang="nl-NL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2907922" y="3528414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err="1" smtClean="0"/>
              <a:t>Yes</a:t>
            </a:r>
            <a:r>
              <a:rPr lang="nl-NL" sz="1050" dirty="0" smtClean="0"/>
              <a:t>, </a:t>
            </a:r>
            <a:r>
              <a:rPr lang="nl-NL" sz="1050" dirty="0" err="1" smtClean="0"/>
              <a:t>except</a:t>
            </a:r>
            <a:r>
              <a:rPr lang="nl-NL" sz="1050" dirty="0" smtClean="0"/>
              <a:t> HG </a:t>
            </a:r>
            <a:r>
              <a:rPr lang="nl-NL" sz="1050" dirty="0" err="1" smtClean="0"/>
              <a:t>E-MpM</a:t>
            </a:r>
            <a:endParaRPr lang="nl-NL" sz="1050" dirty="0"/>
          </a:p>
        </p:txBody>
      </p:sp>
      <p:sp>
        <p:nvSpPr>
          <p:cNvPr id="16" name="TextBox 15"/>
          <p:cNvSpPr txBox="1"/>
          <p:nvPr/>
        </p:nvSpPr>
        <p:spPr>
          <a:xfrm>
            <a:off x="3087942" y="4358371"/>
            <a:ext cx="1368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err="1" smtClean="0"/>
              <a:t>Yes</a:t>
            </a:r>
            <a:r>
              <a:rPr lang="nl-NL" sz="1050" dirty="0" smtClean="0"/>
              <a:t>, rare and </a:t>
            </a:r>
            <a:r>
              <a:rPr lang="nl-NL" sz="1050" dirty="0" err="1" smtClean="0"/>
              <a:t>mainly</a:t>
            </a:r>
            <a:r>
              <a:rPr lang="nl-NL" sz="1050" dirty="0" smtClean="0"/>
              <a:t> </a:t>
            </a:r>
            <a:r>
              <a:rPr lang="nl-NL" sz="1050" dirty="0" err="1" smtClean="0"/>
              <a:t>restricted</a:t>
            </a:r>
            <a:r>
              <a:rPr lang="nl-NL" sz="1050" dirty="0" smtClean="0"/>
              <a:t> to </a:t>
            </a:r>
            <a:r>
              <a:rPr lang="nl-NL" sz="1050" dirty="0" err="1" smtClean="0"/>
              <a:t>ELSs</a:t>
            </a:r>
            <a:endParaRPr lang="nl-NL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2907922" y="3833430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smtClean="0"/>
              <a:t>Low</a:t>
            </a:r>
            <a:endParaRPr lang="nl-NL" sz="1050" dirty="0"/>
          </a:p>
        </p:txBody>
      </p:sp>
      <p:sp>
        <p:nvSpPr>
          <p:cNvPr id="18" name="TextBox 17"/>
          <p:cNvSpPr txBox="1"/>
          <p:nvPr/>
        </p:nvSpPr>
        <p:spPr>
          <a:xfrm>
            <a:off x="2907922" y="4132576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err="1" smtClean="0"/>
              <a:t>Yes</a:t>
            </a:r>
            <a:endParaRPr lang="nl-NL" sz="1050" dirty="0"/>
          </a:p>
        </p:txBody>
      </p:sp>
      <p:sp>
        <p:nvSpPr>
          <p:cNvPr id="20" name="Rectangle 19"/>
          <p:cNvSpPr/>
          <p:nvPr/>
        </p:nvSpPr>
        <p:spPr>
          <a:xfrm>
            <a:off x="2979930" y="872224"/>
            <a:ext cx="1656184" cy="3924928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Rectangle 21"/>
          <p:cNvSpPr/>
          <p:nvPr/>
        </p:nvSpPr>
        <p:spPr>
          <a:xfrm>
            <a:off x="4663732" y="873208"/>
            <a:ext cx="1656184" cy="392394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ight Triangle 6"/>
          <p:cNvSpPr/>
          <p:nvPr/>
        </p:nvSpPr>
        <p:spPr>
          <a:xfrm flipH="1">
            <a:off x="2979930" y="1412776"/>
            <a:ext cx="3312368" cy="576064"/>
          </a:xfrm>
          <a:prstGeom prst="rtTriangl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xtBox 7"/>
          <p:cNvSpPr txBox="1"/>
          <p:nvPr/>
        </p:nvSpPr>
        <p:spPr>
          <a:xfrm>
            <a:off x="3195954" y="1770848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 smtClean="0"/>
              <a:t>EZH2 </a:t>
            </a:r>
            <a:r>
              <a:rPr lang="nl-NL" sz="1100" dirty="0" err="1" smtClean="0"/>
              <a:t>expression</a:t>
            </a:r>
            <a:r>
              <a:rPr lang="nl-NL" sz="1100" dirty="0" smtClean="0"/>
              <a:t> </a:t>
            </a:r>
            <a:r>
              <a:rPr lang="nl-NL" sz="1100" dirty="0" err="1" smtClean="0"/>
              <a:t>by</a:t>
            </a:r>
            <a:r>
              <a:rPr lang="nl-NL" sz="1100" dirty="0" smtClean="0"/>
              <a:t> tumor </a:t>
            </a:r>
            <a:r>
              <a:rPr lang="nl-NL" sz="1100" dirty="0" err="1" smtClean="0"/>
              <a:t>cells</a:t>
            </a:r>
            <a:endParaRPr lang="nl-NL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4888142" y="2361510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smtClean="0"/>
              <a:t>No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88142" y="2753310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err="1" smtClean="0"/>
              <a:t>Yes</a:t>
            </a:r>
            <a:r>
              <a:rPr lang="nl-NL" sz="1050" dirty="0" smtClean="0"/>
              <a:t>, rare</a:t>
            </a:r>
            <a:endParaRPr lang="nl-NL" sz="1050" dirty="0"/>
          </a:p>
        </p:txBody>
      </p:sp>
      <p:sp>
        <p:nvSpPr>
          <p:cNvPr id="25" name="TextBox 24"/>
          <p:cNvSpPr txBox="1"/>
          <p:nvPr/>
        </p:nvSpPr>
        <p:spPr>
          <a:xfrm>
            <a:off x="4888142" y="3141069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err="1" smtClean="0"/>
              <a:t>Yes</a:t>
            </a:r>
            <a:r>
              <a:rPr lang="nl-NL" sz="1050" dirty="0" smtClean="0"/>
              <a:t>, </a:t>
            </a:r>
            <a:r>
              <a:rPr lang="nl-NL" sz="1050" dirty="0" err="1" smtClean="0"/>
              <a:t>enriched</a:t>
            </a:r>
            <a:endParaRPr lang="nl-NL" sz="1050" dirty="0"/>
          </a:p>
        </p:txBody>
      </p:sp>
      <p:sp>
        <p:nvSpPr>
          <p:cNvPr id="26" name="TextBox 25"/>
          <p:cNvSpPr txBox="1"/>
          <p:nvPr/>
        </p:nvSpPr>
        <p:spPr>
          <a:xfrm>
            <a:off x="4636114" y="3528414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smtClean="0"/>
              <a:t>No</a:t>
            </a:r>
            <a:endParaRPr lang="nl-NL" sz="1050" dirty="0"/>
          </a:p>
        </p:txBody>
      </p:sp>
      <p:sp>
        <p:nvSpPr>
          <p:cNvPr id="27" name="TextBox 26"/>
          <p:cNvSpPr txBox="1"/>
          <p:nvPr/>
        </p:nvSpPr>
        <p:spPr>
          <a:xfrm>
            <a:off x="4816134" y="4443009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smtClean="0"/>
              <a:t>No</a:t>
            </a:r>
            <a:endParaRPr lang="nl-NL" sz="1050" dirty="0"/>
          </a:p>
        </p:txBody>
      </p:sp>
      <p:sp>
        <p:nvSpPr>
          <p:cNvPr id="28" name="TextBox 27"/>
          <p:cNvSpPr txBox="1"/>
          <p:nvPr/>
        </p:nvSpPr>
        <p:spPr>
          <a:xfrm>
            <a:off x="4636114" y="3833430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smtClean="0"/>
              <a:t>High</a:t>
            </a:r>
            <a:endParaRPr lang="nl-NL" sz="1050" dirty="0"/>
          </a:p>
        </p:txBody>
      </p:sp>
      <p:sp>
        <p:nvSpPr>
          <p:cNvPr id="29" name="TextBox 28"/>
          <p:cNvSpPr txBox="1"/>
          <p:nvPr/>
        </p:nvSpPr>
        <p:spPr>
          <a:xfrm>
            <a:off x="4636114" y="4132576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 smtClean="0"/>
              <a:t>No</a:t>
            </a:r>
            <a:endParaRPr lang="nl-NL" sz="1050" dirty="0"/>
          </a:p>
        </p:txBody>
      </p:sp>
      <p:sp>
        <p:nvSpPr>
          <p:cNvPr id="30" name="TextBox 29"/>
          <p:cNvSpPr txBox="1"/>
          <p:nvPr/>
        </p:nvSpPr>
        <p:spPr>
          <a:xfrm>
            <a:off x="1439610" y="2276872"/>
            <a:ext cx="1512168" cy="430887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100" i="1" dirty="0" smtClean="0"/>
              <a:t>Th1 </a:t>
            </a:r>
            <a:r>
              <a:rPr lang="nl-NL" sz="1100" i="1" dirty="0" err="1" smtClean="0"/>
              <a:t>effector</a:t>
            </a:r>
            <a:r>
              <a:rPr lang="nl-NL" sz="1100" i="1" dirty="0" smtClean="0"/>
              <a:t> T </a:t>
            </a:r>
            <a:r>
              <a:rPr lang="nl-NL" sz="1100" i="1" dirty="0" err="1" smtClean="0"/>
              <a:t>cells</a:t>
            </a:r>
            <a:r>
              <a:rPr lang="nl-NL" sz="1100" i="1" dirty="0" smtClean="0"/>
              <a:t>, IFNG, IL1B</a:t>
            </a:r>
            <a:endParaRPr lang="nl-NL" sz="11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1439694" y="2753310"/>
            <a:ext cx="151200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100" i="1" dirty="0" err="1" smtClean="0"/>
              <a:t>Bregs</a:t>
            </a:r>
            <a:r>
              <a:rPr lang="nl-NL" sz="1100" i="1" dirty="0" smtClean="0"/>
              <a:t>, IL10</a:t>
            </a:r>
            <a:endParaRPr lang="nl-NL" sz="11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439610" y="3056431"/>
            <a:ext cx="1512168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100" i="1" dirty="0" err="1" smtClean="0"/>
              <a:t>TAMs</a:t>
            </a:r>
            <a:r>
              <a:rPr lang="nl-NL" sz="1100" i="1" dirty="0" smtClean="0"/>
              <a:t> CD14+CD163+CD68+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39694" y="3528414"/>
            <a:ext cx="151200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100" i="1" dirty="0" err="1" smtClean="0"/>
              <a:t>TAMs</a:t>
            </a:r>
            <a:r>
              <a:rPr lang="nl-NL" sz="1100" i="1" dirty="0" smtClean="0"/>
              <a:t> CD209+</a:t>
            </a:r>
            <a:endParaRPr lang="nl-NL" sz="11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1439694" y="4443009"/>
            <a:ext cx="151200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100" i="1" dirty="0" smtClean="0"/>
              <a:t>PD1/PDL1</a:t>
            </a:r>
            <a:endParaRPr lang="nl-NL" sz="1100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1439694" y="3833430"/>
            <a:ext cx="151200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100" i="1" dirty="0" smtClean="0"/>
              <a:t>TGFB</a:t>
            </a:r>
            <a:endParaRPr lang="nl-NL" sz="11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1439694" y="4132576"/>
            <a:ext cx="1512000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100" i="1" dirty="0" err="1" smtClean="0"/>
              <a:t>ELSs</a:t>
            </a:r>
            <a:endParaRPr lang="nl-NL" sz="1100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2843808" y="4869160"/>
            <a:ext cx="20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Supplementary Figure S6</a:t>
            </a:r>
            <a:endParaRPr lang="en-GB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79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UMC St Radboud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Marcella</dc:creator>
  <cp:lastModifiedBy>Ale</cp:lastModifiedBy>
  <cp:revision>16</cp:revision>
  <dcterms:created xsi:type="dcterms:W3CDTF">2017-07-05T15:39:57Z</dcterms:created>
  <dcterms:modified xsi:type="dcterms:W3CDTF">2018-07-09T13:35:24Z</dcterms:modified>
</cp:coreProperties>
</file>