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2" r:id="rId2"/>
    <p:sldId id="279" r:id="rId3"/>
    <p:sldId id="267" r:id="rId4"/>
  </p:sldIdLst>
  <p:sldSz cx="6858000" cy="9144000" type="letter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92" y="4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52C34F5-E3CF-4E6B-99BB-C96579520ACA}" type="datetimeFigureOut">
              <a:rPr lang="en-CA"/>
              <a:pPr>
                <a:defRPr/>
              </a:pPr>
              <a:t>31/10/2018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ADD309-286C-46C7-A4E1-DEC9BFAE3EBA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125907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zh-CN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DC91851-C315-4F71-AAFD-35181D4C935C}" type="slidenum">
              <a:rPr lang="en-CA" altLang="zh-CN"/>
              <a:pPr eaLnBrk="1" hangingPunct="1"/>
              <a:t>2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67643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E4504-070E-4381-9178-4E79666AAAEA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E8BBE-9BAD-45DF-8D5D-DE8375B85A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00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8DB74-4941-423F-952F-A0C3D1DB458C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1D246-19C6-430A-B9EA-D3BADB5BDB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73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60263-6F49-4A00-91D4-6C19E28BE200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7CF47-EF66-44FA-9453-B3755D55F5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92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58786-B1B2-441B-9C60-F943BBB11965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29D75-B323-4FAC-B76A-3E7A67D0955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D95BB-A8AC-4FA1-BC51-E1CFF6B25403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1FA11-A3A7-43DB-8E82-B8485C7F2B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88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DD1D-AD47-4DA4-8A17-2CFA4F30CB7A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3FB06-8D03-4F64-A743-C78C09FDD0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18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9D991-66B6-48F5-A9A4-CD14A523FE9B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CBDEA-3FC0-4FB9-97F7-59C12DAAF3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67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A94B2-D0E8-4423-AD16-83A5CF955B72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97DD-6619-484D-96F5-F1C3AA80CE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95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D3D1C-C5B7-4D81-9DCB-8C8D17D8F0E6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F260A-3467-42D7-B588-8A9A31BC13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62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8D0A-DEF5-4D17-A94D-35306CDDB468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76F80-17FE-481E-8CF6-75CC7B65BF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89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A7D2-00A8-4DBF-93AB-CC24EA61574A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D6CCE-4260-4BE1-A2FA-9595D55C5D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78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074AB3-7941-4579-86C8-0C4E17E4269E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  <a:ea typeface="等线"/>
                <a:cs typeface="等线"/>
              </a:defRPr>
            </a:lvl1pPr>
          </a:lstStyle>
          <a:p>
            <a:fld id="{EBA0DE6F-3B08-49C8-BE94-2DF54482811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212"/>
          <p:cNvGrpSpPr>
            <a:grpSpLocks/>
          </p:cNvGrpSpPr>
          <p:nvPr/>
        </p:nvGrpSpPr>
        <p:grpSpPr bwMode="auto">
          <a:xfrm>
            <a:off x="1905000" y="1577975"/>
            <a:ext cx="3128963" cy="809625"/>
            <a:chOff x="1967149" y="2316709"/>
            <a:chExt cx="5962648" cy="1540285"/>
          </a:xfrm>
        </p:grpSpPr>
        <p:pic>
          <p:nvPicPr>
            <p:cNvPr id="2135" name="图片 2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93" t="31038" r="29945" b="61748"/>
            <a:stretch>
              <a:fillRect/>
            </a:stretch>
          </p:blipFill>
          <p:spPr bwMode="auto">
            <a:xfrm>
              <a:off x="3507697" y="2380221"/>
              <a:ext cx="4422099" cy="494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6" name="图片 2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93" t="73224" r="29945" b="21094"/>
            <a:stretch>
              <a:fillRect/>
            </a:stretch>
          </p:blipFill>
          <p:spPr bwMode="auto">
            <a:xfrm>
              <a:off x="3507697" y="3462728"/>
              <a:ext cx="4422099" cy="38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7" name="图片 23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93" t="42404" r="29945" b="50211"/>
            <a:stretch>
              <a:fillRect/>
            </a:stretch>
          </p:blipFill>
          <p:spPr bwMode="auto">
            <a:xfrm>
              <a:off x="3507697" y="2908092"/>
              <a:ext cx="4422100" cy="50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8" name="文本框 236"/>
            <p:cNvSpPr txBox="1">
              <a:spLocks noChangeArrowheads="1"/>
            </p:cNvSpPr>
            <p:nvPr/>
          </p:nvSpPr>
          <p:spPr bwMode="auto">
            <a:xfrm>
              <a:off x="2180674" y="3329294"/>
              <a:ext cx="1514003" cy="52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GAPDH</a:t>
              </a:r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39" name="文本框 237"/>
            <p:cNvSpPr txBox="1">
              <a:spLocks noChangeArrowheads="1"/>
            </p:cNvSpPr>
            <p:nvPr/>
          </p:nvSpPr>
          <p:spPr bwMode="auto">
            <a:xfrm>
              <a:off x="1967149" y="2846786"/>
              <a:ext cx="1673091" cy="52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HMGB1-c</a:t>
              </a:r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40" name="文本框 238"/>
            <p:cNvSpPr txBox="1">
              <a:spLocks noChangeArrowheads="1"/>
            </p:cNvSpPr>
            <p:nvPr/>
          </p:nvSpPr>
          <p:spPr bwMode="auto">
            <a:xfrm>
              <a:off x="1967149" y="2316709"/>
              <a:ext cx="1673091" cy="52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HMGB1-s</a:t>
              </a:r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</p:grpSp>
      <p:sp>
        <p:nvSpPr>
          <p:cNvPr id="2051" name="文本框 223"/>
          <p:cNvSpPr txBox="1">
            <a:spLocks noChangeArrowheads="1"/>
          </p:cNvSpPr>
          <p:nvPr/>
        </p:nvSpPr>
        <p:spPr bwMode="auto">
          <a:xfrm>
            <a:off x="3435350" y="1312863"/>
            <a:ext cx="409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4h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cxnSp>
        <p:nvCxnSpPr>
          <p:cNvPr id="225" name="直接连接符 224"/>
          <p:cNvCxnSpPr/>
          <p:nvPr/>
        </p:nvCxnSpPr>
        <p:spPr bwMode="auto">
          <a:xfrm>
            <a:off x="3422650" y="1560513"/>
            <a:ext cx="4222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接连接符 229"/>
          <p:cNvCxnSpPr/>
          <p:nvPr/>
        </p:nvCxnSpPr>
        <p:spPr bwMode="auto">
          <a:xfrm>
            <a:off x="3956050" y="1560513"/>
            <a:ext cx="42068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 bwMode="auto">
          <a:xfrm>
            <a:off x="4516438" y="1560513"/>
            <a:ext cx="42068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5" name="文本框 231"/>
          <p:cNvSpPr txBox="1">
            <a:spLocks noChangeArrowheads="1"/>
          </p:cNvSpPr>
          <p:nvPr/>
        </p:nvSpPr>
        <p:spPr bwMode="auto">
          <a:xfrm>
            <a:off x="3954463" y="1312863"/>
            <a:ext cx="422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12h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2056" name="文本框 232"/>
          <p:cNvSpPr txBox="1">
            <a:spLocks noChangeArrowheads="1"/>
          </p:cNvSpPr>
          <p:nvPr/>
        </p:nvSpPr>
        <p:spPr bwMode="auto">
          <a:xfrm>
            <a:off x="4516438" y="1312863"/>
            <a:ext cx="420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24h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cxnSp>
        <p:nvCxnSpPr>
          <p:cNvPr id="600" name="直接连接符 599"/>
          <p:cNvCxnSpPr/>
          <p:nvPr/>
        </p:nvCxnSpPr>
        <p:spPr bwMode="auto">
          <a:xfrm>
            <a:off x="2813050" y="1555750"/>
            <a:ext cx="42068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文本框 600"/>
          <p:cNvSpPr txBox="1">
            <a:spLocks noChangeArrowheads="1"/>
          </p:cNvSpPr>
          <p:nvPr/>
        </p:nvSpPr>
        <p:spPr bwMode="auto">
          <a:xfrm>
            <a:off x="2813050" y="1306513"/>
            <a:ext cx="420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0h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grpSp>
        <p:nvGrpSpPr>
          <p:cNvPr id="2059" name="组合 168"/>
          <p:cNvGrpSpPr>
            <a:grpSpLocks/>
          </p:cNvGrpSpPr>
          <p:nvPr/>
        </p:nvGrpSpPr>
        <p:grpSpPr bwMode="auto">
          <a:xfrm>
            <a:off x="2009775" y="5113338"/>
            <a:ext cx="3024188" cy="2054225"/>
            <a:chOff x="3476396" y="2580388"/>
            <a:chExt cx="3023686" cy="2054229"/>
          </a:xfrm>
        </p:grpSpPr>
        <p:grpSp>
          <p:nvGrpSpPr>
            <p:cNvPr id="2097" name="组合 162"/>
            <p:cNvGrpSpPr>
              <a:grpSpLocks/>
            </p:cNvGrpSpPr>
            <p:nvPr/>
          </p:nvGrpSpPr>
          <p:grpSpPr bwMode="auto">
            <a:xfrm>
              <a:off x="4139982" y="2722092"/>
              <a:ext cx="2360100" cy="1630800"/>
              <a:chOff x="909142" y="4717824"/>
              <a:chExt cx="2360100" cy="1630800"/>
            </a:xfrm>
          </p:grpSpPr>
          <p:grpSp>
            <p:nvGrpSpPr>
              <p:cNvPr id="2109" name="组合 444"/>
              <p:cNvGrpSpPr>
                <a:grpSpLocks/>
              </p:cNvGrpSpPr>
              <p:nvPr/>
            </p:nvGrpSpPr>
            <p:grpSpPr bwMode="auto">
              <a:xfrm>
                <a:off x="1116049" y="4981403"/>
                <a:ext cx="450000" cy="1364856"/>
                <a:chOff x="2022632" y="2897970"/>
                <a:chExt cx="238322" cy="1430865"/>
              </a:xfrm>
            </p:grpSpPr>
            <p:sp>
              <p:nvSpPr>
                <p:cNvPr id="2131" name="Rectangle 79"/>
                <p:cNvSpPr>
                  <a:spLocks noChangeArrowheads="1"/>
                </p:cNvSpPr>
                <p:nvPr/>
              </p:nvSpPr>
              <p:spPr bwMode="auto">
                <a:xfrm>
                  <a:off x="2022632" y="3108254"/>
                  <a:ext cx="238322" cy="1220581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32" name="Freeform 80"/>
                <p:cNvSpPr>
                  <a:spLocks/>
                </p:cNvSpPr>
                <p:nvPr/>
              </p:nvSpPr>
              <p:spPr bwMode="auto">
                <a:xfrm>
                  <a:off x="2022632" y="3108254"/>
                  <a:ext cx="236453" cy="1214973"/>
                </a:xfrm>
                <a:custGeom>
                  <a:avLst/>
                  <a:gdLst>
                    <a:gd name="T0" fmla="*/ 0 w 167"/>
                    <a:gd name="T1" fmla="*/ 2147483647 h 854"/>
                    <a:gd name="T2" fmla="*/ 0 w 167"/>
                    <a:gd name="T3" fmla="*/ 2147483647 h 854"/>
                    <a:gd name="T4" fmla="*/ 0 w 167"/>
                    <a:gd name="T5" fmla="*/ 0 h 854"/>
                    <a:gd name="T6" fmla="*/ 2147483647 w 167"/>
                    <a:gd name="T7" fmla="*/ 0 h 854"/>
                    <a:gd name="T8" fmla="*/ 2147483647 w 167"/>
                    <a:gd name="T9" fmla="*/ 2147483647 h 8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7"/>
                    <a:gd name="T16" fmla="*/ 0 h 854"/>
                    <a:gd name="T17" fmla="*/ 167 w 167"/>
                    <a:gd name="T18" fmla="*/ 854 h 8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7" h="854">
                      <a:moveTo>
                        <a:pt x="0" y="854"/>
                      </a:moveTo>
                      <a:lnTo>
                        <a:pt x="0" y="854"/>
                      </a:lnTo>
                      <a:lnTo>
                        <a:pt x="0" y="0"/>
                      </a:lnTo>
                      <a:lnTo>
                        <a:pt x="167" y="0"/>
                      </a:lnTo>
                      <a:lnTo>
                        <a:pt x="167" y="854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3" name="Freeform 81"/>
                <p:cNvSpPr>
                  <a:spLocks/>
                </p:cNvSpPr>
                <p:nvPr/>
              </p:nvSpPr>
              <p:spPr bwMode="auto">
                <a:xfrm>
                  <a:off x="2082446" y="2897970"/>
                  <a:ext cx="118694" cy="0"/>
                </a:xfrm>
                <a:custGeom>
                  <a:avLst/>
                  <a:gdLst>
                    <a:gd name="T0" fmla="*/ 0 w 84"/>
                    <a:gd name="T1" fmla="*/ 2147483647 w 84"/>
                    <a:gd name="T2" fmla="*/ 0 w 84"/>
                    <a:gd name="T3" fmla="*/ 0 60000 65536"/>
                    <a:gd name="T4" fmla="*/ 0 60000 65536"/>
                    <a:gd name="T5" fmla="*/ 0 60000 65536"/>
                    <a:gd name="T6" fmla="*/ 0 w 84"/>
                    <a:gd name="T7" fmla="*/ 84 w 84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T6" t="0" r="T7" b="0"/>
                  <a:pathLst>
                    <a:path w="84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4" name="Line 82"/>
                <p:cNvSpPr>
                  <a:spLocks noChangeShapeType="1"/>
                </p:cNvSpPr>
                <p:nvPr/>
              </p:nvSpPr>
              <p:spPr bwMode="auto">
                <a:xfrm>
                  <a:off x="2141326" y="2897970"/>
                  <a:ext cx="0" cy="2102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10" name="组合 445"/>
              <p:cNvGrpSpPr>
                <a:grpSpLocks/>
              </p:cNvGrpSpPr>
              <p:nvPr/>
            </p:nvGrpSpPr>
            <p:grpSpPr bwMode="auto">
              <a:xfrm>
                <a:off x="1656463" y="5329972"/>
                <a:ext cx="450000" cy="1016287"/>
                <a:chOff x="2308618" y="3263397"/>
                <a:chExt cx="238322" cy="1065438"/>
              </a:xfrm>
            </p:grpSpPr>
            <p:sp>
              <p:nvSpPr>
                <p:cNvPr id="2127" name="Rectangle 83"/>
                <p:cNvSpPr>
                  <a:spLocks noChangeArrowheads="1"/>
                </p:cNvSpPr>
                <p:nvPr/>
              </p:nvSpPr>
              <p:spPr bwMode="auto">
                <a:xfrm>
                  <a:off x="2308618" y="3377417"/>
                  <a:ext cx="238322" cy="951418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8" name="Freeform 84"/>
                <p:cNvSpPr>
                  <a:spLocks/>
                </p:cNvSpPr>
                <p:nvPr/>
              </p:nvSpPr>
              <p:spPr bwMode="auto">
                <a:xfrm>
                  <a:off x="2308618" y="3377417"/>
                  <a:ext cx="236453" cy="945810"/>
                </a:xfrm>
                <a:custGeom>
                  <a:avLst/>
                  <a:gdLst>
                    <a:gd name="T0" fmla="*/ 0 w 167"/>
                    <a:gd name="T1" fmla="*/ 2147483647 h 665"/>
                    <a:gd name="T2" fmla="*/ 0 w 167"/>
                    <a:gd name="T3" fmla="*/ 2147483647 h 665"/>
                    <a:gd name="T4" fmla="*/ 0 w 167"/>
                    <a:gd name="T5" fmla="*/ 0 h 665"/>
                    <a:gd name="T6" fmla="*/ 2147483647 w 167"/>
                    <a:gd name="T7" fmla="*/ 0 h 665"/>
                    <a:gd name="T8" fmla="*/ 2147483647 w 167"/>
                    <a:gd name="T9" fmla="*/ 2147483647 h 6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7"/>
                    <a:gd name="T16" fmla="*/ 0 h 665"/>
                    <a:gd name="T17" fmla="*/ 167 w 167"/>
                    <a:gd name="T18" fmla="*/ 665 h 6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7" h="665">
                      <a:moveTo>
                        <a:pt x="0" y="665"/>
                      </a:moveTo>
                      <a:lnTo>
                        <a:pt x="0" y="665"/>
                      </a:lnTo>
                      <a:lnTo>
                        <a:pt x="0" y="0"/>
                      </a:lnTo>
                      <a:lnTo>
                        <a:pt x="167" y="0"/>
                      </a:lnTo>
                      <a:lnTo>
                        <a:pt x="167" y="66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9" name="Freeform 85"/>
                <p:cNvSpPr>
                  <a:spLocks/>
                </p:cNvSpPr>
                <p:nvPr/>
              </p:nvSpPr>
              <p:spPr bwMode="auto">
                <a:xfrm>
                  <a:off x="2368432" y="3263397"/>
                  <a:ext cx="118694" cy="0"/>
                </a:xfrm>
                <a:custGeom>
                  <a:avLst/>
                  <a:gdLst>
                    <a:gd name="T0" fmla="*/ 0 w 84"/>
                    <a:gd name="T1" fmla="*/ 2147483647 w 84"/>
                    <a:gd name="T2" fmla="*/ 0 w 84"/>
                    <a:gd name="T3" fmla="*/ 0 60000 65536"/>
                    <a:gd name="T4" fmla="*/ 0 60000 65536"/>
                    <a:gd name="T5" fmla="*/ 0 60000 65536"/>
                    <a:gd name="T6" fmla="*/ 0 w 84"/>
                    <a:gd name="T7" fmla="*/ 84 w 84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T6" t="0" r="T7" b="0"/>
                  <a:pathLst>
                    <a:path w="84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0" name="Line 86"/>
                <p:cNvSpPr>
                  <a:spLocks noChangeShapeType="1"/>
                </p:cNvSpPr>
                <p:nvPr/>
              </p:nvSpPr>
              <p:spPr bwMode="auto">
                <a:xfrm>
                  <a:off x="2427312" y="3263397"/>
                  <a:ext cx="0" cy="1140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11" name="组合 446"/>
              <p:cNvGrpSpPr>
                <a:grpSpLocks/>
              </p:cNvGrpSpPr>
              <p:nvPr/>
            </p:nvGrpSpPr>
            <p:grpSpPr bwMode="auto">
              <a:xfrm>
                <a:off x="2200743" y="5280050"/>
                <a:ext cx="450000" cy="1066210"/>
                <a:chOff x="2594604" y="3211060"/>
                <a:chExt cx="238322" cy="1117775"/>
              </a:xfrm>
            </p:grpSpPr>
            <p:sp>
              <p:nvSpPr>
                <p:cNvPr id="2123" name="Rectangle 87"/>
                <p:cNvSpPr>
                  <a:spLocks noChangeArrowheads="1"/>
                </p:cNvSpPr>
                <p:nvPr/>
              </p:nvSpPr>
              <p:spPr bwMode="auto">
                <a:xfrm>
                  <a:off x="2594604" y="3311996"/>
                  <a:ext cx="238322" cy="1016839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4" name="Freeform 88"/>
                <p:cNvSpPr>
                  <a:spLocks/>
                </p:cNvSpPr>
                <p:nvPr/>
              </p:nvSpPr>
              <p:spPr bwMode="auto">
                <a:xfrm>
                  <a:off x="2594604" y="3311996"/>
                  <a:ext cx="236453" cy="1011232"/>
                </a:xfrm>
                <a:custGeom>
                  <a:avLst/>
                  <a:gdLst>
                    <a:gd name="T0" fmla="*/ 0 w 167"/>
                    <a:gd name="T1" fmla="*/ 2147483647 h 711"/>
                    <a:gd name="T2" fmla="*/ 0 w 167"/>
                    <a:gd name="T3" fmla="*/ 2147483647 h 711"/>
                    <a:gd name="T4" fmla="*/ 0 w 167"/>
                    <a:gd name="T5" fmla="*/ 0 h 711"/>
                    <a:gd name="T6" fmla="*/ 2147483647 w 167"/>
                    <a:gd name="T7" fmla="*/ 0 h 711"/>
                    <a:gd name="T8" fmla="*/ 2147483647 w 167"/>
                    <a:gd name="T9" fmla="*/ 2147483647 h 7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7"/>
                    <a:gd name="T16" fmla="*/ 0 h 711"/>
                    <a:gd name="T17" fmla="*/ 167 w 167"/>
                    <a:gd name="T18" fmla="*/ 711 h 7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7" h="711">
                      <a:moveTo>
                        <a:pt x="0" y="711"/>
                      </a:moveTo>
                      <a:lnTo>
                        <a:pt x="0" y="711"/>
                      </a:lnTo>
                      <a:lnTo>
                        <a:pt x="0" y="0"/>
                      </a:lnTo>
                      <a:lnTo>
                        <a:pt x="167" y="0"/>
                      </a:lnTo>
                      <a:lnTo>
                        <a:pt x="167" y="71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5" name="Freeform 89"/>
                <p:cNvSpPr>
                  <a:spLocks/>
                </p:cNvSpPr>
                <p:nvPr/>
              </p:nvSpPr>
              <p:spPr bwMode="auto">
                <a:xfrm>
                  <a:off x="2654418" y="3211060"/>
                  <a:ext cx="118694" cy="0"/>
                </a:xfrm>
                <a:custGeom>
                  <a:avLst/>
                  <a:gdLst>
                    <a:gd name="T0" fmla="*/ 0 w 84"/>
                    <a:gd name="T1" fmla="*/ 2147483647 w 84"/>
                    <a:gd name="T2" fmla="*/ 0 w 84"/>
                    <a:gd name="T3" fmla="*/ 0 60000 65536"/>
                    <a:gd name="T4" fmla="*/ 0 60000 65536"/>
                    <a:gd name="T5" fmla="*/ 0 60000 65536"/>
                    <a:gd name="T6" fmla="*/ 0 w 84"/>
                    <a:gd name="T7" fmla="*/ 84 w 84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T6" t="0" r="T7" b="0"/>
                  <a:pathLst>
                    <a:path w="84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6" name="Line 90"/>
                <p:cNvSpPr>
                  <a:spLocks noChangeShapeType="1"/>
                </p:cNvSpPr>
                <p:nvPr/>
              </p:nvSpPr>
              <p:spPr bwMode="auto">
                <a:xfrm>
                  <a:off x="2713298" y="3211060"/>
                  <a:ext cx="0" cy="1009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12" name="组合 448"/>
              <p:cNvGrpSpPr>
                <a:grpSpLocks/>
              </p:cNvGrpSpPr>
              <p:nvPr/>
            </p:nvGrpSpPr>
            <p:grpSpPr bwMode="auto">
              <a:xfrm>
                <a:off x="2745023" y="5456562"/>
                <a:ext cx="450000" cy="889697"/>
                <a:chOff x="2880590" y="3396109"/>
                <a:chExt cx="238322" cy="932726"/>
              </a:xfrm>
            </p:grpSpPr>
            <p:sp>
              <p:nvSpPr>
                <p:cNvPr id="2119" name="Rectangle 91"/>
                <p:cNvSpPr>
                  <a:spLocks noChangeArrowheads="1"/>
                </p:cNvSpPr>
                <p:nvPr/>
              </p:nvSpPr>
              <p:spPr bwMode="auto">
                <a:xfrm>
                  <a:off x="2880590" y="3483961"/>
                  <a:ext cx="238322" cy="844874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0" name="Freeform 92"/>
                <p:cNvSpPr>
                  <a:spLocks/>
                </p:cNvSpPr>
                <p:nvPr/>
              </p:nvSpPr>
              <p:spPr bwMode="auto">
                <a:xfrm>
                  <a:off x="2880590" y="3483961"/>
                  <a:ext cx="236453" cy="839266"/>
                </a:xfrm>
                <a:custGeom>
                  <a:avLst/>
                  <a:gdLst>
                    <a:gd name="T0" fmla="*/ 0 w 167"/>
                    <a:gd name="T1" fmla="*/ 2147483647 h 590"/>
                    <a:gd name="T2" fmla="*/ 0 w 167"/>
                    <a:gd name="T3" fmla="*/ 2147483647 h 590"/>
                    <a:gd name="T4" fmla="*/ 0 w 167"/>
                    <a:gd name="T5" fmla="*/ 0 h 590"/>
                    <a:gd name="T6" fmla="*/ 2147483647 w 167"/>
                    <a:gd name="T7" fmla="*/ 0 h 590"/>
                    <a:gd name="T8" fmla="*/ 2147483647 w 167"/>
                    <a:gd name="T9" fmla="*/ 2147483647 h 5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7"/>
                    <a:gd name="T16" fmla="*/ 0 h 590"/>
                    <a:gd name="T17" fmla="*/ 167 w 167"/>
                    <a:gd name="T18" fmla="*/ 590 h 5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7" h="590">
                      <a:moveTo>
                        <a:pt x="0" y="590"/>
                      </a:moveTo>
                      <a:lnTo>
                        <a:pt x="0" y="590"/>
                      </a:lnTo>
                      <a:lnTo>
                        <a:pt x="0" y="0"/>
                      </a:lnTo>
                      <a:lnTo>
                        <a:pt x="167" y="0"/>
                      </a:lnTo>
                      <a:lnTo>
                        <a:pt x="167" y="59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1" name="Freeform 93"/>
                <p:cNvSpPr>
                  <a:spLocks/>
                </p:cNvSpPr>
                <p:nvPr/>
              </p:nvSpPr>
              <p:spPr bwMode="auto">
                <a:xfrm>
                  <a:off x="2940404" y="3396109"/>
                  <a:ext cx="118694" cy="0"/>
                </a:xfrm>
                <a:custGeom>
                  <a:avLst/>
                  <a:gdLst>
                    <a:gd name="T0" fmla="*/ 0 w 84"/>
                    <a:gd name="T1" fmla="*/ 2147483647 w 84"/>
                    <a:gd name="T2" fmla="*/ 0 w 84"/>
                    <a:gd name="T3" fmla="*/ 0 60000 65536"/>
                    <a:gd name="T4" fmla="*/ 0 60000 65536"/>
                    <a:gd name="T5" fmla="*/ 0 60000 65536"/>
                    <a:gd name="T6" fmla="*/ 0 w 84"/>
                    <a:gd name="T7" fmla="*/ 84 w 84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T6" t="0" r="T7" b="0"/>
                  <a:pathLst>
                    <a:path w="84">
                      <a:moveTo>
                        <a:pt x="0" y="0"/>
                      </a:moveTo>
                      <a:lnTo>
                        <a:pt x="84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2" name="Line 94"/>
                <p:cNvSpPr>
                  <a:spLocks noChangeShapeType="1"/>
                </p:cNvSpPr>
                <p:nvPr/>
              </p:nvSpPr>
              <p:spPr bwMode="auto">
                <a:xfrm>
                  <a:off x="3000218" y="3396109"/>
                  <a:ext cx="0" cy="8785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13" name="Line 96"/>
              <p:cNvSpPr>
                <a:spLocks noChangeShapeType="1"/>
              </p:cNvSpPr>
              <p:nvPr/>
            </p:nvSpPr>
            <p:spPr bwMode="auto">
              <a:xfrm>
                <a:off x="996078" y="6348624"/>
                <a:ext cx="22731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4" name="Line 113"/>
              <p:cNvSpPr>
                <a:spLocks noChangeShapeType="1"/>
              </p:cNvSpPr>
              <p:nvPr/>
            </p:nvSpPr>
            <p:spPr bwMode="auto">
              <a:xfrm flipV="1">
                <a:off x="996076" y="4717824"/>
                <a:ext cx="0" cy="162784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5" name="Line 114"/>
              <p:cNvSpPr>
                <a:spLocks noChangeShapeType="1"/>
              </p:cNvSpPr>
              <p:nvPr/>
            </p:nvSpPr>
            <p:spPr bwMode="auto">
              <a:xfrm flipH="1">
                <a:off x="909142" y="6348624"/>
                <a:ext cx="8693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6" name="Line 116"/>
              <p:cNvSpPr>
                <a:spLocks noChangeShapeType="1"/>
              </p:cNvSpPr>
              <p:nvPr/>
            </p:nvSpPr>
            <p:spPr bwMode="auto">
              <a:xfrm flipH="1">
                <a:off x="909142" y="5806604"/>
                <a:ext cx="8693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7" name="Line 118"/>
              <p:cNvSpPr>
                <a:spLocks noChangeShapeType="1"/>
              </p:cNvSpPr>
              <p:nvPr/>
            </p:nvSpPr>
            <p:spPr bwMode="auto">
              <a:xfrm flipH="1">
                <a:off x="909142" y="5263693"/>
                <a:ext cx="8693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8" name="Line 120"/>
              <p:cNvSpPr>
                <a:spLocks noChangeShapeType="1"/>
              </p:cNvSpPr>
              <p:nvPr/>
            </p:nvSpPr>
            <p:spPr bwMode="auto">
              <a:xfrm flipH="1">
                <a:off x="909142" y="4720782"/>
                <a:ext cx="8693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98" name="组合 164"/>
            <p:cNvGrpSpPr>
              <a:grpSpLocks/>
            </p:cNvGrpSpPr>
            <p:nvPr/>
          </p:nvGrpSpPr>
          <p:grpSpPr bwMode="auto">
            <a:xfrm>
              <a:off x="3948327" y="2628013"/>
              <a:ext cx="153888" cy="1815036"/>
              <a:chOff x="395554" y="4920127"/>
              <a:chExt cx="153888" cy="1815036"/>
            </a:xfrm>
          </p:grpSpPr>
          <p:sp>
            <p:nvSpPr>
              <p:cNvPr id="2105" name="Rectangle 115"/>
              <p:cNvSpPr>
                <a:spLocks noChangeArrowheads="1"/>
              </p:cNvSpPr>
              <p:nvPr/>
            </p:nvSpPr>
            <p:spPr bwMode="auto">
              <a:xfrm>
                <a:off x="472498" y="6550497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0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6" name="Rectangle 117"/>
              <p:cNvSpPr>
                <a:spLocks noChangeArrowheads="1"/>
              </p:cNvSpPr>
              <p:nvPr/>
            </p:nvSpPr>
            <p:spPr bwMode="auto">
              <a:xfrm>
                <a:off x="472498" y="6009904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5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7" name="Rectangle 119"/>
              <p:cNvSpPr>
                <a:spLocks noChangeArrowheads="1"/>
              </p:cNvSpPr>
              <p:nvPr/>
            </p:nvSpPr>
            <p:spPr bwMode="auto">
              <a:xfrm>
                <a:off x="395554" y="5470245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10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8" name="Rectangle 121"/>
              <p:cNvSpPr>
                <a:spLocks noChangeArrowheads="1"/>
              </p:cNvSpPr>
              <p:nvPr/>
            </p:nvSpPr>
            <p:spPr bwMode="auto">
              <a:xfrm>
                <a:off x="395554" y="4920127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15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099" name="Rectangle 128"/>
            <p:cNvSpPr>
              <a:spLocks noChangeArrowheads="1"/>
            </p:cNvSpPr>
            <p:nvPr/>
          </p:nvSpPr>
          <p:spPr bwMode="auto">
            <a:xfrm rot="-5400000">
              <a:off x="2625432" y="3431352"/>
              <a:ext cx="18865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Intracellular HMGB1/GAPDH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00" name="Rectangle 129"/>
            <p:cNvSpPr>
              <a:spLocks noChangeArrowheads="1"/>
            </p:cNvSpPr>
            <p:nvPr/>
          </p:nvSpPr>
          <p:spPr bwMode="auto">
            <a:xfrm rot="-5400000">
              <a:off x="3332259" y="3431352"/>
              <a:ext cx="93488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(Fold changes)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01" name="Rectangle 98"/>
            <p:cNvSpPr>
              <a:spLocks noChangeArrowheads="1"/>
            </p:cNvSpPr>
            <p:nvPr/>
          </p:nvSpPr>
          <p:spPr bwMode="auto">
            <a:xfrm>
              <a:off x="4318826" y="4370021"/>
              <a:ext cx="40054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0h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02" name="Rectangle 98"/>
            <p:cNvSpPr>
              <a:spLocks noChangeArrowheads="1"/>
            </p:cNvSpPr>
            <p:nvPr/>
          </p:nvSpPr>
          <p:spPr bwMode="auto">
            <a:xfrm>
              <a:off x="4910566" y="4370021"/>
              <a:ext cx="400545" cy="264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4h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03" name="Rectangle 98"/>
            <p:cNvSpPr>
              <a:spLocks noChangeArrowheads="1"/>
            </p:cNvSpPr>
            <p:nvPr/>
          </p:nvSpPr>
          <p:spPr bwMode="auto">
            <a:xfrm>
              <a:off x="5448114" y="4370021"/>
              <a:ext cx="400545" cy="264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12h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104" name="Rectangle 98"/>
            <p:cNvSpPr>
              <a:spLocks noChangeArrowheads="1"/>
            </p:cNvSpPr>
            <p:nvPr/>
          </p:nvSpPr>
          <p:spPr bwMode="auto">
            <a:xfrm>
              <a:off x="6012326" y="4370021"/>
              <a:ext cx="400545" cy="264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24h</a:t>
              </a:r>
              <a:endParaRPr lang="zh-CN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60" name="组合 8"/>
          <p:cNvGrpSpPr>
            <a:grpSpLocks/>
          </p:cNvGrpSpPr>
          <p:nvPr/>
        </p:nvGrpSpPr>
        <p:grpSpPr bwMode="auto">
          <a:xfrm>
            <a:off x="2030413" y="2773363"/>
            <a:ext cx="2955925" cy="2041525"/>
            <a:chOff x="314189" y="2593253"/>
            <a:chExt cx="2955053" cy="2041364"/>
          </a:xfrm>
        </p:grpSpPr>
        <p:grpSp>
          <p:nvGrpSpPr>
            <p:cNvPr id="2065" name="组合 169"/>
            <p:cNvGrpSpPr>
              <a:grpSpLocks/>
            </p:cNvGrpSpPr>
            <p:nvPr/>
          </p:nvGrpSpPr>
          <p:grpSpPr bwMode="auto">
            <a:xfrm>
              <a:off x="314189" y="2593253"/>
              <a:ext cx="2955053" cy="2041364"/>
              <a:chOff x="314189" y="2593253"/>
              <a:chExt cx="2955053" cy="2041364"/>
            </a:xfrm>
          </p:grpSpPr>
          <p:sp>
            <p:nvSpPr>
              <p:cNvPr id="2069" name="Rectangle 128"/>
              <p:cNvSpPr>
                <a:spLocks noChangeArrowheads="1"/>
              </p:cNvSpPr>
              <p:nvPr/>
            </p:nvSpPr>
            <p:spPr bwMode="auto">
              <a:xfrm rot="-5400000">
                <a:off x="-536775" y="3444217"/>
                <a:ext cx="188659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Supernatant HMGB1/GAPDH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0" name="Rectangle 129"/>
              <p:cNvSpPr>
                <a:spLocks noChangeArrowheads="1"/>
              </p:cNvSpPr>
              <p:nvPr/>
            </p:nvSpPr>
            <p:spPr bwMode="auto">
              <a:xfrm rot="-5400000">
                <a:off x="170052" y="3421391"/>
                <a:ext cx="934885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(Fold changes)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1" name="Rectangle 98"/>
              <p:cNvSpPr>
                <a:spLocks noChangeArrowheads="1"/>
              </p:cNvSpPr>
              <p:nvPr/>
            </p:nvSpPr>
            <p:spPr bwMode="auto">
              <a:xfrm>
                <a:off x="1095072" y="4370021"/>
                <a:ext cx="400545" cy="184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0h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072" name="组合 163"/>
              <p:cNvGrpSpPr>
                <a:grpSpLocks/>
              </p:cNvGrpSpPr>
              <p:nvPr/>
            </p:nvGrpSpPr>
            <p:grpSpPr bwMode="auto">
              <a:xfrm>
                <a:off x="947984" y="2722751"/>
                <a:ext cx="2321258" cy="1630675"/>
                <a:chOff x="947984" y="2722751"/>
                <a:chExt cx="2321258" cy="1630675"/>
              </a:xfrm>
            </p:grpSpPr>
            <p:sp>
              <p:nvSpPr>
                <p:cNvPr id="2080" name="Line 96"/>
                <p:cNvSpPr>
                  <a:spLocks noChangeShapeType="1"/>
                </p:cNvSpPr>
                <p:nvPr/>
              </p:nvSpPr>
              <p:spPr bwMode="auto">
                <a:xfrm>
                  <a:off x="992320" y="4352459"/>
                  <a:ext cx="227692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81" name="组合 26"/>
                <p:cNvGrpSpPr>
                  <a:grpSpLocks/>
                </p:cNvGrpSpPr>
                <p:nvPr/>
              </p:nvGrpSpPr>
              <p:grpSpPr bwMode="auto">
                <a:xfrm>
                  <a:off x="1656453" y="4289148"/>
                  <a:ext cx="450010" cy="64278"/>
                  <a:chOff x="1384270" y="4284649"/>
                  <a:chExt cx="483798" cy="44861"/>
                </a:xfrm>
              </p:grpSpPr>
              <p:sp>
                <p:nvSpPr>
                  <p:cNvPr id="2094" name="Freeform 68"/>
                  <p:cNvSpPr>
                    <a:spLocks/>
                  </p:cNvSpPr>
                  <p:nvPr/>
                </p:nvSpPr>
                <p:spPr bwMode="auto">
                  <a:xfrm>
                    <a:off x="1384270" y="4293995"/>
                    <a:ext cx="483798" cy="35515"/>
                  </a:xfrm>
                  <a:custGeom>
                    <a:avLst/>
                    <a:gdLst>
                      <a:gd name="T0" fmla="*/ 0 w 167"/>
                      <a:gd name="T1" fmla="*/ 2147483647 h 25"/>
                      <a:gd name="T2" fmla="*/ 0 w 167"/>
                      <a:gd name="T3" fmla="*/ 2147483647 h 25"/>
                      <a:gd name="T4" fmla="*/ 0 w 167"/>
                      <a:gd name="T5" fmla="*/ 0 h 25"/>
                      <a:gd name="T6" fmla="*/ 2147483647 w 167"/>
                      <a:gd name="T7" fmla="*/ 0 h 25"/>
                      <a:gd name="T8" fmla="*/ 2147483647 w 167"/>
                      <a:gd name="T9" fmla="*/ 2147483647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67"/>
                      <a:gd name="T16" fmla="*/ 0 h 25"/>
                      <a:gd name="T17" fmla="*/ 167 w 167"/>
                      <a:gd name="T18" fmla="*/ 25 h 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67" h="25">
                        <a:moveTo>
                          <a:pt x="0" y="25"/>
                        </a:moveTo>
                        <a:lnTo>
                          <a:pt x="0" y="25"/>
                        </a:lnTo>
                        <a:lnTo>
                          <a:pt x="0" y="0"/>
                        </a:lnTo>
                        <a:lnTo>
                          <a:pt x="167" y="0"/>
                        </a:lnTo>
                        <a:lnTo>
                          <a:pt x="167" y="25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5" name="Freeform 69"/>
                  <p:cNvSpPr>
                    <a:spLocks/>
                  </p:cNvSpPr>
                  <p:nvPr/>
                </p:nvSpPr>
                <p:spPr bwMode="auto">
                  <a:xfrm>
                    <a:off x="1504740" y="4284649"/>
                    <a:ext cx="242856" cy="0"/>
                  </a:xfrm>
                  <a:custGeom>
                    <a:avLst/>
                    <a:gdLst>
                      <a:gd name="T0" fmla="*/ 0 w 84"/>
                      <a:gd name="T1" fmla="*/ 2147483647 w 84"/>
                      <a:gd name="T2" fmla="*/ 0 w 84"/>
                      <a:gd name="T3" fmla="*/ 0 60000 65536"/>
                      <a:gd name="T4" fmla="*/ 0 60000 65536"/>
                      <a:gd name="T5" fmla="*/ 0 60000 65536"/>
                      <a:gd name="T6" fmla="*/ 0 w 84"/>
                      <a:gd name="T7" fmla="*/ 84 w 84"/>
                    </a:gdLst>
                    <a:ahLst/>
                    <a:cxnLst>
                      <a:cxn ang="T3">
                        <a:pos x="T0" y="0"/>
                      </a:cxn>
                      <a:cxn ang="T4">
                        <a:pos x="T1" y="0"/>
                      </a:cxn>
                      <a:cxn ang="T5">
                        <a:pos x="T2" y="0"/>
                      </a:cxn>
                    </a:cxnLst>
                    <a:rect l="T6" t="0" r="T7" b="0"/>
                    <a:pathLst>
                      <a:path w="84">
                        <a:moveTo>
                          <a:pt x="0" y="0"/>
                        </a:moveTo>
                        <a:lnTo>
                          <a:pt x="8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6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27123" y="4284649"/>
                    <a:ext cx="0" cy="934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82" name="组合 27"/>
                <p:cNvGrpSpPr>
                  <a:grpSpLocks/>
                </p:cNvGrpSpPr>
                <p:nvPr/>
              </p:nvGrpSpPr>
              <p:grpSpPr bwMode="auto">
                <a:xfrm>
                  <a:off x="2200733" y="3532546"/>
                  <a:ext cx="450010" cy="820880"/>
                  <a:chOff x="1969416" y="3756603"/>
                  <a:chExt cx="483798" cy="572907"/>
                </a:xfrm>
              </p:grpSpPr>
              <p:sp>
                <p:nvSpPr>
                  <p:cNvPr id="2091" name="Freeform 72"/>
                  <p:cNvSpPr>
                    <a:spLocks/>
                  </p:cNvSpPr>
                  <p:nvPr/>
                </p:nvSpPr>
                <p:spPr bwMode="auto">
                  <a:xfrm>
                    <a:off x="1969416" y="3799594"/>
                    <a:ext cx="483798" cy="529916"/>
                  </a:xfrm>
                  <a:custGeom>
                    <a:avLst/>
                    <a:gdLst>
                      <a:gd name="T0" fmla="*/ 0 w 167"/>
                      <a:gd name="T1" fmla="*/ 2147483647 h 373"/>
                      <a:gd name="T2" fmla="*/ 0 w 167"/>
                      <a:gd name="T3" fmla="*/ 2147483647 h 373"/>
                      <a:gd name="T4" fmla="*/ 0 w 167"/>
                      <a:gd name="T5" fmla="*/ 0 h 373"/>
                      <a:gd name="T6" fmla="*/ 2147483647 w 167"/>
                      <a:gd name="T7" fmla="*/ 0 h 373"/>
                      <a:gd name="T8" fmla="*/ 2147483647 w 167"/>
                      <a:gd name="T9" fmla="*/ 2147483647 h 3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67"/>
                      <a:gd name="T16" fmla="*/ 0 h 373"/>
                      <a:gd name="T17" fmla="*/ 167 w 167"/>
                      <a:gd name="T18" fmla="*/ 373 h 3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67" h="373">
                        <a:moveTo>
                          <a:pt x="0" y="373"/>
                        </a:moveTo>
                        <a:lnTo>
                          <a:pt x="0" y="373"/>
                        </a:lnTo>
                        <a:lnTo>
                          <a:pt x="0" y="0"/>
                        </a:lnTo>
                        <a:lnTo>
                          <a:pt x="167" y="0"/>
                        </a:lnTo>
                        <a:lnTo>
                          <a:pt x="167" y="37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2" name="Freeform 73"/>
                  <p:cNvSpPr>
                    <a:spLocks/>
                  </p:cNvSpPr>
                  <p:nvPr/>
                </p:nvSpPr>
                <p:spPr bwMode="auto">
                  <a:xfrm>
                    <a:off x="2089886" y="3756603"/>
                    <a:ext cx="244767" cy="0"/>
                  </a:xfrm>
                  <a:custGeom>
                    <a:avLst/>
                    <a:gdLst>
                      <a:gd name="T0" fmla="*/ 0 w 84"/>
                      <a:gd name="T1" fmla="*/ 2147483647 w 84"/>
                      <a:gd name="T2" fmla="*/ 0 w 84"/>
                      <a:gd name="T3" fmla="*/ 0 60000 65536"/>
                      <a:gd name="T4" fmla="*/ 0 60000 65536"/>
                      <a:gd name="T5" fmla="*/ 0 60000 65536"/>
                      <a:gd name="T6" fmla="*/ 0 w 84"/>
                      <a:gd name="T7" fmla="*/ 84 w 84"/>
                    </a:gdLst>
                    <a:ahLst/>
                    <a:cxnLst>
                      <a:cxn ang="T3">
                        <a:pos x="T0" y="0"/>
                      </a:cxn>
                      <a:cxn ang="T4">
                        <a:pos x="T1" y="0"/>
                      </a:cxn>
                      <a:cxn ang="T5">
                        <a:pos x="T2" y="0"/>
                      </a:cxn>
                    </a:cxnLst>
                    <a:rect l="T6" t="0" r="T7" b="0"/>
                    <a:pathLst>
                      <a:path w="84">
                        <a:moveTo>
                          <a:pt x="0" y="0"/>
                        </a:moveTo>
                        <a:lnTo>
                          <a:pt x="8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3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212269" y="3756603"/>
                    <a:ext cx="0" cy="429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83" name="组合 28"/>
                <p:cNvGrpSpPr>
                  <a:grpSpLocks/>
                </p:cNvGrpSpPr>
                <p:nvPr/>
              </p:nvGrpSpPr>
              <p:grpSpPr bwMode="auto">
                <a:xfrm>
                  <a:off x="2745013" y="3116080"/>
                  <a:ext cx="450010" cy="1237346"/>
                  <a:chOff x="2554561" y="3465944"/>
                  <a:chExt cx="483798" cy="863566"/>
                </a:xfrm>
              </p:grpSpPr>
              <p:sp>
                <p:nvSpPr>
                  <p:cNvPr id="2088" name="Freeform 76"/>
                  <p:cNvSpPr>
                    <a:spLocks/>
                  </p:cNvSpPr>
                  <p:nvPr/>
                </p:nvSpPr>
                <p:spPr bwMode="auto">
                  <a:xfrm>
                    <a:off x="2554561" y="3544450"/>
                    <a:ext cx="483798" cy="785060"/>
                  </a:xfrm>
                  <a:custGeom>
                    <a:avLst/>
                    <a:gdLst>
                      <a:gd name="T0" fmla="*/ 0 w 167"/>
                      <a:gd name="T1" fmla="*/ 2147483647 h 552"/>
                      <a:gd name="T2" fmla="*/ 0 w 167"/>
                      <a:gd name="T3" fmla="*/ 2147483647 h 552"/>
                      <a:gd name="T4" fmla="*/ 0 w 167"/>
                      <a:gd name="T5" fmla="*/ 0 h 552"/>
                      <a:gd name="T6" fmla="*/ 2147483647 w 167"/>
                      <a:gd name="T7" fmla="*/ 0 h 552"/>
                      <a:gd name="T8" fmla="*/ 2147483647 w 167"/>
                      <a:gd name="T9" fmla="*/ 2147483647 h 55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67"/>
                      <a:gd name="T16" fmla="*/ 0 h 552"/>
                      <a:gd name="T17" fmla="*/ 167 w 167"/>
                      <a:gd name="T18" fmla="*/ 552 h 55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67" h="552">
                        <a:moveTo>
                          <a:pt x="0" y="552"/>
                        </a:moveTo>
                        <a:lnTo>
                          <a:pt x="0" y="552"/>
                        </a:lnTo>
                        <a:lnTo>
                          <a:pt x="0" y="0"/>
                        </a:lnTo>
                        <a:lnTo>
                          <a:pt x="167" y="0"/>
                        </a:lnTo>
                        <a:lnTo>
                          <a:pt x="167" y="55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89" name="Freeform 77"/>
                  <p:cNvSpPr>
                    <a:spLocks/>
                  </p:cNvSpPr>
                  <p:nvPr/>
                </p:nvSpPr>
                <p:spPr bwMode="auto">
                  <a:xfrm>
                    <a:off x="2675031" y="3465944"/>
                    <a:ext cx="244767" cy="0"/>
                  </a:xfrm>
                  <a:custGeom>
                    <a:avLst/>
                    <a:gdLst>
                      <a:gd name="T0" fmla="*/ 0 w 84"/>
                      <a:gd name="T1" fmla="*/ 2147483647 w 84"/>
                      <a:gd name="T2" fmla="*/ 0 w 84"/>
                      <a:gd name="T3" fmla="*/ 0 60000 65536"/>
                      <a:gd name="T4" fmla="*/ 0 60000 65536"/>
                      <a:gd name="T5" fmla="*/ 0 60000 65536"/>
                      <a:gd name="T6" fmla="*/ 0 w 84"/>
                      <a:gd name="T7" fmla="*/ 84 w 84"/>
                    </a:gdLst>
                    <a:ahLst/>
                    <a:cxnLst>
                      <a:cxn ang="T3">
                        <a:pos x="T0" y="0"/>
                      </a:cxn>
                      <a:cxn ang="T4">
                        <a:pos x="T1" y="0"/>
                      </a:cxn>
                      <a:cxn ang="T5">
                        <a:pos x="T2" y="0"/>
                      </a:cxn>
                    </a:cxnLst>
                    <a:rect l="T6" t="0" r="T7" b="0"/>
                    <a:pathLst>
                      <a:path w="84">
                        <a:moveTo>
                          <a:pt x="0" y="0"/>
                        </a:moveTo>
                        <a:lnTo>
                          <a:pt x="8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0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2797414" y="3465944"/>
                    <a:ext cx="0" cy="7850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84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992320" y="2722751"/>
                  <a:ext cx="0" cy="16252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5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947984" y="4352459"/>
                  <a:ext cx="4433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6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947984" y="3538275"/>
                  <a:ext cx="4433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7" name="Line 118"/>
                <p:cNvSpPr>
                  <a:spLocks noChangeShapeType="1"/>
                </p:cNvSpPr>
                <p:nvPr/>
              </p:nvSpPr>
              <p:spPr bwMode="auto">
                <a:xfrm flipH="1">
                  <a:off x="947984" y="2722752"/>
                  <a:ext cx="4433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73" name="组合 165"/>
              <p:cNvGrpSpPr>
                <a:grpSpLocks/>
              </p:cNvGrpSpPr>
              <p:nvPr/>
            </p:nvGrpSpPr>
            <p:grpSpPr bwMode="auto">
              <a:xfrm>
                <a:off x="749242" y="2622469"/>
                <a:ext cx="143141" cy="1894303"/>
                <a:chOff x="749242" y="2622469"/>
                <a:chExt cx="143141" cy="1894303"/>
              </a:xfrm>
            </p:grpSpPr>
            <p:sp>
              <p:nvSpPr>
                <p:cNvPr id="2077" name="Rectangle 115"/>
                <p:cNvSpPr>
                  <a:spLocks noChangeArrowheads="1"/>
                </p:cNvSpPr>
                <p:nvPr/>
              </p:nvSpPr>
              <p:spPr bwMode="auto">
                <a:xfrm>
                  <a:off x="820812" y="4252176"/>
                  <a:ext cx="71570" cy="2645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defTabSz="914400"/>
                  <a:r>
                    <a:rPr lang="en-US" altLang="zh-CN" sz="1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等线"/>
                      <a:cs typeface="Times New Roman" panose="02020603050405020304" pitchFamily="18" charset="0"/>
                    </a:rPr>
                    <a:t>0</a:t>
                  </a:r>
                  <a:endParaRPr lang="zh-CN" altLang="zh-CN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8" name="Rectangle 117"/>
                <p:cNvSpPr>
                  <a:spLocks noChangeArrowheads="1"/>
                </p:cNvSpPr>
                <p:nvPr/>
              </p:nvSpPr>
              <p:spPr bwMode="auto">
                <a:xfrm>
                  <a:off x="820812" y="3436653"/>
                  <a:ext cx="71570" cy="2645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defTabSz="914400"/>
                  <a:r>
                    <a:rPr lang="en-US" altLang="zh-CN" sz="1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等线"/>
                      <a:cs typeface="Times New Roman" panose="02020603050405020304" pitchFamily="18" charset="0"/>
                    </a:rPr>
                    <a:t>5</a:t>
                  </a:r>
                  <a:endParaRPr lang="zh-CN" altLang="zh-CN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9" name="Rectangle 119"/>
                <p:cNvSpPr>
                  <a:spLocks noChangeArrowheads="1"/>
                </p:cNvSpPr>
                <p:nvPr/>
              </p:nvSpPr>
              <p:spPr bwMode="auto">
                <a:xfrm>
                  <a:off x="749242" y="2622469"/>
                  <a:ext cx="143141" cy="2645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defTabSz="914400"/>
                  <a:r>
                    <a:rPr lang="en-US" altLang="zh-CN" sz="12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等线"/>
                      <a:cs typeface="Times New Roman" panose="02020603050405020304" pitchFamily="18" charset="0"/>
                    </a:rPr>
                    <a:t>10</a:t>
                  </a:r>
                  <a:endParaRPr lang="zh-CN" altLang="zh-CN" sz="1200"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074" name="Rectangle 98"/>
              <p:cNvSpPr>
                <a:spLocks noChangeArrowheads="1"/>
              </p:cNvSpPr>
              <p:nvPr/>
            </p:nvSpPr>
            <p:spPr bwMode="auto">
              <a:xfrm>
                <a:off x="1686812" y="4370021"/>
                <a:ext cx="400545" cy="264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4h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5" name="Rectangle 98"/>
              <p:cNvSpPr>
                <a:spLocks noChangeArrowheads="1"/>
              </p:cNvSpPr>
              <p:nvPr/>
            </p:nvSpPr>
            <p:spPr bwMode="auto">
              <a:xfrm>
                <a:off x="2224360" y="4370021"/>
                <a:ext cx="400545" cy="264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12h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6" name="Rectangle 98"/>
              <p:cNvSpPr>
                <a:spLocks noChangeArrowheads="1"/>
              </p:cNvSpPr>
              <p:nvPr/>
            </p:nvSpPr>
            <p:spPr bwMode="auto">
              <a:xfrm>
                <a:off x="2788572" y="4370021"/>
                <a:ext cx="400545" cy="264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400"/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等线"/>
                    <a:cs typeface="Times New Roman" panose="02020603050405020304" pitchFamily="18" charset="0"/>
                  </a:rPr>
                  <a:t>24h</a:t>
                </a:r>
                <a:endParaRPr lang="zh-CN" altLang="zh-CN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066" name="文本框 146"/>
            <p:cNvSpPr txBox="1">
              <a:spLocks noChangeArrowheads="1"/>
            </p:cNvSpPr>
            <p:nvPr/>
          </p:nvSpPr>
          <p:spPr bwMode="auto">
            <a:xfrm>
              <a:off x="1680445" y="3856375"/>
              <a:ext cx="395216" cy="525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2067" name="文本框 147"/>
            <p:cNvSpPr txBox="1">
              <a:spLocks noChangeArrowheads="1"/>
            </p:cNvSpPr>
            <p:nvPr/>
          </p:nvSpPr>
          <p:spPr bwMode="auto">
            <a:xfrm>
              <a:off x="2224642" y="3140825"/>
              <a:ext cx="410064" cy="38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†</a:t>
              </a:r>
              <a:endParaRPr lang="zh-CN" altLang="en-US" sz="2000" b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2068" name="文本框 148"/>
            <p:cNvSpPr txBox="1">
              <a:spLocks noChangeArrowheads="1"/>
            </p:cNvSpPr>
            <p:nvPr/>
          </p:nvSpPr>
          <p:spPr bwMode="auto">
            <a:xfrm>
              <a:off x="2832738" y="2739370"/>
              <a:ext cx="28786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latin typeface="宋体" panose="02010600030101010101" pitchFamily="2" charset="-122"/>
                </a:rPr>
                <a:t>‡</a:t>
              </a:r>
              <a:endParaRPr lang="zh-CN" altLang="en-US" b="1">
                <a:latin typeface="Calibri" panose="020F0502020204030204" pitchFamily="34" charset="0"/>
                <a:ea typeface="等线"/>
                <a:cs typeface="等线"/>
              </a:endParaRPr>
            </a:p>
          </p:txBody>
        </p:sp>
      </p:grpSp>
      <p:sp>
        <p:nvSpPr>
          <p:cNvPr id="2061" name="文本框 122"/>
          <p:cNvSpPr txBox="1">
            <a:spLocks noChangeArrowheads="1"/>
          </p:cNvSpPr>
          <p:nvPr/>
        </p:nvSpPr>
        <p:spPr bwMode="auto">
          <a:xfrm>
            <a:off x="1665288" y="847725"/>
            <a:ext cx="4810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A</a:t>
            </a:r>
            <a:endParaRPr lang="zh-CN" altLang="en-US" sz="16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2062" name="文本框 123"/>
          <p:cNvSpPr txBox="1">
            <a:spLocks noChangeArrowheads="1"/>
          </p:cNvSpPr>
          <p:nvPr/>
        </p:nvSpPr>
        <p:spPr bwMode="auto">
          <a:xfrm>
            <a:off x="1665288" y="2428875"/>
            <a:ext cx="4810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B</a:t>
            </a:r>
            <a:endParaRPr lang="zh-CN" altLang="en-US" sz="16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2063" name="文本框 124"/>
          <p:cNvSpPr txBox="1">
            <a:spLocks noChangeArrowheads="1"/>
          </p:cNvSpPr>
          <p:nvPr/>
        </p:nvSpPr>
        <p:spPr bwMode="auto">
          <a:xfrm>
            <a:off x="1665288" y="4786313"/>
            <a:ext cx="4810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C</a:t>
            </a:r>
            <a:endParaRPr lang="zh-CN" altLang="en-US" sz="16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2064" name="Rectangle 2"/>
          <p:cNvSpPr>
            <a:spLocks noChangeArrowheads="1"/>
          </p:cNvSpPr>
          <p:nvPr/>
        </p:nvSpPr>
        <p:spPr bwMode="auto">
          <a:xfrm>
            <a:off x="533400" y="7269163"/>
            <a:ext cx="60801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400" eaLnBrk="1" hangingPunct="1"/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</a:t>
            </a:r>
            <a:r>
              <a:rPr lang="en-US" altLang="zh-CN" sz="1200" b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igure 1. Time-course of HMGB1 release in LPS-stimulated macrophages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. Cultured RAW 264.7 cells were stimulated with LPS (100 ng/ml). HMGB1 in supernatants (A, B) and cell lysates (A, C) were determined by western blot analysis at 0, 4, 12, and 24 hours after LPS challenge. Data are mean ± SD (n=3).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*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0.05 vs 0h,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†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0.05 vs 4h,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‡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0.05 vs 12h.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93"/>
          <p:cNvGrpSpPr>
            <a:grpSpLocks noChangeAspect="1"/>
          </p:cNvGrpSpPr>
          <p:nvPr/>
        </p:nvGrpSpPr>
        <p:grpSpPr bwMode="auto">
          <a:xfrm>
            <a:off x="136525" y="1695450"/>
            <a:ext cx="3387725" cy="2771775"/>
            <a:chOff x="-647" y="2502853"/>
            <a:chExt cx="3770007" cy="3084512"/>
          </a:xfrm>
        </p:grpSpPr>
        <p:sp>
          <p:nvSpPr>
            <p:cNvPr id="3160" name="Rectangle 66"/>
            <p:cNvSpPr>
              <a:spLocks noChangeArrowheads="1"/>
            </p:cNvSpPr>
            <p:nvPr/>
          </p:nvSpPr>
          <p:spPr bwMode="auto">
            <a:xfrm rot="-2362315">
              <a:off x="695960" y="2872740"/>
              <a:ext cx="463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Times New Roman" panose="02020603050405020304" pitchFamily="18" charset="0"/>
                </a:rPr>
                <a:t>Vehicle</a:t>
              </a:r>
            </a:p>
          </p:txBody>
        </p:sp>
        <p:sp>
          <p:nvSpPr>
            <p:cNvPr id="3161" name="Rectangle 66"/>
            <p:cNvSpPr>
              <a:spLocks noChangeArrowheads="1"/>
            </p:cNvSpPr>
            <p:nvPr/>
          </p:nvSpPr>
          <p:spPr bwMode="auto">
            <a:xfrm>
              <a:off x="-647" y="4801553"/>
              <a:ext cx="597546" cy="20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sz="1200">
                  <a:latin typeface="Times New Roman" panose="02020603050405020304" pitchFamily="18" charset="0"/>
                </a:rPr>
                <a:t>HMGB1</a:t>
              </a:r>
              <a:endParaRPr lang="en-US" altLang="en-US" sz="1200">
                <a:latin typeface="Times New Roman" panose="02020603050405020304" pitchFamily="18" charset="0"/>
              </a:endParaRPr>
            </a:p>
          </p:txBody>
        </p:sp>
        <p:sp>
          <p:nvSpPr>
            <p:cNvPr id="3162" name="Rectangle 66"/>
            <p:cNvSpPr>
              <a:spLocks noChangeArrowheads="1"/>
            </p:cNvSpPr>
            <p:nvPr/>
          </p:nvSpPr>
          <p:spPr bwMode="auto">
            <a:xfrm rot="-2362315">
              <a:off x="1426210" y="2829878"/>
              <a:ext cx="4778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Times New Roman" panose="02020603050405020304" pitchFamily="18" charset="0"/>
                </a:rPr>
                <a:t>NS-398</a:t>
              </a:r>
            </a:p>
          </p:txBody>
        </p:sp>
        <p:sp>
          <p:nvSpPr>
            <p:cNvPr id="3163" name="Rectangle 66"/>
            <p:cNvSpPr>
              <a:spLocks noChangeArrowheads="1"/>
            </p:cNvSpPr>
            <p:nvPr/>
          </p:nvSpPr>
          <p:spPr bwMode="auto">
            <a:xfrm rot="-2362315">
              <a:off x="2215198" y="2872740"/>
              <a:ext cx="463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Times New Roman" panose="02020603050405020304" pitchFamily="18" charset="0"/>
                </a:rPr>
                <a:t>Vehicle</a:t>
              </a:r>
            </a:p>
          </p:txBody>
        </p:sp>
        <p:sp>
          <p:nvSpPr>
            <p:cNvPr id="3164" name="Rectangle 66"/>
            <p:cNvSpPr>
              <a:spLocks noChangeArrowheads="1"/>
            </p:cNvSpPr>
            <p:nvPr/>
          </p:nvSpPr>
          <p:spPr bwMode="auto">
            <a:xfrm rot="-2362315">
              <a:off x="2874010" y="2829878"/>
              <a:ext cx="4778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Times New Roman" panose="02020603050405020304" pitchFamily="18" charset="0"/>
                </a:rPr>
                <a:t>NS-398</a:t>
              </a:r>
            </a:p>
          </p:txBody>
        </p:sp>
        <p:cxnSp>
          <p:nvCxnSpPr>
            <p:cNvPr id="10" name="Straight Connector 9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661843" y="2693648"/>
              <a:ext cx="129494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2147586" y="2693648"/>
              <a:ext cx="12949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67" name="Rectangle 66"/>
            <p:cNvSpPr>
              <a:spLocks noChangeArrowheads="1"/>
            </p:cNvSpPr>
            <p:nvPr/>
          </p:nvSpPr>
          <p:spPr bwMode="auto">
            <a:xfrm>
              <a:off x="1089660" y="2502853"/>
              <a:ext cx="3857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en-US" sz="1200">
                  <a:latin typeface="Times New Roman" panose="02020603050405020304" pitchFamily="18" charset="0"/>
                </a:rPr>
                <a:t>Saline</a:t>
              </a:r>
            </a:p>
          </p:txBody>
        </p:sp>
        <p:sp>
          <p:nvSpPr>
            <p:cNvPr id="3168" name="Rectangle 66"/>
            <p:cNvSpPr>
              <a:spLocks noChangeArrowheads="1"/>
            </p:cNvSpPr>
            <p:nvPr/>
          </p:nvSpPr>
          <p:spPr bwMode="auto">
            <a:xfrm>
              <a:off x="2648585" y="2502853"/>
              <a:ext cx="2651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en-US" sz="1200">
                  <a:latin typeface="Times New Roman" panose="02020603050405020304" pitchFamily="18" charset="0"/>
                </a:rPr>
                <a:t>LPS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/>
              </a:extLst>
            </p:cNvPr>
            <p:cNvCxnSpPr/>
            <p:nvPr/>
          </p:nvCxnSpPr>
          <p:spPr>
            <a:xfrm flipH="1">
              <a:off x="3633329" y="4896619"/>
              <a:ext cx="136031" cy="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170" name="Picture 5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66" b="10982"/>
            <a:stretch>
              <a:fillRect/>
            </a:stretch>
          </p:blipFill>
          <p:spPr bwMode="auto">
            <a:xfrm>
              <a:off x="594360" y="3139440"/>
              <a:ext cx="3017838" cy="244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5" name="Group 67"/>
          <p:cNvGrpSpPr>
            <a:grpSpLocks noChangeAspect="1"/>
          </p:cNvGrpSpPr>
          <p:nvPr/>
        </p:nvGrpSpPr>
        <p:grpSpPr bwMode="auto">
          <a:xfrm>
            <a:off x="149225" y="4479925"/>
            <a:ext cx="3289300" cy="2232025"/>
            <a:chOff x="1706092" y="4902222"/>
            <a:chExt cx="3556787" cy="2412978"/>
          </a:xfrm>
        </p:grpSpPr>
        <p:sp>
          <p:nvSpPr>
            <p:cNvPr id="3120" name="Rectangle 8"/>
            <p:cNvSpPr>
              <a:spLocks noChangeArrowheads="1"/>
            </p:cNvSpPr>
            <p:nvPr/>
          </p:nvSpPr>
          <p:spPr bwMode="auto">
            <a:xfrm>
              <a:off x="2449512" y="6801820"/>
              <a:ext cx="454025" cy="2270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121" name="Freeform 9"/>
            <p:cNvSpPr>
              <a:spLocks/>
            </p:cNvSpPr>
            <p:nvPr/>
          </p:nvSpPr>
          <p:spPr bwMode="auto">
            <a:xfrm>
              <a:off x="2449512" y="6801820"/>
              <a:ext cx="452438" cy="220663"/>
            </a:xfrm>
            <a:custGeom>
              <a:avLst/>
              <a:gdLst>
                <a:gd name="T0" fmla="*/ 0 w 299"/>
                <a:gd name="T1" fmla="*/ 2147483647 h 146"/>
                <a:gd name="T2" fmla="*/ 0 w 299"/>
                <a:gd name="T3" fmla="*/ 2147483647 h 146"/>
                <a:gd name="T4" fmla="*/ 0 w 299"/>
                <a:gd name="T5" fmla="*/ 0 h 146"/>
                <a:gd name="T6" fmla="*/ 2147483647 w 299"/>
                <a:gd name="T7" fmla="*/ 0 h 146"/>
                <a:gd name="T8" fmla="*/ 2147483647 w 299"/>
                <a:gd name="T9" fmla="*/ 2147483647 h 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46"/>
                <a:gd name="T17" fmla="*/ 299 w 299"/>
                <a:gd name="T18" fmla="*/ 146 h 1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46">
                  <a:moveTo>
                    <a:pt x="0" y="146"/>
                  </a:moveTo>
                  <a:lnTo>
                    <a:pt x="0" y="146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14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2" name="Rectangle 10"/>
            <p:cNvSpPr>
              <a:spLocks noChangeArrowheads="1"/>
            </p:cNvSpPr>
            <p:nvPr/>
          </p:nvSpPr>
          <p:spPr bwMode="auto">
            <a:xfrm>
              <a:off x="3130550" y="6806582"/>
              <a:ext cx="452438" cy="2222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123" name="Freeform 11"/>
            <p:cNvSpPr>
              <a:spLocks/>
            </p:cNvSpPr>
            <p:nvPr/>
          </p:nvSpPr>
          <p:spPr bwMode="auto">
            <a:xfrm>
              <a:off x="3130550" y="6806582"/>
              <a:ext cx="450850" cy="215900"/>
            </a:xfrm>
            <a:custGeom>
              <a:avLst/>
              <a:gdLst>
                <a:gd name="T0" fmla="*/ 0 w 299"/>
                <a:gd name="T1" fmla="*/ 2147483647 h 143"/>
                <a:gd name="T2" fmla="*/ 0 w 299"/>
                <a:gd name="T3" fmla="*/ 2147483647 h 143"/>
                <a:gd name="T4" fmla="*/ 0 w 299"/>
                <a:gd name="T5" fmla="*/ 0 h 143"/>
                <a:gd name="T6" fmla="*/ 2147483647 w 299"/>
                <a:gd name="T7" fmla="*/ 0 h 143"/>
                <a:gd name="T8" fmla="*/ 2147483647 w 299"/>
                <a:gd name="T9" fmla="*/ 2147483647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43"/>
                <a:gd name="T17" fmla="*/ 299 w 299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43">
                  <a:moveTo>
                    <a:pt x="0" y="143"/>
                  </a:moveTo>
                  <a:lnTo>
                    <a:pt x="0" y="143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14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Freeform 12"/>
            <p:cNvSpPr>
              <a:spLocks/>
            </p:cNvSpPr>
            <p:nvPr/>
          </p:nvSpPr>
          <p:spPr bwMode="auto">
            <a:xfrm>
              <a:off x="3243262" y="6782770"/>
              <a:ext cx="227013" cy="1588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Line 13"/>
            <p:cNvSpPr>
              <a:spLocks noChangeShapeType="1"/>
            </p:cNvSpPr>
            <p:nvPr/>
          </p:nvSpPr>
          <p:spPr bwMode="auto">
            <a:xfrm>
              <a:off x="3355975" y="6782770"/>
              <a:ext cx="1588" cy="23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Rectangle 14"/>
            <p:cNvSpPr>
              <a:spLocks noChangeArrowheads="1"/>
            </p:cNvSpPr>
            <p:nvPr/>
          </p:nvSpPr>
          <p:spPr bwMode="auto">
            <a:xfrm>
              <a:off x="3962400" y="5455620"/>
              <a:ext cx="454025" cy="15732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127" name="Freeform 15"/>
            <p:cNvSpPr>
              <a:spLocks/>
            </p:cNvSpPr>
            <p:nvPr/>
          </p:nvSpPr>
          <p:spPr bwMode="auto">
            <a:xfrm>
              <a:off x="3962400" y="5455620"/>
              <a:ext cx="452438" cy="1566863"/>
            </a:xfrm>
            <a:custGeom>
              <a:avLst/>
              <a:gdLst>
                <a:gd name="T0" fmla="*/ 0 w 299"/>
                <a:gd name="T1" fmla="*/ 2147483647 h 1036"/>
                <a:gd name="T2" fmla="*/ 0 w 299"/>
                <a:gd name="T3" fmla="*/ 2147483647 h 1036"/>
                <a:gd name="T4" fmla="*/ 0 w 299"/>
                <a:gd name="T5" fmla="*/ 0 h 1036"/>
                <a:gd name="T6" fmla="*/ 2147483647 w 299"/>
                <a:gd name="T7" fmla="*/ 0 h 1036"/>
                <a:gd name="T8" fmla="*/ 2147483647 w 299"/>
                <a:gd name="T9" fmla="*/ 2147483647 h 10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036"/>
                <a:gd name="T17" fmla="*/ 299 w 299"/>
                <a:gd name="T18" fmla="*/ 1036 h 10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036">
                  <a:moveTo>
                    <a:pt x="0" y="1036"/>
                  </a:moveTo>
                  <a:lnTo>
                    <a:pt x="0" y="1036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103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Freeform 16"/>
            <p:cNvSpPr>
              <a:spLocks/>
            </p:cNvSpPr>
            <p:nvPr/>
          </p:nvSpPr>
          <p:spPr bwMode="auto">
            <a:xfrm>
              <a:off x="4076700" y="5314332"/>
              <a:ext cx="225425" cy="1588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Line 17"/>
            <p:cNvSpPr>
              <a:spLocks noChangeShapeType="1"/>
            </p:cNvSpPr>
            <p:nvPr/>
          </p:nvSpPr>
          <p:spPr bwMode="auto">
            <a:xfrm>
              <a:off x="4189412" y="5314332"/>
              <a:ext cx="1588" cy="141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0" name="Rectangle 18"/>
            <p:cNvSpPr>
              <a:spLocks noChangeArrowheads="1"/>
            </p:cNvSpPr>
            <p:nvPr/>
          </p:nvSpPr>
          <p:spPr bwMode="auto">
            <a:xfrm>
              <a:off x="4643437" y="6557345"/>
              <a:ext cx="452438" cy="47148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131" name="Freeform 19"/>
            <p:cNvSpPr>
              <a:spLocks/>
            </p:cNvSpPr>
            <p:nvPr/>
          </p:nvSpPr>
          <p:spPr bwMode="auto">
            <a:xfrm>
              <a:off x="4643437" y="6557345"/>
              <a:ext cx="450850" cy="465138"/>
            </a:xfrm>
            <a:custGeom>
              <a:avLst/>
              <a:gdLst>
                <a:gd name="T0" fmla="*/ 0 w 299"/>
                <a:gd name="T1" fmla="*/ 2147483647 h 308"/>
                <a:gd name="T2" fmla="*/ 0 w 299"/>
                <a:gd name="T3" fmla="*/ 2147483647 h 308"/>
                <a:gd name="T4" fmla="*/ 0 w 299"/>
                <a:gd name="T5" fmla="*/ 0 h 308"/>
                <a:gd name="T6" fmla="*/ 2147483647 w 299"/>
                <a:gd name="T7" fmla="*/ 0 h 308"/>
                <a:gd name="T8" fmla="*/ 2147483647 w 299"/>
                <a:gd name="T9" fmla="*/ 2147483647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308"/>
                <a:gd name="T17" fmla="*/ 299 w 299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308">
                  <a:moveTo>
                    <a:pt x="0" y="308"/>
                  </a:moveTo>
                  <a:lnTo>
                    <a:pt x="0" y="308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30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Freeform 20"/>
            <p:cNvSpPr>
              <a:spLocks/>
            </p:cNvSpPr>
            <p:nvPr/>
          </p:nvSpPr>
          <p:spPr bwMode="auto">
            <a:xfrm>
              <a:off x="4756150" y="6506545"/>
              <a:ext cx="227013" cy="1588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3" name="Line 21"/>
            <p:cNvSpPr>
              <a:spLocks noChangeShapeType="1"/>
            </p:cNvSpPr>
            <p:nvPr/>
          </p:nvSpPr>
          <p:spPr bwMode="auto">
            <a:xfrm>
              <a:off x="4870450" y="6506545"/>
              <a:ext cx="1588" cy="50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4" name="Line 23"/>
            <p:cNvSpPr>
              <a:spLocks noChangeShapeType="1"/>
            </p:cNvSpPr>
            <p:nvPr/>
          </p:nvSpPr>
          <p:spPr bwMode="auto">
            <a:xfrm>
              <a:off x="2336799" y="7028832"/>
              <a:ext cx="292608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5" name="Line 32"/>
            <p:cNvSpPr>
              <a:spLocks noChangeShapeType="1"/>
            </p:cNvSpPr>
            <p:nvPr/>
          </p:nvSpPr>
          <p:spPr bwMode="auto">
            <a:xfrm flipV="1">
              <a:off x="2336800" y="5212732"/>
              <a:ext cx="1588" cy="1816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Line 33"/>
            <p:cNvSpPr>
              <a:spLocks noChangeShapeType="1"/>
            </p:cNvSpPr>
            <p:nvPr/>
          </p:nvSpPr>
          <p:spPr bwMode="auto">
            <a:xfrm flipH="1">
              <a:off x="2284412" y="7028832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Rectangle 34"/>
            <p:cNvSpPr>
              <a:spLocks noChangeArrowheads="1"/>
            </p:cNvSpPr>
            <p:nvPr/>
          </p:nvSpPr>
          <p:spPr bwMode="auto">
            <a:xfrm>
              <a:off x="2167179" y="69149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38" name="Line 35"/>
            <p:cNvSpPr>
              <a:spLocks noChangeShapeType="1"/>
            </p:cNvSpPr>
            <p:nvPr/>
          </p:nvSpPr>
          <p:spPr bwMode="auto">
            <a:xfrm flipH="1">
              <a:off x="2284412" y="6574807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9" name="Rectangle 36"/>
            <p:cNvSpPr>
              <a:spLocks noChangeArrowheads="1"/>
            </p:cNvSpPr>
            <p:nvPr/>
          </p:nvSpPr>
          <p:spPr bwMode="auto">
            <a:xfrm>
              <a:off x="2167179" y="646089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40" name="Line 37"/>
            <p:cNvSpPr>
              <a:spLocks noChangeShapeType="1"/>
            </p:cNvSpPr>
            <p:nvPr/>
          </p:nvSpPr>
          <p:spPr bwMode="auto">
            <a:xfrm flipH="1">
              <a:off x="2284412" y="6120782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Rectangle 38"/>
            <p:cNvSpPr>
              <a:spLocks noChangeArrowheads="1"/>
            </p:cNvSpPr>
            <p:nvPr/>
          </p:nvSpPr>
          <p:spPr bwMode="auto">
            <a:xfrm>
              <a:off x="2167179" y="6006869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42" name="Line 39"/>
            <p:cNvSpPr>
              <a:spLocks noChangeShapeType="1"/>
            </p:cNvSpPr>
            <p:nvPr/>
          </p:nvSpPr>
          <p:spPr bwMode="auto">
            <a:xfrm flipH="1">
              <a:off x="2284412" y="5666757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Rectangle 40"/>
            <p:cNvSpPr>
              <a:spLocks noChangeArrowheads="1"/>
            </p:cNvSpPr>
            <p:nvPr/>
          </p:nvSpPr>
          <p:spPr bwMode="auto">
            <a:xfrm>
              <a:off x="2167179" y="555284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44" name="Line 41"/>
            <p:cNvSpPr>
              <a:spLocks noChangeShapeType="1"/>
            </p:cNvSpPr>
            <p:nvPr/>
          </p:nvSpPr>
          <p:spPr bwMode="auto">
            <a:xfrm flipH="1">
              <a:off x="2284412" y="5212732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5" name="Rectangle 42"/>
            <p:cNvSpPr>
              <a:spLocks noChangeArrowheads="1"/>
            </p:cNvSpPr>
            <p:nvPr/>
          </p:nvSpPr>
          <p:spPr bwMode="auto">
            <a:xfrm>
              <a:off x="2167179" y="50988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46" name="Rectangle 43"/>
            <p:cNvSpPr>
              <a:spLocks noChangeArrowheads="1"/>
            </p:cNvSpPr>
            <p:nvPr/>
          </p:nvSpPr>
          <p:spPr bwMode="auto">
            <a:xfrm rot="-5400000">
              <a:off x="1045173" y="5988118"/>
              <a:ext cx="1691169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 Supernatant HMGB1 level</a:t>
              </a:r>
            </a:p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(Fold changes)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grpSp>
          <p:nvGrpSpPr>
            <p:cNvPr id="3147" name="Group 170"/>
            <p:cNvGrpSpPr>
              <a:grpSpLocks/>
            </p:cNvGrpSpPr>
            <p:nvPr/>
          </p:nvGrpSpPr>
          <p:grpSpPr bwMode="auto">
            <a:xfrm>
              <a:off x="2396320" y="5074620"/>
              <a:ext cx="649286" cy="284210"/>
              <a:chOff x="992520" y="531279"/>
              <a:chExt cx="794728" cy="468442"/>
            </a:xfrm>
          </p:grpSpPr>
          <p:sp>
            <p:nvSpPr>
              <p:cNvPr id="3154" name="Rectangle 443"/>
              <p:cNvSpPr>
                <a:spLocks noChangeArrowheads="1"/>
              </p:cNvSpPr>
              <p:nvPr/>
            </p:nvSpPr>
            <p:spPr bwMode="auto">
              <a:xfrm>
                <a:off x="1296949" y="531279"/>
                <a:ext cx="490299" cy="253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Vehicle</a:t>
                </a:r>
                <a:endParaRPr lang="en-US" altLang="zh-CN" sz="10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5" name="Rectangle 444"/>
              <p:cNvSpPr>
                <a:spLocks noChangeArrowheads="1"/>
              </p:cNvSpPr>
              <p:nvPr/>
            </p:nvSpPr>
            <p:spPr bwMode="auto">
              <a:xfrm>
                <a:off x="992520" y="606487"/>
                <a:ext cx="194454" cy="966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CA" altLang="zh-CN" sz="12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" name="Freeform 445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992328" y="606371"/>
                <a:ext cx="195405" cy="990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8" y="0"/>
                  </a:cxn>
                  <a:cxn ang="0">
                    <a:pos x="128" y="66"/>
                  </a:cxn>
                  <a:cxn ang="0">
                    <a:pos x="0" y="66"/>
                  </a:cxn>
                  <a:cxn ang="0">
                    <a:pos x="0" y="0"/>
                  </a:cxn>
                </a:cxnLst>
                <a:rect l="0" t="0" r="r" b="b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en-CA" altLang="zh-CN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57" name="Rectangle 446"/>
              <p:cNvSpPr>
                <a:spLocks noChangeArrowheads="1"/>
              </p:cNvSpPr>
              <p:nvPr/>
            </p:nvSpPr>
            <p:spPr bwMode="auto">
              <a:xfrm>
                <a:off x="1296949" y="746079"/>
                <a:ext cx="488558" cy="253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00">
                    <a:latin typeface="Times New Roman" panose="02020603050405020304" pitchFamily="18" charset="0"/>
                  </a:rPr>
                  <a:t>NS-398</a:t>
                </a:r>
              </a:p>
            </p:txBody>
          </p:sp>
          <p:sp>
            <p:nvSpPr>
              <p:cNvPr id="3158" name="Rectangle 447"/>
              <p:cNvSpPr>
                <a:spLocks noChangeArrowheads="1"/>
              </p:cNvSpPr>
              <p:nvPr/>
            </p:nvSpPr>
            <p:spPr bwMode="auto">
              <a:xfrm>
                <a:off x="992520" y="809077"/>
                <a:ext cx="194454" cy="966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CA" altLang="zh-CN" sz="12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" name="Freeform 448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992328" y="810036"/>
                <a:ext cx="195405" cy="96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8" y="0"/>
                  </a:cxn>
                  <a:cxn ang="0">
                    <a:pos x="128" y="66"/>
                  </a:cxn>
                  <a:cxn ang="0">
                    <a:pos x="0" y="66"/>
                  </a:cxn>
                  <a:cxn ang="0">
                    <a:pos x="0" y="0"/>
                  </a:cxn>
                </a:cxnLst>
                <a:rect l="0" t="0" r="r" b="b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en-CA" altLang="zh-CN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48" name="TextBox 941"/>
            <p:cNvSpPr txBox="1">
              <a:spLocks noChangeArrowheads="1"/>
            </p:cNvSpPr>
            <p:nvPr/>
          </p:nvSpPr>
          <p:spPr bwMode="auto">
            <a:xfrm>
              <a:off x="4769655" y="5836620"/>
              <a:ext cx="225425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9" tIns="45714" rIns="91429" bIns="4571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†</a:t>
              </a:r>
              <a:endParaRPr lang="en-US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149" name="TextBox 940"/>
            <p:cNvSpPr txBox="1">
              <a:spLocks noChangeArrowheads="1"/>
            </p:cNvSpPr>
            <p:nvPr/>
          </p:nvSpPr>
          <p:spPr bwMode="auto">
            <a:xfrm>
              <a:off x="4065753" y="4902222"/>
              <a:ext cx="2635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latin typeface="Times New Roman" panose="02020603050405020304" pitchFamily="18" charset="0"/>
                </a:rPr>
                <a:t>*</a:t>
              </a:r>
              <a:endParaRPr lang="en-CA" altLang="zh-CN" sz="2800">
                <a:latin typeface="Times New Roman" panose="02020603050405020304" pitchFamily="18" charset="0"/>
              </a:endParaRPr>
            </a:p>
          </p:txBody>
        </p:sp>
        <p:cxnSp>
          <p:nvCxnSpPr>
            <p:cNvPr id="64" name="Straight Connector 129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2576407" y="7110973"/>
              <a:ext cx="8634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130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4104177" y="7110973"/>
              <a:ext cx="8617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52" name="Rectangle 66"/>
            <p:cNvSpPr>
              <a:spLocks noChangeArrowheads="1"/>
            </p:cNvSpPr>
            <p:nvPr/>
          </p:nvSpPr>
          <p:spPr bwMode="auto">
            <a:xfrm>
              <a:off x="2675577" y="7129462"/>
              <a:ext cx="6667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latin typeface="Times New Roman" panose="02020603050405020304" pitchFamily="18" charset="0"/>
                </a:rPr>
                <a:t>Saline</a:t>
              </a:r>
            </a:p>
          </p:txBody>
        </p:sp>
        <p:sp>
          <p:nvSpPr>
            <p:cNvPr id="3153" name="Rectangle 66"/>
            <p:cNvSpPr>
              <a:spLocks noChangeArrowheads="1"/>
            </p:cNvSpPr>
            <p:nvPr/>
          </p:nvSpPr>
          <p:spPr bwMode="auto">
            <a:xfrm>
              <a:off x="4246848" y="7129462"/>
              <a:ext cx="57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CA" altLang="zh-CN" sz="1200">
                  <a:latin typeface="Times New Roman" panose="02020603050405020304" pitchFamily="18" charset="0"/>
                </a:rPr>
                <a:t>LPS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76" name="Group 96"/>
          <p:cNvGrpSpPr>
            <a:grpSpLocks noChangeAspect="1"/>
          </p:cNvGrpSpPr>
          <p:nvPr/>
        </p:nvGrpSpPr>
        <p:grpSpPr bwMode="auto">
          <a:xfrm>
            <a:off x="3706813" y="1619250"/>
            <a:ext cx="3057525" cy="2070100"/>
            <a:chOff x="1534281" y="4429125"/>
            <a:chExt cx="3666369" cy="2481973"/>
          </a:xfrm>
        </p:grpSpPr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295525" y="5981700"/>
              <a:ext cx="454025" cy="606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2295525" y="5981700"/>
              <a:ext cx="452438" cy="600075"/>
            </a:xfrm>
            <a:custGeom>
              <a:avLst/>
              <a:gdLst>
                <a:gd name="T0" fmla="*/ 0 w 299"/>
                <a:gd name="T1" fmla="*/ 2147483647 h 396"/>
                <a:gd name="T2" fmla="*/ 0 w 299"/>
                <a:gd name="T3" fmla="*/ 2147483647 h 396"/>
                <a:gd name="T4" fmla="*/ 0 w 299"/>
                <a:gd name="T5" fmla="*/ 0 h 396"/>
                <a:gd name="T6" fmla="*/ 2147483647 w 299"/>
                <a:gd name="T7" fmla="*/ 0 h 396"/>
                <a:gd name="T8" fmla="*/ 2147483647 w 299"/>
                <a:gd name="T9" fmla="*/ 2147483647 h 3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396"/>
                <a:gd name="T17" fmla="*/ 299 w 299"/>
                <a:gd name="T18" fmla="*/ 396 h 3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396">
                  <a:moveTo>
                    <a:pt x="0" y="396"/>
                  </a:moveTo>
                  <a:lnTo>
                    <a:pt x="0" y="396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3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2976563" y="5997575"/>
              <a:ext cx="454025" cy="5905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2976563" y="5997575"/>
              <a:ext cx="452437" cy="584200"/>
            </a:xfrm>
            <a:custGeom>
              <a:avLst/>
              <a:gdLst>
                <a:gd name="T0" fmla="*/ 0 w 299"/>
                <a:gd name="T1" fmla="*/ 2147483647 h 385"/>
                <a:gd name="T2" fmla="*/ 0 w 299"/>
                <a:gd name="T3" fmla="*/ 2147483647 h 385"/>
                <a:gd name="T4" fmla="*/ 0 w 299"/>
                <a:gd name="T5" fmla="*/ 0 h 385"/>
                <a:gd name="T6" fmla="*/ 2147483647 w 299"/>
                <a:gd name="T7" fmla="*/ 0 h 385"/>
                <a:gd name="T8" fmla="*/ 2147483647 w 299"/>
                <a:gd name="T9" fmla="*/ 2147483647 h 3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385"/>
                <a:gd name="T17" fmla="*/ 299 w 299"/>
                <a:gd name="T18" fmla="*/ 385 h 3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385">
                  <a:moveTo>
                    <a:pt x="0" y="385"/>
                  </a:moveTo>
                  <a:lnTo>
                    <a:pt x="0" y="385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38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089275" y="5983288"/>
              <a:ext cx="227013" cy="1587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3203575" y="5983288"/>
              <a:ext cx="1588" cy="142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3797300" y="5111750"/>
              <a:ext cx="454025" cy="14763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797300" y="5111750"/>
              <a:ext cx="452438" cy="1470025"/>
            </a:xfrm>
            <a:custGeom>
              <a:avLst/>
              <a:gdLst>
                <a:gd name="T0" fmla="*/ 0 w 299"/>
                <a:gd name="T1" fmla="*/ 2147483647 h 969"/>
                <a:gd name="T2" fmla="*/ 0 w 299"/>
                <a:gd name="T3" fmla="*/ 2147483647 h 969"/>
                <a:gd name="T4" fmla="*/ 0 w 299"/>
                <a:gd name="T5" fmla="*/ 0 h 969"/>
                <a:gd name="T6" fmla="*/ 2147483647 w 299"/>
                <a:gd name="T7" fmla="*/ 0 h 969"/>
                <a:gd name="T8" fmla="*/ 2147483647 w 299"/>
                <a:gd name="T9" fmla="*/ 2147483647 h 9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969"/>
                <a:gd name="T17" fmla="*/ 299 w 299"/>
                <a:gd name="T18" fmla="*/ 969 h 9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969">
                  <a:moveTo>
                    <a:pt x="0" y="969"/>
                  </a:moveTo>
                  <a:lnTo>
                    <a:pt x="0" y="969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96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3910013" y="4908550"/>
              <a:ext cx="227012" cy="1588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>
              <a:off x="4024313" y="4908550"/>
              <a:ext cx="1587" cy="203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4478338" y="5575300"/>
              <a:ext cx="452437" cy="101282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CA" altLang="zh-CN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4478338" y="5575300"/>
              <a:ext cx="450850" cy="1006475"/>
            </a:xfrm>
            <a:custGeom>
              <a:avLst/>
              <a:gdLst>
                <a:gd name="T0" fmla="*/ 0 w 299"/>
                <a:gd name="T1" fmla="*/ 2147483647 h 663"/>
                <a:gd name="T2" fmla="*/ 0 w 299"/>
                <a:gd name="T3" fmla="*/ 2147483647 h 663"/>
                <a:gd name="T4" fmla="*/ 0 w 299"/>
                <a:gd name="T5" fmla="*/ 0 h 663"/>
                <a:gd name="T6" fmla="*/ 2147483647 w 299"/>
                <a:gd name="T7" fmla="*/ 0 h 663"/>
                <a:gd name="T8" fmla="*/ 2147483647 w 299"/>
                <a:gd name="T9" fmla="*/ 2147483647 h 6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663"/>
                <a:gd name="T17" fmla="*/ 299 w 299"/>
                <a:gd name="T18" fmla="*/ 663 h 6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663">
                  <a:moveTo>
                    <a:pt x="0" y="663"/>
                  </a:moveTo>
                  <a:lnTo>
                    <a:pt x="0" y="663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66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4591050" y="5440363"/>
              <a:ext cx="227013" cy="1587"/>
            </a:xfrm>
            <a:custGeom>
              <a:avLst/>
              <a:gdLst>
                <a:gd name="T0" fmla="*/ 0 w 150"/>
                <a:gd name="T1" fmla="*/ 0 h 1588"/>
                <a:gd name="T2" fmla="*/ 2147483647 w 150"/>
                <a:gd name="T3" fmla="*/ 0 h 1588"/>
                <a:gd name="T4" fmla="*/ 0 w 150"/>
                <a:gd name="T5" fmla="*/ 0 h 1588"/>
                <a:gd name="T6" fmla="*/ 0 60000 65536"/>
                <a:gd name="T7" fmla="*/ 0 60000 65536"/>
                <a:gd name="T8" fmla="*/ 0 60000 65536"/>
                <a:gd name="T9" fmla="*/ 0 w 150"/>
                <a:gd name="T10" fmla="*/ 0 h 1588"/>
                <a:gd name="T11" fmla="*/ 150 w 150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588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>
              <a:off x="4703763" y="5440363"/>
              <a:ext cx="1587" cy="1349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Line 25"/>
            <p:cNvSpPr>
              <a:spLocks noChangeShapeType="1"/>
            </p:cNvSpPr>
            <p:nvPr/>
          </p:nvSpPr>
          <p:spPr bwMode="auto">
            <a:xfrm>
              <a:off x="2182813" y="6588125"/>
              <a:ext cx="3017837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34"/>
            <p:cNvSpPr>
              <a:spLocks noChangeShapeType="1"/>
            </p:cNvSpPr>
            <p:nvPr/>
          </p:nvSpPr>
          <p:spPr bwMode="auto">
            <a:xfrm flipV="1">
              <a:off x="2182813" y="4767263"/>
              <a:ext cx="1587" cy="18208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35"/>
            <p:cNvSpPr>
              <a:spLocks noChangeShapeType="1"/>
            </p:cNvSpPr>
            <p:nvPr/>
          </p:nvSpPr>
          <p:spPr bwMode="auto">
            <a:xfrm flipH="1">
              <a:off x="2130425" y="6588125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Rectangle 36"/>
            <p:cNvSpPr>
              <a:spLocks noChangeArrowheads="1"/>
            </p:cNvSpPr>
            <p:nvPr/>
          </p:nvSpPr>
          <p:spPr bwMode="auto">
            <a:xfrm>
              <a:off x="2035983" y="6469036"/>
              <a:ext cx="7778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00" name="Line 37"/>
            <p:cNvSpPr>
              <a:spLocks noChangeShapeType="1"/>
            </p:cNvSpPr>
            <p:nvPr/>
          </p:nvSpPr>
          <p:spPr bwMode="auto">
            <a:xfrm flipH="1">
              <a:off x="2130425" y="5981700"/>
              <a:ext cx="523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Rectangle 38"/>
            <p:cNvSpPr>
              <a:spLocks noChangeArrowheads="1"/>
            </p:cNvSpPr>
            <p:nvPr/>
          </p:nvSpPr>
          <p:spPr bwMode="auto">
            <a:xfrm>
              <a:off x="2035983" y="5862611"/>
              <a:ext cx="7778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02" name="Line 39"/>
            <p:cNvSpPr>
              <a:spLocks noChangeShapeType="1"/>
            </p:cNvSpPr>
            <p:nvPr/>
          </p:nvSpPr>
          <p:spPr bwMode="auto">
            <a:xfrm flipH="1">
              <a:off x="2130425" y="5373688"/>
              <a:ext cx="52388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Rectangle 40"/>
            <p:cNvSpPr>
              <a:spLocks noChangeArrowheads="1"/>
            </p:cNvSpPr>
            <p:nvPr/>
          </p:nvSpPr>
          <p:spPr bwMode="auto">
            <a:xfrm>
              <a:off x="2035983" y="5256187"/>
              <a:ext cx="7778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04" name="Line 41"/>
            <p:cNvSpPr>
              <a:spLocks noChangeShapeType="1"/>
            </p:cNvSpPr>
            <p:nvPr/>
          </p:nvSpPr>
          <p:spPr bwMode="auto">
            <a:xfrm flipH="1">
              <a:off x="2130425" y="4767263"/>
              <a:ext cx="52388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Rectangle 42"/>
            <p:cNvSpPr>
              <a:spLocks noChangeArrowheads="1"/>
            </p:cNvSpPr>
            <p:nvPr/>
          </p:nvSpPr>
          <p:spPr bwMode="auto">
            <a:xfrm>
              <a:off x="2035983" y="4648175"/>
              <a:ext cx="777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  <p:sp>
          <p:nvSpPr>
            <p:cNvPr id="3106" name="Rectangle 240"/>
            <p:cNvSpPr>
              <a:spLocks noChangeArrowheads="1"/>
            </p:cNvSpPr>
            <p:nvPr/>
          </p:nvSpPr>
          <p:spPr bwMode="auto">
            <a:xfrm rot="-5400000">
              <a:off x="1150900" y="5530082"/>
              <a:ext cx="11366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Caspase-3 activity</a:t>
              </a:r>
            </a:p>
            <a:p>
              <a:pPr algn="ctr" defTabSz="914400" eaLnBrk="1" hangingPunct="1"/>
              <a:r>
                <a:rPr lang="en-US" altLang="zh-CN" sz="1200">
                  <a:solidFill>
                    <a:srgbClr val="000000"/>
                  </a:solidFill>
                  <a:latin typeface="Times New Roman" panose="02020603050405020304" pitchFamily="18" charset="0"/>
                </a:rPr>
                <a:t>(Fold changes)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3107" name="TextBox 941"/>
            <p:cNvSpPr txBox="1">
              <a:spLocks noChangeArrowheads="1"/>
            </p:cNvSpPr>
            <p:nvPr/>
          </p:nvSpPr>
          <p:spPr bwMode="auto">
            <a:xfrm>
              <a:off x="4602163" y="4849813"/>
              <a:ext cx="225425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9" tIns="45714" rIns="91429" bIns="4571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†</a:t>
              </a:r>
              <a:endParaRPr lang="en-US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108" name="TextBox 940"/>
            <p:cNvSpPr txBox="1">
              <a:spLocks noChangeArrowheads="1"/>
            </p:cNvSpPr>
            <p:nvPr/>
          </p:nvSpPr>
          <p:spPr bwMode="auto">
            <a:xfrm>
              <a:off x="3898900" y="4429125"/>
              <a:ext cx="2635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latin typeface="Times New Roman" panose="02020603050405020304" pitchFamily="18" charset="0"/>
                </a:rPr>
                <a:t>*</a:t>
              </a:r>
              <a:endParaRPr lang="en-CA" altLang="zh-CN" sz="2800">
                <a:latin typeface="Times New Roman" panose="02020603050405020304" pitchFamily="18" charset="0"/>
              </a:endParaRPr>
            </a:p>
          </p:txBody>
        </p:sp>
        <p:grpSp>
          <p:nvGrpSpPr>
            <p:cNvPr id="3109" name="Group 170"/>
            <p:cNvGrpSpPr>
              <a:grpSpLocks/>
            </p:cNvGrpSpPr>
            <p:nvPr/>
          </p:nvGrpSpPr>
          <p:grpSpPr bwMode="auto">
            <a:xfrm>
              <a:off x="2263775" y="4638675"/>
              <a:ext cx="649288" cy="284163"/>
              <a:chOff x="992520" y="531279"/>
              <a:chExt cx="794729" cy="468443"/>
            </a:xfrm>
          </p:grpSpPr>
          <p:sp>
            <p:nvSpPr>
              <p:cNvPr id="3114" name="Rectangle 443"/>
              <p:cNvSpPr>
                <a:spLocks noChangeArrowheads="1"/>
              </p:cNvSpPr>
              <p:nvPr/>
            </p:nvSpPr>
            <p:spPr bwMode="auto">
              <a:xfrm>
                <a:off x="1296950" y="531279"/>
                <a:ext cx="490299" cy="253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Vehicle</a:t>
                </a:r>
                <a:endParaRPr lang="en-US" altLang="zh-CN" sz="10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15" name="Rectangle 444"/>
              <p:cNvSpPr>
                <a:spLocks noChangeArrowheads="1"/>
              </p:cNvSpPr>
              <p:nvPr/>
            </p:nvSpPr>
            <p:spPr bwMode="auto">
              <a:xfrm>
                <a:off x="992520" y="606487"/>
                <a:ext cx="194454" cy="966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CA" altLang="zh-CN" sz="12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Freeform 445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992020" y="606285"/>
                <a:ext cx="193393" cy="972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8" y="0"/>
                  </a:cxn>
                  <a:cxn ang="0">
                    <a:pos x="128" y="66"/>
                  </a:cxn>
                  <a:cxn ang="0">
                    <a:pos x="0" y="66"/>
                  </a:cxn>
                  <a:cxn ang="0">
                    <a:pos x="0" y="0"/>
                  </a:cxn>
                </a:cxnLst>
                <a:rect l="0" t="0" r="r" b="b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en-CA" altLang="zh-CN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17" name="Rectangle 446"/>
              <p:cNvSpPr>
                <a:spLocks noChangeArrowheads="1"/>
              </p:cNvSpPr>
              <p:nvPr/>
            </p:nvSpPr>
            <p:spPr bwMode="auto">
              <a:xfrm>
                <a:off x="1296949" y="746079"/>
                <a:ext cx="488557" cy="253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00">
                    <a:latin typeface="Times New Roman" panose="02020603050405020304" pitchFamily="18" charset="0"/>
                  </a:rPr>
                  <a:t>NS-398</a:t>
                </a:r>
              </a:p>
            </p:txBody>
          </p:sp>
          <p:sp>
            <p:nvSpPr>
              <p:cNvPr id="3118" name="Rectangle 447"/>
              <p:cNvSpPr>
                <a:spLocks noChangeArrowheads="1"/>
              </p:cNvSpPr>
              <p:nvPr/>
            </p:nvSpPr>
            <p:spPr bwMode="auto">
              <a:xfrm>
                <a:off x="992520" y="809077"/>
                <a:ext cx="194454" cy="966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CA" altLang="zh-CN" sz="12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" name="Freeform 448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992020" y="807097"/>
                <a:ext cx="193393" cy="972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8" y="0"/>
                  </a:cxn>
                  <a:cxn ang="0">
                    <a:pos x="128" y="66"/>
                  </a:cxn>
                  <a:cxn ang="0">
                    <a:pos x="0" y="66"/>
                  </a:cxn>
                  <a:cxn ang="0">
                    <a:pos x="0" y="0"/>
                  </a:cxn>
                </a:cxnLst>
                <a:rect l="0" t="0" r="r" b="b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en-CA" altLang="zh-CN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92" name="Straight Connector 129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2415656" y="6671275"/>
              <a:ext cx="864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130">
              <a:extLst>
                <a:ext uri="{FF2B5EF4-FFF2-40B4-BE49-F238E27FC236}"/>
              </a:extLst>
            </p:cNvPr>
            <p:cNvCxnSpPr/>
            <p:nvPr/>
          </p:nvCxnSpPr>
          <p:spPr bwMode="auto">
            <a:xfrm>
              <a:off x="3946165" y="6671275"/>
              <a:ext cx="864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12" name="Rectangle 66"/>
            <p:cNvSpPr>
              <a:spLocks noChangeArrowheads="1"/>
            </p:cNvSpPr>
            <p:nvPr/>
          </p:nvSpPr>
          <p:spPr bwMode="auto">
            <a:xfrm>
              <a:off x="2533650" y="6689725"/>
              <a:ext cx="666750" cy="22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latin typeface="Times New Roman" panose="02020603050405020304" pitchFamily="18" charset="0"/>
                </a:rPr>
                <a:t>SCM</a:t>
              </a:r>
            </a:p>
          </p:txBody>
        </p:sp>
        <p:sp>
          <p:nvSpPr>
            <p:cNvPr id="3113" name="Rectangle 66"/>
            <p:cNvSpPr>
              <a:spLocks noChangeArrowheads="1"/>
            </p:cNvSpPr>
            <p:nvPr/>
          </p:nvSpPr>
          <p:spPr bwMode="auto">
            <a:xfrm>
              <a:off x="4089400" y="6689725"/>
              <a:ext cx="576263" cy="22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CA" altLang="zh-CN" sz="1200">
                  <a:latin typeface="Times New Roman" panose="02020603050405020304" pitchFamily="18" charset="0"/>
                </a:rPr>
                <a:t>LCM</a:t>
              </a:r>
              <a:endParaRPr lang="en-US" altLang="zh-CN" sz="1200">
                <a:latin typeface="Times New Roman" panose="02020603050405020304" pitchFamily="18" charset="0"/>
              </a:endParaRPr>
            </a:p>
          </p:txBody>
        </p:sp>
      </p:grpSp>
      <p:sp>
        <p:nvSpPr>
          <p:cNvPr id="3077" name="TextBox 94"/>
          <p:cNvSpPr txBox="1">
            <a:spLocks noChangeArrowheads="1"/>
          </p:cNvSpPr>
          <p:nvPr/>
        </p:nvSpPr>
        <p:spPr bwMode="auto">
          <a:xfrm>
            <a:off x="669925" y="1173163"/>
            <a:ext cx="266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u="sng"/>
              <a:t>Macrophages</a:t>
            </a:r>
            <a:endParaRPr lang="zh-CN" altLang="en-US" u="sng"/>
          </a:p>
        </p:txBody>
      </p:sp>
      <p:sp>
        <p:nvSpPr>
          <p:cNvPr id="3078" name="TextBox 95"/>
          <p:cNvSpPr txBox="1">
            <a:spLocks noChangeArrowheads="1"/>
          </p:cNvSpPr>
          <p:nvPr/>
        </p:nvSpPr>
        <p:spPr bwMode="auto">
          <a:xfrm>
            <a:off x="4008438" y="1173163"/>
            <a:ext cx="266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u="sng"/>
              <a:t>MCECs</a:t>
            </a:r>
            <a:endParaRPr lang="zh-CN" altLang="en-US" u="sng"/>
          </a:p>
        </p:txBody>
      </p:sp>
      <p:sp>
        <p:nvSpPr>
          <p:cNvPr id="3079" name="TextBox 96"/>
          <p:cNvSpPr txBox="1">
            <a:spLocks noChangeArrowheads="1"/>
          </p:cNvSpPr>
          <p:nvPr/>
        </p:nvSpPr>
        <p:spPr bwMode="auto">
          <a:xfrm>
            <a:off x="0" y="884238"/>
            <a:ext cx="579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3080" name="TextBox 97"/>
          <p:cNvSpPr txBox="1">
            <a:spLocks noChangeArrowheads="1"/>
          </p:cNvSpPr>
          <p:nvPr/>
        </p:nvSpPr>
        <p:spPr bwMode="auto">
          <a:xfrm>
            <a:off x="3382963" y="884238"/>
            <a:ext cx="579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3081" name="Rectangle 1"/>
          <p:cNvSpPr>
            <a:spLocks noChangeArrowheads="1"/>
          </p:cNvSpPr>
          <p:nvPr/>
        </p:nvSpPr>
        <p:spPr bwMode="auto">
          <a:xfrm>
            <a:off x="60325" y="7010400"/>
            <a:ext cx="66611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400" eaLnBrk="1" hangingPunct="1"/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</a:t>
            </a:r>
            <a:r>
              <a:rPr lang="en-US" altLang="zh-CN" sz="1200" b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igure 2. Effects of NS-398 in macrophages and mouse cardiac endothelial cells (MCECs)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. (A) Macrophages (RAW264.7) were incubated LPS or saline in the presence of NS-398 (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30 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M) or vehicle. Twenty-four hours later, HMGB1 release was determined in supernatants by western blot analysis. Upper panel, a representative western blot for HMGB1 protein in 10 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µl of supernatants, and lower panel, quantification of HMGB1 protein. 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(B) MCECs were pretreated with NS-398 (30 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M) or vehicle for 12 hours, and then challenged with a conditioned medium from LPS-stimulated macrophages (LCM) or saline-stimulated medium (SCM). Six hours later, caspase-3 activity was assessed. Data are mean ± SD (n=3).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等线"/>
              </a:rPr>
              <a:t>*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等线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等线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0.05 vs vehicle + saline or vehicle+SCM,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等线"/>
              </a:rPr>
              <a:t>†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等线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等线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0.05 vs vehicle + LPS or vehicle + LCM.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5"/>
          <p:cNvGrpSpPr>
            <a:grpSpLocks/>
          </p:cNvGrpSpPr>
          <p:nvPr/>
        </p:nvGrpSpPr>
        <p:grpSpPr bwMode="auto">
          <a:xfrm>
            <a:off x="2697163" y="3186113"/>
            <a:ext cx="269875" cy="392112"/>
            <a:chOff x="1072545" y="2574471"/>
            <a:chExt cx="263137" cy="393008"/>
          </a:xfrm>
        </p:grpSpPr>
        <p:sp>
          <p:nvSpPr>
            <p:cNvPr id="4157" name="Rectangle 7"/>
            <p:cNvSpPr>
              <a:spLocks noChangeArrowheads="1"/>
            </p:cNvSpPr>
            <p:nvPr/>
          </p:nvSpPr>
          <p:spPr bwMode="auto">
            <a:xfrm>
              <a:off x="1072545" y="2574471"/>
              <a:ext cx="263137" cy="3930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58" name="Freeform 8"/>
            <p:cNvSpPr>
              <a:spLocks/>
            </p:cNvSpPr>
            <p:nvPr/>
          </p:nvSpPr>
          <p:spPr bwMode="auto">
            <a:xfrm>
              <a:off x="1072545" y="2574471"/>
              <a:ext cx="261073" cy="387850"/>
            </a:xfrm>
            <a:custGeom>
              <a:avLst/>
              <a:gdLst>
                <a:gd name="T0" fmla="*/ 0 w 199"/>
                <a:gd name="T1" fmla="*/ 2147483647 h 296"/>
                <a:gd name="T2" fmla="*/ 0 w 199"/>
                <a:gd name="T3" fmla="*/ 2147483647 h 296"/>
                <a:gd name="T4" fmla="*/ 0 w 199"/>
                <a:gd name="T5" fmla="*/ 0 h 296"/>
                <a:gd name="T6" fmla="*/ 2147483647 w 199"/>
                <a:gd name="T7" fmla="*/ 0 h 296"/>
                <a:gd name="T8" fmla="*/ 2147483647 w 199"/>
                <a:gd name="T9" fmla="*/ 2147483647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9"/>
                <a:gd name="T16" fmla="*/ 0 h 296"/>
                <a:gd name="T17" fmla="*/ 199 w 199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9" h="296">
                  <a:moveTo>
                    <a:pt x="0" y="296"/>
                  </a:moveTo>
                  <a:lnTo>
                    <a:pt x="0" y="296"/>
                  </a:lnTo>
                  <a:lnTo>
                    <a:pt x="0" y="0"/>
                  </a:lnTo>
                  <a:lnTo>
                    <a:pt x="199" y="0"/>
                  </a:lnTo>
                  <a:lnTo>
                    <a:pt x="199" y="2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99" name="组合 6"/>
          <p:cNvGrpSpPr>
            <a:grpSpLocks/>
          </p:cNvGrpSpPr>
          <p:nvPr/>
        </p:nvGrpSpPr>
        <p:grpSpPr bwMode="auto">
          <a:xfrm>
            <a:off x="3902075" y="2343150"/>
            <a:ext cx="269875" cy="1235075"/>
            <a:chOff x="2247276" y="1732755"/>
            <a:chExt cx="263137" cy="1234723"/>
          </a:xfrm>
        </p:grpSpPr>
        <p:sp>
          <p:nvSpPr>
            <p:cNvPr id="4153" name="Rectangle 9"/>
            <p:cNvSpPr>
              <a:spLocks noChangeArrowheads="1"/>
            </p:cNvSpPr>
            <p:nvPr/>
          </p:nvSpPr>
          <p:spPr bwMode="auto">
            <a:xfrm>
              <a:off x="2247276" y="1752353"/>
              <a:ext cx="263137" cy="12151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54" name="Freeform 10"/>
            <p:cNvSpPr>
              <a:spLocks/>
            </p:cNvSpPr>
            <p:nvPr/>
          </p:nvSpPr>
          <p:spPr bwMode="auto">
            <a:xfrm>
              <a:off x="2247276" y="1752353"/>
              <a:ext cx="262105" cy="1209968"/>
            </a:xfrm>
            <a:custGeom>
              <a:avLst/>
              <a:gdLst>
                <a:gd name="T0" fmla="*/ 0 w 199"/>
                <a:gd name="T1" fmla="*/ 2147483647 h 923"/>
                <a:gd name="T2" fmla="*/ 0 w 199"/>
                <a:gd name="T3" fmla="*/ 2147483647 h 923"/>
                <a:gd name="T4" fmla="*/ 0 w 199"/>
                <a:gd name="T5" fmla="*/ 0 h 923"/>
                <a:gd name="T6" fmla="*/ 2147483647 w 199"/>
                <a:gd name="T7" fmla="*/ 0 h 923"/>
                <a:gd name="T8" fmla="*/ 2147483647 w 199"/>
                <a:gd name="T9" fmla="*/ 2147483647 h 9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9"/>
                <a:gd name="T16" fmla="*/ 0 h 923"/>
                <a:gd name="T17" fmla="*/ 199 w 199"/>
                <a:gd name="T18" fmla="*/ 923 h 9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9" h="923">
                  <a:moveTo>
                    <a:pt x="0" y="923"/>
                  </a:moveTo>
                  <a:lnTo>
                    <a:pt x="0" y="923"/>
                  </a:lnTo>
                  <a:lnTo>
                    <a:pt x="0" y="0"/>
                  </a:lnTo>
                  <a:lnTo>
                    <a:pt x="199" y="0"/>
                  </a:lnTo>
                  <a:lnTo>
                    <a:pt x="199" y="9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5" name="Freeform 11"/>
            <p:cNvSpPr>
              <a:spLocks/>
            </p:cNvSpPr>
            <p:nvPr/>
          </p:nvSpPr>
          <p:spPr bwMode="auto">
            <a:xfrm>
              <a:off x="2313318" y="1732755"/>
              <a:ext cx="131053" cy="0"/>
            </a:xfrm>
            <a:custGeom>
              <a:avLst/>
              <a:gdLst>
                <a:gd name="T0" fmla="*/ 0 w 100"/>
                <a:gd name="T1" fmla="*/ 2147483647 w 100"/>
                <a:gd name="T2" fmla="*/ 0 w 100"/>
                <a:gd name="T3" fmla="*/ 0 60000 65536"/>
                <a:gd name="T4" fmla="*/ 0 60000 65536"/>
                <a:gd name="T5" fmla="*/ 0 60000 65536"/>
                <a:gd name="T6" fmla="*/ 0 w 100"/>
                <a:gd name="T7" fmla="*/ 100 w 10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6" name="Line 12"/>
            <p:cNvSpPr>
              <a:spLocks noChangeShapeType="1"/>
            </p:cNvSpPr>
            <p:nvPr/>
          </p:nvSpPr>
          <p:spPr bwMode="auto">
            <a:xfrm>
              <a:off x="2378329" y="1732755"/>
              <a:ext cx="0" cy="195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0" name="组合 1385"/>
          <p:cNvGrpSpPr>
            <a:grpSpLocks/>
          </p:cNvGrpSpPr>
          <p:nvPr/>
        </p:nvGrpSpPr>
        <p:grpSpPr bwMode="auto">
          <a:xfrm>
            <a:off x="4251325" y="2527300"/>
            <a:ext cx="269875" cy="1050925"/>
            <a:chOff x="6807200" y="3182938"/>
            <a:chExt cx="404812" cy="1617663"/>
          </a:xfrm>
        </p:grpSpPr>
        <p:sp>
          <p:nvSpPr>
            <p:cNvPr id="4149" name="Rectangle 13"/>
            <p:cNvSpPr>
              <a:spLocks noChangeArrowheads="1"/>
            </p:cNvSpPr>
            <p:nvPr/>
          </p:nvSpPr>
          <p:spPr bwMode="auto">
            <a:xfrm>
              <a:off x="6807200" y="3240088"/>
              <a:ext cx="404812" cy="1560513"/>
            </a:xfrm>
            <a:prstGeom prst="rect">
              <a:avLst/>
            </a:prstGeom>
            <a:solidFill>
              <a:srgbClr val="A0A0A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50" name="Freeform 14"/>
            <p:cNvSpPr>
              <a:spLocks/>
            </p:cNvSpPr>
            <p:nvPr/>
          </p:nvSpPr>
          <p:spPr bwMode="auto">
            <a:xfrm>
              <a:off x="6807200" y="3240088"/>
              <a:ext cx="403225" cy="1552575"/>
            </a:xfrm>
            <a:custGeom>
              <a:avLst/>
              <a:gdLst>
                <a:gd name="T0" fmla="*/ 0 w 199"/>
                <a:gd name="T1" fmla="*/ 2147483647 h 770"/>
                <a:gd name="T2" fmla="*/ 0 w 199"/>
                <a:gd name="T3" fmla="*/ 2147483647 h 770"/>
                <a:gd name="T4" fmla="*/ 0 w 199"/>
                <a:gd name="T5" fmla="*/ 0 h 770"/>
                <a:gd name="T6" fmla="*/ 2147483647 w 199"/>
                <a:gd name="T7" fmla="*/ 0 h 770"/>
                <a:gd name="T8" fmla="*/ 2147483647 w 199"/>
                <a:gd name="T9" fmla="*/ 2147483647 h 7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9"/>
                <a:gd name="T16" fmla="*/ 0 h 770"/>
                <a:gd name="T17" fmla="*/ 199 w 199"/>
                <a:gd name="T18" fmla="*/ 770 h 7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9" h="770">
                  <a:moveTo>
                    <a:pt x="0" y="770"/>
                  </a:moveTo>
                  <a:lnTo>
                    <a:pt x="0" y="770"/>
                  </a:lnTo>
                  <a:lnTo>
                    <a:pt x="0" y="0"/>
                  </a:lnTo>
                  <a:lnTo>
                    <a:pt x="199" y="0"/>
                  </a:lnTo>
                  <a:lnTo>
                    <a:pt x="199" y="7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1" name="Freeform 15"/>
            <p:cNvSpPr>
              <a:spLocks/>
            </p:cNvSpPr>
            <p:nvPr/>
          </p:nvSpPr>
          <p:spPr bwMode="auto">
            <a:xfrm>
              <a:off x="6908800" y="3182938"/>
              <a:ext cx="203200" cy="0"/>
            </a:xfrm>
            <a:custGeom>
              <a:avLst/>
              <a:gdLst>
                <a:gd name="T0" fmla="*/ 0 w 100"/>
                <a:gd name="T1" fmla="*/ 2147483647 w 100"/>
                <a:gd name="T2" fmla="*/ 0 w 100"/>
                <a:gd name="T3" fmla="*/ 0 60000 65536"/>
                <a:gd name="T4" fmla="*/ 0 60000 65536"/>
                <a:gd name="T5" fmla="*/ 0 60000 65536"/>
                <a:gd name="T6" fmla="*/ 0 w 100"/>
                <a:gd name="T7" fmla="*/ 100 w 10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2" name="Line 16"/>
            <p:cNvSpPr>
              <a:spLocks noChangeShapeType="1"/>
            </p:cNvSpPr>
            <p:nvPr/>
          </p:nvSpPr>
          <p:spPr bwMode="auto">
            <a:xfrm>
              <a:off x="7010400" y="3182938"/>
              <a:ext cx="0" cy="571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1" name="组合 1386"/>
          <p:cNvGrpSpPr>
            <a:grpSpLocks/>
          </p:cNvGrpSpPr>
          <p:nvPr/>
        </p:nvGrpSpPr>
        <p:grpSpPr bwMode="auto">
          <a:xfrm>
            <a:off x="3046413" y="3187700"/>
            <a:ext cx="269875" cy="390525"/>
            <a:chOff x="4986338" y="4198938"/>
            <a:chExt cx="404812" cy="601663"/>
          </a:xfrm>
        </p:grpSpPr>
        <p:sp>
          <p:nvSpPr>
            <p:cNvPr id="4145" name="Rectangle 21"/>
            <p:cNvSpPr>
              <a:spLocks noChangeArrowheads="1"/>
            </p:cNvSpPr>
            <p:nvPr/>
          </p:nvSpPr>
          <p:spPr bwMode="auto">
            <a:xfrm>
              <a:off x="4986338" y="4243388"/>
              <a:ext cx="404812" cy="557213"/>
            </a:xfrm>
            <a:prstGeom prst="rect">
              <a:avLst/>
            </a:prstGeom>
            <a:solidFill>
              <a:srgbClr val="A0A0A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46" name="Freeform 22"/>
            <p:cNvSpPr>
              <a:spLocks/>
            </p:cNvSpPr>
            <p:nvPr/>
          </p:nvSpPr>
          <p:spPr bwMode="auto">
            <a:xfrm>
              <a:off x="4986338" y="4243388"/>
              <a:ext cx="403225" cy="549275"/>
            </a:xfrm>
            <a:custGeom>
              <a:avLst/>
              <a:gdLst>
                <a:gd name="T0" fmla="*/ 0 w 199"/>
                <a:gd name="T1" fmla="*/ 2147483647 h 272"/>
                <a:gd name="T2" fmla="*/ 0 w 199"/>
                <a:gd name="T3" fmla="*/ 2147483647 h 272"/>
                <a:gd name="T4" fmla="*/ 0 w 199"/>
                <a:gd name="T5" fmla="*/ 0 h 272"/>
                <a:gd name="T6" fmla="*/ 2147483647 w 199"/>
                <a:gd name="T7" fmla="*/ 0 h 272"/>
                <a:gd name="T8" fmla="*/ 2147483647 w 199"/>
                <a:gd name="T9" fmla="*/ 2147483647 h 2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9"/>
                <a:gd name="T16" fmla="*/ 0 h 272"/>
                <a:gd name="T17" fmla="*/ 199 w 199"/>
                <a:gd name="T18" fmla="*/ 272 h 2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9" h="272">
                  <a:moveTo>
                    <a:pt x="0" y="272"/>
                  </a:moveTo>
                  <a:lnTo>
                    <a:pt x="0" y="272"/>
                  </a:lnTo>
                  <a:lnTo>
                    <a:pt x="0" y="0"/>
                  </a:lnTo>
                  <a:lnTo>
                    <a:pt x="199" y="0"/>
                  </a:lnTo>
                  <a:lnTo>
                    <a:pt x="199" y="27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7" name="Freeform 23"/>
            <p:cNvSpPr>
              <a:spLocks/>
            </p:cNvSpPr>
            <p:nvPr/>
          </p:nvSpPr>
          <p:spPr bwMode="auto">
            <a:xfrm>
              <a:off x="5087938" y="4198938"/>
              <a:ext cx="201612" cy="0"/>
            </a:xfrm>
            <a:custGeom>
              <a:avLst/>
              <a:gdLst>
                <a:gd name="T0" fmla="*/ 0 w 100"/>
                <a:gd name="T1" fmla="*/ 2147483647 w 100"/>
                <a:gd name="T2" fmla="*/ 0 w 100"/>
                <a:gd name="T3" fmla="*/ 0 60000 65536"/>
                <a:gd name="T4" fmla="*/ 0 60000 65536"/>
                <a:gd name="T5" fmla="*/ 0 60000 65536"/>
                <a:gd name="T6" fmla="*/ 0 w 100"/>
                <a:gd name="T7" fmla="*/ 100 w 10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8" name="Line 24"/>
            <p:cNvSpPr>
              <a:spLocks noChangeShapeType="1"/>
            </p:cNvSpPr>
            <p:nvPr/>
          </p:nvSpPr>
          <p:spPr bwMode="auto">
            <a:xfrm>
              <a:off x="5189538" y="4198938"/>
              <a:ext cx="0" cy="44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2" name="组合 1457"/>
          <p:cNvGrpSpPr>
            <a:grpSpLocks/>
          </p:cNvGrpSpPr>
          <p:nvPr/>
        </p:nvGrpSpPr>
        <p:grpSpPr bwMode="auto">
          <a:xfrm>
            <a:off x="3397250" y="3179763"/>
            <a:ext cx="269875" cy="398462"/>
            <a:chOff x="5594350" y="4187825"/>
            <a:chExt cx="403225" cy="612776"/>
          </a:xfrm>
        </p:grpSpPr>
        <p:sp>
          <p:nvSpPr>
            <p:cNvPr id="4141" name="Rectangle 25"/>
            <p:cNvSpPr>
              <a:spLocks noChangeArrowheads="1"/>
            </p:cNvSpPr>
            <p:nvPr/>
          </p:nvSpPr>
          <p:spPr bwMode="auto">
            <a:xfrm>
              <a:off x="5594350" y="4198938"/>
              <a:ext cx="403225" cy="6016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42" name="Freeform 26"/>
            <p:cNvSpPr>
              <a:spLocks/>
            </p:cNvSpPr>
            <p:nvPr/>
          </p:nvSpPr>
          <p:spPr bwMode="auto">
            <a:xfrm>
              <a:off x="5594350" y="4198938"/>
              <a:ext cx="401637" cy="593725"/>
            </a:xfrm>
            <a:custGeom>
              <a:avLst/>
              <a:gdLst>
                <a:gd name="T0" fmla="*/ 0 w 199"/>
                <a:gd name="T1" fmla="*/ 2147483647 h 294"/>
                <a:gd name="T2" fmla="*/ 0 w 199"/>
                <a:gd name="T3" fmla="*/ 2147483647 h 294"/>
                <a:gd name="T4" fmla="*/ 0 w 199"/>
                <a:gd name="T5" fmla="*/ 0 h 294"/>
                <a:gd name="T6" fmla="*/ 2147483647 w 199"/>
                <a:gd name="T7" fmla="*/ 0 h 294"/>
                <a:gd name="T8" fmla="*/ 2147483647 w 199"/>
                <a:gd name="T9" fmla="*/ 2147483647 h 2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9"/>
                <a:gd name="T16" fmla="*/ 0 h 294"/>
                <a:gd name="T17" fmla="*/ 199 w 199"/>
                <a:gd name="T18" fmla="*/ 294 h 2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9" h="294">
                  <a:moveTo>
                    <a:pt x="0" y="294"/>
                  </a:moveTo>
                  <a:lnTo>
                    <a:pt x="0" y="294"/>
                  </a:lnTo>
                  <a:lnTo>
                    <a:pt x="0" y="0"/>
                  </a:lnTo>
                  <a:lnTo>
                    <a:pt x="199" y="0"/>
                  </a:lnTo>
                  <a:lnTo>
                    <a:pt x="199" y="29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3" name="Freeform 27"/>
            <p:cNvSpPr>
              <a:spLocks/>
            </p:cNvSpPr>
            <p:nvPr/>
          </p:nvSpPr>
          <p:spPr bwMode="auto">
            <a:xfrm>
              <a:off x="5694363" y="4187825"/>
              <a:ext cx="203200" cy="0"/>
            </a:xfrm>
            <a:custGeom>
              <a:avLst/>
              <a:gdLst>
                <a:gd name="T0" fmla="*/ 0 w 100"/>
                <a:gd name="T1" fmla="*/ 2147483647 w 100"/>
                <a:gd name="T2" fmla="*/ 0 w 100"/>
                <a:gd name="T3" fmla="*/ 0 60000 65536"/>
                <a:gd name="T4" fmla="*/ 0 60000 65536"/>
                <a:gd name="T5" fmla="*/ 0 60000 65536"/>
                <a:gd name="T6" fmla="*/ 0 w 100"/>
                <a:gd name="T7" fmla="*/ 100 w 10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4" name="Line 28"/>
            <p:cNvSpPr>
              <a:spLocks noChangeShapeType="1"/>
            </p:cNvSpPr>
            <p:nvPr/>
          </p:nvSpPr>
          <p:spPr bwMode="auto">
            <a:xfrm>
              <a:off x="5795963" y="4187825"/>
              <a:ext cx="0" cy="11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3" name="Line 30"/>
          <p:cNvSpPr>
            <a:spLocks noChangeShapeType="1"/>
          </p:cNvSpPr>
          <p:nvPr/>
        </p:nvSpPr>
        <p:spPr bwMode="auto">
          <a:xfrm>
            <a:off x="2584450" y="3578225"/>
            <a:ext cx="2428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Line 37"/>
          <p:cNvSpPr>
            <a:spLocks noChangeShapeType="1"/>
          </p:cNvSpPr>
          <p:nvPr/>
        </p:nvSpPr>
        <p:spPr bwMode="auto">
          <a:xfrm flipV="1">
            <a:off x="2584450" y="2005013"/>
            <a:ext cx="0" cy="1573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Line 38"/>
          <p:cNvSpPr>
            <a:spLocks noChangeShapeType="1"/>
          </p:cNvSpPr>
          <p:nvPr/>
        </p:nvSpPr>
        <p:spPr bwMode="auto">
          <a:xfrm flipH="1">
            <a:off x="2538413" y="3578225"/>
            <a:ext cx="46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Rectangle 39"/>
          <p:cNvSpPr>
            <a:spLocks noChangeArrowheads="1"/>
          </p:cNvSpPr>
          <p:nvPr/>
        </p:nvSpPr>
        <p:spPr bwMode="auto">
          <a:xfrm>
            <a:off x="2416175" y="3487738"/>
            <a:ext cx="77788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0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07" name="Line 40"/>
          <p:cNvSpPr>
            <a:spLocks noChangeShapeType="1"/>
          </p:cNvSpPr>
          <p:nvPr/>
        </p:nvSpPr>
        <p:spPr bwMode="auto">
          <a:xfrm flipH="1">
            <a:off x="2538413" y="3186113"/>
            <a:ext cx="46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Rectangle 41"/>
          <p:cNvSpPr>
            <a:spLocks noChangeArrowheads="1"/>
          </p:cNvSpPr>
          <p:nvPr/>
        </p:nvSpPr>
        <p:spPr bwMode="auto">
          <a:xfrm>
            <a:off x="2416175" y="3094038"/>
            <a:ext cx="777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1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09" name="Line 42"/>
          <p:cNvSpPr>
            <a:spLocks noChangeShapeType="1"/>
          </p:cNvSpPr>
          <p:nvPr/>
        </p:nvSpPr>
        <p:spPr bwMode="auto">
          <a:xfrm flipH="1">
            <a:off x="2538413" y="2792413"/>
            <a:ext cx="46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Rectangle 43"/>
          <p:cNvSpPr>
            <a:spLocks noChangeArrowheads="1"/>
          </p:cNvSpPr>
          <p:nvPr/>
        </p:nvSpPr>
        <p:spPr bwMode="auto">
          <a:xfrm>
            <a:off x="2416175" y="2701925"/>
            <a:ext cx="777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2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11" name="Line 44"/>
          <p:cNvSpPr>
            <a:spLocks noChangeShapeType="1"/>
          </p:cNvSpPr>
          <p:nvPr/>
        </p:nvSpPr>
        <p:spPr bwMode="auto">
          <a:xfrm flipH="1">
            <a:off x="2538413" y="2398713"/>
            <a:ext cx="46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Rectangle 45"/>
          <p:cNvSpPr>
            <a:spLocks noChangeArrowheads="1"/>
          </p:cNvSpPr>
          <p:nvPr/>
        </p:nvSpPr>
        <p:spPr bwMode="auto">
          <a:xfrm>
            <a:off x="2416175" y="2308225"/>
            <a:ext cx="777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3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13" name="Line 46"/>
          <p:cNvSpPr>
            <a:spLocks noChangeShapeType="1"/>
          </p:cNvSpPr>
          <p:nvPr/>
        </p:nvSpPr>
        <p:spPr bwMode="auto">
          <a:xfrm flipH="1">
            <a:off x="2538413" y="2005013"/>
            <a:ext cx="46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Rectangle 47"/>
          <p:cNvSpPr>
            <a:spLocks noChangeArrowheads="1"/>
          </p:cNvSpPr>
          <p:nvPr/>
        </p:nvSpPr>
        <p:spPr bwMode="auto">
          <a:xfrm>
            <a:off x="2416175" y="1914525"/>
            <a:ext cx="777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4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grpSp>
        <p:nvGrpSpPr>
          <p:cNvPr id="4115" name="组合 1470"/>
          <p:cNvGrpSpPr>
            <a:grpSpLocks/>
          </p:cNvGrpSpPr>
          <p:nvPr/>
        </p:nvGrpSpPr>
        <p:grpSpPr bwMode="auto">
          <a:xfrm>
            <a:off x="4611688" y="2698750"/>
            <a:ext cx="269875" cy="879475"/>
            <a:chOff x="7319677" y="3446463"/>
            <a:chExt cx="404812" cy="1354137"/>
          </a:xfrm>
        </p:grpSpPr>
        <p:grpSp>
          <p:nvGrpSpPr>
            <p:cNvPr id="4136" name="组合 1490"/>
            <p:cNvGrpSpPr>
              <a:grpSpLocks/>
            </p:cNvGrpSpPr>
            <p:nvPr/>
          </p:nvGrpSpPr>
          <p:grpSpPr bwMode="auto">
            <a:xfrm>
              <a:off x="7319677" y="3446463"/>
              <a:ext cx="404812" cy="1354137"/>
              <a:chOff x="7415213" y="3446463"/>
              <a:chExt cx="404812" cy="1354137"/>
            </a:xfrm>
          </p:grpSpPr>
          <p:sp>
            <p:nvSpPr>
              <p:cNvPr id="4138" name="Rectangle 17"/>
              <p:cNvSpPr>
                <a:spLocks noChangeArrowheads="1"/>
              </p:cNvSpPr>
              <p:nvPr/>
            </p:nvSpPr>
            <p:spPr bwMode="auto">
              <a:xfrm>
                <a:off x="7415213" y="3508375"/>
                <a:ext cx="404812" cy="12922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200"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39" name="Freeform 18"/>
              <p:cNvSpPr>
                <a:spLocks/>
              </p:cNvSpPr>
              <p:nvPr/>
            </p:nvSpPr>
            <p:spPr bwMode="auto">
              <a:xfrm>
                <a:off x="7415213" y="3508375"/>
                <a:ext cx="403225" cy="1284288"/>
              </a:xfrm>
              <a:custGeom>
                <a:avLst/>
                <a:gdLst>
                  <a:gd name="T0" fmla="*/ 0 w 199"/>
                  <a:gd name="T1" fmla="*/ 2147483647 h 637"/>
                  <a:gd name="T2" fmla="*/ 0 w 199"/>
                  <a:gd name="T3" fmla="*/ 2147483647 h 637"/>
                  <a:gd name="T4" fmla="*/ 0 w 199"/>
                  <a:gd name="T5" fmla="*/ 0 h 637"/>
                  <a:gd name="T6" fmla="*/ 2147483647 w 199"/>
                  <a:gd name="T7" fmla="*/ 0 h 637"/>
                  <a:gd name="T8" fmla="*/ 2147483647 w 199"/>
                  <a:gd name="T9" fmla="*/ 2147483647 h 6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9"/>
                  <a:gd name="T16" fmla="*/ 0 h 637"/>
                  <a:gd name="T17" fmla="*/ 199 w 199"/>
                  <a:gd name="T18" fmla="*/ 637 h 6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9" h="637">
                    <a:moveTo>
                      <a:pt x="0" y="637"/>
                    </a:moveTo>
                    <a:lnTo>
                      <a:pt x="0" y="637"/>
                    </a:lnTo>
                    <a:lnTo>
                      <a:pt x="0" y="0"/>
                    </a:lnTo>
                    <a:lnTo>
                      <a:pt x="199" y="0"/>
                    </a:lnTo>
                    <a:lnTo>
                      <a:pt x="199" y="63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" name="Freeform 19"/>
              <p:cNvSpPr>
                <a:spLocks/>
              </p:cNvSpPr>
              <p:nvPr/>
            </p:nvSpPr>
            <p:spPr bwMode="auto">
              <a:xfrm>
                <a:off x="7516813" y="3446463"/>
                <a:ext cx="201612" cy="0"/>
              </a:xfrm>
              <a:custGeom>
                <a:avLst/>
                <a:gdLst>
                  <a:gd name="T0" fmla="*/ 0 w 100"/>
                  <a:gd name="T1" fmla="*/ 2147483647 w 100"/>
                  <a:gd name="T2" fmla="*/ 0 w 100"/>
                  <a:gd name="T3" fmla="*/ 0 60000 65536"/>
                  <a:gd name="T4" fmla="*/ 0 60000 65536"/>
                  <a:gd name="T5" fmla="*/ 0 60000 65536"/>
                  <a:gd name="T6" fmla="*/ 0 w 100"/>
                  <a:gd name="T7" fmla="*/ 100 w 100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00">
                    <a:moveTo>
                      <a:pt x="0" y="0"/>
                    </a:moveTo>
                    <a:lnTo>
                      <a:pt x="100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37" name="Line 20"/>
            <p:cNvSpPr>
              <a:spLocks noChangeShapeType="1"/>
            </p:cNvSpPr>
            <p:nvPr/>
          </p:nvSpPr>
          <p:spPr bwMode="auto">
            <a:xfrm>
              <a:off x="7534937" y="3459955"/>
              <a:ext cx="0" cy="61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6" name="组合 4"/>
          <p:cNvGrpSpPr>
            <a:grpSpLocks/>
          </p:cNvGrpSpPr>
          <p:nvPr/>
        </p:nvGrpSpPr>
        <p:grpSpPr bwMode="auto">
          <a:xfrm>
            <a:off x="2646363" y="1976438"/>
            <a:ext cx="800100" cy="460375"/>
            <a:chOff x="1413507" y="915667"/>
            <a:chExt cx="780449" cy="460966"/>
          </a:xfrm>
        </p:grpSpPr>
        <p:sp>
          <p:nvSpPr>
            <p:cNvPr id="4127" name="Rectangle 48"/>
            <p:cNvSpPr>
              <a:spLocks noChangeArrowheads="1"/>
            </p:cNvSpPr>
            <p:nvPr/>
          </p:nvSpPr>
          <p:spPr bwMode="auto">
            <a:xfrm>
              <a:off x="1634037" y="915667"/>
              <a:ext cx="4007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400"/>
              <a:r>
                <a: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V</a:t>
              </a:r>
              <a:r>
                <a: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ehicle</a:t>
              </a:r>
              <a:endParaRPr lang="zh-CN" altLang="zh-CN" sz="1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28" name="Rectangle 51"/>
            <p:cNvSpPr>
              <a:spLocks noChangeArrowheads="1"/>
            </p:cNvSpPr>
            <p:nvPr/>
          </p:nvSpPr>
          <p:spPr bwMode="auto">
            <a:xfrm>
              <a:off x="1634037" y="1077920"/>
              <a:ext cx="559919" cy="154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400"/>
              <a:r>
                <a: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NR </a:t>
              </a:r>
              <a:r>
                <a: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(</a:t>
              </a:r>
              <a:r>
                <a: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2mM</a:t>
              </a:r>
              <a:r>
                <a: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)</a:t>
              </a:r>
              <a:endParaRPr lang="zh-CN" altLang="zh-CN" sz="1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29" name="Rectangle 54"/>
            <p:cNvSpPr>
              <a:spLocks noChangeArrowheads="1"/>
            </p:cNvSpPr>
            <p:nvPr/>
          </p:nvSpPr>
          <p:spPr bwMode="auto">
            <a:xfrm>
              <a:off x="1634036" y="1222597"/>
              <a:ext cx="559919" cy="154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400"/>
              <a:r>
                <a: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NR </a:t>
              </a:r>
              <a:r>
                <a: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(</a:t>
              </a:r>
              <a:r>
                <a: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5mM</a:t>
              </a:r>
              <a:r>
                <a:rPr lang="en-US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等线"/>
                  <a:cs typeface="Times New Roman" panose="02020603050405020304" pitchFamily="18" charset="0"/>
                </a:rPr>
                <a:t>)</a:t>
              </a:r>
              <a:endParaRPr lang="zh-CN" altLang="zh-CN" sz="10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30" name="Rectangle 49"/>
            <p:cNvSpPr>
              <a:spLocks noChangeArrowheads="1"/>
            </p:cNvSpPr>
            <p:nvPr/>
          </p:nvSpPr>
          <p:spPr bwMode="auto">
            <a:xfrm>
              <a:off x="1413507" y="946168"/>
              <a:ext cx="168201" cy="866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31" name="Freeform 50"/>
            <p:cNvSpPr>
              <a:spLocks/>
            </p:cNvSpPr>
            <p:nvPr/>
          </p:nvSpPr>
          <p:spPr bwMode="auto">
            <a:xfrm>
              <a:off x="1413507" y="946168"/>
              <a:ext cx="168201" cy="86647"/>
            </a:xfrm>
            <a:custGeom>
              <a:avLst/>
              <a:gdLst>
                <a:gd name="T0" fmla="*/ 0 w 128"/>
                <a:gd name="T1" fmla="*/ 0 h 66"/>
                <a:gd name="T2" fmla="*/ 0 w 128"/>
                <a:gd name="T3" fmla="*/ 0 h 66"/>
                <a:gd name="T4" fmla="*/ 2147483647 w 128"/>
                <a:gd name="T5" fmla="*/ 0 h 66"/>
                <a:gd name="T6" fmla="*/ 2147483647 w 128"/>
                <a:gd name="T7" fmla="*/ 2147483647 h 66"/>
                <a:gd name="T8" fmla="*/ 0 w 128"/>
                <a:gd name="T9" fmla="*/ 2147483647 h 66"/>
                <a:gd name="T10" fmla="*/ 0 w 128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66"/>
                <a:gd name="T20" fmla="*/ 128 w 128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2" name="Rectangle 52"/>
            <p:cNvSpPr>
              <a:spLocks noChangeArrowheads="1"/>
            </p:cNvSpPr>
            <p:nvPr/>
          </p:nvSpPr>
          <p:spPr bwMode="auto">
            <a:xfrm>
              <a:off x="1413507" y="1098219"/>
              <a:ext cx="168201" cy="85616"/>
            </a:xfrm>
            <a:prstGeom prst="rect">
              <a:avLst/>
            </a:prstGeom>
            <a:solidFill>
              <a:srgbClr val="A0A0A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33" name="Freeform 53"/>
            <p:cNvSpPr>
              <a:spLocks/>
            </p:cNvSpPr>
            <p:nvPr/>
          </p:nvSpPr>
          <p:spPr bwMode="auto">
            <a:xfrm>
              <a:off x="1413507" y="1098219"/>
              <a:ext cx="168201" cy="85616"/>
            </a:xfrm>
            <a:custGeom>
              <a:avLst/>
              <a:gdLst>
                <a:gd name="T0" fmla="*/ 0 w 128"/>
                <a:gd name="T1" fmla="*/ 0 h 66"/>
                <a:gd name="T2" fmla="*/ 0 w 128"/>
                <a:gd name="T3" fmla="*/ 0 h 66"/>
                <a:gd name="T4" fmla="*/ 2147483647 w 128"/>
                <a:gd name="T5" fmla="*/ 0 h 66"/>
                <a:gd name="T6" fmla="*/ 2147483647 w 128"/>
                <a:gd name="T7" fmla="*/ 2147483647 h 66"/>
                <a:gd name="T8" fmla="*/ 0 w 128"/>
                <a:gd name="T9" fmla="*/ 2147483647 h 66"/>
                <a:gd name="T10" fmla="*/ 0 w 128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66"/>
                <a:gd name="T20" fmla="*/ 128 w 128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4" name="Rectangle 55"/>
            <p:cNvSpPr>
              <a:spLocks noChangeArrowheads="1"/>
            </p:cNvSpPr>
            <p:nvPr/>
          </p:nvSpPr>
          <p:spPr bwMode="auto">
            <a:xfrm>
              <a:off x="1413507" y="1249238"/>
              <a:ext cx="168201" cy="8664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endParaRPr>
            </a:p>
          </p:txBody>
        </p:sp>
        <p:sp>
          <p:nvSpPr>
            <p:cNvPr id="4135" name="Freeform 56"/>
            <p:cNvSpPr>
              <a:spLocks/>
            </p:cNvSpPr>
            <p:nvPr/>
          </p:nvSpPr>
          <p:spPr bwMode="auto">
            <a:xfrm>
              <a:off x="1413507" y="1249238"/>
              <a:ext cx="168201" cy="86647"/>
            </a:xfrm>
            <a:custGeom>
              <a:avLst/>
              <a:gdLst>
                <a:gd name="T0" fmla="*/ 0 w 128"/>
                <a:gd name="T1" fmla="*/ 0 h 66"/>
                <a:gd name="T2" fmla="*/ 0 w 128"/>
                <a:gd name="T3" fmla="*/ 0 h 66"/>
                <a:gd name="T4" fmla="*/ 2147483647 w 128"/>
                <a:gd name="T5" fmla="*/ 0 h 66"/>
                <a:gd name="T6" fmla="*/ 2147483647 w 128"/>
                <a:gd name="T7" fmla="*/ 2147483647 h 66"/>
                <a:gd name="T8" fmla="*/ 0 w 128"/>
                <a:gd name="T9" fmla="*/ 2147483647 h 66"/>
                <a:gd name="T10" fmla="*/ 0 w 128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66"/>
                <a:gd name="T20" fmla="*/ 128 w 128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7" name="Rectangle 57"/>
          <p:cNvSpPr>
            <a:spLocks noChangeArrowheads="1"/>
          </p:cNvSpPr>
          <p:nvPr/>
        </p:nvSpPr>
        <p:spPr bwMode="auto">
          <a:xfrm rot="-5400000">
            <a:off x="1438275" y="2697163"/>
            <a:ext cx="11366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Caspase-3 activity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18" name="Rectangle 58"/>
          <p:cNvSpPr>
            <a:spLocks noChangeArrowheads="1"/>
          </p:cNvSpPr>
          <p:nvPr/>
        </p:nvSpPr>
        <p:spPr bwMode="auto">
          <a:xfrm rot="-5400000">
            <a:off x="1799432" y="2696369"/>
            <a:ext cx="919162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(Fold changes)</a:t>
            </a:r>
            <a:endParaRPr lang="zh-CN" altLang="zh-CN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cxnSp>
        <p:nvCxnSpPr>
          <p:cNvPr id="1475" name="直接连接符 1474"/>
          <p:cNvCxnSpPr/>
          <p:nvPr/>
        </p:nvCxnSpPr>
        <p:spPr>
          <a:xfrm>
            <a:off x="2697163" y="3629025"/>
            <a:ext cx="9683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0" name="文本框 1475"/>
          <p:cNvSpPr txBox="1">
            <a:spLocks noChangeArrowheads="1"/>
          </p:cNvSpPr>
          <p:nvPr/>
        </p:nvSpPr>
        <p:spPr bwMode="auto">
          <a:xfrm>
            <a:off x="2706688" y="3630613"/>
            <a:ext cx="968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SCM 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cxnSp>
        <p:nvCxnSpPr>
          <p:cNvPr id="1477" name="直接连接符 1476"/>
          <p:cNvCxnSpPr/>
          <p:nvPr/>
        </p:nvCxnSpPr>
        <p:spPr>
          <a:xfrm>
            <a:off x="3887788" y="3632200"/>
            <a:ext cx="9683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2" name="文本框 1477"/>
          <p:cNvSpPr txBox="1">
            <a:spLocks noChangeArrowheads="1"/>
          </p:cNvSpPr>
          <p:nvPr/>
        </p:nvSpPr>
        <p:spPr bwMode="auto">
          <a:xfrm>
            <a:off x="3887788" y="3632200"/>
            <a:ext cx="968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LCM</a:t>
            </a:r>
            <a:endParaRPr lang="zh-CN" altLang="en-US" sz="1200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23" name="文本框 79"/>
          <p:cNvSpPr txBox="1">
            <a:spLocks noChangeArrowheads="1"/>
          </p:cNvSpPr>
          <p:nvPr/>
        </p:nvSpPr>
        <p:spPr bwMode="auto">
          <a:xfrm>
            <a:off x="3838575" y="1949450"/>
            <a:ext cx="3952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124" name="文本框 80"/>
          <p:cNvSpPr txBox="1">
            <a:spLocks noChangeArrowheads="1"/>
          </p:cNvSpPr>
          <p:nvPr/>
        </p:nvSpPr>
        <p:spPr bwMode="auto">
          <a:xfrm>
            <a:off x="4200525" y="2103438"/>
            <a:ext cx="4095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  <a:endParaRPr lang="zh-CN" altLang="en-US" sz="2000" b="1">
              <a:latin typeface="Times New Roman" panose="02020603050405020304" pitchFamily="18" charset="0"/>
              <a:ea typeface="等线"/>
              <a:cs typeface="Times New Roman" panose="02020603050405020304" pitchFamily="18" charset="0"/>
            </a:endParaRPr>
          </a:p>
        </p:txBody>
      </p:sp>
      <p:sp>
        <p:nvSpPr>
          <p:cNvPr id="4125" name="文本框 81"/>
          <p:cNvSpPr txBox="1">
            <a:spLocks noChangeArrowheads="1"/>
          </p:cNvSpPr>
          <p:nvPr/>
        </p:nvSpPr>
        <p:spPr bwMode="auto">
          <a:xfrm>
            <a:off x="4600575" y="2281238"/>
            <a:ext cx="28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latin typeface="宋体" panose="02010600030101010101" pitchFamily="2" charset="-122"/>
              </a:rPr>
              <a:t>‡</a:t>
            </a:r>
            <a:endParaRPr lang="zh-CN" altLang="en-US" b="1">
              <a:latin typeface="Calibri" panose="020F0502020204030204" pitchFamily="34" charset="0"/>
              <a:ea typeface="等线"/>
              <a:cs typeface="等线"/>
            </a:endParaRPr>
          </a:p>
        </p:txBody>
      </p:sp>
      <p:sp>
        <p:nvSpPr>
          <p:cNvPr id="4126" name="Rectangle 1"/>
          <p:cNvSpPr>
            <a:spLocks noChangeArrowheads="1"/>
          </p:cNvSpPr>
          <p:nvPr/>
        </p:nvSpPr>
        <p:spPr bwMode="auto">
          <a:xfrm>
            <a:off x="1050925" y="4084638"/>
            <a:ext cx="50149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defTabSz="914400" eaLnBrk="1" hangingPunct="1"/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</a:t>
            </a:r>
            <a:r>
              <a:rPr lang="en-US" altLang="zh-CN" sz="1200" b="1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igure 3. Effect of NR on caspase-3 activity in pulmonary microvascular endothelial cells (PMECs)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Times New Roman" panose="02020603050405020304" pitchFamily="18" charset="0"/>
              </a:rPr>
              <a:t>. PMECs were pretreated with NR (2 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M or 5 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M) or vehicle for 12 hours, and then challenged with a conditioned medium from LPS-stimulated macrophages (LCM) or saline-stimulated medium (SCM). Six hours later, caspase-3 activity was assessed. Data are mean ± SD (n=3).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等线"/>
              </a:rPr>
              <a:t>*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等线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等线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0.05 vs vehicle+SCM,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等线"/>
              </a:rPr>
              <a:t>†</a:t>
            </a:r>
            <a:r>
              <a:rPr lang="en-US" altLang="zh-CN" sz="1200" i="1">
                <a:latin typeface="Times New Roman" panose="02020603050405020304" pitchFamily="18" charset="0"/>
                <a:ea typeface="等线"/>
                <a:cs typeface="等线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等线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0.05 vs vehicle + LCM, and </a:t>
            </a:r>
            <a:r>
              <a:rPr lang="en-US" altLang="zh-CN" sz="1200" baseline="30000">
                <a:latin typeface="Times New Roman" panose="02020603050405020304" pitchFamily="18" charset="0"/>
                <a:ea typeface="等线"/>
                <a:cs typeface="等线"/>
              </a:rPr>
              <a:t>‡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P</a:t>
            </a:r>
            <a:r>
              <a:rPr lang="zh-CN" altLang="en-US" sz="1200">
                <a:latin typeface="Times New Roman" panose="02020603050405020304" pitchFamily="18" charset="0"/>
                <a:ea typeface="等线"/>
                <a:cs typeface="等线"/>
              </a:rPr>
              <a:t>＜</a:t>
            </a:r>
            <a:r>
              <a:rPr lang="en-US" altLang="zh-CN" sz="1200">
                <a:latin typeface="Times New Roman" panose="02020603050405020304" pitchFamily="18" charset="0"/>
                <a:ea typeface="等线"/>
                <a:cs typeface="等线"/>
              </a:rPr>
              <a:t>0.05 vs LCM + NR (2 µM).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462</Words>
  <Application>Microsoft Office PowerPoint</Application>
  <PresentationFormat>Letter Paper (8.5x11 in)</PresentationFormat>
  <Paragraphs>87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宋体</vt:lpstr>
      <vt:lpstr>Calibri Light</vt:lpstr>
      <vt:lpstr>Calibri</vt:lpstr>
      <vt:lpstr>等线</vt:lpstr>
      <vt:lpstr>Times New Roman</vt:lpstr>
      <vt:lpstr>等线</vt:lpstr>
      <vt:lpstr>Office 主题​​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</dc:creator>
  <cp:lastModifiedBy>Fan, Guo-Chang (fangg)</cp:lastModifiedBy>
  <cp:revision>82</cp:revision>
  <dcterms:modified xsi:type="dcterms:W3CDTF">2018-10-31T19:24:48Z</dcterms:modified>
</cp:coreProperties>
</file>