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58" r:id="rId4"/>
    <p:sldId id="259" r:id="rId5"/>
    <p:sldId id="263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>
        <p:scale>
          <a:sx n="100" d="100"/>
          <a:sy n="100" d="100"/>
        </p:scale>
        <p:origin x="-60" y="7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10" Type="http://schemas.openxmlformats.org/officeDocument/2006/relationships/viewProps" Target="viewProps.xml"/>
   <Relationship Id="rId11" Type="http://schemas.openxmlformats.org/officeDocument/2006/relationships/theme" Target="theme/theme1.xml"/>
   <Relationship Id="rId12" Type="http://schemas.openxmlformats.org/officeDocument/2006/relationships/tableStyles" Target="tableStyles.xml"/>
   <Relationship Id="rId2" Type="http://schemas.openxmlformats.org/officeDocument/2006/relationships/slide" Target="slides/slide1.xml"/>
   <Relationship Id="rId3" Type="http://schemas.openxmlformats.org/officeDocument/2006/relationships/slide" Target="slides/slide2.xml"/>
   <Relationship Id="rId4" Type="http://schemas.openxmlformats.org/officeDocument/2006/relationships/slide" Target="slides/slide3.xml"/>
   <Relationship Id="rId5" Type="http://schemas.openxmlformats.org/officeDocument/2006/relationships/slide" Target="slides/slide4.xml"/>
   <Relationship Id="rId6" Type="http://schemas.openxmlformats.org/officeDocument/2006/relationships/slide" Target="slides/slide5.xml"/>
   <Relationship Id="rId7" Type="http://schemas.openxmlformats.org/officeDocument/2006/relationships/slide" Target="slides/slide6.xml"/>
   <Relationship Id="rId8" Type="http://schemas.openxmlformats.org/officeDocument/2006/relationships/slide" Target="slides/slide7.xml"/>
   <Relationship Id="rId9" Type="http://schemas.openxmlformats.org/officeDocument/2006/relationships/presProps" Target="presProps.xml"/>
</Relationships>
</file>

<file path=ppt/charts/_rels/chart1.xml.rels><?xml version = '1.0' encoding = 'UTF-8' standalone = 'yes'?>
<Relationships xmlns="http://schemas.openxmlformats.org/package/2006/relationships">
   <Relationship Id="rId1" Type="http://schemas.microsoft.com/office/2011/relationships/chartStyle" Target="style1.xml"/>
   <Relationship Id="rId2" Type="http://schemas.microsoft.com/office/2011/relationships/chartColorStyle" Target="colors1.xml"/>
   <Relationship Id="rId3" Type="http://schemas.openxmlformats.org/officeDocument/2006/relationships/oleObject" TargetMode="External" Target="file:///C:/Users/Peleg/AppData/Roaming/Microsoft/Excel/30_11_16%20E18_5%20Brain%20-%20Lox%20Mut%20-Adamtsl-2%20difference_data%20(version%201).xls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(Results!$AA$28,Results!$AA$48)</c:f>
                <c:numCache>
                  <c:formatCode>General</c:formatCode>
                  <c:ptCount val="2"/>
                  <c:pt idx="0">
                    <c:v>0.15909259734517364</c:v>
                  </c:pt>
                  <c:pt idx="1">
                    <c:v>0.38866778454903406</c:v>
                  </c:pt>
                </c:numCache>
              </c:numRef>
            </c:plus>
            <c:minus>
              <c:numRef>
                <c:f>(Results!$AA$28,Results!$AA$48)</c:f>
                <c:numCache>
                  <c:formatCode>General</c:formatCode>
                  <c:ptCount val="2"/>
                  <c:pt idx="0">
                    <c:v>0.15909259734517364</c:v>
                  </c:pt>
                  <c:pt idx="1">
                    <c:v>0.38866778454903406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val>
            <c:numRef>
              <c:f>(Results!$AA$26,Results!$AA$46)</c:f>
              <c:numCache>
                <c:formatCode>General</c:formatCode>
                <c:ptCount val="2"/>
                <c:pt idx="0">
                  <c:v>0.96742753187815345</c:v>
                </c:pt>
                <c:pt idx="1">
                  <c:v>1.1323552131652832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6894456"/>
        <c:axId val="316901904"/>
      </c:barChart>
      <c:catAx>
        <c:axId val="316894456"/>
        <c:scaling>
          <c:orientation val="minMax"/>
        </c:scaling>
        <c:delete val="1"/>
        <c:axPos val="b"/>
        <c:majorTickMark val="none"/>
        <c:minorTickMark val="none"/>
        <c:tickLblPos val="nextTo"/>
        <c:crossAx val="316901904"/>
        <c:crosses val="autoZero"/>
        <c:auto val="1"/>
        <c:lblAlgn val="ctr"/>
        <c:lblOffset val="100"/>
        <c:noMultiLvlLbl val="0"/>
      </c:catAx>
      <c:valAx>
        <c:axId val="31690190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894456"/>
        <c:crosses val="autoZero"/>
        <c:crossBetween val="between"/>
      </c:valAx>
      <c:spPr>
        <a:noFill/>
        <a:ln w="15875"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53962-053A-4A64-9CBD-0BADD068B625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42F41-0AB8-4E71-BAEF-926039AD2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800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53962-053A-4A64-9CBD-0BADD068B625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42F41-0AB8-4E71-BAEF-926039AD2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383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53962-053A-4A64-9CBD-0BADD068B625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42F41-0AB8-4E71-BAEF-926039AD2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715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53962-053A-4A64-9CBD-0BADD068B625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42F41-0AB8-4E71-BAEF-926039AD2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211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53962-053A-4A64-9CBD-0BADD068B625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42F41-0AB8-4E71-BAEF-926039AD2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971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53962-053A-4A64-9CBD-0BADD068B625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42F41-0AB8-4E71-BAEF-926039AD2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216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53962-053A-4A64-9CBD-0BADD068B625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42F41-0AB8-4E71-BAEF-926039AD2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756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53962-053A-4A64-9CBD-0BADD068B625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42F41-0AB8-4E71-BAEF-926039AD2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948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53962-053A-4A64-9CBD-0BADD068B625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42F41-0AB8-4E71-BAEF-926039AD2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73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53962-053A-4A64-9CBD-0BADD068B625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42F41-0AB8-4E71-BAEF-926039AD2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528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53962-053A-4A64-9CBD-0BADD068B625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42F41-0AB8-4E71-BAEF-926039AD2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825179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53962-053A-4A64-9CBD-0BADD068B625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F42F41-0AB8-4E71-BAEF-926039AD2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484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image" Target="../media/image1.jpeg"/>
</Relationships>
</file>

<file path=ppt/slides/_rels/slide2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image" Target="../media/image2.jpg"/>
</Relationships>
</file>

<file path=ppt/slides/_rels/slide3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image" Target="../media/image3.jpeg"/>
</Relationships>
</file>

<file path=ppt/slides/_rels/slide4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chart" Target="../charts/chart1.xml"/>
</Relationships>
</file>

<file path=ppt/slides/_rels/slide5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image" Target="../media/image4.jpeg"/>
</Relationships>
</file>

<file path=ppt/slides/_rels/slide6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image" Target="../media/image5.jpeg"/>
</Relationships>
</file>

<file path=ppt/slides/_rels/slide7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image" Target="../media/image6.jpe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31843" y="3896139"/>
            <a:ext cx="83275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 smtClean="0">
                <a:cs typeface="Times New Roman" panose="02020603050405020304" pitchFamily="18" charset="0"/>
              </a:rPr>
              <a:t>Supp. Figure 1. </a:t>
            </a:r>
            <a:r>
              <a:rPr lang="en-US" sz="1200" b="1" dirty="0" smtClean="0">
                <a:cs typeface="Times New Roman" panose="02020603050405020304" pitchFamily="18" charset="0"/>
              </a:rPr>
              <a:t>Expression of ADAMTSL2 and ADAMTS10. </a:t>
            </a:r>
            <a:r>
              <a:rPr lang="en-US" sz="1200" dirty="0" smtClean="0"/>
              <a:t>HEK293 cells were stably transfected with murine </a:t>
            </a:r>
            <a:r>
              <a:rPr lang="en-US" sz="1200" dirty="0" err="1" smtClean="0"/>
              <a:t>myc</a:t>
            </a:r>
            <a:r>
              <a:rPr lang="en-US" sz="1200" dirty="0" smtClean="0"/>
              <a:t> tagged ADAMTSL2 plus human V5-tagged LOX, </a:t>
            </a:r>
            <a:r>
              <a:rPr lang="en-US" sz="1200" dirty="0" err="1" smtClean="0"/>
              <a:t>myc</a:t>
            </a:r>
            <a:r>
              <a:rPr lang="en-US" sz="1200" dirty="0" smtClean="0"/>
              <a:t>-tagged human ADAMTS10 plus V5-tagged LOX, or with empty vector. Western blot of cell lysates is shown for anti-</a:t>
            </a:r>
            <a:r>
              <a:rPr lang="en-US" sz="1200" dirty="0" err="1" smtClean="0"/>
              <a:t>myc</a:t>
            </a:r>
            <a:r>
              <a:rPr lang="en-US" sz="1200" dirty="0" smtClean="0"/>
              <a:t> (top) and anti-V5 (bottom).</a:t>
            </a:r>
            <a:endParaRPr lang="en-US" sz="1200" dirty="0"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294" y="1392955"/>
            <a:ext cx="4013800" cy="1864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003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591" y="80210"/>
            <a:ext cx="4125852" cy="613931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68969" y="1624083"/>
            <a:ext cx="6096000" cy="126836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200" b="1" i="1" dirty="0">
                <a:ea typeface="Calibri" panose="020F0502020204030204" pitchFamily="34" charset="0"/>
                <a:cs typeface="Arial" panose="020B0604020202020204" pitchFamily="34" charset="0"/>
              </a:rPr>
              <a:t>Supp. Figure 2.</a:t>
            </a:r>
            <a:r>
              <a:rPr lang="en-US" sz="1200" b="1" dirty="0">
                <a:ea typeface="Calibri" panose="020F0502020204030204" pitchFamily="34" charset="0"/>
                <a:cs typeface="Arial" panose="020B0604020202020204" pitchFamily="34" charset="0"/>
              </a:rPr>
              <a:t> LOX </a:t>
            </a:r>
            <a:r>
              <a:rPr lang="en-US" sz="1200" b="1" dirty="0" err="1">
                <a:ea typeface="Calibri" panose="020F0502020204030204" pitchFamily="34" charset="0"/>
                <a:cs typeface="Arial" panose="020B0604020202020204" pitchFamily="34" charset="0"/>
              </a:rPr>
              <a:t>colocalizes</a:t>
            </a:r>
            <a:r>
              <a:rPr lang="en-US" sz="1200" b="1" dirty="0">
                <a:ea typeface="Calibri" panose="020F0502020204030204" pitchFamily="34" charset="0"/>
                <a:cs typeface="Arial" panose="020B0604020202020204" pitchFamily="34" charset="0"/>
              </a:rPr>
              <a:t> with ADAMTS proteins. </a:t>
            </a:r>
            <a:r>
              <a:rPr lang="en-US" sz="1200" dirty="0">
                <a:ea typeface="Calibri" panose="020F0502020204030204" pitchFamily="34" charset="0"/>
                <a:cs typeface="Arial" panose="020B0604020202020204" pitchFamily="34" charset="0"/>
              </a:rPr>
              <a:t>Confocal images of HEK293 cells </a:t>
            </a:r>
            <a:r>
              <a:rPr lang="en-US" sz="1200" dirty="0" err="1">
                <a:ea typeface="Calibri" panose="020F0502020204030204" pitchFamily="34" charset="0"/>
                <a:cs typeface="Arial" panose="020B0604020202020204" pitchFamily="34" charset="0"/>
              </a:rPr>
              <a:t>immunostained</a:t>
            </a:r>
            <a:r>
              <a:rPr lang="en-US" sz="1200" dirty="0">
                <a:ea typeface="Calibri" panose="020F0502020204030204" pitchFamily="34" charset="0"/>
                <a:cs typeface="Arial" panose="020B0604020202020204" pitchFamily="34" charset="0"/>
              </a:rPr>
              <a:t> for V5 and </a:t>
            </a:r>
            <a:r>
              <a:rPr lang="en-US" sz="1200" dirty="0" err="1">
                <a:ea typeface="Calibri" panose="020F0502020204030204" pitchFamily="34" charset="0"/>
                <a:cs typeface="Arial" panose="020B0604020202020204" pitchFamily="34" charset="0"/>
              </a:rPr>
              <a:t>myc</a:t>
            </a:r>
            <a:r>
              <a:rPr lang="en-US" sz="1200" dirty="0">
                <a:ea typeface="Calibri" panose="020F0502020204030204" pitchFamily="34" charset="0"/>
                <a:cs typeface="Arial" panose="020B0604020202020204" pitchFamily="34" charset="0"/>
              </a:rPr>
              <a:t> highlighting LOX-V5 and ADAMTSL2-myc or ADAMTS10-myc demonstrate that the two proteins </a:t>
            </a:r>
            <a:r>
              <a:rPr lang="en-US" sz="1200" dirty="0" err="1">
                <a:ea typeface="Calibri" panose="020F0502020204030204" pitchFamily="34" charset="0"/>
                <a:cs typeface="Arial" panose="020B0604020202020204" pitchFamily="34" charset="0"/>
              </a:rPr>
              <a:t>colocalize</a:t>
            </a:r>
            <a:r>
              <a:rPr lang="en-US" sz="1200" dirty="0">
                <a:ea typeface="Calibri" panose="020F0502020204030204" pitchFamily="34" charset="0"/>
                <a:cs typeface="Arial" panose="020B0604020202020204" pitchFamily="34" charset="0"/>
              </a:rPr>
              <a:t>. Note that LOX expression in the cells is wider than that of the ADAMTS protein. </a:t>
            </a:r>
            <a:r>
              <a:rPr lang="en-US" sz="1200" dirty="0" err="1">
                <a:ea typeface="Calibri" panose="020F0502020204030204" pitchFamily="34" charset="0"/>
                <a:cs typeface="Arial" panose="020B0604020202020204" pitchFamily="34" charset="0"/>
              </a:rPr>
              <a:t>Mander's</a:t>
            </a:r>
            <a:r>
              <a:rPr lang="en-US" sz="1200" dirty="0">
                <a:ea typeface="Calibri" panose="020F0502020204030204" pitchFamily="34" charset="0"/>
                <a:cs typeface="Arial" panose="020B0604020202020204" pitchFamily="34" charset="0"/>
              </a:rPr>
              <a:t> correlation coefficient measuring the </a:t>
            </a:r>
            <a:r>
              <a:rPr lang="en-US" sz="1200" dirty="0" err="1">
                <a:ea typeface="Calibri" panose="020F0502020204030204" pitchFamily="34" charset="0"/>
                <a:cs typeface="Arial" panose="020B0604020202020204" pitchFamily="34" charset="0"/>
              </a:rPr>
              <a:t>colocalization</a:t>
            </a:r>
            <a:r>
              <a:rPr lang="en-US" sz="1200" dirty="0">
                <a:ea typeface="Calibri" panose="020F0502020204030204" pitchFamily="34" charset="0"/>
                <a:cs typeface="Arial" panose="020B0604020202020204" pitchFamily="34" charset="0"/>
              </a:rPr>
              <a:t> (ratios of 0.5-1.0 suggest two proteins </a:t>
            </a:r>
            <a:r>
              <a:rPr lang="en-US" sz="1200" dirty="0" err="1">
                <a:ea typeface="Calibri" panose="020F0502020204030204" pitchFamily="34" charset="0"/>
                <a:cs typeface="Arial" panose="020B0604020202020204" pitchFamily="34" charset="0"/>
              </a:rPr>
              <a:t>colocalize</a:t>
            </a:r>
            <a:r>
              <a:rPr lang="en-US" sz="1200" dirty="0">
                <a:ea typeface="Calibri" panose="020F0502020204030204" pitchFamily="34" charset="0"/>
                <a:cs typeface="Arial" panose="020B0604020202020204" pitchFamily="34" charset="0"/>
              </a:rPr>
              <a:t>) demonstrate a value &gt;0.9 for the correlation of the ADAMTS protein vs. LOX.</a:t>
            </a:r>
            <a:endParaRPr lang="en-US" sz="1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3640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10330" y="546652"/>
            <a:ext cx="3160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 smtClean="0">
                <a:cs typeface="Times New Roman" panose="02020603050405020304" pitchFamily="18" charset="0"/>
              </a:rPr>
              <a:t>Supp. Figure 3. </a:t>
            </a:r>
            <a:r>
              <a:rPr lang="en-US" sz="1200" b="1" dirty="0" smtClean="0">
                <a:cs typeface="Times New Roman" panose="02020603050405020304" pitchFamily="18" charset="0"/>
              </a:rPr>
              <a:t>ADAMTSL2 is reduced in </a:t>
            </a:r>
            <a:r>
              <a:rPr lang="en-US" sz="1200" b="1" i="1" dirty="0" smtClean="0">
                <a:cs typeface="Times New Roman" panose="02020603050405020304" pitchFamily="18" charset="0"/>
              </a:rPr>
              <a:t>Lox</a:t>
            </a:r>
            <a:r>
              <a:rPr lang="en-US" sz="1200" b="1" dirty="0" smtClean="0">
                <a:cs typeface="Times New Roman" panose="02020603050405020304" pitchFamily="18" charset="0"/>
              </a:rPr>
              <a:t> mutant tissues</a:t>
            </a:r>
            <a:r>
              <a:rPr lang="en-US" sz="1200" dirty="0" smtClean="0">
                <a:cs typeface="Times New Roman" panose="02020603050405020304" pitchFamily="18" charset="0"/>
              </a:rPr>
              <a:t>. Lysates of E18.5 tissues from </a:t>
            </a:r>
            <a:r>
              <a:rPr lang="en-US" sz="1200" i="1" dirty="0" err="1" smtClean="0">
                <a:cs typeface="Times New Roman" panose="02020603050405020304" pitchFamily="18" charset="0"/>
              </a:rPr>
              <a:t>wt</a:t>
            </a:r>
            <a:r>
              <a:rPr lang="en-US" sz="1200" dirty="0" smtClean="0">
                <a:cs typeface="Times New Roman" panose="02020603050405020304" pitchFamily="18" charset="0"/>
              </a:rPr>
              <a:t> and </a:t>
            </a:r>
            <a:r>
              <a:rPr lang="en-US" sz="1200" i="1" dirty="0" smtClean="0">
                <a:cs typeface="Times New Roman" panose="02020603050405020304" pitchFamily="18" charset="0"/>
              </a:rPr>
              <a:t>Lox</a:t>
            </a:r>
            <a:r>
              <a:rPr lang="en-US" sz="1200" i="1" baseline="30000" dirty="0" smtClean="0">
                <a:cs typeface="Times New Roman" panose="02020603050405020304" pitchFamily="18" charset="0"/>
              </a:rPr>
              <a:t>-/-</a:t>
            </a:r>
            <a:r>
              <a:rPr lang="en-US" sz="1200" i="1" dirty="0" smtClean="0"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cs typeface="Times New Roman" panose="02020603050405020304" pitchFamily="18" charset="0"/>
              </a:rPr>
              <a:t>embryos were blotted for ADAMTSL2 and used for quantification.</a:t>
            </a:r>
            <a:endParaRPr lang="en-US" sz="1200" dirty="0"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395" y="168843"/>
            <a:ext cx="3901440" cy="595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95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/>
          </p:nvPr>
        </p:nvGraphicFramePr>
        <p:xfrm>
          <a:off x="3809999" y="824948"/>
          <a:ext cx="6566453" cy="3975652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3" name="TextBox 2"/>
          <p:cNvSpPr txBox="1"/>
          <p:nvPr/>
        </p:nvSpPr>
        <p:spPr>
          <a:xfrm rot="16200000">
            <a:off x="2941983" y="2571344"/>
            <a:ext cx="1509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Relative levels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458740" y="4645751"/>
            <a:ext cx="6514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Lox</a:t>
            </a:r>
            <a:r>
              <a:rPr lang="en-US" i="1" baseline="30000" dirty="0" smtClean="0"/>
              <a:t>-/-</a:t>
            </a:r>
            <a:endParaRPr lang="en-US" i="1" baseline="30000" dirty="0"/>
          </a:p>
        </p:txBody>
      </p:sp>
      <p:sp>
        <p:nvSpPr>
          <p:cNvPr id="5" name="TextBox 4"/>
          <p:cNvSpPr txBox="1"/>
          <p:nvPr/>
        </p:nvSpPr>
        <p:spPr>
          <a:xfrm>
            <a:off x="8525001" y="4645751"/>
            <a:ext cx="426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wt</a:t>
            </a:r>
            <a:endParaRPr lang="en-US" i="1" baseline="30000" dirty="0"/>
          </a:p>
        </p:txBody>
      </p:sp>
      <p:sp>
        <p:nvSpPr>
          <p:cNvPr id="6" name="TextBox 5"/>
          <p:cNvSpPr txBox="1"/>
          <p:nvPr/>
        </p:nvSpPr>
        <p:spPr>
          <a:xfrm>
            <a:off x="3918410" y="5475738"/>
            <a:ext cx="7116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 smtClean="0">
                <a:cs typeface="Times New Roman" panose="02020603050405020304" pitchFamily="18" charset="0"/>
              </a:rPr>
              <a:t>Supp. Figure 4. </a:t>
            </a:r>
            <a:r>
              <a:rPr lang="en-US" sz="1200" b="1" dirty="0" smtClean="0">
                <a:cs typeface="Times New Roman" panose="02020603050405020304" pitchFamily="18" charset="0"/>
              </a:rPr>
              <a:t>Lox does not regulate </a:t>
            </a:r>
            <a:r>
              <a:rPr lang="en-US" sz="1200" b="1" i="1" dirty="0" smtClean="0">
                <a:cs typeface="Times New Roman" panose="02020603050405020304" pitchFamily="18" charset="0"/>
              </a:rPr>
              <a:t>Adamtsl2</a:t>
            </a:r>
            <a:r>
              <a:rPr lang="en-US" sz="1200" b="1" dirty="0" smtClean="0">
                <a:cs typeface="Times New Roman" panose="02020603050405020304" pitchFamily="18" charset="0"/>
              </a:rPr>
              <a:t> transcription. </a:t>
            </a:r>
            <a:r>
              <a:rPr lang="en-US" sz="1200" dirty="0" smtClean="0">
                <a:cs typeface="Times New Roman" panose="02020603050405020304" pitchFamily="18" charset="0"/>
              </a:rPr>
              <a:t>No significant changes in </a:t>
            </a:r>
            <a:r>
              <a:rPr lang="en-US" sz="1200" i="1" dirty="0" smtClean="0">
                <a:cs typeface="Times New Roman" panose="02020603050405020304" pitchFamily="18" charset="0"/>
              </a:rPr>
              <a:t>Adamtsl2</a:t>
            </a:r>
            <a:r>
              <a:rPr lang="en-US" sz="1200" dirty="0" smtClean="0">
                <a:cs typeface="Times New Roman" panose="02020603050405020304" pitchFamily="18" charset="0"/>
              </a:rPr>
              <a:t> mRNA expression were identified using </a:t>
            </a:r>
            <a:r>
              <a:rPr lang="en-US" sz="1200" dirty="0" err="1" smtClean="0">
                <a:cs typeface="Times New Roman" panose="02020603050405020304" pitchFamily="18" charset="0"/>
              </a:rPr>
              <a:t>Taqman</a:t>
            </a:r>
            <a:r>
              <a:rPr lang="en-US" sz="1200" dirty="0" smtClean="0">
                <a:cs typeface="Times New Roman" panose="02020603050405020304" pitchFamily="18" charset="0"/>
              </a:rPr>
              <a:t> RT-PC in </a:t>
            </a:r>
            <a:r>
              <a:rPr lang="en-US" sz="1200" i="1" dirty="0" err="1" smtClean="0">
                <a:cs typeface="Times New Roman" panose="02020603050405020304" pitchFamily="18" charset="0"/>
              </a:rPr>
              <a:t>wt</a:t>
            </a:r>
            <a:r>
              <a:rPr lang="en-US" sz="1200" dirty="0" smtClean="0">
                <a:cs typeface="Times New Roman" panose="02020603050405020304" pitchFamily="18" charset="0"/>
              </a:rPr>
              <a:t> an </a:t>
            </a:r>
            <a:r>
              <a:rPr lang="en-US" sz="1200" i="1" dirty="0" smtClean="0">
                <a:cs typeface="Times New Roman" panose="02020603050405020304" pitchFamily="18" charset="0"/>
              </a:rPr>
              <a:t>Lox</a:t>
            </a:r>
            <a:r>
              <a:rPr lang="en-US" sz="1200" i="1" baseline="30000" dirty="0" smtClean="0">
                <a:cs typeface="Times New Roman" panose="02020603050405020304" pitchFamily="18" charset="0"/>
              </a:rPr>
              <a:t>-/- </a:t>
            </a:r>
            <a:r>
              <a:rPr lang="en-US" sz="1200" dirty="0" smtClean="0">
                <a:cs typeface="Times New Roman" panose="02020603050405020304" pitchFamily="18" charset="0"/>
              </a:rPr>
              <a:t>E18.5 embryonic brains. </a:t>
            </a:r>
            <a:endParaRPr lang="en-US" sz="12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39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70759" y="5326109"/>
            <a:ext cx="7116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 smtClean="0">
                <a:cs typeface="Times New Roman" panose="02020603050405020304" pitchFamily="18" charset="0"/>
              </a:rPr>
              <a:t>Supp. Figure 5.</a:t>
            </a:r>
            <a:r>
              <a:rPr lang="en-US" sz="1200" b="1" dirty="0" smtClean="0">
                <a:cs typeface="Times New Roman" panose="02020603050405020304" pitchFamily="18" charset="0"/>
              </a:rPr>
              <a:t> LOX activity is inhibited in aortas of </a:t>
            </a:r>
            <a:r>
              <a:rPr lang="el-GR" sz="1200" b="1" dirty="0" smtClean="0">
                <a:cs typeface="Times New Roman" panose="02020603050405020304" pitchFamily="18" charset="0"/>
              </a:rPr>
              <a:t>β</a:t>
            </a:r>
            <a:r>
              <a:rPr lang="en-US" sz="1200" b="1" dirty="0" smtClean="0">
                <a:cs typeface="Times New Roman" panose="02020603050405020304" pitchFamily="18" charset="0"/>
              </a:rPr>
              <a:t>APN treated mice. </a:t>
            </a:r>
            <a:r>
              <a:rPr lang="en-US" sz="1200" dirty="0" smtClean="0">
                <a:cs typeface="Times New Roman" panose="02020603050405020304" pitchFamily="18" charset="0"/>
              </a:rPr>
              <a:t>Aortas from mice treated for 4 weeks with </a:t>
            </a:r>
            <a:r>
              <a:rPr lang="el-GR" sz="1200" dirty="0" smtClean="0">
                <a:cs typeface="Times New Roman" panose="02020603050405020304" pitchFamily="18" charset="0"/>
              </a:rPr>
              <a:t>β</a:t>
            </a:r>
            <a:r>
              <a:rPr lang="en-US" sz="1200" dirty="0" smtClean="0">
                <a:cs typeface="Times New Roman" panose="02020603050405020304" pitchFamily="18" charset="0"/>
              </a:rPr>
              <a:t>APN </a:t>
            </a:r>
            <a:r>
              <a:rPr lang="en-US" sz="1200" dirty="0" smtClean="0">
                <a:cs typeface="Times New Roman" panose="02020603050405020304" pitchFamily="18" charset="0"/>
              </a:rPr>
              <a:t>(red line) or </a:t>
            </a:r>
            <a:r>
              <a:rPr lang="en-US" sz="1200" dirty="0" smtClean="0">
                <a:cs typeface="Times New Roman" panose="02020603050405020304" pitchFamily="18" charset="0"/>
              </a:rPr>
              <a:t>drinking water as control </a:t>
            </a:r>
            <a:r>
              <a:rPr lang="en-US" sz="1200" dirty="0" smtClean="0">
                <a:cs typeface="Times New Roman" panose="02020603050405020304" pitchFamily="18" charset="0"/>
              </a:rPr>
              <a:t>(blue line) were </a:t>
            </a:r>
            <a:r>
              <a:rPr lang="en-US" sz="1200" dirty="0" smtClean="0">
                <a:cs typeface="Times New Roman" panose="02020603050405020304" pitchFamily="18" charset="0"/>
              </a:rPr>
              <a:t>lysed and processed for a LOX activity assay.</a:t>
            </a:r>
            <a:endParaRPr lang="en-US" sz="1200" dirty="0"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399" y="2395330"/>
            <a:ext cx="5319915" cy="189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95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10409" y="328106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1200" b="1" i="1" dirty="0">
                <a:cs typeface="Times New Roman" panose="02020603050405020304" pitchFamily="18" charset="0"/>
              </a:rPr>
              <a:t>Supp. </a:t>
            </a:r>
            <a:r>
              <a:rPr lang="en-US" sz="1200" b="1" i="1" dirty="0" smtClean="0">
                <a:cs typeface="Times New Roman" panose="02020603050405020304" pitchFamily="18" charset="0"/>
              </a:rPr>
              <a:t>Figure 6. </a:t>
            </a:r>
            <a:r>
              <a:rPr lang="en-US" sz="1200" b="1" dirty="0" smtClean="0"/>
              <a:t>LOX enzymatic activity is required for maintaining ADAMTSL2 levels. </a:t>
            </a:r>
            <a:r>
              <a:rPr lang="en-US" sz="1200" dirty="0" smtClean="0"/>
              <a:t>ADAMTSL2 western blot of aortas from mice treated with </a:t>
            </a:r>
            <a:r>
              <a:rPr lang="el-GR" sz="1200" dirty="0" smtClean="0"/>
              <a:t>β</a:t>
            </a:r>
            <a:r>
              <a:rPr lang="en-US" sz="1200" dirty="0" smtClean="0"/>
              <a:t>APN or control (vehicle, distilled, deionized water) that were used for quantification</a:t>
            </a:r>
            <a:r>
              <a:rPr lang="en-US" sz="1200" dirty="0"/>
              <a:t>.</a:t>
            </a:r>
            <a:endParaRPr lang="en-US" sz="1200" dirty="0"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576" y="764771"/>
            <a:ext cx="7648424" cy="186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94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534" y="994019"/>
            <a:ext cx="5803980" cy="421440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428750" y="5456962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b="1" i="1" u="none" strike="noStrike" baseline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Supp. Figure 7. </a:t>
            </a:r>
            <a:r>
              <a:rPr lang="en-US" sz="1200" b="1" i="0" u="none" strike="noStrike" baseline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In vitro oxidation assay. </a:t>
            </a:r>
            <a:r>
              <a:rPr lang="en-US" sz="1200" b="0" i="0" u="none" strike="noStrike" baseline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In vitro oxidation assay with recombinant LOXL3 and ADAMTSL2. </a:t>
            </a:r>
            <a:r>
              <a:rPr lang="en-US" sz="1200" b="0" i="0" u="none" strike="noStrike" baseline="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Diaminopentane</a:t>
            </a:r>
            <a:r>
              <a:rPr lang="en-US" sz="1200" b="0" i="0" u="none" strike="noStrike" baseline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is used as the control substrate, with or without ADAMTSL2. The blocking of the reaction upon </a:t>
            </a:r>
            <a:r>
              <a:rPr lang="el-GR" sz="1200" b="0" i="0" u="none" strike="noStrike" baseline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β</a:t>
            </a:r>
            <a:r>
              <a:rPr lang="en-US" sz="1200" b="0" i="0" u="none" strike="noStrike" baseline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APN addition demonstrates the reaction is LOXL3</a:t>
            </a:r>
            <a:r>
              <a:rPr lang="en-US" sz="1200" b="0" i="0" u="none" strike="noStrike" dirty="0" smtClean="0">
                <a:solidFill>
                  <a:srgbClr val="000000"/>
                </a:solidFill>
                <a:latin typeface="Calibri" panose="020F0502020204030204" pitchFamily="34" charset="0"/>
              </a:rPr>
              <a:t>-</a:t>
            </a:r>
            <a:r>
              <a:rPr lang="en-US" sz="1200" b="0" i="0" u="none" strike="noStrike" baseline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dependent. Addition of LOXL3 and ADAMTSL2 does not alter the colorimetric reaction.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3797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</TotalTime>
  <Words>358</Words>
  <Application>Microsoft Office PowerPoint</Application>
  <PresentationFormat>Widescreen</PresentationFormat>
  <Paragraphs>10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