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914260717410318E-2"/>
          <c:y val="0.22319444444444445"/>
          <c:w val="0.89019685039370078"/>
          <c:h val="0.68792468649752114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dk1">
                    <a:tint val="88500"/>
                    <a:satMod val="103000"/>
                    <a:lumMod val="102000"/>
                    <a:tint val="94000"/>
                  </a:schemeClr>
                </a:gs>
                <a:gs pos="50000">
                  <a:schemeClr val="dk1">
                    <a:tint val="88500"/>
                    <a:satMod val="110000"/>
                    <a:lumMod val="100000"/>
                    <a:shade val="100000"/>
                  </a:schemeClr>
                </a:gs>
                <a:gs pos="100000">
                  <a:schemeClr val="dk1">
                    <a:tint val="885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errBars>
            <c:errBarType val="both"/>
            <c:errValType val="cust"/>
            <c:noEndCap val="0"/>
            <c:plus>
              <c:numRef>
                <c:f>(Sheet1!$G$2,Sheet1!$G$5,Sheet1!$G$8)</c:f>
                <c:numCache>
                  <c:formatCode>General</c:formatCode>
                  <c:ptCount val="3"/>
                  <c:pt idx="0">
                    <c:v>7.1198811378023272</c:v>
                  </c:pt>
                  <c:pt idx="1">
                    <c:v>0.14357790127081496</c:v>
                  </c:pt>
                  <c:pt idx="2">
                    <c:v>1.4231837636440343</c:v>
                  </c:pt>
                </c:numCache>
              </c:numRef>
            </c:plus>
            <c:minus>
              <c:numRef>
                <c:f>(Sheet1!$G$2,Sheet1!$G$5,Sheet1!$G$8)</c:f>
                <c:numCache>
                  <c:formatCode>General</c:formatCode>
                  <c:ptCount val="3"/>
                  <c:pt idx="0">
                    <c:v>7.1198811378023272</c:v>
                  </c:pt>
                  <c:pt idx="1">
                    <c:v>0.14357790127081496</c:v>
                  </c:pt>
                  <c:pt idx="2">
                    <c:v>1.4231837636440343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(Sheet1!$F$2,Sheet1!$F$5,Sheet1!$F$8)</c:f>
              <c:numCache>
                <c:formatCode>General</c:formatCode>
                <c:ptCount val="3"/>
                <c:pt idx="0">
                  <c:v>68.467100000000002</c:v>
                </c:pt>
                <c:pt idx="1">
                  <c:v>99.259389999999996</c:v>
                </c:pt>
                <c:pt idx="2">
                  <c:v>97.718620000000001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F2-45DF-8788-888BA1400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424567088"/>
        <c:axId val="424550848"/>
      </c:barChart>
      <c:catAx>
        <c:axId val="424567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4550848"/>
        <c:crosses val="autoZero"/>
        <c:auto val="1"/>
        <c:lblAlgn val="ctr"/>
        <c:lblOffset val="100"/>
        <c:noMultiLvlLbl val="0"/>
      </c:catAx>
      <c:valAx>
        <c:axId val="42455084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2456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525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797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70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259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85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176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9593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11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406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46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5698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686B8-FB7E-4821-BE56-CA1935E58656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4B8C5-A150-4B6C-952B-B5EBA3D8BF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4554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그룹 18"/>
          <p:cNvGrpSpPr/>
          <p:nvPr/>
        </p:nvGrpSpPr>
        <p:grpSpPr>
          <a:xfrm>
            <a:off x="327777" y="1450277"/>
            <a:ext cx="5621585" cy="3425511"/>
            <a:chOff x="242319" y="1567646"/>
            <a:chExt cx="6313115" cy="3820890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6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319" y="2031171"/>
              <a:ext cx="2048524" cy="1677753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60000" contrast="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319" y="3708924"/>
              <a:ext cx="2048524" cy="1677753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 contrast="6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478" y="2031171"/>
              <a:ext cx="2048525" cy="1677753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50000" contrast="6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478" y="3708924"/>
              <a:ext cx="2048525" cy="1677753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6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638" y="3708924"/>
              <a:ext cx="2050795" cy="1679612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1000" contrast="6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4640" y="2029312"/>
              <a:ext cx="2050794" cy="167961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20515" y="1567646"/>
              <a:ext cx="1154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1.2mM</a:t>
              </a:r>
              <a:endPara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929424" y="1567646"/>
              <a:ext cx="13942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0.6 </a:t>
              </a:r>
              <a:r>
                <a:rPr lang="en-US" altLang="ko-KR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mM</a:t>
              </a:r>
              <a:endPara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5120155" y="1567646"/>
              <a:ext cx="141734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 </a:t>
              </a:r>
              <a:r>
                <a:rPr lang="en-US" altLang="ko-KR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mM</a:t>
              </a:r>
              <a:endPara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6034309" y="1533467"/>
            <a:ext cx="3312598" cy="3248628"/>
            <a:chOff x="6744370" y="2440496"/>
            <a:chExt cx="2809222" cy="2541998"/>
          </a:xfrm>
        </p:grpSpPr>
        <p:grpSp>
          <p:nvGrpSpPr>
            <p:cNvPr id="11" name="그룹 10"/>
            <p:cNvGrpSpPr/>
            <p:nvPr/>
          </p:nvGrpSpPr>
          <p:grpSpPr>
            <a:xfrm>
              <a:off x="7007654" y="2440496"/>
              <a:ext cx="2053400" cy="2328894"/>
              <a:chOff x="2294843" y="3153104"/>
              <a:chExt cx="4572000" cy="3468414"/>
            </a:xfrm>
          </p:grpSpPr>
          <p:graphicFrame>
            <p:nvGraphicFramePr>
              <p:cNvPr id="12" name="차트 11"/>
              <p:cNvGraphicFramePr>
                <a:graphicFrameLocks/>
              </p:cNvGraphicFramePr>
              <p:nvPr>
                <p:extLst/>
              </p:nvPr>
            </p:nvGraphicFramePr>
            <p:xfrm>
              <a:off x="2294843" y="3153104"/>
              <a:ext cx="4572000" cy="346841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13" name="직사각형 12"/>
              <p:cNvSpPr/>
              <p:nvPr/>
            </p:nvSpPr>
            <p:spPr>
              <a:xfrm>
                <a:off x="3000352" y="6278674"/>
                <a:ext cx="1123551" cy="304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1.2mM</a:t>
                </a:r>
                <a:endParaRPr lang="ko-KR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4398231" y="6278674"/>
                <a:ext cx="1123551" cy="304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0.6mM</a:t>
                </a:r>
                <a:endParaRPr lang="ko-KR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5665974" y="6278674"/>
                <a:ext cx="1123551" cy="304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0.1mM</a:t>
                </a:r>
                <a:endParaRPr lang="ko-KR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 rot="16200000">
              <a:off x="6285658" y="3562744"/>
              <a:ext cx="1178431" cy="261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</a:t>
              </a:r>
              <a:r>
                <a:rPr lang="en-US" altLang="ko-K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viability (%)</a:t>
              </a:r>
              <a:endPara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43946" y="4765747"/>
              <a:ext cx="2209646" cy="216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Concentration of H</a:t>
              </a:r>
              <a:r>
                <a:rPr lang="en-US" altLang="ko-KR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altLang="ko-KR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ko-KR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mM</a:t>
              </a:r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320467" y="5484936"/>
            <a:ext cx="850733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ko-KR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altLang="ko-KR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Viablility</a:t>
            </a:r>
            <a:r>
              <a:rPr lang="en-US" altLang="ko-KR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 of </a:t>
            </a:r>
            <a:r>
              <a:rPr lang="en-US" altLang="ko-KR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hPMSC</a:t>
            </a:r>
            <a:r>
              <a:rPr lang="en-US" altLang="ko-KR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hybrid bio-ink with various H2O2 concentration by Live and Dead assay.</a:t>
            </a:r>
            <a:endParaRPr lang="ko-KR" altLang="ko-KR" sz="14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550" y="1452785"/>
            <a:ext cx="28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066090" y="1716281"/>
            <a:ext cx="28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666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38</Words>
  <Application>Microsoft Office PowerPoint</Application>
  <PresentationFormat>화면 슬라이드 쇼(4:3)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LeeJY</dc:creator>
  <cp:lastModifiedBy>SH</cp:lastModifiedBy>
  <cp:revision>2</cp:revision>
  <dcterms:created xsi:type="dcterms:W3CDTF">2016-09-20T07:56:03Z</dcterms:created>
  <dcterms:modified xsi:type="dcterms:W3CDTF">2018-03-08T04:40:31Z</dcterms:modified>
</cp:coreProperties>
</file>