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78" r:id="rId2"/>
    <p:sldId id="279" r:id="rId3"/>
    <p:sldId id="280" r:id="rId4"/>
    <p:sldId id="281" r:id="rId5"/>
    <p:sldId id="282" r:id="rId6"/>
    <p:sldId id="283" r:id="rId7"/>
  </p:sldIdLst>
  <p:sldSz cx="6858000" cy="9144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lbig, Christina" initials="HC" lastIdx="7" clrIdx="0">
    <p:extLst>
      <p:ext uri="{19B8F6BF-5375-455C-9EA6-DF929625EA0E}">
        <p15:presenceInfo xmlns:p15="http://schemas.microsoft.com/office/powerpoint/2012/main" userId="S-1-5-21-3253110828-3739289402-1749108967-937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1F0"/>
    <a:srgbClr val="01D3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017" autoAdjust="0"/>
    <p:restoredTop sz="80895" autoAdjust="0"/>
  </p:normalViewPr>
  <p:slideViewPr>
    <p:cSldViewPr>
      <p:cViewPr varScale="1">
        <p:scale>
          <a:sx n="81" d="100"/>
          <a:sy n="81" d="100"/>
        </p:scale>
        <p:origin x="2246" y="48"/>
      </p:cViewPr>
      <p:guideLst>
        <p:guide orient="horz" pos="2880"/>
        <p:guide pos="216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image" Target="../media/image1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62EE9A88-852B-48E4-BF3E-957F03F8EDD3}" type="datetimeFigureOut">
              <a:rPr lang="en-US" smtClean="0"/>
              <a:t>9/7/2018</a:t>
            </a:fld>
            <a:endParaRPr lang="en-US"/>
          </a:p>
        </p:txBody>
      </p:sp>
      <p:sp>
        <p:nvSpPr>
          <p:cNvPr id="4" name="Slide Image Placeholder 3"/>
          <p:cNvSpPr>
            <a:spLocks noGrp="1" noRot="1" noChangeAspect="1"/>
          </p:cNvSpPr>
          <p:nvPr>
            <p:ph type="sldImg" idx="2"/>
          </p:nvPr>
        </p:nvSpPr>
        <p:spPr>
          <a:xfrm>
            <a:off x="2003425" y="744538"/>
            <a:ext cx="27908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BC8C6101-74EC-43BD-A9F2-66ACF36837D1}" type="slidenum">
              <a:rPr lang="en-US" smtClean="0"/>
              <a:t>‹#›</a:t>
            </a:fld>
            <a:endParaRPr lang="en-US"/>
          </a:p>
        </p:txBody>
      </p:sp>
    </p:spTree>
    <p:extLst>
      <p:ext uri="{BB962C8B-B14F-4D97-AF65-F5344CB8AC3E}">
        <p14:creationId xmlns:p14="http://schemas.microsoft.com/office/powerpoint/2010/main" val="3786375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70"/>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F17782B-E434-4704-A84C-84CFD1EBDC22}" type="datetimeFigureOut">
              <a:rPr lang="en-US" smtClean="0"/>
              <a:t>9/7/2018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772255-4290-4C91-BE10-08CA7C57FC53}" type="slidenum">
              <a:rPr lang="en-US" smtClean="0"/>
              <a:t>‹#›</a:t>
            </a:fld>
            <a:endParaRPr lang="en-US"/>
          </a:p>
        </p:txBody>
      </p:sp>
    </p:spTree>
    <p:extLst>
      <p:ext uri="{BB962C8B-B14F-4D97-AF65-F5344CB8AC3E}">
        <p14:creationId xmlns:p14="http://schemas.microsoft.com/office/powerpoint/2010/main" val="17340590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17782B-E434-4704-A84C-84CFD1EBDC22}" type="datetimeFigureOut">
              <a:rPr lang="en-US" smtClean="0"/>
              <a:t>9/7/2018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772255-4290-4C91-BE10-08CA7C57FC53}" type="slidenum">
              <a:rPr lang="en-US" smtClean="0"/>
              <a:t>‹#›</a:t>
            </a:fld>
            <a:endParaRPr lang="en-US"/>
          </a:p>
        </p:txBody>
      </p:sp>
    </p:spTree>
    <p:extLst>
      <p:ext uri="{BB962C8B-B14F-4D97-AF65-F5344CB8AC3E}">
        <p14:creationId xmlns:p14="http://schemas.microsoft.com/office/powerpoint/2010/main" val="2494060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8"/>
            <a:ext cx="1543050" cy="78020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66188"/>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17782B-E434-4704-A84C-84CFD1EBDC22}" type="datetimeFigureOut">
              <a:rPr lang="en-US" smtClean="0"/>
              <a:t>9/7/2018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772255-4290-4C91-BE10-08CA7C57FC53}" type="slidenum">
              <a:rPr lang="en-US" smtClean="0"/>
              <a:t>‹#›</a:t>
            </a:fld>
            <a:endParaRPr lang="en-US"/>
          </a:p>
        </p:txBody>
      </p:sp>
    </p:spTree>
    <p:extLst>
      <p:ext uri="{BB962C8B-B14F-4D97-AF65-F5344CB8AC3E}">
        <p14:creationId xmlns:p14="http://schemas.microsoft.com/office/powerpoint/2010/main" val="15635656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17782B-E434-4704-A84C-84CFD1EBDC22}" type="datetimeFigureOut">
              <a:rPr lang="en-US" smtClean="0"/>
              <a:t>9/7/2018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772255-4290-4C91-BE10-08CA7C57FC53}" type="slidenum">
              <a:rPr lang="en-US" smtClean="0"/>
              <a:t>‹#›</a:t>
            </a:fld>
            <a:endParaRPr lang="en-US"/>
          </a:p>
        </p:txBody>
      </p:sp>
    </p:spTree>
    <p:extLst>
      <p:ext uri="{BB962C8B-B14F-4D97-AF65-F5344CB8AC3E}">
        <p14:creationId xmlns:p14="http://schemas.microsoft.com/office/powerpoint/2010/main" val="41209182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70"/>
            <a:ext cx="5829300" cy="1816100"/>
          </a:xfrm>
        </p:spPr>
        <p:txBody>
          <a:bodyPr anchor="t"/>
          <a:lstStyle>
            <a:lvl1pPr algn="l">
              <a:defRPr sz="5333"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F17782B-E434-4704-A84C-84CFD1EBDC22}" type="datetimeFigureOut">
              <a:rPr lang="en-US" smtClean="0"/>
              <a:t>9/7/2018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772255-4290-4C91-BE10-08CA7C57FC53}" type="slidenum">
              <a:rPr lang="en-US" smtClean="0"/>
              <a:t>‹#›</a:t>
            </a:fld>
            <a:endParaRPr lang="en-US"/>
          </a:p>
        </p:txBody>
      </p:sp>
    </p:spTree>
    <p:extLst>
      <p:ext uri="{BB962C8B-B14F-4D97-AF65-F5344CB8AC3E}">
        <p14:creationId xmlns:p14="http://schemas.microsoft.com/office/powerpoint/2010/main" val="39163915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133604"/>
            <a:ext cx="3028950" cy="6034617"/>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0" y="2133604"/>
            <a:ext cx="3028950" cy="6034617"/>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F17782B-E434-4704-A84C-84CFD1EBDC22}" type="datetimeFigureOut">
              <a:rPr lang="en-US" smtClean="0"/>
              <a:t>9/7/2018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772255-4290-4C91-BE10-08CA7C57FC53}" type="slidenum">
              <a:rPr lang="en-US" smtClean="0"/>
              <a:t>‹#›</a:t>
            </a:fld>
            <a:endParaRPr lang="en-US"/>
          </a:p>
        </p:txBody>
      </p:sp>
    </p:spTree>
    <p:extLst>
      <p:ext uri="{BB962C8B-B14F-4D97-AF65-F5344CB8AC3E}">
        <p14:creationId xmlns:p14="http://schemas.microsoft.com/office/powerpoint/2010/main" val="1639314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70" y="2046817"/>
            <a:ext cx="3031331" cy="853016"/>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smtClean="0"/>
              <a:t>Click to edit Master text styles</a:t>
            </a:r>
          </a:p>
        </p:txBody>
      </p:sp>
      <p:sp>
        <p:nvSpPr>
          <p:cNvPr id="6" name="Content Placeholder 5"/>
          <p:cNvSpPr>
            <a:spLocks noGrp="1"/>
          </p:cNvSpPr>
          <p:nvPr>
            <p:ph sz="quarter" idx="4"/>
          </p:nvPr>
        </p:nvSpPr>
        <p:spPr>
          <a:xfrm>
            <a:off x="3483770" y="2899833"/>
            <a:ext cx="3031331" cy="5268384"/>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F17782B-E434-4704-A84C-84CFD1EBDC22}" type="datetimeFigureOut">
              <a:rPr lang="en-US" smtClean="0"/>
              <a:t>9/7/2018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1772255-4290-4C91-BE10-08CA7C57FC53}" type="slidenum">
              <a:rPr lang="en-US" smtClean="0"/>
              <a:t>‹#›</a:t>
            </a:fld>
            <a:endParaRPr lang="en-US"/>
          </a:p>
        </p:txBody>
      </p:sp>
    </p:spTree>
    <p:extLst>
      <p:ext uri="{BB962C8B-B14F-4D97-AF65-F5344CB8AC3E}">
        <p14:creationId xmlns:p14="http://schemas.microsoft.com/office/powerpoint/2010/main" val="6898502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F17782B-E434-4704-A84C-84CFD1EBDC22}" type="datetimeFigureOut">
              <a:rPr lang="en-US" smtClean="0"/>
              <a:t>9/7/2018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1772255-4290-4C91-BE10-08CA7C57FC53}" type="slidenum">
              <a:rPr lang="en-US" smtClean="0"/>
              <a:t>‹#›</a:t>
            </a:fld>
            <a:endParaRPr lang="en-US"/>
          </a:p>
        </p:txBody>
      </p:sp>
    </p:spTree>
    <p:extLst>
      <p:ext uri="{BB962C8B-B14F-4D97-AF65-F5344CB8AC3E}">
        <p14:creationId xmlns:p14="http://schemas.microsoft.com/office/powerpoint/2010/main" val="2866715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17782B-E434-4704-A84C-84CFD1EBDC22}" type="datetimeFigureOut">
              <a:rPr lang="en-US" smtClean="0"/>
              <a:t>9/7/2018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1772255-4290-4C91-BE10-08CA7C57FC53}" type="slidenum">
              <a:rPr lang="en-US" smtClean="0"/>
              <a:t>‹#›</a:t>
            </a:fld>
            <a:endParaRPr lang="en-US"/>
          </a:p>
        </p:txBody>
      </p:sp>
    </p:spTree>
    <p:extLst>
      <p:ext uri="{BB962C8B-B14F-4D97-AF65-F5344CB8AC3E}">
        <p14:creationId xmlns:p14="http://schemas.microsoft.com/office/powerpoint/2010/main" val="5047871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1" y="364067"/>
            <a:ext cx="2256235" cy="1549400"/>
          </a:xfrm>
        </p:spPr>
        <p:txBody>
          <a:bodyPr anchor="b"/>
          <a:lstStyle>
            <a:lvl1pPr algn="l">
              <a:defRPr sz="2667" b="1"/>
            </a:lvl1pPr>
          </a:lstStyle>
          <a:p>
            <a:r>
              <a:rPr lang="en-US" smtClean="0"/>
              <a:t>Click to edit Master title style</a:t>
            </a:r>
            <a:endParaRPr lang="en-US"/>
          </a:p>
        </p:txBody>
      </p:sp>
      <p:sp>
        <p:nvSpPr>
          <p:cNvPr id="3" name="Content Placeholder 2"/>
          <p:cNvSpPr>
            <a:spLocks noGrp="1"/>
          </p:cNvSpPr>
          <p:nvPr>
            <p:ph idx="1"/>
          </p:nvPr>
        </p:nvSpPr>
        <p:spPr>
          <a:xfrm>
            <a:off x="2681287" y="364070"/>
            <a:ext cx="3833813" cy="7804151"/>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1" y="1913470"/>
            <a:ext cx="2256235" cy="6254751"/>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17782B-E434-4704-A84C-84CFD1EBDC22}" type="datetimeFigureOut">
              <a:rPr lang="en-US" smtClean="0"/>
              <a:t>9/7/2018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772255-4290-4C91-BE10-08CA7C57FC53}" type="slidenum">
              <a:rPr lang="en-US" smtClean="0"/>
              <a:t>‹#›</a:t>
            </a:fld>
            <a:endParaRPr lang="en-US"/>
          </a:p>
        </p:txBody>
      </p:sp>
    </p:spTree>
    <p:extLst>
      <p:ext uri="{BB962C8B-B14F-4D97-AF65-F5344CB8AC3E}">
        <p14:creationId xmlns:p14="http://schemas.microsoft.com/office/powerpoint/2010/main" val="16482108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667"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17782B-E434-4704-A84C-84CFD1EBDC22}" type="datetimeFigureOut">
              <a:rPr lang="en-US" smtClean="0"/>
              <a:t>9/7/2018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772255-4290-4C91-BE10-08CA7C57FC53}" type="slidenum">
              <a:rPr lang="en-US" smtClean="0"/>
              <a:t>‹#›</a:t>
            </a:fld>
            <a:endParaRPr lang="en-US"/>
          </a:p>
        </p:txBody>
      </p:sp>
    </p:spTree>
    <p:extLst>
      <p:ext uri="{BB962C8B-B14F-4D97-AF65-F5344CB8AC3E}">
        <p14:creationId xmlns:p14="http://schemas.microsoft.com/office/powerpoint/2010/main" val="39362894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4"/>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7"/>
            <a:ext cx="1600200" cy="486833"/>
          </a:xfrm>
          <a:prstGeom prst="rect">
            <a:avLst/>
          </a:prstGeom>
        </p:spPr>
        <p:txBody>
          <a:bodyPr vert="horz" lIns="91440" tIns="45720" rIns="91440" bIns="45720" rtlCol="0" anchor="ctr"/>
          <a:lstStyle>
            <a:lvl1pPr algn="l">
              <a:defRPr sz="1600">
                <a:solidFill>
                  <a:schemeClr val="tx1">
                    <a:tint val="75000"/>
                  </a:schemeClr>
                </a:solidFill>
              </a:defRPr>
            </a:lvl1pPr>
          </a:lstStyle>
          <a:p>
            <a:fld id="{1F17782B-E434-4704-A84C-84CFD1EBDC22}" type="datetimeFigureOut">
              <a:rPr lang="en-US" smtClean="0"/>
              <a:t>9/7/2018</a:t>
            </a:fld>
            <a:endParaRPr lang="en-US"/>
          </a:p>
        </p:txBody>
      </p:sp>
      <p:sp>
        <p:nvSpPr>
          <p:cNvPr id="5" name="Footer Placeholder 4"/>
          <p:cNvSpPr>
            <a:spLocks noGrp="1"/>
          </p:cNvSpPr>
          <p:nvPr>
            <p:ph type="ftr" sz="quarter" idx="3"/>
          </p:nvPr>
        </p:nvSpPr>
        <p:spPr>
          <a:xfrm>
            <a:off x="2343150" y="8475137"/>
            <a:ext cx="2171700" cy="486833"/>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7"/>
            <a:ext cx="1600200" cy="486833"/>
          </a:xfrm>
          <a:prstGeom prst="rect">
            <a:avLst/>
          </a:prstGeom>
        </p:spPr>
        <p:txBody>
          <a:bodyPr vert="horz" lIns="91440" tIns="45720" rIns="91440" bIns="45720" rtlCol="0" anchor="ctr"/>
          <a:lstStyle>
            <a:lvl1pPr algn="r">
              <a:defRPr sz="1600">
                <a:solidFill>
                  <a:schemeClr val="tx1">
                    <a:tint val="75000"/>
                  </a:schemeClr>
                </a:solidFill>
              </a:defRPr>
            </a:lvl1pPr>
          </a:lstStyle>
          <a:p>
            <a:fld id="{81772255-4290-4C91-BE10-08CA7C57FC53}" type="slidenum">
              <a:rPr lang="en-US" smtClean="0"/>
              <a:t>‹#›</a:t>
            </a:fld>
            <a:endParaRPr lang="en-US"/>
          </a:p>
        </p:txBody>
      </p:sp>
    </p:spTree>
    <p:extLst>
      <p:ext uri="{BB962C8B-B14F-4D97-AF65-F5344CB8AC3E}">
        <p14:creationId xmlns:p14="http://schemas.microsoft.com/office/powerpoint/2010/main" val="35407776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anose="020B0604020202020204"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anose="020B0604020202020204"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emf"/><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e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6.png"/><Relationship Id="rId11" Type="http://schemas.openxmlformats.org/officeDocument/2006/relationships/image" Target="../media/image11.emf"/><Relationship Id="rId5" Type="http://schemas.openxmlformats.org/officeDocument/2006/relationships/image" Target="../media/image5.png"/><Relationship Id="rId15" Type="http://schemas.openxmlformats.org/officeDocument/2006/relationships/image" Target="../media/image2.emf"/><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oleObject" Target="../embeddings/oleObject2.bin"/><Relationship Id="rId7" Type="http://schemas.openxmlformats.org/officeDocument/2006/relationships/image" Target="../media/image19.png"/><Relationship Id="rId12" Type="http://schemas.openxmlformats.org/officeDocument/2006/relationships/image" Target="../media/image16.e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8.png"/><Relationship Id="rId11" Type="http://schemas.openxmlformats.org/officeDocument/2006/relationships/oleObject" Target="../embeddings/oleObject4.bin"/><Relationship Id="rId5" Type="http://schemas.openxmlformats.org/officeDocument/2006/relationships/image" Target="../media/image17.png"/><Relationship Id="rId10" Type="http://schemas.openxmlformats.org/officeDocument/2006/relationships/image" Target="../media/image15.emf"/><Relationship Id="rId4" Type="http://schemas.openxmlformats.org/officeDocument/2006/relationships/image" Target="../media/image14.emf"/><Relationship Id="rId9" Type="http://schemas.openxmlformats.org/officeDocument/2006/relationships/oleObject" Target="../embeddings/oleObject3.bin"/></Relationships>
</file>

<file path=ppt/slides/_rels/slide5.xml.rels><?xml version="1.0" encoding="UTF-8" standalone="yes"?>
<Relationships xmlns="http://schemas.openxmlformats.org/package/2006/relationships"><Relationship Id="rId8" Type="http://schemas.openxmlformats.org/officeDocument/2006/relationships/image" Target="../media/image27.emf"/><Relationship Id="rId3" Type="http://schemas.openxmlformats.org/officeDocument/2006/relationships/image" Target="../media/image22.png"/><Relationship Id="rId7" Type="http://schemas.openxmlformats.org/officeDocument/2006/relationships/image" Target="../media/image26.png"/><Relationship Id="rId12" Type="http://schemas.openxmlformats.org/officeDocument/2006/relationships/image" Target="../media/image31.png"/><Relationship Id="rId2"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25.png"/><Relationship Id="rId11" Type="http://schemas.openxmlformats.org/officeDocument/2006/relationships/image" Target="../media/image30.png"/><Relationship Id="rId5" Type="http://schemas.openxmlformats.org/officeDocument/2006/relationships/image" Target="../media/image24.pn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png"/></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3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6095" y="35123"/>
            <a:ext cx="2110771" cy="523220"/>
          </a:xfrm>
          <a:prstGeom prst="rect">
            <a:avLst/>
          </a:prstGeom>
          <a:noFill/>
        </p:spPr>
        <p:txBody>
          <a:bodyPr wrap="none" rtlCol="0">
            <a:spAutoFit/>
          </a:bodyPr>
          <a:lstStyle/>
          <a:p>
            <a:r>
              <a:rPr lang="en-US" sz="1400" dirty="0" smtClean="0">
                <a:latin typeface="Arial" panose="020B0604020202020204" pitchFamily="34" charset="0"/>
                <a:cs typeface="Arial" panose="020B0604020202020204" pitchFamily="34" charset="0"/>
              </a:rPr>
              <a:t>Supplementary Table 2: </a:t>
            </a:r>
          </a:p>
          <a:p>
            <a:r>
              <a:rPr lang="en-US" sz="1400" dirty="0" smtClean="0">
                <a:latin typeface="Arial" panose="020B0604020202020204" pitchFamily="34" charset="0"/>
                <a:cs typeface="Arial" panose="020B0604020202020204" pitchFamily="34" charset="0"/>
              </a:rPr>
              <a:t>Antibodies</a:t>
            </a:r>
            <a:endParaRPr lang="en-US" sz="1400" dirty="0">
              <a:latin typeface="Arial" panose="020B0604020202020204" pitchFamily="34" charset="0"/>
              <a:cs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435944239"/>
              </p:ext>
            </p:extLst>
          </p:nvPr>
        </p:nvGraphicFramePr>
        <p:xfrm>
          <a:off x="1091480" y="558343"/>
          <a:ext cx="5105399" cy="8044820"/>
        </p:xfrm>
        <a:graphic>
          <a:graphicData uri="http://schemas.openxmlformats.org/drawingml/2006/table">
            <a:tbl>
              <a:tblPr firstRow="1" firstCol="1" bandRow="1">
                <a:tableStyleId>{5940675A-B579-460E-94D1-54222C63F5DA}</a:tableStyleId>
              </a:tblPr>
              <a:tblGrid>
                <a:gridCol w="748085"/>
                <a:gridCol w="751712"/>
                <a:gridCol w="1217452"/>
                <a:gridCol w="1086093"/>
                <a:gridCol w="1302057"/>
              </a:tblGrid>
              <a:tr h="283274">
                <a:tc>
                  <a:txBody>
                    <a:bodyPr/>
                    <a:lstStyle/>
                    <a:p>
                      <a:pPr algn="l">
                        <a:lnSpc>
                          <a:spcPct val="200000"/>
                        </a:lnSpc>
                        <a:spcAft>
                          <a:spcPts val="1000"/>
                        </a:spcAft>
                      </a:pPr>
                      <a:r>
                        <a:rPr lang="nl-NL" sz="900" b="1" dirty="0" smtClean="0">
                          <a:effectLst/>
                          <a:latin typeface="Arial" panose="020B0604020202020204" pitchFamily="34" charset="0"/>
                          <a:ea typeface="Calibri" panose="020F0502020204030204" pitchFamily="34" charset="0"/>
                          <a:cs typeface="Arial" panose="020B0604020202020204" pitchFamily="34" charset="0"/>
                        </a:rPr>
                        <a:t>Species</a:t>
                      </a:r>
                      <a:endParaRPr lang="en-US" sz="900" b="1"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b="1" dirty="0">
                          <a:effectLst/>
                          <a:latin typeface="Arial" panose="020B0604020202020204" pitchFamily="34" charset="0"/>
                          <a:cs typeface="Arial" panose="020B0604020202020204" pitchFamily="34" charset="0"/>
                        </a:rPr>
                        <a:t>Epitope</a:t>
                      </a:r>
                      <a:endParaRPr lang="en-US" sz="900" b="1"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b="1" dirty="0">
                          <a:effectLst/>
                          <a:latin typeface="Arial" panose="020B0604020202020204" pitchFamily="34" charset="0"/>
                          <a:cs typeface="Arial" panose="020B0604020202020204" pitchFamily="34" charset="0"/>
                        </a:rPr>
                        <a:t>Clone</a:t>
                      </a:r>
                      <a:endParaRPr lang="en-US" sz="900" b="1"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b="1" dirty="0">
                          <a:effectLst/>
                          <a:latin typeface="Arial" panose="020B0604020202020204" pitchFamily="34" charset="0"/>
                          <a:cs typeface="Arial" panose="020B0604020202020204" pitchFamily="34" charset="0"/>
                        </a:rPr>
                        <a:t>Company</a:t>
                      </a:r>
                      <a:endParaRPr lang="en-US" sz="900" b="1"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b="1" dirty="0" err="1">
                          <a:effectLst/>
                          <a:latin typeface="Arial" panose="020B0604020202020204" pitchFamily="34" charset="0"/>
                          <a:cs typeface="Arial" panose="020B0604020202020204" pitchFamily="34" charset="0"/>
                        </a:rPr>
                        <a:t>Fluorochrome</a:t>
                      </a:r>
                      <a:endParaRPr lang="en-US" sz="900" b="1"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r>
              <a:tr h="265959">
                <a:tc>
                  <a:txBody>
                    <a:bodyPr/>
                    <a:lstStyle/>
                    <a:p>
                      <a:pPr algn="l">
                        <a:lnSpc>
                          <a:spcPct val="200000"/>
                        </a:lnSpc>
                        <a:spcAft>
                          <a:spcPts val="1000"/>
                        </a:spcAft>
                      </a:pPr>
                      <a:r>
                        <a:rPr lang="nl-NL" sz="900" dirty="0" smtClean="0">
                          <a:effectLst/>
                          <a:latin typeface="Arial" panose="020B0604020202020204" pitchFamily="34" charset="0"/>
                          <a:ea typeface="Calibri" panose="020F0502020204030204" pitchFamily="34" charset="0"/>
                          <a:cs typeface="Arial" panose="020B0604020202020204" pitchFamily="34" charset="0"/>
                        </a:rPr>
                        <a:t>Human</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nl-NL" sz="900" dirty="0" smtClean="0">
                          <a:effectLst/>
                          <a:latin typeface="Arial" panose="020B0604020202020204" pitchFamily="34" charset="0"/>
                          <a:ea typeface="Calibri" panose="020F0502020204030204" pitchFamily="34" charset="0"/>
                          <a:cs typeface="Arial" panose="020B0604020202020204" pitchFamily="34" charset="0"/>
                        </a:rPr>
                        <a:t>CD154</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smtClean="0">
                          <a:effectLst/>
                          <a:latin typeface="Arial" panose="020B0604020202020204" pitchFamily="34" charset="0"/>
                          <a:ea typeface="Calibri" panose="020F0502020204030204" pitchFamily="34" charset="0"/>
                          <a:cs typeface="Arial" panose="020B0604020202020204" pitchFamily="34" charset="0"/>
                        </a:rPr>
                        <a:t>MR1</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nl-NL" sz="900" dirty="0" err="1" smtClean="0">
                          <a:effectLst/>
                          <a:latin typeface="Arial" panose="020B0604020202020204" pitchFamily="34" charset="0"/>
                          <a:ea typeface="Calibri" panose="020F0502020204030204" pitchFamily="34" charset="0"/>
                          <a:cs typeface="Arial" panose="020B0604020202020204" pitchFamily="34" charset="0"/>
                        </a:rPr>
                        <a:t>Miltenyi</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nl-NL" sz="900" dirty="0" smtClean="0">
                          <a:effectLst/>
                          <a:latin typeface="Arial" panose="020B0604020202020204" pitchFamily="34" charset="0"/>
                          <a:ea typeface="Calibri" panose="020F0502020204030204" pitchFamily="34" charset="0"/>
                          <a:cs typeface="Arial" panose="020B0604020202020204" pitchFamily="34" charset="0"/>
                        </a:rPr>
                        <a:t>PE</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r>
              <a:tr h="265959">
                <a:tc>
                  <a:txBody>
                    <a:bodyPr/>
                    <a:lstStyle/>
                    <a:p>
                      <a:pPr algn="l">
                        <a:lnSpc>
                          <a:spcPct val="200000"/>
                        </a:lnSpc>
                        <a:spcAft>
                          <a:spcPts val="1000"/>
                        </a:spcAft>
                      </a:pPr>
                      <a:r>
                        <a:rPr lang="nl-NL" sz="900" dirty="0" smtClean="0">
                          <a:effectLst/>
                          <a:latin typeface="Arial" panose="020B0604020202020204" pitchFamily="34" charset="0"/>
                          <a:ea typeface="Calibri" panose="020F0502020204030204" pitchFamily="34" charset="0"/>
                          <a:cs typeface="Arial" panose="020B0604020202020204" pitchFamily="34" charset="0"/>
                        </a:rPr>
                        <a:t>Human</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nl-NL" sz="900" dirty="0" smtClean="0">
                          <a:effectLst/>
                          <a:latin typeface="Arial" panose="020B0604020202020204" pitchFamily="34" charset="0"/>
                          <a:ea typeface="Calibri" panose="020F0502020204030204" pitchFamily="34" charset="0"/>
                          <a:cs typeface="Arial" panose="020B0604020202020204" pitchFamily="34" charset="0"/>
                        </a:rPr>
                        <a:t>CD3</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nl-NL" sz="900" dirty="0" smtClean="0">
                          <a:effectLst/>
                          <a:latin typeface="Arial" panose="020B0604020202020204" pitchFamily="34" charset="0"/>
                          <a:ea typeface="Calibri" panose="020F0502020204030204" pitchFamily="34" charset="0"/>
                          <a:cs typeface="Arial" panose="020B0604020202020204" pitchFamily="34" charset="0"/>
                        </a:rPr>
                        <a:t>UCHT1</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a:effectLst/>
                          <a:latin typeface="Arial" panose="020B0604020202020204" pitchFamily="34" charset="0"/>
                          <a:cs typeface="Arial" panose="020B0604020202020204" pitchFamily="34" charset="0"/>
                        </a:rPr>
                        <a:t>BD</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marL="0" marR="0" lvl="0" indent="0" algn="l" defTabSz="1219170" rtl="0" eaLnBrk="1" fontAlgn="auto" latinLnBrk="0" hangingPunct="1">
                        <a:lnSpc>
                          <a:spcPct val="200000"/>
                        </a:lnSpc>
                        <a:spcBef>
                          <a:spcPts val="0"/>
                        </a:spcBef>
                        <a:spcAft>
                          <a:spcPts val="1000"/>
                        </a:spcAft>
                        <a:buClrTx/>
                        <a:buSzTx/>
                        <a:buFontTx/>
                        <a:buNone/>
                        <a:tabLst/>
                        <a:defRPr/>
                      </a:pPr>
                      <a:r>
                        <a:rPr lang="en-US" sz="900" dirty="0" smtClean="0">
                          <a:effectLst/>
                          <a:latin typeface="Arial" panose="020B0604020202020204" pitchFamily="34" charset="0"/>
                          <a:cs typeface="Arial" panose="020B0604020202020204" pitchFamily="34" charset="0"/>
                        </a:rPr>
                        <a:t>BUV661</a:t>
                      </a:r>
                      <a:endParaRPr lang="en-US" sz="900" dirty="0" smtClean="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r>
              <a:tr h="265959">
                <a:tc>
                  <a:txBody>
                    <a:bodyPr/>
                    <a:lstStyle/>
                    <a:p>
                      <a:pPr algn="l">
                        <a:lnSpc>
                          <a:spcPct val="200000"/>
                        </a:lnSpc>
                        <a:spcAft>
                          <a:spcPts val="1000"/>
                        </a:spcAft>
                      </a:pPr>
                      <a:r>
                        <a:rPr lang="nl-NL" sz="900" dirty="0" smtClean="0">
                          <a:effectLst/>
                          <a:latin typeface="Arial" panose="020B0604020202020204" pitchFamily="34" charset="0"/>
                          <a:ea typeface="Calibri" panose="020F0502020204030204" pitchFamily="34" charset="0"/>
                          <a:cs typeface="Arial" panose="020B0604020202020204" pitchFamily="34" charset="0"/>
                        </a:rPr>
                        <a:t>Human</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a:effectLst/>
                          <a:latin typeface="Arial" panose="020B0604020202020204" pitchFamily="34" charset="0"/>
                          <a:cs typeface="Arial" panose="020B0604020202020204" pitchFamily="34" charset="0"/>
                        </a:rPr>
                        <a:t>CD4</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a:effectLst/>
                          <a:latin typeface="Arial" panose="020B0604020202020204" pitchFamily="34" charset="0"/>
                          <a:cs typeface="Arial" panose="020B0604020202020204" pitchFamily="34" charset="0"/>
                        </a:rPr>
                        <a:t>SK3</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a:effectLst/>
                          <a:latin typeface="Arial" panose="020B0604020202020204" pitchFamily="34" charset="0"/>
                          <a:cs typeface="Arial" panose="020B0604020202020204" pitchFamily="34" charset="0"/>
                        </a:rPr>
                        <a:t>BD</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a:effectLst/>
                          <a:latin typeface="Arial" panose="020B0604020202020204" pitchFamily="34" charset="0"/>
                          <a:cs typeface="Arial" panose="020B0604020202020204" pitchFamily="34" charset="0"/>
                        </a:rPr>
                        <a:t>BUV737</a:t>
                      </a:r>
                      <a:endParaRPr lang="en-US" sz="90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r>
              <a:tr h="265959">
                <a:tc>
                  <a:txBody>
                    <a:bodyPr/>
                    <a:lstStyle/>
                    <a:p>
                      <a:pPr algn="l">
                        <a:lnSpc>
                          <a:spcPct val="200000"/>
                        </a:lnSpc>
                        <a:spcAft>
                          <a:spcPts val="1000"/>
                        </a:spcAft>
                      </a:pPr>
                      <a:r>
                        <a:rPr lang="nl-NL" sz="900" dirty="0" smtClean="0">
                          <a:effectLst/>
                          <a:latin typeface="Arial" panose="020B0604020202020204" pitchFamily="34" charset="0"/>
                          <a:ea typeface="Calibri" panose="020F0502020204030204" pitchFamily="34" charset="0"/>
                          <a:cs typeface="Arial" panose="020B0604020202020204" pitchFamily="34" charset="0"/>
                        </a:rPr>
                        <a:t>Human</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a:effectLst/>
                          <a:latin typeface="Arial" panose="020B0604020202020204" pitchFamily="34" charset="0"/>
                          <a:cs typeface="Arial" panose="020B0604020202020204" pitchFamily="34" charset="0"/>
                        </a:rPr>
                        <a:t>CD8</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a:effectLst/>
                          <a:latin typeface="Arial" panose="020B0604020202020204" pitchFamily="34" charset="0"/>
                          <a:cs typeface="Arial" panose="020B0604020202020204" pitchFamily="34" charset="0"/>
                        </a:rPr>
                        <a:t>SK1</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a:effectLst/>
                          <a:latin typeface="Arial" panose="020B0604020202020204" pitchFamily="34" charset="0"/>
                          <a:cs typeface="Arial" panose="020B0604020202020204" pitchFamily="34" charset="0"/>
                        </a:rPr>
                        <a:t>BD</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a:effectLst/>
                          <a:latin typeface="Arial" panose="020B0604020202020204" pitchFamily="34" charset="0"/>
                          <a:cs typeface="Arial" panose="020B0604020202020204" pitchFamily="34" charset="0"/>
                        </a:rPr>
                        <a:t>BUV805</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r>
              <a:tr h="283274">
                <a:tc>
                  <a:txBody>
                    <a:bodyPr/>
                    <a:lstStyle/>
                    <a:p>
                      <a:pPr algn="l">
                        <a:lnSpc>
                          <a:spcPct val="200000"/>
                        </a:lnSpc>
                        <a:spcAft>
                          <a:spcPts val="1000"/>
                        </a:spcAft>
                      </a:pPr>
                      <a:r>
                        <a:rPr lang="nl-NL" sz="900" dirty="0" smtClean="0">
                          <a:effectLst/>
                          <a:latin typeface="Arial" panose="020B0604020202020204" pitchFamily="34" charset="0"/>
                          <a:ea typeface="Calibri" panose="020F0502020204030204" pitchFamily="34" charset="0"/>
                          <a:cs typeface="Arial" panose="020B0604020202020204" pitchFamily="34" charset="0"/>
                        </a:rPr>
                        <a:t>Human</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a:effectLst/>
                          <a:latin typeface="Arial" panose="020B0604020202020204" pitchFamily="34" charset="0"/>
                          <a:cs typeface="Arial" panose="020B0604020202020204" pitchFamily="34" charset="0"/>
                        </a:rPr>
                        <a:t>CD69</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a:effectLst/>
                          <a:latin typeface="Arial" panose="020B0604020202020204" pitchFamily="34" charset="0"/>
                          <a:cs typeface="Arial" panose="020B0604020202020204" pitchFamily="34" charset="0"/>
                        </a:rPr>
                        <a:t>FN50</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a:effectLst/>
                          <a:latin typeface="Arial" panose="020B0604020202020204" pitchFamily="34" charset="0"/>
                          <a:cs typeface="Arial" panose="020B0604020202020204" pitchFamily="34" charset="0"/>
                        </a:rPr>
                        <a:t>BD</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smtClean="0">
                          <a:effectLst/>
                          <a:latin typeface="Arial" panose="020B0604020202020204" pitchFamily="34" charset="0"/>
                          <a:cs typeface="Arial" panose="020B0604020202020204" pitchFamily="34" charset="0"/>
                        </a:rPr>
                        <a:t>BUV395, BV421</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r>
              <a:tr h="265959">
                <a:tc>
                  <a:txBody>
                    <a:bodyPr/>
                    <a:lstStyle/>
                    <a:p>
                      <a:pPr algn="l">
                        <a:lnSpc>
                          <a:spcPct val="200000"/>
                        </a:lnSpc>
                        <a:spcAft>
                          <a:spcPts val="1000"/>
                        </a:spcAft>
                      </a:pPr>
                      <a:r>
                        <a:rPr lang="nl-NL" sz="900" dirty="0" smtClean="0">
                          <a:effectLst/>
                          <a:latin typeface="Arial" panose="020B0604020202020204" pitchFamily="34" charset="0"/>
                          <a:ea typeface="Calibri" panose="020F0502020204030204" pitchFamily="34" charset="0"/>
                          <a:cs typeface="Arial" panose="020B0604020202020204" pitchFamily="34" charset="0"/>
                        </a:rPr>
                        <a:t>Human</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a:effectLst/>
                          <a:latin typeface="Arial" panose="020B0604020202020204" pitchFamily="34" charset="0"/>
                          <a:cs typeface="Arial" panose="020B0604020202020204" pitchFamily="34" charset="0"/>
                        </a:rPr>
                        <a:t>CD103</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a:effectLst/>
                          <a:latin typeface="Arial" panose="020B0604020202020204" pitchFamily="34" charset="0"/>
                          <a:cs typeface="Arial" panose="020B0604020202020204" pitchFamily="34" charset="0"/>
                        </a:rPr>
                        <a:t>Ber-ACT8</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a:effectLst/>
                          <a:latin typeface="Arial" panose="020B0604020202020204" pitchFamily="34" charset="0"/>
                          <a:cs typeface="Arial" panose="020B0604020202020204" pitchFamily="34" charset="0"/>
                        </a:rPr>
                        <a:t>BD</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a:effectLst/>
                          <a:latin typeface="Arial" panose="020B0604020202020204" pitchFamily="34" charset="0"/>
                          <a:cs typeface="Arial" panose="020B0604020202020204" pitchFamily="34" charset="0"/>
                        </a:rPr>
                        <a:t>FITC</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r>
              <a:tr h="265959">
                <a:tc>
                  <a:txBody>
                    <a:bodyPr/>
                    <a:lstStyle/>
                    <a:p>
                      <a:pPr algn="l">
                        <a:lnSpc>
                          <a:spcPct val="200000"/>
                        </a:lnSpc>
                        <a:spcAft>
                          <a:spcPts val="1000"/>
                        </a:spcAft>
                      </a:pPr>
                      <a:r>
                        <a:rPr lang="nl-NL" sz="900" dirty="0" smtClean="0">
                          <a:effectLst/>
                          <a:latin typeface="Arial" panose="020B0604020202020204" pitchFamily="34" charset="0"/>
                          <a:ea typeface="Calibri" panose="020F0502020204030204" pitchFamily="34" charset="0"/>
                          <a:cs typeface="Arial" panose="020B0604020202020204" pitchFamily="34" charset="0"/>
                        </a:rPr>
                        <a:t>Human</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a:effectLst/>
                          <a:latin typeface="Arial" panose="020B0604020202020204" pitchFamily="34" charset="0"/>
                          <a:cs typeface="Arial" panose="020B0604020202020204" pitchFamily="34" charset="0"/>
                        </a:rPr>
                        <a:t>CD49a</a:t>
                      </a:r>
                      <a:endParaRPr lang="en-US" sz="90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a:effectLst/>
                          <a:latin typeface="Arial" panose="020B0604020202020204" pitchFamily="34" charset="0"/>
                          <a:cs typeface="Arial" panose="020B0604020202020204" pitchFamily="34" charset="0"/>
                        </a:rPr>
                        <a:t>SR84</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a:effectLst/>
                          <a:latin typeface="Arial" panose="020B0604020202020204" pitchFamily="34" charset="0"/>
                          <a:cs typeface="Arial" panose="020B0604020202020204" pitchFamily="34" charset="0"/>
                        </a:rPr>
                        <a:t>BD</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a:effectLst/>
                          <a:latin typeface="Arial" panose="020B0604020202020204" pitchFamily="34" charset="0"/>
                          <a:cs typeface="Arial" panose="020B0604020202020204" pitchFamily="34" charset="0"/>
                        </a:rPr>
                        <a:t>PE</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r>
              <a:tr h="265959">
                <a:tc>
                  <a:txBody>
                    <a:bodyPr/>
                    <a:lstStyle/>
                    <a:p>
                      <a:pPr algn="l">
                        <a:lnSpc>
                          <a:spcPct val="200000"/>
                        </a:lnSpc>
                        <a:spcAft>
                          <a:spcPts val="1000"/>
                        </a:spcAft>
                      </a:pPr>
                      <a:r>
                        <a:rPr lang="nl-NL" sz="900" smtClean="0">
                          <a:effectLst/>
                          <a:latin typeface="Arial" panose="020B0604020202020204" pitchFamily="34" charset="0"/>
                          <a:ea typeface="Calibri" panose="020F0502020204030204" pitchFamily="34" charset="0"/>
                          <a:cs typeface="Arial" panose="020B0604020202020204" pitchFamily="34" charset="0"/>
                        </a:rPr>
                        <a:t>Human</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a:effectLst/>
                          <a:latin typeface="Arial" panose="020B0604020202020204" pitchFamily="34" charset="0"/>
                          <a:cs typeface="Arial" panose="020B0604020202020204" pitchFamily="34" charset="0"/>
                        </a:rPr>
                        <a:t>TNFα</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a:effectLst/>
                          <a:latin typeface="Arial" panose="020B0604020202020204" pitchFamily="34" charset="0"/>
                          <a:cs typeface="Arial" panose="020B0604020202020204" pitchFamily="34" charset="0"/>
                        </a:rPr>
                        <a:t>Mab11</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a:effectLst/>
                          <a:latin typeface="Arial" panose="020B0604020202020204" pitchFamily="34" charset="0"/>
                          <a:cs typeface="Arial" panose="020B0604020202020204" pitchFamily="34" charset="0"/>
                        </a:rPr>
                        <a:t>BD</a:t>
                      </a:r>
                      <a:endParaRPr lang="en-US" sz="90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nl-NL" sz="900" dirty="0" smtClean="0">
                          <a:effectLst/>
                          <a:latin typeface="Arial" panose="020B0604020202020204" pitchFamily="34" charset="0"/>
                          <a:ea typeface="+mn-ea"/>
                          <a:cs typeface="Arial" panose="020B0604020202020204" pitchFamily="34" charset="0"/>
                        </a:rPr>
                        <a:t>FITC</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r>
              <a:tr h="283274">
                <a:tc>
                  <a:txBody>
                    <a:bodyPr/>
                    <a:lstStyle/>
                    <a:p>
                      <a:pPr algn="l">
                        <a:lnSpc>
                          <a:spcPct val="200000"/>
                        </a:lnSpc>
                        <a:spcAft>
                          <a:spcPts val="1000"/>
                        </a:spcAft>
                      </a:pPr>
                      <a:r>
                        <a:rPr lang="nl-NL" sz="900" dirty="0" smtClean="0">
                          <a:effectLst/>
                          <a:latin typeface="Arial" panose="020B0604020202020204" pitchFamily="34" charset="0"/>
                          <a:ea typeface="Calibri" panose="020F0502020204030204" pitchFamily="34" charset="0"/>
                          <a:cs typeface="Arial" panose="020B0604020202020204" pitchFamily="34" charset="0"/>
                        </a:rPr>
                        <a:t>Human</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nl-NL" sz="900" dirty="0" smtClean="0">
                          <a:effectLst/>
                          <a:latin typeface="Arial" panose="020B0604020202020204" pitchFamily="34" charset="0"/>
                          <a:ea typeface="Calibri" panose="020F0502020204030204" pitchFamily="34" charset="0"/>
                          <a:cs typeface="Arial" panose="020B0604020202020204" pitchFamily="34" charset="0"/>
                        </a:rPr>
                        <a:t>CD45RA</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smtClean="0">
                          <a:effectLst/>
                          <a:latin typeface="Arial" panose="020B0604020202020204" pitchFamily="34" charset="0"/>
                          <a:ea typeface="Calibri" panose="020F0502020204030204" pitchFamily="34" charset="0"/>
                          <a:cs typeface="Arial" panose="020B0604020202020204" pitchFamily="34" charset="0"/>
                        </a:rPr>
                        <a:t>HI100</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nl-NL" sz="900" dirty="0" smtClean="0">
                          <a:effectLst/>
                          <a:latin typeface="Arial" panose="020B0604020202020204" pitchFamily="34" charset="0"/>
                          <a:ea typeface="Calibri" panose="020F0502020204030204" pitchFamily="34" charset="0"/>
                          <a:cs typeface="Arial" panose="020B0604020202020204" pitchFamily="34" charset="0"/>
                        </a:rPr>
                        <a:t>BD</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nl-NL" sz="900" dirty="0" smtClean="0">
                          <a:effectLst/>
                          <a:latin typeface="Arial" panose="020B0604020202020204" pitchFamily="34" charset="0"/>
                          <a:ea typeface="Calibri" panose="020F0502020204030204" pitchFamily="34" charset="0"/>
                          <a:cs typeface="Arial" panose="020B0604020202020204" pitchFamily="34" charset="0"/>
                        </a:rPr>
                        <a:t>BUV563</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r>
              <a:tr h="265959">
                <a:tc>
                  <a:txBody>
                    <a:bodyPr/>
                    <a:lstStyle/>
                    <a:p>
                      <a:pPr algn="l">
                        <a:lnSpc>
                          <a:spcPct val="200000"/>
                        </a:lnSpc>
                        <a:spcAft>
                          <a:spcPts val="1000"/>
                        </a:spcAft>
                      </a:pPr>
                      <a:r>
                        <a:rPr lang="nl-NL" sz="900" dirty="0" smtClean="0">
                          <a:effectLst/>
                          <a:latin typeface="Arial" panose="020B0604020202020204" pitchFamily="34" charset="0"/>
                          <a:ea typeface="Calibri" panose="020F0502020204030204" pitchFamily="34" charset="0"/>
                          <a:cs typeface="Arial" panose="020B0604020202020204" pitchFamily="34" charset="0"/>
                        </a:rPr>
                        <a:t>Human</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nl-NL" sz="900" dirty="0" smtClean="0">
                          <a:effectLst/>
                          <a:latin typeface="Arial" panose="020B0604020202020204" pitchFamily="34" charset="0"/>
                          <a:ea typeface="Calibri" panose="020F0502020204030204" pitchFamily="34" charset="0"/>
                          <a:cs typeface="Arial" panose="020B0604020202020204" pitchFamily="34" charset="0"/>
                        </a:rPr>
                        <a:t>GZMB</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smtClean="0">
                          <a:effectLst/>
                          <a:latin typeface="Arial" panose="020B0604020202020204" pitchFamily="34" charset="0"/>
                          <a:ea typeface="Calibri" panose="020F0502020204030204" pitchFamily="34" charset="0"/>
                          <a:cs typeface="Arial" panose="020B0604020202020204" pitchFamily="34" charset="0"/>
                        </a:rPr>
                        <a:t>GB11</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nl-NL" sz="900" dirty="0" smtClean="0">
                          <a:effectLst/>
                          <a:latin typeface="Arial" panose="020B0604020202020204" pitchFamily="34" charset="0"/>
                          <a:ea typeface="Calibri" panose="020F0502020204030204" pitchFamily="34" charset="0"/>
                          <a:cs typeface="Arial" panose="020B0604020202020204" pitchFamily="34" charset="0"/>
                        </a:rPr>
                        <a:t>BD</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nl-NL" sz="900" dirty="0" smtClean="0">
                          <a:effectLst/>
                          <a:latin typeface="Arial" panose="020B0604020202020204" pitchFamily="34" charset="0"/>
                          <a:ea typeface="Calibri" panose="020F0502020204030204" pitchFamily="34" charset="0"/>
                          <a:cs typeface="Arial" panose="020B0604020202020204" pitchFamily="34" charset="0"/>
                        </a:rPr>
                        <a:t>AF700</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r>
              <a:tr h="265959">
                <a:tc>
                  <a:txBody>
                    <a:bodyPr/>
                    <a:lstStyle/>
                    <a:p>
                      <a:pPr algn="l">
                        <a:lnSpc>
                          <a:spcPct val="200000"/>
                        </a:lnSpc>
                        <a:spcAft>
                          <a:spcPts val="1000"/>
                        </a:spcAft>
                      </a:pPr>
                      <a:r>
                        <a:rPr lang="nl-NL" sz="900" dirty="0" smtClean="0">
                          <a:effectLst/>
                          <a:latin typeface="Arial" panose="020B0604020202020204" pitchFamily="34" charset="0"/>
                          <a:ea typeface="Calibri" panose="020F0502020204030204" pitchFamily="34" charset="0"/>
                          <a:cs typeface="Arial" panose="020B0604020202020204" pitchFamily="34" charset="0"/>
                        </a:rPr>
                        <a:t>Human</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nl-NL" sz="900" dirty="0" smtClean="0">
                          <a:effectLst/>
                          <a:latin typeface="Arial" panose="020B0604020202020204" pitchFamily="34" charset="0"/>
                          <a:ea typeface="Calibri" panose="020F0502020204030204" pitchFamily="34" charset="0"/>
                          <a:cs typeface="Arial" panose="020B0604020202020204" pitchFamily="34" charset="0"/>
                        </a:rPr>
                        <a:t>CD137</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smtClean="0">
                          <a:effectLst/>
                          <a:latin typeface="Arial" panose="020B0604020202020204" pitchFamily="34" charset="0"/>
                          <a:ea typeface="Calibri" panose="020F0502020204030204" pitchFamily="34" charset="0"/>
                          <a:cs typeface="Arial" panose="020B0604020202020204" pitchFamily="34" charset="0"/>
                        </a:rPr>
                        <a:t>4B4-1</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nl-NL" sz="900" dirty="0" err="1" smtClean="0">
                          <a:effectLst/>
                          <a:latin typeface="Arial" panose="020B0604020202020204" pitchFamily="34" charset="0"/>
                          <a:ea typeface="Calibri" panose="020F0502020204030204" pitchFamily="34" charset="0"/>
                          <a:cs typeface="Arial" panose="020B0604020202020204" pitchFamily="34" charset="0"/>
                        </a:rPr>
                        <a:t>Invitrogen</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nl-NL" sz="900" dirty="0" smtClean="0">
                          <a:effectLst/>
                          <a:latin typeface="Arial" panose="020B0604020202020204" pitchFamily="34" charset="0"/>
                          <a:ea typeface="Calibri" panose="020F0502020204030204" pitchFamily="34" charset="0"/>
                          <a:cs typeface="Arial" panose="020B0604020202020204" pitchFamily="34" charset="0"/>
                        </a:rPr>
                        <a:t>AF647</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r>
              <a:tr h="265959">
                <a:tc>
                  <a:txBody>
                    <a:bodyPr/>
                    <a:lstStyle/>
                    <a:p>
                      <a:pPr algn="l">
                        <a:lnSpc>
                          <a:spcPct val="200000"/>
                        </a:lnSpc>
                        <a:spcAft>
                          <a:spcPts val="1000"/>
                        </a:spcAft>
                      </a:pPr>
                      <a:r>
                        <a:rPr lang="nl-NL" sz="900" smtClean="0">
                          <a:effectLst/>
                          <a:latin typeface="Arial" panose="020B0604020202020204" pitchFamily="34" charset="0"/>
                          <a:ea typeface="Calibri" panose="020F0502020204030204" pitchFamily="34" charset="0"/>
                          <a:cs typeface="Arial" panose="020B0604020202020204" pitchFamily="34" charset="0"/>
                        </a:rPr>
                        <a:t>Human</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a:effectLst/>
                          <a:latin typeface="Arial" panose="020B0604020202020204" pitchFamily="34" charset="0"/>
                          <a:cs typeface="Arial" panose="020B0604020202020204" pitchFamily="34" charset="0"/>
                        </a:rPr>
                        <a:t>CD4</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a:effectLst/>
                          <a:latin typeface="Arial" panose="020B0604020202020204" pitchFamily="34" charset="0"/>
                          <a:cs typeface="Arial" panose="020B0604020202020204" pitchFamily="34" charset="0"/>
                        </a:rPr>
                        <a:t>S3.5</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a:effectLst/>
                          <a:latin typeface="Arial" panose="020B0604020202020204" pitchFamily="34" charset="0"/>
                          <a:cs typeface="Arial" panose="020B0604020202020204" pitchFamily="34" charset="0"/>
                        </a:rPr>
                        <a:t>Invitrogen</a:t>
                      </a:r>
                      <a:endParaRPr lang="en-US" sz="90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a:effectLst/>
                          <a:latin typeface="Arial" panose="020B0604020202020204" pitchFamily="34" charset="0"/>
                          <a:cs typeface="Arial" panose="020B0604020202020204" pitchFamily="34" charset="0"/>
                        </a:rPr>
                        <a:t>QD705</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r>
              <a:tr h="283274">
                <a:tc>
                  <a:txBody>
                    <a:bodyPr/>
                    <a:lstStyle/>
                    <a:p>
                      <a:pPr algn="l">
                        <a:lnSpc>
                          <a:spcPct val="200000"/>
                        </a:lnSpc>
                        <a:spcAft>
                          <a:spcPts val="1000"/>
                        </a:spcAft>
                      </a:pPr>
                      <a:r>
                        <a:rPr lang="nl-NL" sz="900" smtClean="0">
                          <a:effectLst/>
                          <a:latin typeface="Arial" panose="020B0604020202020204" pitchFamily="34" charset="0"/>
                          <a:ea typeface="Calibri" panose="020F0502020204030204" pitchFamily="34" charset="0"/>
                          <a:cs typeface="Arial" panose="020B0604020202020204" pitchFamily="34" charset="0"/>
                        </a:rPr>
                        <a:t>Human</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a:effectLst/>
                          <a:latin typeface="Arial" panose="020B0604020202020204" pitchFamily="34" charset="0"/>
                          <a:cs typeface="Arial" panose="020B0604020202020204" pitchFamily="34" charset="0"/>
                        </a:rPr>
                        <a:t>CD3</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a:effectLst/>
                          <a:latin typeface="Arial" panose="020B0604020202020204" pitchFamily="34" charset="0"/>
                          <a:cs typeface="Arial" panose="020B0604020202020204" pitchFamily="34" charset="0"/>
                        </a:rPr>
                        <a:t>UCHT1</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a:effectLst/>
                          <a:latin typeface="Arial" panose="020B0604020202020204" pitchFamily="34" charset="0"/>
                          <a:cs typeface="Arial" panose="020B0604020202020204" pitchFamily="34" charset="0"/>
                        </a:rPr>
                        <a:t>Invitrogen</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a:effectLst/>
                          <a:latin typeface="Arial" panose="020B0604020202020204" pitchFamily="34" charset="0"/>
                          <a:cs typeface="Arial" panose="020B0604020202020204" pitchFamily="34" charset="0"/>
                        </a:rPr>
                        <a:t>QD605</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r>
              <a:tr h="283274">
                <a:tc>
                  <a:txBody>
                    <a:bodyPr/>
                    <a:lstStyle/>
                    <a:p>
                      <a:pPr algn="l">
                        <a:lnSpc>
                          <a:spcPct val="200000"/>
                        </a:lnSpc>
                        <a:spcAft>
                          <a:spcPts val="1000"/>
                        </a:spcAft>
                      </a:pPr>
                      <a:r>
                        <a:rPr lang="nl-NL" sz="900" smtClean="0">
                          <a:effectLst/>
                          <a:latin typeface="Arial" panose="020B0604020202020204" pitchFamily="34" charset="0"/>
                          <a:ea typeface="Calibri" panose="020F0502020204030204" pitchFamily="34" charset="0"/>
                          <a:cs typeface="Arial" panose="020B0604020202020204" pitchFamily="34" charset="0"/>
                        </a:rPr>
                        <a:t>Human</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a:effectLst/>
                          <a:latin typeface="Arial" panose="020B0604020202020204" pitchFamily="34" charset="0"/>
                          <a:cs typeface="Arial" panose="020B0604020202020204" pitchFamily="34" charset="0"/>
                        </a:rPr>
                        <a:t>CD45RA</a:t>
                      </a:r>
                      <a:endParaRPr lang="en-US" sz="90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a:effectLst/>
                          <a:latin typeface="Arial" panose="020B0604020202020204" pitchFamily="34" charset="0"/>
                          <a:cs typeface="Arial" panose="020B0604020202020204" pitchFamily="34" charset="0"/>
                        </a:rPr>
                        <a:t>MEM-56</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a:effectLst/>
                          <a:latin typeface="Arial" panose="020B0604020202020204" pitchFamily="34" charset="0"/>
                          <a:cs typeface="Arial" panose="020B0604020202020204" pitchFamily="34" charset="0"/>
                        </a:rPr>
                        <a:t>Invitrogen</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a:effectLst/>
                          <a:latin typeface="Arial" panose="020B0604020202020204" pitchFamily="34" charset="0"/>
                          <a:cs typeface="Arial" panose="020B0604020202020204" pitchFamily="34" charset="0"/>
                        </a:rPr>
                        <a:t>QD655</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r>
              <a:tr h="283274">
                <a:tc>
                  <a:txBody>
                    <a:bodyPr/>
                    <a:lstStyle/>
                    <a:p>
                      <a:pPr algn="l">
                        <a:lnSpc>
                          <a:spcPct val="200000"/>
                        </a:lnSpc>
                        <a:spcAft>
                          <a:spcPts val="1000"/>
                        </a:spcAft>
                      </a:pPr>
                      <a:r>
                        <a:rPr lang="nl-NL" sz="900" smtClean="0">
                          <a:effectLst/>
                          <a:latin typeface="Arial" panose="020B0604020202020204" pitchFamily="34" charset="0"/>
                          <a:ea typeface="Calibri" panose="020F0502020204030204" pitchFamily="34" charset="0"/>
                          <a:cs typeface="Arial" panose="020B0604020202020204" pitchFamily="34" charset="0"/>
                        </a:rPr>
                        <a:t>Human</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a:effectLst/>
                          <a:latin typeface="Arial" panose="020B0604020202020204" pitchFamily="34" charset="0"/>
                          <a:cs typeface="Arial" panose="020B0604020202020204" pitchFamily="34" charset="0"/>
                        </a:rPr>
                        <a:t>CD3</a:t>
                      </a:r>
                      <a:endParaRPr lang="en-US" sz="90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a:effectLst/>
                          <a:latin typeface="Arial" panose="020B0604020202020204" pitchFamily="34" charset="0"/>
                          <a:cs typeface="Arial" panose="020B0604020202020204" pitchFamily="34" charset="0"/>
                        </a:rPr>
                        <a:t>OKT3</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marL="0" marR="0" lvl="0" indent="0" algn="l" defTabSz="1219170" rtl="0" eaLnBrk="1" fontAlgn="auto" latinLnBrk="0" hangingPunct="1">
                        <a:lnSpc>
                          <a:spcPct val="200000"/>
                        </a:lnSpc>
                        <a:spcBef>
                          <a:spcPts val="0"/>
                        </a:spcBef>
                        <a:spcAft>
                          <a:spcPts val="1000"/>
                        </a:spcAft>
                        <a:buClrTx/>
                        <a:buSzTx/>
                        <a:buFontTx/>
                        <a:buNone/>
                        <a:tabLst/>
                        <a:defRPr/>
                      </a:pPr>
                      <a:r>
                        <a:rPr lang="nl-NL" sz="900" dirty="0" err="1" smtClean="0">
                          <a:effectLst/>
                          <a:latin typeface="Arial" panose="020B0604020202020204" pitchFamily="34" charset="0"/>
                          <a:cs typeface="Arial" panose="020B0604020202020204" pitchFamily="34" charset="0"/>
                        </a:rPr>
                        <a:t>Thermo</a:t>
                      </a:r>
                      <a:r>
                        <a:rPr lang="nl-NL" sz="900" baseline="0" dirty="0" err="1" smtClean="0">
                          <a:effectLst/>
                          <a:latin typeface="Arial" panose="020B0604020202020204" pitchFamily="34" charset="0"/>
                          <a:cs typeface="Arial" panose="020B0604020202020204" pitchFamily="34" charset="0"/>
                        </a:rPr>
                        <a:t>Fisher</a:t>
                      </a:r>
                      <a:endParaRPr lang="en-US" sz="900" dirty="0" smtClean="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a:effectLst/>
                          <a:latin typeface="Arial" panose="020B0604020202020204" pitchFamily="34" charset="0"/>
                          <a:cs typeface="Arial" panose="020B0604020202020204" pitchFamily="34" charset="0"/>
                        </a:rPr>
                        <a:t>eVolve605</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r>
              <a:tr h="283274">
                <a:tc>
                  <a:txBody>
                    <a:bodyPr/>
                    <a:lstStyle/>
                    <a:p>
                      <a:pPr algn="l">
                        <a:lnSpc>
                          <a:spcPct val="200000"/>
                        </a:lnSpc>
                        <a:spcAft>
                          <a:spcPts val="1000"/>
                        </a:spcAft>
                      </a:pPr>
                      <a:r>
                        <a:rPr lang="nl-NL" sz="900" smtClean="0">
                          <a:effectLst/>
                          <a:latin typeface="Arial" panose="020B0604020202020204" pitchFamily="34" charset="0"/>
                          <a:ea typeface="Calibri" panose="020F0502020204030204" pitchFamily="34" charset="0"/>
                          <a:cs typeface="Arial" panose="020B0604020202020204" pitchFamily="34" charset="0"/>
                        </a:rPr>
                        <a:t>Human</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a:effectLst/>
                          <a:latin typeface="Arial" panose="020B0604020202020204" pitchFamily="34" charset="0"/>
                          <a:cs typeface="Arial" panose="020B0604020202020204" pitchFamily="34" charset="0"/>
                        </a:rPr>
                        <a:t>CD103</a:t>
                      </a:r>
                      <a:endParaRPr lang="en-US" sz="90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a:effectLst/>
                          <a:latin typeface="Arial" panose="020B0604020202020204" pitchFamily="34" charset="0"/>
                          <a:cs typeface="Arial" panose="020B0604020202020204" pitchFamily="34" charset="0"/>
                        </a:rPr>
                        <a:t>B-Ly7</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marL="0" marR="0" lvl="0" indent="0" algn="l" defTabSz="1219170" rtl="0" eaLnBrk="1" fontAlgn="auto" latinLnBrk="0" hangingPunct="1">
                        <a:lnSpc>
                          <a:spcPct val="200000"/>
                        </a:lnSpc>
                        <a:spcBef>
                          <a:spcPts val="0"/>
                        </a:spcBef>
                        <a:spcAft>
                          <a:spcPts val="1000"/>
                        </a:spcAft>
                        <a:buClrTx/>
                        <a:buSzTx/>
                        <a:buFontTx/>
                        <a:buNone/>
                        <a:tabLst/>
                        <a:defRPr/>
                      </a:pPr>
                      <a:r>
                        <a:rPr lang="nl-NL" sz="900" dirty="0" err="1" smtClean="0">
                          <a:effectLst/>
                          <a:latin typeface="Arial" panose="020B0604020202020204" pitchFamily="34" charset="0"/>
                          <a:cs typeface="Arial" panose="020B0604020202020204" pitchFamily="34" charset="0"/>
                        </a:rPr>
                        <a:t>Thermo</a:t>
                      </a:r>
                      <a:r>
                        <a:rPr lang="nl-NL" sz="900" baseline="0" dirty="0" err="1" smtClean="0">
                          <a:effectLst/>
                          <a:latin typeface="Arial" panose="020B0604020202020204" pitchFamily="34" charset="0"/>
                          <a:cs typeface="Arial" panose="020B0604020202020204" pitchFamily="34" charset="0"/>
                        </a:rPr>
                        <a:t>Fisher</a:t>
                      </a:r>
                      <a:endParaRPr lang="en-US" sz="900" dirty="0" smtClean="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smtClean="0">
                          <a:effectLst/>
                          <a:latin typeface="Arial" panose="020B0604020202020204" pitchFamily="34" charset="0"/>
                          <a:cs typeface="Arial" panose="020B0604020202020204" pitchFamily="34" charset="0"/>
                        </a:rPr>
                        <a:t>PE,</a:t>
                      </a:r>
                      <a:r>
                        <a:rPr lang="en-US" sz="900" baseline="0" dirty="0" smtClean="0">
                          <a:effectLst/>
                          <a:latin typeface="Arial" panose="020B0604020202020204" pitchFamily="34" charset="0"/>
                          <a:cs typeface="Arial" panose="020B0604020202020204" pitchFamily="34" charset="0"/>
                        </a:rPr>
                        <a:t> PeCy7, FITC</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r>
              <a:tr h="283274">
                <a:tc>
                  <a:txBody>
                    <a:bodyPr/>
                    <a:lstStyle/>
                    <a:p>
                      <a:pPr algn="l">
                        <a:lnSpc>
                          <a:spcPct val="200000"/>
                        </a:lnSpc>
                        <a:spcAft>
                          <a:spcPts val="1000"/>
                        </a:spcAft>
                      </a:pPr>
                      <a:r>
                        <a:rPr lang="nl-NL" sz="900" smtClean="0">
                          <a:effectLst/>
                          <a:latin typeface="Arial" panose="020B0604020202020204" pitchFamily="34" charset="0"/>
                          <a:ea typeface="Calibri" panose="020F0502020204030204" pitchFamily="34" charset="0"/>
                          <a:cs typeface="Arial" panose="020B0604020202020204" pitchFamily="34" charset="0"/>
                        </a:rPr>
                        <a:t>Human</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err="1">
                          <a:effectLst/>
                          <a:latin typeface="Arial" panose="020B0604020202020204" pitchFamily="34" charset="0"/>
                          <a:cs typeface="Arial" panose="020B0604020202020204" pitchFamily="34" charset="0"/>
                        </a:rPr>
                        <a:t>Eomes</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a:effectLst/>
                          <a:latin typeface="Arial" panose="020B0604020202020204" pitchFamily="34" charset="0"/>
                          <a:cs typeface="Arial" panose="020B0604020202020204" pitchFamily="34" charset="0"/>
                        </a:rPr>
                        <a:t>WD1928</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marL="0" marR="0" lvl="0" indent="0" algn="l" defTabSz="1219170" rtl="0" eaLnBrk="1" fontAlgn="auto" latinLnBrk="0" hangingPunct="1">
                        <a:lnSpc>
                          <a:spcPct val="200000"/>
                        </a:lnSpc>
                        <a:spcBef>
                          <a:spcPts val="0"/>
                        </a:spcBef>
                        <a:spcAft>
                          <a:spcPts val="1000"/>
                        </a:spcAft>
                        <a:buClrTx/>
                        <a:buSzTx/>
                        <a:buFontTx/>
                        <a:buNone/>
                        <a:tabLst/>
                        <a:defRPr/>
                      </a:pPr>
                      <a:r>
                        <a:rPr lang="nl-NL" sz="900" dirty="0" err="1" smtClean="0">
                          <a:effectLst/>
                          <a:latin typeface="Arial" panose="020B0604020202020204" pitchFamily="34" charset="0"/>
                          <a:cs typeface="Arial" panose="020B0604020202020204" pitchFamily="34" charset="0"/>
                        </a:rPr>
                        <a:t>Thermo</a:t>
                      </a:r>
                      <a:r>
                        <a:rPr lang="nl-NL" sz="900" baseline="0" dirty="0" err="1" smtClean="0">
                          <a:effectLst/>
                          <a:latin typeface="Arial" panose="020B0604020202020204" pitchFamily="34" charset="0"/>
                          <a:cs typeface="Arial" panose="020B0604020202020204" pitchFamily="34" charset="0"/>
                        </a:rPr>
                        <a:t>Fisher</a:t>
                      </a:r>
                      <a:endParaRPr lang="en-US" sz="900" dirty="0" smtClean="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a:effectLst/>
                          <a:latin typeface="Arial" panose="020B0604020202020204" pitchFamily="34" charset="0"/>
                          <a:cs typeface="Arial" panose="020B0604020202020204" pitchFamily="34" charset="0"/>
                        </a:rPr>
                        <a:t>eFluor660</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r>
              <a:tr h="265959">
                <a:tc>
                  <a:txBody>
                    <a:bodyPr/>
                    <a:lstStyle/>
                    <a:p>
                      <a:pPr algn="l">
                        <a:lnSpc>
                          <a:spcPct val="200000"/>
                        </a:lnSpc>
                        <a:spcAft>
                          <a:spcPts val="1000"/>
                        </a:spcAft>
                      </a:pPr>
                      <a:r>
                        <a:rPr lang="nl-NL" sz="900" dirty="0" smtClean="0">
                          <a:effectLst/>
                          <a:latin typeface="Arial" panose="020B0604020202020204" pitchFamily="34" charset="0"/>
                          <a:ea typeface="Calibri" panose="020F0502020204030204" pitchFamily="34" charset="0"/>
                          <a:cs typeface="Arial" panose="020B0604020202020204" pitchFamily="34" charset="0"/>
                        </a:rPr>
                        <a:t>Human</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nl-NL" sz="900" dirty="0" smtClean="0">
                          <a:effectLst/>
                          <a:latin typeface="Arial" panose="020B0604020202020204" pitchFamily="34" charset="0"/>
                          <a:cs typeface="Arial" panose="020B0604020202020204" pitchFamily="34" charset="0"/>
                        </a:rPr>
                        <a:t>2B4</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nl-NL" sz="900" dirty="0" smtClean="0">
                          <a:effectLst/>
                          <a:latin typeface="Arial" panose="020B0604020202020204" pitchFamily="34" charset="0"/>
                          <a:cs typeface="Arial" panose="020B0604020202020204" pitchFamily="34" charset="0"/>
                        </a:rPr>
                        <a:t>eBioDM244</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nl-NL" sz="900" dirty="0" err="1" smtClean="0">
                          <a:effectLst/>
                          <a:latin typeface="Arial" panose="020B0604020202020204" pitchFamily="34" charset="0"/>
                          <a:cs typeface="Arial" panose="020B0604020202020204" pitchFamily="34" charset="0"/>
                        </a:rPr>
                        <a:t>Thermo</a:t>
                      </a:r>
                      <a:r>
                        <a:rPr lang="nl-NL" sz="900" baseline="0" dirty="0" err="1" smtClean="0">
                          <a:effectLst/>
                          <a:latin typeface="Arial" panose="020B0604020202020204" pitchFamily="34" charset="0"/>
                          <a:cs typeface="Arial" panose="020B0604020202020204" pitchFamily="34" charset="0"/>
                        </a:rPr>
                        <a:t>Fisher</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nl-NL" sz="900" dirty="0" smtClean="0">
                          <a:effectLst/>
                          <a:latin typeface="Arial" panose="020B0604020202020204" pitchFamily="34" charset="0"/>
                          <a:cs typeface="Arial" panose="020B0604020202020204" pitchFamily="34" charset="0"/>
                        </a:rPr>
                        <a:t>APC</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r>
              <a:tr h="265959">
                <a:tc>
                  <a:txBody>
                    <a:bodyPr/>
                    <a:lstStyle/>
                    <a:p>
                      <a:pPr algn="l">
                        <a:lnSpc>
                          <a:spcPct val="200000"/>
                        </a:lnSpc>
                        <a:spcAft>
                          <a:spcPts val="1000"/>
                        </a:spcAft>
                      </a:pPr>
                      <a:r>
                        <a:rPr lang="nl-NL" sz="900" dirty="0" smtClean="0">
                          <a:effectLst/>
                          <a:latin typeface="Arial" panose="020B0604020202020204" pitchFamily="34" charset="0"/>
                          <a:ea typeface="Calibri" panose="020F0502020204030204" pitchFamily="34" charset="0"/>
                          <a:cs typeface="Arial" panose="020B0604020202020204" pitchFamily="34" charset="0"/>
                        </a:rPr>
                        <a:t>Human</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nl-NL" sz="900" dirty="0" smtClean="0">
                          <a:effectLst/>
                          <a:latin typeface="Arial" panose="020B0604020202020204" pitchFamily="34" charset="0"/>
                          <a:ea typeface="Calibri" panose="020F0502020204030204" pitchFamily="34" charset="0"/>
                          <a:cs typeface="Arial" panose="020B0604020202020204" pitchFamily="34" charset="0"/>
                        </a:rPr>
                        <a:t>CXCL13</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smtClean="0">
                          <a:effectLst/>
                          <a:latin typeface="Arial" panose="020B0604020202020204" pitchFamily="34" charset="0"/>
                          <a:ea typeface="Calibri" panose="020F0502020204030204" pitchFamily="34" charset="0"/>
                          <a:cs typeface="Arial" panose="020B0604020202020204" pitchFamily="34" charset="0"/>
                        </a:rPr>
                        <a:t>53610</a:t>
                      </a:r>
                    </a:p>
                  </a:txBody>
                  <a:tcPr marL="53034" marR="53034" marT="0" marB="0" anchor="ctr"/>
                </a:tc>
                <a:tc>
                  <a:txBody>
                    <a:bodyPr/>
                    <a:lstStyle/>
                    <a:p>
                      <a:pPr algn="l">
                        <a:lnSpc>
                          <a:spcPct val="200000"/>
                        </a:lnSpc>
                        <a:spcAft>
                          <a:spcPts val="1000"/>
                        </a:spcAft>
                      </a:pPr>
                      <a:r>
                        <a:rPr lang="nl-NL" sz="900" dirty="0" err="1" smtClean="0">
                          <a:effectLst/>
                          <a:latin typeface="Arial" panose="020B0604020202020204" pitchFamily="34" charset="0"/>
                          <a:cs typeface="Arial" panose="020B0604020202020204" pitchFamily="34" charset="0"/>
                        </a:rPr>
                        <a:t>Thermo</a:t>
                      </a:r>
                      <a:r>
                        <a:rPr lang="nl-NL" sz="900" baseline="0" dirty="0" err="1" smtClean="0">
                          <a:effectLst/>
                          <a:latin typeface="Arial" panose="020B0604020202020204" pitchFamily="34" charset="0"/>
                          <a:cs typeface="Arial" panose="020B0604020202020204" pitchFamily="34" charset="0"/>
                        </a:rPr>
                        <a:t>Fisher</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nl-NL" sz="900" dirty="0" smtClean="0">
                          <a:effectLst/>
                          <a:latin typeface="Arial" panose="020B0604020202020204" pitchFamily="34" charset="0"/>
                          <a:cs typeface="Arial" panose="020B0604020202020204" pitchFamily="34" charset="0"/>
                        </a:rPr>
                        <a:t>APC</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r>
              <a:tr h="265959">
                <a:tc>
                  <a:txBody>
                    <a:bodyPr/>
                    <a:lstStyle/>
                    <a:p>
                      <a:pPr algn="l">
                        <a:lnSpc>
                          <a:spcPct val="200000"/>
                        </a:lnSpc>
                        <a:spcAft>
                          <a:spcPts val="1000"/>
                        </a:spcAft>
                      </a:pPr>
                      <a:r>
                        <a:rPr lang="nl-NL" sz="900" dirty="0" smtClean="0">
                          <a:effectLst/>
                          <a:latin typeface="Arial" panose="020B0604020202020204" pitchFamily="34" charset="0"/>
                          <a:ea typeface="Calibri" panose="020F0502020204030204" pitchFamily="34" charset="0"/>
                          <a:cs typeface="Arial" panose="020B0604020202020204" pitchFamily="34" charset="0"/>
                        </a:rPr>
                        <a:t>Human</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a:effectLst/>
                          <a:latin typeface="Arial" panose="020B0604020202020204" pitchFamily="34" charset="0"/>
                          <a:cs typeface="Arial" panose="020B0604020202020204" pitchFamily="34" charset="0"/>
                        </a:rPr>
                        <a:t>CXCR6</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a:effectLst/>
                          <a:latin typeface="Arial" panose="020B0604020202020204" pitchFamily="34" charset="0"/>
                          <a:cs typeface="Arial" panose="020B0604020202020204" pitchFamily="34" charset="0"/>
                        </a:rPr>
                        <a:t>K041E5</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a:effectLst/>
                          <a:latin typeface="Arial" panose="020B0604020202020204" pitchFamily="34" charset="0"/>
                          <a:cs typeface="Arial" panose="020B0604020202020204" pitchFamily="34" charset="0"/>
                        </a:rPr>
                        <a:t>Biolegend</a:t>
                      </a:r>
                      <a:endParaRPr lang="en-US" sz="90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a:effectLst/>
                          <a:latin typeface="Arial" panose="020B0604020202020204" pitchFamily="34" charset="0"/>
                          <a:cs typeface="Arial" panose="020B0604020202020204" pitchFamily="34" charset="0"/>
                        </a:rPr>
                        <a:t>APC</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r>
              <a:tr h="265959">
                <a:tc>
                  <a:txBody>
                    <a:bodyPr/>
                    <a:lstStyle/>
                    <a:p>
                      <a:pPr algn="l">
                        <a:lnSpc>
                          <a:spcPct val="200000"/>
                        </a:lnSpc>
                        <a:spcAft>
                          <a:spcPts val="1000"/>
                        </a:spcAft>
                      </a:pPr>
                      <a:r>
                        <a:rPr lang="nl-NL" sz="900" smtClean="0">
                          <a:effectLst/>
                          <a:latin typeface="Arial" panose="020B0604020202020204" pitchFamily="34" charset="0"/>
                          <a:ea typeface="Calibri" panose="020F0502020204030204" pitchFamily="34" charset="0"/>
                          <a:cs typeface="Arial" panose="020B0604020202020204" pitchFamily="34" charset="0"/>
                        </a:rPr>
                        <a:t>Human</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a:effectLst/>
                          <a:latin typeface="Arial" panose="020B0604020202020204" pitchFamily="34" charset="0"/>
                          <a:cs typeface="Arial" panose="020B0604020202020204" pitchFamily="34" charset="0"/>
                        </a:rPr>
                        <a:t>CD27</a:t>
                      </a:r>
                      <a:endParaRPr lang="en-US" sz="90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a:effectLst/>
                          <a:latin typeface="Arial" panose="020B0604020202020204" pitchFamily="34" charset="0"/>
                          <a:cs typeface="Arial" panose="020B0604020202020204" pitchFamily="34" charset="0"/>
                        </a:rPr>
                        <a:t>O323</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err="1">
                          <a:effectLst/>
                          <a:latin typeface="Arial" panose="020B0604020202020204" pitchFamily="34" charset="0"/>
                          <a:cs typeface="Arial" panose="020B0604020202020204" pitchFamily="34" charset="0"/>
                        </a:rPr>
                        <a:t>Biolegend</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a:effectLst/>
                          <a:latin typeface="Arial" panose="020B0604020202020204" pitchFamily="34" charset="0"/>
                          <a:cs typeface="Arial" panose="020B0604020202020204" pitchFamily="34" charset="0"/>
                        </a:rPr>
                        <a:t>BV510</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r>
              <a:tr h="265959">
                <a:tc>
                  <a:txBody>
                    <a:bodyPr/>
                    <a:lstStyle/>
                    <a:p>
                      <a:pPr algn="l">
                        <a:lnSpc>
                          <a:spcPct val="200000"/>
                        </a:lnSpc>
                        <a:spcAft>
                          <a:spcPts val="1000"/>
                        </a:spcAft>
                      </a:pPr>
                      <a:r>
                        <a:rPr lang="nl-NL" sz="900" smtClean="0">
                          <a:effectLst/>
                          <a:latin typeface="Arial" panose="020B0604020202020204" pitchFamily="34" charset="0"/>
                          <a:ea typeface="Calibri" panose="020F0502020204030204" pitchFamily="34" charset="0"/>
                          <a:cs typeface="Arial" panose="020B0604020202020204" pitchFamily="34" charset="0"/>
                        </a:rPr>
                        <a:t>Human</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a:effectLst/>
                          <a:latin typeface="Arial" panose="020B0604020202020204" pitchFamily="34" charset="0"/>
                          <a:cs typeface="Arial" panose="020B0604020202020204" pitchFamily="34" charset="0"/>
                        </a:rPr>
                        <a:t>CD103</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a:effectLst/>
                          <a:latin typeface="Arial" panose="020B0604020202020204" pitchFamily="34" charset="0"/>
                          <a:cs typeface="Arial" panose="020B0604020202020204" pitchFamily="34" charset="0"/>
                        </a:rPr>
                        <a:t>Ber-ACT8</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err="1">
                          <a:effectLst/>
                          <a:latin typeface="Arial" panose="020B0604020202020204" pitchFamily="34" charset="0"/>
                          <a:cs typeface="Arial" panose="020B0604020202020204" pitchFamily="34" charset="0"/>
                        </a:rPr>
                        <a:t>Biolegend</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smtClean="0">
                          <a:effectLst/>
                          <a:latin typeface="Arial" panose="020B0604020202020204" pitchFamily="34" charset="0"/>
                          <a:cs typeface="Arial" panose="020B0604020202020204" pitchFamily="34" charset="0"/>
                        </a:rPr>
                        <a:t>AF647, BV711</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r>
              <a:tr h="265959">
                <a:tc>
                  <a:txBody>
                    <a:bodyPr/>
                    <a:lstStyle/>
                    <a:p>
                      <a:pPr algn="l">
                        <a:lnSpc>
                          <a:spcPct val="200000"/>
                        </a:lnSpc>
                        <a:spcAft>
                          <a:spcPts val="1000"/>
                        </a:spcAft>
                      </a:pPr>
                      <a:r>
                        <a:rPr lang="nl-NL" sz="900" dirty="0" smtClean="0">
                          <a:effectLst/>
                          <a:latin typeface="Arial" panose="020B0604020202020204" pitchFamily="34" charset="0"/>
                          <a:ea typeface="Calibri" panose="020F0502020204030204" pitchFamily="34" charset="0"/>
                          <a:cs typeface="Arial" panose="020B0604020202020204" pitchFamily="34" charset="0"/>
                        </a:rPr>
                        <a:t>Human</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nl-NL" sz="900" dirty="0" smtClean="0">
                          <a:effectLst/>
                          <a:latin typeface="Arial" panose="020B0604020202020204" pitchFamily="34" charset="0"/>
                          <a:ea typeface="Calibri" panose="020F0502020204030204" pitchFamily="34" charset="0"/>
                          <a:cs typeface="Arial" panose="020B0604020202020204" pitchFamily="34" charset="0"/>
                        </a:rPr>
                        <a:t>CD69</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nl-NL" sz="900" dirty="0" smtClean="0">
                          <a:effectLst/>
                          <a:latin typeface="Arial" panose="020B0604020202020204" pitchFamily="34" charset="0"/>
                          <a:ea typeface="Calibri" panose="020F0502020204030204" pitchFamily="34" charset="0"/>
                          <a:cs typeface="Arial" panose="020B0604020202020204" pitchFamily="34" charset="0"/>
                        </a:rPr>
                        <a:t>FN50</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nl-NL" sz="900" dirty="0" err="1" smtClean="0">
                          <a:effectLst/>
                          <a:latin typeface="Arial" panose="020B0604020202020204" pitchFamily="34" charset="0"/>
                          <a:ea typeface="Calibri" panose="020F0502020204030204" pitchFamily="34" charset="0"/>
                          <a:cs typeface="Arial" panose="020B0604020202020204" pitchFamily="34" charset="0"/>
                        </a:rPr>
                        <a:t>Biolegend</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nl-NL" sz="900" dirty="0" smtClean="0">
                          <a:effectLst/>
                          <a:latin typeface="Arial" panose="020B0604020202020204" pitchFamily="34" charset="0"/>
                          <a:ea typeface="Calibri" panose="020F0502020204030204" pitchFamily="34" charset="0"/>
                          <a:cs typeface="Arial" panose="020B0604020202020204" pitchFamily="34" charset="0"/>
                        </a:rPr>
                        <a:t>PeDazzle594</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r>
              <a:tr h="265959">
                <a:tc>
                  <a:txBody>
                    <a:bodyPr/>
                    <a:lstStyle/>
                    <a:p>
                      <a:pPr algn="l">
                        <a:lnSpc>
                          <a:spcPct val="200000"/>
                        </a:lnSpc>
                        <a:spcAft>
                          <a:spcPts val="1000"/>
                        </a:spcAft>
                      </a:pPr>
                      <a:r>
                        <a:rPr lang="nl-NL" sz="900" smtClean="0">
                          <a:effectLst/>
                          <a:latin typeface="Arial" panose="020B0604020202020204" pitchFamily="34" charset="0"/>
                          <a:ea typeface="Calibri" panose="020F0502020204030204" pitchFamily="34" charset="0"/>
                          <a:cs typeface="Arial" panose="020B0604020202020204" pitchFamily="34" charset="0"/>
                        </a:rPr>
                        <a:t>Human</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a:effectLst/>
                          <a:latin typeface="Arial" panose="020B0604020202020204" pitchFamily="34" charset="0"/>
                          <a:cs typeface="Arial" panose="020B0604020202020204" pitchFamily="34" charset="0"/>
                        </a:rPr>
                        <a:t>Tbet</a:t>
                      </a:r>
                      <a:endParaRPr lang="en-US" sz="90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a:effectLst/>
                          <a:latin typeface="Arial" panose="020B0604020202020204" pitchFamily="34" charset="0"/>
                          <a:cs typeface="Arial" panose="020B0604020202020204" pitchFamily="34" charset="0"/>
                        </a:rPr>
                        <a:t>4B10</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err="1">
                          <a:effectLst/>
                          <a:latin typeface="Arial" panose="020B0604020202020204" pitchFamily="34" charset="0"/>
                          <a:cs typeface="Arial" panose="020B0604020202020204" pitchFamily="34" charset="0"/>
                        </a:rPr>
                        <a:t>Biolegend</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a:effectLst/>
                          <a:latin typeface="Arial" panose="020B0604020202020204" pitchFamily="34" charset="0"/>
                          <a:cs typeface="Arial" panose="020B0604020202020204" pitchFamily="34" charset="0"/>
                        </a:rPr>
                        <a:t>BV421</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r>
              <a:tr h="265959">
                <a:tc>
                  <a:txBody>
                    <a:bodyPr/>
                    <a:lstStyle/>
                    <a:p>
                      <a:pPr algn="l">
                        <a:lnSpc>
                          <a:spcPct val="200000"/>
                        </a:lnSpc>
                        <a:spcAft>
                          <a:spcPts val="1000"/>
                        </a:spcAft>
                      </a:pPr>
                      <a:r>
                        <a:rPr lang="nl-NL" sz="900" dirty="0" smtClean="0">
                          <a:effectLst/>
                          <a:latin typeface="Arial" panose="020B0604020202020204" pitchFamily="34" charset="0"/>
                          <a:ea typeface="Calibri" panose="020F0502020204030204" pitchFamily="34" charset="0"/>
                          <a:cs typeface="Arial" panose="020B0604020202020204" pitchFamily="34" charset="0"/>
                        </a:rPr>
                        <a:t>Human</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a:effectLst/>
                          <a:latin typeface="Arial" panose="020B0604020202020204" pitchFamily="34" charset="0"/>
                          <a:cs typeface="Arial" panose="020B0604020202020204" pitchFamily="34" charset="0"/>
                        </a:rPr>
                        <a:t>IFNγ</a:t>
                      </a:r>
                      <a:endParaRPr lang="en-US" sz="90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a:effectLst/>
                          <a:latin typeface="Arial" panose="020B0604020202020204" pitchFamily="34" charset="0"/>
                          <a:cs typeface="Arial" panose="020B0604020202020204" pitchFamily="34" charset="0"/>
                        </a:rPr>
                        <a:t>4S.B3</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err="1">
                          <a:effectLst/>
                          <a:latin typeface="Arial" panose="020B0604020202020204" pitchFamily="34" charset="0"/>
                          <a:cs typeface="Arial" panose="020B0604020202020204" pitchFamily="34" charset="0"/>
                        </a:rPr>
                        <a:t>Biolegend</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nl-NL" sz="900" dirty="0" smtClean="0">
                          <a:effectLst/>
                          <a:latin typeface="Arial" panose="020B0604020202020204" pitchFamily="34" charset="0"/>
                          <a:ea typeface="+mn-ea"/>
                          <a:cs typeface="Arial" panose="020B0604020202020204" pitchFamily="34" charset="0"/>
                        </a:rPr>
                        <a:t>eF450</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r>
              <a:tr h="265959">
                <a:tc>
                  <a:txBody>
                    <a:bodyPr/>
                    <a:lstStyle/>
                    <a:p>
                      <a:pPr algn="l">
                        <a:lnSpc>
                          <a:spcPct val="200000"/>
                        </a:lnSpc>
                        <a:spcAft>
                          <a:spcPts val="1000"/>
                        </a:spcAft>
                      </a:pPr>
                      <a:r>
                        <a:rPr lang="nl-NL" sz="900" smtClean="0">
                          <a:effectLst/>
                          <a:latin typeface="Arial" panose="020B0604020202020204" pitchFamily="34" charset="0"/>
                          <a:ea typeface="Calibri" panose="020F0502020204030204" pitchFamily="34" charset="0"/>
                          <a:cs typeface="Arial" panose="020B0604020202020204" pitchFamily="34" charset="0"/>
                        </a:rPr>
                        <a:t>Human</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nl-NL" sz="900" dirty="0" smtClean="0">
                          <a:effectLst/>
                          <a:latin typeface="Arial" panose="020B0604020202020204" pitchFamily="34" charset="0"/>
                          <a:cs typeface="Arial" panose="020B0604020202020204" pitchFamily="34" charset="0"/>
                        </a:rPr>
                        <a:t>PD-1</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nl-NL" sz="900" dirty="0" smtClean="0">
                          <a:effectLst/>
                          <a:latin typeface="Arial" panose="020B0604020202020204" pitchFamily="34" charset="0"/>
                          <a:cs typeface="Arial" panose="020B0604020202020204" pitchFamily="34" charset="0"/>
                        </a:rPr>
                        <a:t>EH12.2H7</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nl-NL" sz="900" dirty="0" err="1" smtClean="0">
                          <a:effectLst/>
                          <a:latin typeface="Arial" panose="020B0604020202020204" pitchFamily="34" charset="0"/>
                          <a:cs typeface="Arial" panose="020B0604020202020204" pitchFamily="34" charset="0"/>
                        </a:rPr>
                        <a:t>Biolegend</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nl-NL" sz="900" dirty="0" smtClean="0">
                          <a:effectLst/>
                          <a:latin typeface="Arial" panose="020B0604020202020204" pitchFamily="34" charset="0"/>
                          <a:cs typeface="Arial" panose="020B0604020202020204" pitchFamily="34" charset="0"/>
                        </a:rPr>
                        <a:t>BV421,</a:t>
                      </a:r>
                      <a:r>
                        <a:rPr lang="nl-NL" sz="900" baseline="0" dirty="0" smtClean="0">
                          <a:effectLst/>
                          <a:latin typeface="Arial" panose="020B0604020202020204" pitchFamily="34" charset="0"/>
                          <a:cs typeface="Arial" panose="020B0604020202020204" pitchFamily="34" charset="0"/>
                        </a:rPr>
                        <a:t> </a:t>
                      </a:r>
                      <a:r>
                        <a:rPr lang="nl-NL" sz="900" dirty="0" smtClean="0">
                          <a:effectLst/>
                          <a:latin typeface="Arial" panose="020B0604020202020204" pitchFamily="34" charset="0"/>
                          <a:cs typeface="Arial" panose="020B0604020202020204" pitchFamily="34" charset="0"/>
                        </a:rPr>
                        <a:t>PeCy7</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r>
              <a:tr h="283274">
                <a:tc>
                  <a:txBody>
                    <a:bodyPr/>
                    <a:lstStyle/>
                    <a:p>
                      <a:pPr algn="l">
                        <a:lnSpc>
                          <a:spcPct val="200000"/>
                        </a:lnSpc>
                        <a:spcAft>
                          <a:spcPts val="1000"/>
                        </a:spcAft>
                      </a:pPr>
                      <a:r>
                        <a:rPr lang="nl-NL" sz="900" dirty="0" smtClean="0">
                          <a:effectLst/>
                          <a:latin typeface="Arial" panose="020B0604020202020204" pitchFamily="34" charset="0"/>
                          <a:ea typeface="Calibri" panose="020F0502020204030204" pitchFamily="34" charset="0"/>
                          <a:cs typeface="Arial" panose="020B0604020202020204" pitchFamily="34" charset="0"/>
                        </a:rPr>
                        <a:t>Human</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nl-NL" sz="900" dirty="0" smtClean="0">
                          <a:effectLst/>
                          <a:latin typeface="Arial" panose="020B0604020202020204" pitchFamily="34" charset="0"/>
                          <a:cs typeface="Arial" panose="020B0604020202020204" pitchFamily="34" charset="0"/>
                        </a:rPr>
                        <a:t>CTLA4</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nl-NL" sz="900" dirty="0" smtClean="0">
                          <a:effectLst/>
                          <a:latin typeface="Arial" panose="020B0604020202020204" pitchFamily="34" charset="0"/>
                          <a:ea typeface="Calibri" panose="020F0502020204030204" pitchFamily="34" charset="0"/>
                          <a:cs typeface="Arial" panose="020B0604020202020204" pitchFamily="34" charset="0"/>
                        </a:rPr>
                        <a:t>L3D10</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nl-NL" sz="900" dirty="0" err="1" smtClean="0">
                          <a:effectLst/>
                          <a:latin typeface="Arial" panose="020B0604020202020204" pitchFamily="34" charset="0"/>
                          <a:ea typeface="Calibri" panose="020F0502020204030204" pitchFamily="34" charset="0"/>
                          <a:cs typeface="Arial" panose="020B0604020202020204" pitchFamily="34" charset="0"/>
                        </a:rPr>
                        <a:t>Biolegend</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nl-NL" sz="900" dirty="0" smtClean="0">
                          <a:effectLst/>
                          <a:latin typeface="Arial" panose="020B0604020202020204" pitchFamily="34" charset="0"/>
                          <a:ea typeface="Calibri" panose="020F0502020204030204" pitchFamily="34" charset="0"/>
                          <a:cs typeface="Arial" panose="020B0604020202020204" pitchFamily="34" charset="0"/>
                        </a:rPr>
                        <a:t>PE</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r>
              <a:tr h="283274">
                <a:tc>
                  <a:txBody>
                    <a:bodyPr/>
                    <a:lstStyle/>
                    <a:p>
                      <a:pPr algn="l">
                        <a:lnSpc>
                          <a:spcPct val="200000"/>
                        </a:lnSpc>
                        <a:spcAft>
                          <a:spcPts val="1000"/>
                        </a:spcAft>
                      </a:pPr>
                      <a:r>
                        <a:rPr lang="en-US" sz="900" dirty="0" smtClean="0">
                          <a:effectLst/>
                          <a:latin typeface="Arial" panose="020B0604020202020204" pitchFamily="34" charset="0"/>
                          <a:ea typeface="Calibri" panose="020F0502020204030204" pitchFamily="34" charset="0"/>
                          <a:cs typeface="Arial" panose="020B0604020202020204" pitchFamily="34" charset="0"/>
                        </a:rPr>
                        <a:t>Human</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smtClean="0">
                          <a:effectLst/>
                          <a:latin typeface="Arial" panose="020B0604020202020204" pitchFamily="34" charset="0"/>
                          <a:ea typeface="Calibri" panose="020F0502020204030204" pitchFamily="34" charset="0"/>
                          <a:cs typeface="Arial" panose="020B0604020202020204" pitchFamily="34" charset="0"/>
                        </a:rPr>
                        <a:t>CD28</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smtClean="0">
                          <a:effectLst/>
                          <a:latin typeface="Arial" panose="020B0604020202020204" pitchFamily="34" charset="0"/>
                          <a:ea typeface="Calibri" panose="020F0502020204030204" pitchFamily="34" charset="0"/>
                          <a:cs typeface="Arial" panose="020B0604020202020204" pitchFamily="34" charset="0"/>
                        </a:rPr>
                        <a:t>CD28.2</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smtClean="0">
                          <a:effectLst/>
                          <a:latin typeface="Arial" panose="020B0604020202020204" pitchFamily="34" charset="0"/>
                          <a:ea typeface="Calibri" panose="020F0502020204030204" pitchFamily="34" charset="0"/>
                          <a:cs typeface="Arial" panose="020B0604020202020204" pitchFamily="34" charset="0"/>
                        </a:rPr>
                        <a:t>CLB</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c>
                  <a:txBody>
                    <a:bodyPr/>
                    <a:lstStyle/>
                    <a:p>
                      <a:pPr algn="l">
                        <a:lnSpc>
                          <a:spcPct val="200000"/>
                        </a:lnSpc>
                        <a:spcAft>
                          <a:spcPts val="1000"/>
                        </a:spcAft>
                      </a:pPr>
                      <a:r>
                        <a:rPr lang="en-US" sz="900" dirty="0" smtClean="0">
                          <a:effectLst/>
                          <a:latin typeface="Arial" panose="020B0604020202020204" pitchFamily="34" charset="0"/>
                          <a:ea typeface="Calibri" panose="020F0502020204030204" pitchFamily="34" charset="0"/>
                          <a:cs typeface="Arial" panose="020B0604020202020204" pitchFamily="34" charset="0"/>
                        </a:rPr>
                        <a:t>FITC</a:t>
                      </a:r>
                      <a:endParaRPr lang="en-US" sz="900" dirty="0">
                        <a:effectLst/>
                        <a:latin typeface="Arial" panose="020B0604020202020204" pitchFamily="34" charset="0"/>
                        <a:ea typeface="Calibri" panose="020F0502020204030204" pitchFamily="34" charset="0"/>
                        <a:cs typeface="Arial" panose="020B0604020202020204" pitchFamily="34" charset="0"/>
                      </a:endParaRPr>
                    </a:p>
                  </a:txBody>
                  <a:tcPr marL="53034" marR="53034" marT="0" marB="0" anchor="ctr"/>
                </a:tc>
              </a:tr>
            </a:tbl>
          </a:graphicData>
        </a:graphic>
      </p:graphicFrame>
    </p:spTree>
    <p:extLst>
      <p:ext uri="{BB962C8B-B14F-4D97-AF65-F5344CB8AC3E}">
        <p14:creationId xmlns:p14="http://schemas.microsoft.com/office/powerpoint/2010/main" val="37722616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21" y="2849"/>
            <a:ext cx="6269665" cy="307777"/>
          </a:xfrm>
          <a:prstGeom prst="rect">
            <a:avLst/>
          </a:prstGeom>
          <a:noFill/>
        </p:spPr>
        <p:txBody>
          <a:bodyPr wrap="none" rtlCol="0">
            <a:spAutoFit/>
          </a:bodyPr>
          <a:lstStyle/>
          <a:p>
            <a:r>
              <a:rPr lang="en-US" sz="1400" dirty="0" smtClean="0">
                <a:latin typeface="Arial" panose="020B0604020202020204" pitchFamily="34" charset="0"/>
                <a:cs typeface="Arial" panose="020B0604020202020204" pitchFamily="34" charset="0"/>
              </a:rPr>
              <a:t>Supplementary Figure 1: General gating strategy used throughout manuscript</a:t>
            </a:r>
            <a:endParaRPr lang="en-US" sz="1400" dirty="0">
              <a:latin typeface="Arial" panose="020B0604020202020204" pitchFamily="34" charset="0"/>
              <a:cs typeface="Arial" panose="020B0604020202020204" pitchFamily="34" charset="0"/>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0435" y="326316"/>
            <a:ext cx="5167085" cy="8534400"/>
          </a:xfrm>
          <a:prstGeom prst="rect">
            <a:avLst/>
          </a:prstGeom>
        </p:spPr>
      </p:pic>
      <p:sp>
        <p:nvSpPr>
          <p:cNvPr id="8" name="TextBox 7"/>
          <p:cNvSpPr txBox="1"/>
          <p:nvPr/>
        </p:nvSpPr>
        <p:spPr>
          <a:xfrm>
            <a:off x="634414" y="1393116"/>
            <a:ext cx="813043" cy="400110"/>
          </a:xfrm>
          <a:prstGeom prst="rect">
            <a:avLst/>
          </a:prstGeom>
          <a:noFill/>
        </p:spPr>
        <p:txBody>
          <a:bodyPr wrap="none" rtlCol="0">
            <a:spAutoFit/>
          </a:bodyPr>
          <a:lstStyle/>
          <a:p>
            <a:pPr algn="r"/>
            <a:r>
              <a:rPr lang="nl-NL" sz="2000" dirty="0" smtClean="0"/>
              <a:t>PBMC</a:t>
            </a:r>
            <a:endParaRPr lang="nl-NL" sz="2000" dirty="0"/>
          </a:p>
        </p:txBody>
      </p:sp>
      <p:sp>
        <p:nvSpPr>
          <p:cNvPr id="9" name="TextBox 8"/>
          <p:cNvSpPr txBox="1"/>
          <p:nvPr/>
        </p:nvSpPr>
        <p:spPr>
          <a:xfrm>
            <a:off x="700136" y="4375076"/>
            <a:ext cx="681597" cy="400110"/>
          </a:xfrm>
          <a:prstGeom prst="rect">
            <a:avLst/>
          </a:prstGeom>
          <a:noFill/>
        </p:spPr>
        <p:txBody>
          <a:bodyPr wrap="none" rtlCol="0">
            <a:spAutoFit/>
          </a:bodyPr>
          <a:lstStyle/>
          <a:p>
            <a:pPr algn="r"/>
            <a:r>
              <a:rPr lang="nl-NL" sz="2000" dirty="0" err="1" smtClean="0"/>
              <a:t>Lung</a:t>
            </a:r>
            <a:endParaRPr lang="nl-NL" sz="2000" dirty="0"/>
          </a:p>
        </p:txBody>
      </p:sp>
      <p:sp>
        <p:nvSpPr>
          <p:cNvPr id="10" name="TextBox 9"/>
          <p:cNvSpPr txBox="1"/>
          <p:nvPr/>
        </p:nvSpPr>
        <p:spPr>
          <a:xfrm>
            <a:off x="685800" y="7336716"/>
            <a:ext cx="858055" cy="400110"/>
          </a:xfrm>
          <a:prstGeom prst="rect">
            <a:avLst/>
          </a:prstGeom>
          <a:noFill/>
        </p:spPr>
        <p:txBody>
          <a:bodyPr wrap="none" rtlCol="0">
            <a:spAutoFit/>
          </a:bodyPr>
          <a:lstStyle/>
          <a:p>
            <a:pPr algn="r"/>
            <a:r>
              <a:rPr lang="nl-NL" sz="2000" dirty="0" smtClean="0"/>
              <a:t>Tumor</a:t>
            </a:r>
            <a:endParaRPr lang="nl-NL" sz="2000" dirty="0"/>
          </a:p>
        </p:txBody>
      </p:sp>
      <p:cxnSp>
        <p:nvCxnSpPr>
          <p:cNvPr id="12" name="Straight Arrow Connector 11"/>
          <p:cNvCxnSpPr/>
          <p:nvPr/>
        </p:nvCxnSpPr>
        <p:spPr>
          <a:xfrm>
            <a:off x="2743200" y="1164516"/>
            <a:ext cx="30480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3581400" y="1164516"/>
            <a:ext cx="73406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4800600" y="1164516"/>
            <a:ext cx="76200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6324600" y="1240716"/>
            <a:ext cx="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a:off x="2296160" y="1611556"/>
            <a:ext cx="403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2311400" y="1611556"/>
            <a:ext cx="0" cy="23876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a:off x="2667000" y="2231316"/>
            <a:ext cx="30480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a:off x="3703320" y="2231316"/>
            <a:ext cx="53340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3810000" y="2688516"/>
            <a:ext cx="0" cy="48768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H="1">
            <a:off x="3794760" y="3176196"/>
            <a:ext cx="24511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flipV="1">
            <a:off x="6240780" y="2947596"/>
            <a:ext cx="0" cy="24384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a:off x="2733040" y="4146476"/>
            <a:ext cx="30480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a:off x="3571240" y="4146476"/>
            <a:ext cx="73406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a:off x="4790440" y="4146476"/>
            <a:ext cx="76200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6314440" y="4222676"/>
            <a:ext cx="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H="1">
            <a:off x="2286000" y="4593516"/>
            <a:ext cx="403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a:off x="2301240" y="4593516"/>
            <a:ext cx="0" cy="23876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a:off x="2656840" y="5213276"/>
            <a:ext cx="30480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p:nvPr/>
        </p:nvCxnSpPr>
        <p:spPr>
          <a:xfrm>
            <a:off x="3693160" y="5213276"/>
            <a:ext cx="53340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3799840" y="5670476"/>
            <a:ext cx="0" cy="48768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flipH="1">
            <a:off x="3784600" y="6158156"/>
            <a:ext cx="24511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flipV="1">
            <a:off x="6230620" y="5929556"/>
            <a:ext cx="0" cy="24384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3" name="Straight Arrow Connector 92"/>
          <p:cNvCxnSpPr/>
          <p:nvPr/>
        </p:nvCxnSpPr>
        <p:spPr>
          <a:xfrm>
            <a:off x="2743872" y="7064190"/>
            <a:ext cx="30480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4" name="Straight Arrow Connector 93"/>
          <p:cNvCxnSpPr/>
          <p:nvPr/>
        </p:nvCxnSpPr>
        <p:spPr>
          <a:xfrm>
            <a:off x="3582072" y="7064190"/>
            <a:ext cx="73406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5" name="Straight Arrow Connector 94"/>
          <p:cNvCxnSpPr/>
          <p:nvPr/>
        </p:nvCxnSpPr>
        <p:spPr>
          <a:xfrm>
            <a:off x="4801272" y="7064190"/>
            <a:ext cx="76200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a:off x="6325272" y="7140390"/>
            <a:ext cx="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flipH="1">
            <a:off x="2296832" y="7511230"/>
            <a:ext cx="403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Straight Arrow Connector 97"/>
          <p:cNvCxnSpPr/>
          <p:nvPr/>
        </p:nvCxnSpPr>
        <p:spPr>
          <a:xfrm>
            <a:off x="2312072" y="7511230"/>
            <a:ext cx="0" cy="23876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9" name="Straight Arrow Connector 98"/>
          <p:cNvCxnSpPr/>
          <p:nvPr/>
        </p:nvCxnSpPr>
        <p:spPr>
          <a:xfrm>
            <a:off x="2667672" y="8130990"/>
            <a:ext cx="30480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0" name="Straight Arrow Connector 99"/>
          <p:cNvCxnSpPr/>
          <p:nvPr/>
        </p:nvCxnSpPr>
        <p:spPr>
          <a:xfrm>
            <a:off x="3703992" y="8130990"/>
            <a:ext cx="53340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a:off x="3810672" y="8588190"/>
            <a:ext cx="0" cy="48768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flipH="1">
            <a:off x="3795432" y="9075870"/>
            <a:ext cx="24511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3" name="Straight Arrow Connector 102"/>
          <p:cNvCxnSpPr/>
          <p:nvPr/>
        </p:nvCxnSpPr>
        <p:spPr>
          <a:xfrm flipV="1">
            <a:off x="6241452" y="8847270"/>
            <a:ext cx="0" cy="24384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flipV="1">
            <a:off x="1535023" y="383406"/>
            <a:ext cx="0" cy="256419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flipV="1">
            <a:off x="1535023" y="3365366"/>
            <a:ext cx="0" cy="256419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a:xfrm flipV="1">
            <a:off x="1535023" y="6327006"/>
            <a:ext cx="0" cy="256419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63162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 y="35122"/>
            <a:ext cx="6858000" cy="1508105"/>
          </a:xfrm>
          <a:prstGeom prst="rect">
            <a:avLst/>
          </a:prstGeom>
          <a:noFill/>
        </p:spPr>
        <p:txBody>
          <a:bodyPr wrap="square" rtlCol="0">
            <a:spAutoFit/>
          </a:bodyPr>
          <a:lstStyle/>
          <a:p>
            <a:r>
              <a:rPr lang="en-US" sz="1200" dirty="0" smtClean="0">
                <a:latin typeface="Arial" panose="020B0604020202020204" pitchFamily="34" charset="0"/>
                <a:cs typeface="Arial" panose="020B0604020202020204" pitchFamily="34" charset="0"/>
              </a:rPr>
              <a:t>Supplementary Figure 2: </a:t>
            </a:r>
          </a:p>
          <a:p>
            <a:pPr algn="just"/>
            <a:r>
              <a:rPr lang="en-US" sz="1000" dirty="0" smtClean="0">
                <a:latin typeface="Arial" panose="020B0604020202020204" pitchFamily="34" charset="0"/>
                <a:cs typeface="Arial" panose="020B0604020202020204" pitchFamily="34" charset="0"/>
              </a:rPr>
              <a:t>(A) Lung and tumor T cells express low levels of CCR7 shown by representative histogram overlays and quantified with dot plots for the lung and tumor compartments. (B) Representative contour plots and histograms show the gating strategy for determining differentiation status of lung CD103</a:t>
            </a:r>
            <a:r>
              <a:rPr lang="en-US" sz="1000" baseline="30000" dirty="0" smtClean="0">
                <a:latin typeface="Arial" panose="020B0604020202020204" pitchFamily="34" charset="0"/>
                <a:cs typeface="Arial" panose="020B0604020202020204" pitchFamily="34" charset="0"/>
              </a:rPr>
              <a:t>+</a:t>
            </a:r>
            <a:r>
              <a:rPr lang="en-US" sz="1000" dirty="0" smtClean="0">
                <a:latin typeface="Arial" panose="020B0604020202020204" pitchFamily="34" charset="0"/>
                <a:cs typeface="Arial" panose="020B0604020202020204" pitchFamily="34" charset="0"/>
              </a:rPr>
              <a:t> T</a:t>
            </a:r>
            <a:r>
              <a:rPr lang="en-US" sz="1000" baseline="-25000" dirty="0" smtClean="0">
                <a:latin typeface="Arial" panose="020B0604020202020204" pitchFamily="34" charset="0"/>
                <a:cs typeface="Arial" panose="020B0604020202020204" pitchFamily="34" charset="0"/>
              </a:rPr>
              <a:t>RM</a:t>
            </a:r>
            <a:r>
              <a:rPr lang="en-US" sz="1000" dirty="0" smtClean="0">
                <a:latin typeface="Arial" panose="020B0604020202020204" pitchFamily="34" charset="0"/>
                <a:cs typeface="Arial" panose="020B0604020202020204" pitchFamily="34" charset="0"/>
              </a:rPr>
              <a:t>, CD69</a:t>
            </a:r>
            <a:r>
              <a:rPr lang="en-US" sz="1000" baseline="30000" dirty="0" smtClean="0">
                <a:latin typeface="Arial" panose="020B0604020202020204" pitchFamily="34" charset="0"/>
                <a:cs typeface="Arial" panose="020B0604020202020204" pitchFamily="34" charset="0"/>
              </a:rPr>
              <a:t>+</a:t>
            </a:r>
            <a:r>
              <a:rPr lang="en-US" sz="1000" dirty="0" smtClean="0">
                <a:latin typeface="Arial" panose="020B0604020202020204" pitchFamily="34" charset="0"/>
                <a:cs typeface="Arial" panose="020B0604020202020204" pitchFamily="34" charset="0"/>
              </a:rPr>
              <a:t> T</a:t>
            </a:r>
            <a:r>
              <a:rPr lang="en-US" sz="1000" baseline="-25000" dirty="0" smtClean="0">
                <a:latin typeface="Arial" panose="020B0604020202020204" pitchFamily="34" charset="0"/>
                <a:cs typeface="Arial" panose="020B0604020202020204" pitchFamily="34" charset="0"/>
              </a:rPr>
              <a:t>RM</a:t>
            </a:r>
            <a:r>
              <a:rPr lang="en-US" sz="1000" dirty="0" smtClean="0">
                <a:latin typeface="Arial" panose="020B0604020202020204" pitchFamily="34" charset="0"/>
                <a:cs typeface="Arial" panose="020B0604020202020204" pitchFamily="34" charset="0"/>
              </a:rPr>
              <a:t> and CD69</a:t>
            </a:r>
            <a:r>
              <a:rPr lang="en-US" sz="1000" baseline="30000" dirty="0" smtClean="0">
                <a:latin typeface="Arial" panose="020B0604020202020204" pitchFamily="34" charset="0"/>
                <a:cs typeface="Arial" panose="020B0604020202020204" pitchFamily="34" charset="0"/>
              </a:rPr>
              <a:t>-</a:t>
            </a:r>
            <a:r>
              <a:rPr lang="en-US" sz="1000" dirty="0" smtClean="0">
                <a:latin typeface="Arial" panose="020B0604020202020204" pitchFamily="34" charset="0"/>
                <a:cs typeface="Arial" panose="020B0604020202020204" pitchFamily="34" charset="0"/>
              </a:rPr>
              <a:t> T cells. (C) </a:t>
            </a:r>
            <a:r>
              <a:rPr lang="en-US" sz="1000" dirty="0">
                <a:latin typeface="Arial" panose="020B0604020202020204" pitchFamily="34" charset="0"/>
                <a:cs typeface="Arial" panose="020B0604020202020204" pitchFamily="34" charset="0"/>
              </a:rPr>
              <a:t>The frequencies of CD27</a:t>
            </a:r>
            <a:r>
              <a:rPr lang="en-US" sz="1000" baseline="30000" dirty="0">
                <a:latin typeface="Arial" panose="020B0604020202020204" pitchFamily="34" charset="0"/>
                <a:cs typeface="Arial" panose="020B0604020202020204" pitchFamily="34" charset="0"/>
              </a:rPr>
              <a:t>+</a:t>
            </a:r>
            <a:r>
              <a:rPr lang="en-US" sz="1000" dirty="0">
                <a:latin typeface="Arial" panose="020B0604020202020204" pitchFamily="34" charset="0"/>
                <a:cs typeface="Arial" panose="020B0604020202020204" pitchFamily="34" charset="0"/>
              </a:rPr>
              <a:t>CD45RA</a:t>
            </a:r>
            <a:r>
              <a:rPr lang="en-US" sz="1000" baseline="30000" dirty="0">
                <a:latin typeface="Arial" panose="020B0604020202020204" pitchFamily="34" charset="0"/>
                <a:cs typeface="Arial" panose="020B0604020202020204" pitchFamily="34" charset="0"/>
              </a:rPr>
              <a:t>+</a:t>
            </a:r>
            <a:r>
              <a:rPr lang="en-US" sz="1000" dirty="0">
                <a:latin typeface="Arial" panose="020B0604020202020204" pitchFamily="34" charset="0"/>
                <a:cs typeface="Arial" panose="020B0604020202020204" pitchFamily="34" charset="0"/>
              </a:rPr>
              <a:t>CD28</a:t>
            </a:r>
            <a:r>
              <a:rPr lang="en-US" sz="1000" baseline="30000" dirty="0">
                <a:latin typeface="Arial" panose="020B0604020202020204" pitchFamily="34" charset="0"/>
                <a:cs typeface="Arial" panose="020B0604020202020204" pitchFamily="34" charset="0"/>
              </a:rPr>
              <a:t>+</a:t>
            </a:r>
            <a:r>
              <a:rPr lang="en-US" sz="1000" dirty="0">
                <a:latin typeface="Arial" panose="020B0604020202020204" pitchFamily="34" charset="0"/>
                <a:cs typeface="Arial" panose="020B0604020202020204" pitchFamily="34" charset="0"/>
              </a:rPr>
              <a:t> (light purple), CD27</a:t>
            </a:r>
            <a:r>
              <a:rPr lang="en-US" sz="1000" baseline="30000" dirty="0">
                <a:latin typeface="Arial" panose="020B0604020202020204" pitchFamily="34" charset="0"/>
                <a:cs typeface="Arial" panose="020B0604020202020204" pitchFamily="34" charset="0"/>
              </a:rPr>
              <a:t>+</a:t>
            </a:r>
            <a:r>
              <a:rPr lang="en-US" sz="1000" dirty="0">
                <a:latin typeface="Arial" panose="020B0604020202020204" pitchFamily="34" charset="0"/>
                <a:cs typeface="Arial" panose="020B0604020202020204" pitchFamily="34" charset="0"/>
              </a:rPr>
              <a:t>CD45RA</a:t>
            </a:r>
            <a:r>
              <a:rPr lang="en-US" sz="1000" baseline="30000" dirty="0">
                <a:latin typeface="Arial" panose="020B0604020202020204" pitchFamily="34" charset="0"/>
                <a:cs typeface="Arial" panose="020B0604020202020204" pitchFamily="34" charset="0"/>
              </a:rPr>
              <a:t>+</a:t>
            </a:r>
            <a:r>
              <a:rPr lang="en-US" sz="1000" dirty="0">
                <a:latin typeface="Arial" panose="020B0604020202020204" pitchFamily="34" charset="0"/>
                <a:cs typeface="Arial" panose="020B0604020202020204" pitchFamily="34" charset="0"/>
              </a:rPr>
              <a:t>CD28</a:t>
            </a:r>
            <a:r>
              <a:rPr lang="en-US" sz="1000" baseline="30000" dirty="0">
                <a:latin typeface="Arial" panose="020B0604020202020204" pitchFamily="34" charset="0"/>
                <a:cs typeface="Arial" panose="020B0604020202020204" pitchFamily="34" charset="0"/>
              </a:rPr>
              <a:t>-</a:t>
            </a:r>
            <a:r>
              <a:rPr lang="en-US" sz="1000" dirty="0">
                <a:latin typeface="Arial" panose="020B0604020202020204" pitchFamily="34" charset="0"/>
                <a:cs typeface="Arial" panose="020B0604020202020204" pitchFamily="34" charset="0"/>
              </a:rPr>
              <a:t> (medium purple), CD27</a:t>
            </a:r>
            <a:r>
              <a:rPr lang="en-US" sz="1000" baseline="30000" dirty="0">
                <a:latin typeface="Arial" panose="020B0604020202020204" pitchFamily="34" charset="0"/>
                <a:cs typeface="Arial" panose="020B0604020202020204" pitchFamily="34" charset="0"/>
              </a:rPr>
              <a:t>+</a:t>
            </a:r>
            <a:r>
              <a:rPr lang="en-US" sz="1000" dirty="0">
                <a:latin typeface="Arial" panose="020B0604020202020204" pitchFamily="34" charset="0"/>
                <a:cs typeface="Arial" panose="020B0604020202020204" pitchFamily="34" charset="0"/>
              </a:rPr>
              <a:t>CD45RA</a:t>
            </a:r>
            <a:r>
              <a:rPr lang="en-US" sz="1000" baseline="30000" dirty="0">
                <a:latin typeface="Arial" panose="020B0604020202020204" pitchFamily="34" charset="0"/>
                <a:cs typeface="Arial" panose="020B0604020202020204" pitchFamily="34" charset="0"/>
              </a:rPr>
              <a:t>-</a:t>
            </a:r>
            <a:r>
              <a:rPr lang="en-US" sz="1000" dirty="0">
                <a:latin typeface="Arial" panose="020B0604020202020204" pitchFamily="34" charset="0"/>
                <a:cs typeface="Arial" panose="020B0604020202020204" pitchFamily="34" charset="0"/>
              </a:rPr>
              <a:t>CD28</a:t>
            </a:r>
            <a:r>
              <a:rPr lang="en-US" sz="1000" baseline="30000" dirty="0">
                <a:latin typeface="Arial" panose="020B0604020202020204" pitchFamily="34" charset="0"/>
                <a:cs typeface="Arial" panose="020B0604020202020204" pitchFamily="34" charset="0"/>
              </a:rPr>
              <a:t>+</a:t>
            </a:r>
            <a:r>
              <a:rPr lang="en-US" sz="1000" dirty="0">
                <a:latin typeface="Arial" panose="020B0604020202020204" pitchFamily="34" charset="0"/>
                <a:cs typeface="Arial" panose="020B0604020202020204" pitchFamily="34" charset="0"/>
              </a:rPr>
              <a:t> (dark purple), CD27</a:t>
            </a:r>
            <a:r>
              <a:rPr lang="en-US" sz="1000" baseline="30000" dirty="0">
                <a:latin typeface="Arial" panose="020B0604020202020204" pitchFamily="34" charset="0"/>
                <a:cs typeface="Arial" panose="020B0604020202020204" pitchFamily="34" charset="0"/>
              </a:rPr>
              <a:t>+</a:t>
            </a:r>
            <a:r>
              <a:rPr lang="en-US" sz="1000" dirty="0">
                <a:latin typeface="Arial" panose="020B0604020202020204" pitchFamily="34" charset="0"/>
                <a:cs typeface="Arial" panose="020B0604020202020204" pitchFamily="34" charset="0"/>
              </a:rPr>
              <a:t>CD45RA</a:t>
            </a:r>
            <a:r>
              <a:rPr lang="en-US" sz="1000" baseline="30000" dirty="0">
                <a:latin typeface="Arial" panose="020B0604020202020204" pitchFamily="34" charset="0"/>
                <a:cs typeface="Arial" panose="020B0604020202020204" pitchFamily="34" charset="0"/>
              </a:rPr>
              <a:t>-</a:t>
            </a:r>
            <a:r>
              <a:rPr lang="en-US" sz="1000" dirty="0">
                <a:latin typeface="Arial" panose="020B0604020202020204" pitchFamily="34" charset="0"/>
                <a:cs typeface="Arial" panose="020B0604020202020204" pitchFamily="34" charset="0"/>
              </a:rPr>
              <a:t>CD28</a:t>
            </a:r>
            <a:r>
              <a:rPr lang="en-US" sz="1000" baseline="30000" dirty="0">
                <a:latin typeface="Arial" panose="020B0604020202020204" pitchFamily="34" charset="0"/>
                <a:cs typeface="Arial" panose="020B0604020202020204" pitchFamily="34" charset="0"/>
              </a:rPr>
              <a:t>-</a:t>
            </a:r>
            <a:r>
              <a:rPr lang="en-US" sz="1000" dirty="0">
                <a:latin typeface="Arial" panose="020B0604020202020204" pitchFamily="34" charset="0"/>
                <a:cs typeface="Arial" panose="020B0604020202020204" pitchFamily="34" charset="0"/>
              </a:rPr>
              <a:t> (light grey), CD27</a:t>
            </a:r>
            <a:r>
              <a:rPr lang="en-US" sz="1000" baseline="30000" dirty="0">
                <a:latin typeface="Arial" panose="020B0604020202020204" pitchFamily="34" charset="0"/>
                <a:cs typeface="Arial" panose="020B0604020202020204" pitchFamily="34" charset="0"/>
              </a:rPr>
              <a:t>-</a:t>
            </a:r>
            <a:r>
              <a:rPr lang="en-US" sz="1000" dirty="0">
                <a:latin typeface="Arial" panose="020B0604020202020204" pitchFamily="34" charset="0"/>
                <a:cs typeface="Arial" panose="020B0604020202020204" pitchFamily="34" charset="0"/>
              </a:rPr>
              <a:t>CD45RA</a:t>
            </a:r>
            <a:r>
              <a:rPr lang="en-US" sz="1000" baseline="30000" dirty="0">
                <a:latin typeface="Arial" panose="020B0604020202020204" pitchFamily="34" charset="0"/>
                <a:cs typeface="Arial" panose="020B0604020202020204" pitchFamily="34" charset="0"/>
              </a:rPr>
              <a:t>-</a:t>
            </a:r>
            <a:r>
              <a:rPr lang="en-US" sz="1000" dirty="0">
                <a:latin typeface="Arial" panose="020B0604020202020204" pitchFamily="34" charset="0"/>
                <a:cs typeface="Arial" panose="020B0604020202020204" pitchFamily="34" charset="0"/>
              </a:rPr>
              <a:t>CD28</a:t>
            </a:r>
            <a:r>
              <a:rPr lang="en-US" sz="1000" baseline="30000" dirty="0">
                <a:latin typeface="Arial" panose="020B0604020202020204" pitchFamily="34" charset="0"/>
                <a:cs typeface="Arial" panose="020B0604020202020204" pitchFamily="34" charset="0"/>
              </a:rPr>
              <a:t>+</a:t>
            </a:r>
            <a:r>
              <a:rPr lang="en-US" sz="1000" dirty="0">
                <a:latin typeface="Arial" panose="020B0604020202020204" pitchFamily="34" charset="0"/>
                <a:cs typeface="Arial" panose="020B0604020202020204" pitchFamily="34" charset="0"/>
              </a:rPr>
              <a:t> (medium grey), CD27</a:t>
            </a:r>
            <a:r>
              <a:rPr lang="en-US" sz="1000" baseline="30000" dirty="0">
                <a:latin typeface="Arial" panose="020B0604020202020204" pitchFamily="34" charset="0"/>
                <a:cs typeface="Arial" panose="020B0604020202020204" pitchFamily="34" charset="0"/>
              </a:rPr>
              <a:t>-</a:t>
            </a:r>
            <a:r>
              <a:rPr lang="en-US" sz="1000" dirty="0">
                <a:latin typeface="Arial" panose="020B0604020202020204" pitchFamily="34" charset="0"/>
                <a:cs typeface="Arial" panose="020B0604020202020204" pitchFamily="34" charset="0"/>
              </a:rPr>
              <a:t>CD45RA</a:t>
            </a:r>
            <a:r>
              <a:rPr lang="en-US" sz="1000" baseline="30000" dirty="0">
                <a:latin typeface="Arial" panose="020B0604020202020204" pitchFamily="34" charset="0"/>
                <a:cs typeface="Arial" panose="020B0604020202020204" pitchFamily="34" charset="0"/>
              </a:rPr>
              <a:t>-</a:t>
            </a:r>
            <a:r>
              <a:rPr lang="en-US" sz="1000" dirty="0">
                <a:latin typeface="Arial" panose="020B0604020202020204" pitchFamily="34" charset="0"/>
                <a:cs typeface="Arial" panose="020B0604020202020204" pitchFamily="34" charset="0"/>
              </a:rPr>
              <a:t>CD28</a:t>
            </a:r>
            <a:r>
              <a:rPr lang="en-US" sz="1000" baseline="30000" dirty="0">
                <a:latin typeface="Arial" panose="020B0604020202020204" pitchFamily="34" charset="0"/>
                <a:cs typeface="Arial" panose="020B0604020202020204" pitchFamily="34" charset="0"/>
              </a:rPr>
              <a:t>-</a:t>
            </a:r>
            <a:r>
              <a:rPr lang="en-US" sz="1000" dirty="0">
                <a:latin typeface="Arial" panose="020B0604020202020204" pitchFamily="34" charset="0"/>
                <a:cs typeface="Arial" panose="020B0604020202020204" pitchFamily="34" charset="0"/>
              </a:rPr>
              <a:t> (black), CD27</a:t>
            </a:r>
            <a:r>
              <a:rPr lang="en-US" sz="1000" baseline="30000" dirty="0">
                <a:latin typeface="Arial" panose="020B0604020202020204" pitchFamily="34" charset="0"/>
                <a:cs typeface="Arial" panose="020B0604020202020204" pitchFamily="34" charset="0"/>
              </a:rPr>
              <a:t>-</a:t>
            </a:r>
            <a:r>
              <a:rPr lang="en-US" sz="1000" dirty="0">
                <a:latin typeface="Arial" panose="020B0604020202020204" pitchFamily="34" charset="0"/>
                <a:cs typeface="Arial" panose="020B0604020202020204" pitchFamily="34" charset="0"/>
              </a:rPr>
              <a:t>CD45RA</a:t>
            </a:r>
            <a:r>
              <a:rPr lang="en-US" sz="1000" baseline="30000" dirty="0">
                <a:latin typeface="Arial" panose="020B0604020202020204" pitchFamily="34" charset="0"/>
                <a:cs typeface="Arial" panose="020B0604020202020204" pitchFamily="34" charset="0"/>
              </a:rPr>
              <a:t>+</a:t>
            </a:r>
            <a:r>
              <a:rPr lang="en-US" sz="1000" dirty="0">
                <a:latin typeface="Arial" panose="020B0604020202020204" pitchFamily="34" charset="0"/>
                <a:cs typeface="Arial" panose="020B0604020202020204" pitchFamily="34" charset="0"/>
              </a:rPr>
              <a:t>CD28</a:t>
            </a:r>
            <a:r>
              <a:rPr lang="en-US" sz="1000" baseline="30000" dirty="0">
                <a:latin typeface="Arial" panose="020B0604020202020204" pitchFamily="34" charset="0"/>
                <a:cs typeface="Arial" panose="020B0604020202020204" pitchFamily="34" charset="0"/>
              </a:rPr>
              <a:t>+</a:t>
            </a:r>
            <a:r>
              <a:rPr lang="en-US" sz="1000" dirty="0">
                <a:latin typeface="Arial" panose="020B0604020202020204" pitchFamily="34" charset="0"/>
                <a:cs typeface="Arial" panose="020B0604020202020204" pitchFamily="34" charset="0"/>
              </a:rPr>
              <a:t> (light blue), CD27</a:t>
            </a:r>
            <a:r>
              <a:rPr lang="en-US" sz="1000" baseline="30000" dirty="0">
                <a:latin typeface="Arial" panose="020B0604020202020204" pitchFamily="34" charset="0"/>
                <a:cs typeface="Arial" panose="020B0604020202020204" pitchFamily="34" charset="0"/>
              </a:rPr>
              <a:t>-</a:t>
            </a:r>
            <a:r>
              <a:rPr lang="en-US" sz="1000" dirty="0">
                <a:latin typeface="Arial" panose="020B0604020202020204" pitchFamily="34" charset="0"/>
                <a:cs typeface="Arial" panose="020B0604020202020204" pitchFamily="34" charset="0"/>
              </a:rPr>
              <a:t>CD45RA</a:t>
            </a:r>
            <a:r>
              <a:rPr lang="en-US" sz="1000" baseline="30000" dirty="0">
                <a:latin typeface="Arial" panose="020B0604020202020204" pitchFamily="34" charset="0"/>
                <a:cs typeface="Arial" panose="020B0604020202020204" pitchFamily="34" charset="0"/>
              </a:rPr>
              <a:t>+</a:t>
            </a:r>
            <a:r>
              <a:rPr lang="en-US" sz="1000" dirty="0">
                <a:latin typeface="Arial" panose="020B0604020202020204" pitchFamily="34" charset="0"/>
                <a:cs typeface="Arial" panose="020B0604020202020204" pitchFamily="34" charset="0"/>
              </a:rPr>
              <a:t>CD28</a:t>
            </a:r>
            <a:r>
              <a:rPr lang="en-US" sz="1000" baseline="30000" dirty="0">
                <a:latin typeface="Arial" panose="020B0604020202020204" pitchFamily="34" charset="0"/>
                <a:cs typeface="Arial" panose="020B0604020202020204" pitchFamily="34" charset="0"/>
              </a:rPr>
              <a:t>-</a:t>
            </a:r>
            <a:r>
              <a:rPr lang="en-US" sz="1000" dirty="0">
                <a:latin typeface="Arial" panose="020B0604020202020204" pitchFamily="34" charset="0"/>
                <a:cs typeface="Arial" panose="020B0604020202020204" pitchFamily="34" charset="0"/>
              </a:rPr>
              <a:t> (dark blue) of CD103</a:t>
            </a:r>
            <a:r>
              <a:rPr lang="en-US" sz="1000" baseline="30000" dirty="0">
                <a:latin typeface="Arial" panose="020B0604020202020204" pitchFamily="34" charset="0"/>
                <a:cs typeface="Arial" panose="020B0604020202020204" pitchFamily="34" charset="0"/>
              </a:rPr>
              <a:t>+</a:t>
            </a:r>
            <a:r>
              <a:rPr lang="en-US" sz="1000" dirty="0">
                <a:latin typeface="Arial" panose="020B0604020202020204" pitchFamily="34" charset="0"/>
                <a:cs typeface="Arial" panose="020B0604020202020204" pitchFamily="34" charset="0"/>
              </a:rPr>
              <a:t>, CD69</a:t>
            </a:r>
            <a:r>
              <a:rPr lang="en-US" sz="1000" baseline="30000" dirty="0">
                <a:latin typeface="Arial" panose="020B0604020202020204" pitchFamily="34" charset="0"/>
                <a:cs typeface="Arial" panose="020B0604020202020204" pitchFamily="34" charset="0"/>
              </a:rPr>
              <a:t>+</a:t>
            </a:r>
            <a:r>
              <a:rPr lang="en-US" sz="1000" dirty="0">
                <a:latin typeface="Arial" panose="020B0604020202020204" pitchFamily="34" charset="0"/>
                <a:cs typeface="Arial" panose="020B0604020202020204" pitchFamily="34" charset="0"/>
              </a:rPr>
              <a:t> and CD69</a:t>
            </a:r>
            <a:r>
              <a:rPr lang="en-US" sz="1000" baseline="30000" dirty="0">
                <a:latin typeface="Arial" panose="020B0604020202020204" pitchFamily="34" charset="0"/>
                <a:cs typeface="Arial" panose="020B0604020202020204" pitchFamily="34" charset="0"/>
              </a:rPr>
              <a:t>-</a:t>
            </a:r>
            <a:r>
              <a:rPr lang="en-US" sz="1000" dirty="0">
                <a:latin typeface="Arial" panose="020B0604020202020204" pitchFamily="34" charset="0"/>
                <a:cs typeface="Arial" panose="020B0604020202020204" pitchFamily="34" charset="0"/>
              </a:rPr>
              <a:t> lung CD4</a:t>
            </a:r>
            <a:r>
              <a:rPr lang="en-US" sz="1000" baseline="30000" dirty="0">
                <a:latin typeface="Arial" panose="020B0604020202020204" pitchFamily="34" charset="0"/>
                <a:cs typeface="Arial" panose="020B0604020202020204" pitchFamily="34" charset="0"/>
              </a:rPr>
              <a:t>+</a:t>
            </a:r>
            <a:r>
              <a:rPr lang="en-US" sz="1000" dirty="0">
                <a:latin typeface="Arial" panose="020B0604020202020204" pitchFamily="34" charset="0"/>
                <a:cs typeface="Arial" panose="020B0604020202020204" pitchFamily="34" charset="0"/>
              </a:rPr>
              <a:t> (C; </a:t>
            </a:r>
            <a:r>
              <a:rPr lang="en-US" sz="1000" dirty="0" smtClean="0">
                <a:latin typeface="Arial" panose="020B0604020202020204" pitchFamily="34" charset="0"/>
                <a:cs typeface="Arial" panose="020B0604020202020204" pitchFamily="34" charset="0"/>
              </a:rPr>
              <a:t>top dot plot), </a:t>
            </a:r>
            <a:r>
              <a:rPr lang="en-US" sz="1000" dirty="0">
                <a:latin typeface="Arial" panose="020B0604020202020204" pitchFamily="34" charset="0"/>
                <a:cs typeface="Arial" panose="020B0604020202020204" pitchFamily="34" charset="0"/>
              </a:rPr>
              <a:t>tumor CD4</a:t>
            </a:r>
            <a:r>
              <a:rPr lang="en-US" sz="1000" baseline="30000" dirty="0">
                <a:latin typeface="Arial" panose="020B0604020202020204" pitchFamily="34" charset="0"/>
                <a:cs typeface="Arial" panose="020B0604020202020204" pitchFamily="34" charset="0"/>
              </a:rPr>
              <a:t>+</a:t>
            </a:r>
            <a:r>
              <a:rPr lang="en-US" sz="1000" dirty="0">
                <a:latin typeface="Arial" panose="020B0604020202020204" pitchFamily="34" charset="0"/>
                <a:cs typeface="Arial" panose="020B0604020202020204" pitchFamily="34" charset="0"/>
              </a:rPr>
              <a:t> (C; </a:t>
            </a:r>
            <a:r>
              <a:rPr lang="en-US" sz="1000" dirty="0" smtClean="0">
                <a:latin typeface="Arial" panose="020B0604020202020204" pitchFamily="34" charset="0"/>
                <a:cs typeface="Arial" panose="020B0604020202020204" pitchFamily="34" charset="0"/>
              </a:rPr>
              <a:t>bottom dot plot), </a:t>
            </a:r>
            <a:r>
              <a:rPr lang="en-US" sz="1000" dirty="0">
                <a:latin typeface="Arial" panose="020B0604020202020204" pitchFamily="34" charset="0"/>
                <a:cs typeface="Arial" panose="020B0604020202020204" pitchFamily="34" charset="0"/>
              </a:rPr>
              <a:t>lung CD8</a:t>
            </a:r>
            <a:r>
              <a:rPr lang="en-US" sz="1000" baseline="30000" dirty="0">
                <a:latin typeface="Arial" panose="020B0604020202020204" pitchFamily="34" charset="0"/>
                <a:cs typeface="Arial" panose="020B0604020202020204" pitchFamily="34" charset="0"/>
              </a:rPr>
              <a:t>+</a:t>
            </a:r>
            <a:r>
              <a:rPr lang="en-US" sz="1000" dirty="0">
                <a:latin typeface="Arial" panose="020B0604020202020204" pitchFamily="34" charset="0"/>
                <a:cs typeface="Arial" panose="020B0604020202020204" pitchFamily="34" charset="0"/>
              </a:rPr>
              <a:t> (D; </a:t>
            </a:r>
            <a:r>
              <a:rPr lang="en-US" sz="1000" dirty="0" smtClean="0">
                <a:latin typeface="Arial" panose="020B0604020202020204" pitchFamily="34" charset="0"/>
                <a:cs typeface="Arial" panose="020B0604020202020204" pitchFamily="34" charset="0"/>
              </a:rPr>
              <a:t>top dot plot), </a:t>
            </a:r>
            <a:r>
              <a:rPr lang="en-US" sz="1000" dirty="0">
                <a:latin typeface="Arial" panose="020B0604020202020204" pitchFamily="34" charset="0"/>
                <a:cs typeface="Arial" panose="020B0604020202020204" pitchFamily="34" charset="0"/>
              </a:rPr>
              <a:t>and tumor CD8</a:t>
            </a:r>
            <a:r>
              <a:rPr lang="en-US" sz="1000" baseline="30000" dirty="0">
                <a:latin typeface="Arial" panose="020B0604020202020204" pitchFamily="34" charset="0"/>
                <a:cs typeface="Arial" panose="020B0604020202020204" pitchFamily="34" charset="0"/>
              </a:rPr>
              <a:t>+</a:t>
            </a:r>
            <a:r>
              <a:rPr lang="en-US" sz="1000" dirty="0">
                <a:latin typeface="Arial" panose="020B0604020202020204" pitchFamily="34" charset="0"/>
                <a:cs typeface="Arial" panose="020B0604020202020204" pitchFamily="34" charset="0"/>
              </a:rPr>
              <a:t> (D; </a:t>
            </a:r>
            <a:r>
              <a:rPr lang="en-US" sz="1000" dirty="0" smtClean="0">
                <a:latin typeface="Arial" panose="020B0604020202020204" pitchFamily="34" charset="0"/>
                <a:cs typeface="Arial" panose="020B0604020202020204" pitchFamily="34" charset="0"/>
              </a:rPr>
              <a:t>bottom dot plot). </a:t>
            </a:r>
            <a:r>
              <a:rPr lang="en-US" sz="1000" dirty="0">
                <a:latin typeface="Arial" panose="020B0604020202020204" pitchFamily="34" charset="0"/>
                <a:cs typeface="Arial" panose="020B0604020202020204" pitchFamily="34" charset="0"/>
              </a:rPr>
              <a:t>Open circles and solid circles indicate adeno- and squamous carcinoma respectively.  </a:t>
            </a:r>
            <a:endParaRPr lang="en-US" sz="1000" dirty="0" smtClean="0">
              <a:latin typeface="Arial" panose="020B0604020202020204" pitchFamily="34" charset="0"/>
              <a:cs typeface="Arial" panose="020B0604020202020204" pitchFamily="34" charset="0"/>
            </a:endParaRPr>
          </a:p>
        </p:txBody>
      </p:sp>
      <p:sp>
        <p:nvSpPr>
          <p:cNvPr id="5" name="TextBox 4"/>
          <p:cNvSpPr txBox="1"/>
          <p:nvPr/>
        </p:nvSpPr>
        <p:spPr>
          <a:xfrm>
            <a:off x="0" y="1459468"/>
            <a:ext cx="317716" cy="369332"/>
          </a:xfrm>
          <a:prstGeom prst="rect">
            <a:avLst/>
          </a:prstGeom>
          <a:noFill/>
        </p:spPr>
        <p:txBody>
          <a:bodyPr wrap="none" rtlCol="0">
            <a:spAutoFit/>
          </a:bodyPr>
          <a:lstStyle/>
          <a:p>
            <a:r>
              <a:rPr lang="nl-NL" dirty="0" smtClean="0"/>
              <a:t>A</a:t>
            </a:r>
            <a:endParaRPr lang="nl-NL" dirty="0"/>
          </a:p>
        </p:txBody>
      </p:sp>
      <p:sp>
        <p:nvSpPr>
          <p:cNvPr id="6" name="TextBox 5"/>
          <p:cNvSpPr txBox="1"/>
          <p:nvPr/>
        </p:nvSpPr>
        <p:spPr>
          <a:xfrm>
            <a:off x="20435" y="6324600"/>
            <a:ext cx="309700" cy="369332"/>
          </a:xfrm>
          <a:prstGeom prst="rect">
            <a:avLst/>
          </a:prstGeom>
          <a:noFill/>
        </p:spPr>
        <p:txBody>
          <a:bodyPr wrap="none" rtlCol="0">
            <a:spAutoFit/>
          </a:bodyPr>
          <a:lstStyle/>
          <a:p>
            <a:r>
              <a:rPr lang="nl-NL" dirty="0"/>
              <a:t>B</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9619" y="6678487"/>
            <a:ext cx="1654197" cy="2412370"/>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54100" y="6678487"/>
            <a:ext cx="1692891" cy="2412370"/>
          </a:xfrm>
          <a:prstGeom prst="rect">
            <a:avLst/>
          </a:prstGeom>
        </p:spPr>
      </p:pic>
      <p:sp>
        <p:nvSpPr>
          <p:cNvPr id="9" name="TextBox 8"/>
          <p:cNvSpPr txBox="1"/>
          <p:nvPr/>
        </p:nvSpPr>
        <p:spPr>
          <a:xfrm>
            <a:off x="959981" y="6428368"/>
            <a:ext cx="542136" cy="307777"/>
          </a:xfrm>
          <a:prstGeom prst="rect">
            <a:avLst/>
          </a:prstGeom>
          <a:noFill/>
        </p:spPr>
        <p:txBody>
          <a:bodyPr wrap="none" rtlCol="0">
            <a:spAutoFit/>
          </a:bodyPr>
          <a:lstStyle/>
          <a:p>
            <a:r>
              <a:rPr lang="nl-NL" sz="1400" dirty="0" smtClean="0"/>
              <a:t>CD4</a:t>
            </a:r>
            <a:r>
              <a:rPr lang="nl-NL" sz="1400" baseline="30000" dirty="0" smtClean="0"/>
              <a:t>+</a:t>
            </a:r>
            <a:endParaRPr lang="nl-NL" sz="1400" baseline="30000" dirty="0"/>
          </a:p>
        </p:txBody>
      </p:sp>
      <p:sp>
        <p:nvSpPr>
          <p:cNvPr id="11" name="TextBox 10"/>
          <p:cNvSpPr txBox="1"/>
          <p:nvPr/>
        </p:nvSpPr>
        <p:spPr>
          <a:xfrm>
            <a:off x="2631555" y="6428368"/>
            <a:ext cx="542136" cy="307777"/>
          </a:xfrm>
          <a:prstGeom prst="rect">
            <a:avLst/>
          </a:prstGeom>
          <a:noFill/>
        </p:spPr>
        <p:txBody>
          <a:bodyPr wrap="none" rtlCol="0">
            <a:spAutoFit/>
          </a:bodyPr>
          <a:lstStyle/>
          <a:p>
            <a:r>
              <a:rPr lang="nl-NL" sz="1400" dirty="0" smtClean="0"/>
              <a:t>CD8</a:t>
            </a:r>
            <a:r>
              <a:rPr lang="nl-NL" sz="1400" baseline="30000" dirty="0" smtClean="0"/>
              <a:t>+</a:t>
            </a:r>
            <a:endParaRPr lang="nl-NL" sz="1400" baseline="30000" dirty="0"/>
          </a:p>
        </p:txBody>
      </p:sp>
      <p:sp>
        <p:nvSpPr>
          <p:cNvPr id="12" name="TextBox 11"/>
          <p:cNvSpPr txBox="1"/>
          <p:nvPr/>
        </p:nvSpPr>
        <p:spPr>
          <a:xfrm rot="16200000">
            <a:off x="-191348" y="7091817"/>
            <a:ext cx="724878" cy="307777"/>
          </a:xfrm>
          <a:prstGeom prst="rect">
            <a:avLst/>
          </a:prstGeom>
          <a:noFill/>
        </p:spPr>
        <p:txBody>
          <a:bodyPr wrap="none" rtlCol="0">
            <a:spAutoFit/>
          </a:bodyPr>
          <a:lstStyle/>
          <a:p>
            <a:r>
              <a:rPr lang="nl-NL" sz="1400" dirty="0" smtClean="0"/>
              <a:t>CD103</a:t>
            </a:r>
            <a:r>
              <a:rPr lang="nl-NL" sz="1400" baseline="30000" dirty="0" smtClean="0"/>
              <a:t>+</a:t>
            </a:r>
            <a:endParaRPr lang="nl-NL" sz="1400" baseline="30000" dirty="0"/>
          </a:p>
        </p:txBody>
      </p:sp>
      <p:sp>
        <p:nvSpPr>
          <p:cNvPr id="13" name="TextBox 12"/>
          <p:cNvSpPr txBox="1"/>
          <p:nvPr/>
        </p:nvSpPr>
        <p:spPr>
          <a:xfrm rot="16200000">
            <a:off x="-145663" y="7852130"/>
            <a:ext cx="633507" cy="307777"/>
          </a:xfrm>
          <a:prstGeom prst="rect">
            <a:avLst/>
          </a:prstGeom>
          <a:noFill/>
        </p:spPr>
        <p:txBody>
          <a:bodyPr wrap="none" rtlCol="0">
            <a:spAutoFit/>
          </a:bodyPr>
          <a:lstStyle/>
          <a:p>
            <a:r>
              <a:rPr lang="nl-NL" sz="1400" dirty="0" smtClean="0"/>
              <a:t>CD69</a:t>
            </a:r>
            <a:r>
              <a:rPr lang="nl-NL" sz="1400" baseline="30000" dirty="0" smtClean="0"/>
              <a:t>+</a:t>
            </a:r>
            <a:endParaRPr lang="nl-NL" sz="1400" baseline="30000" dirty="0"/>
          </a:p>
        </p:txBody>
      </p:sp>
      <p:sp>
        <p:nvSpPr>
          <p:cNvPr id="14" name="TextBox 13"/>
          <p:cNvSpPr txBox="1"/>
          <p:nvPr/>
        </p:nvSpPr>
        <p:spPr>
          <a:xfrm rot="16200000">
            <a:off x="-134442" y="8534724"/>
            <a:ext cx="611065" cy="307777"/>
          </a:xfrm>
          <a:prstGeom prst="rect">
            <a:avLst/>
          </a:prstGeom>
          <a:noFill/>
        </p:spPr>
        <p:txBody>
          <a:bodyPr wrap="none" rtlCol="0">
            <a:spAutoFit/>
          </a:bodyPr>
          <a:lstStyle/>
          <a:p>
            <a:r>
              <a:rPr lang="nl-NL" sz="1400" dirty="0" smtClean="0"/>
              <a:t>CD69</a:t>
            </a:r>
            <a:r>
              <a:rPr lang="nl-NL" sz="1400" baseline="30000" dirty="0" smtClean="0"/>
              <a:t>-</a:t>
            </a:r>
            <a:endParaRPr lang="nl-NL" sz="1400" baseline="30000" dirty="0"/>
          </a:p>
        </p:txBody>
      </p:sp>
      <p:pic>
        <p:nvPicPr>
          <p:cNvPr id="20" name="Picture 19"/>
          <p:cNvPicPr>
            <a:picLocks noChangeAspect="1"/>
          </p:cNvPicPr>
          <p:nvPr/>
        </p:nvPicPr>
        <p:blipFill>
          <a:blip r:embed="rId5"/>
          <a:stretch>
            <a:fillRect/>
          </a:stretch>
        </p:blipFill>
        <p:spPr>
          <a:xfrm>
            <a:off x="1283890" y="1818818"/>
            <a:ext cx="1249897" cy="1361770"/>
          </a:xfrm>
          <a:prstGeom prst="rect">
            <a:avLst/>
          </a:prstGeom>
        </p:spPr>
      </p:pic>
      <p:pic>
        <p:nvPicPr>
          <p:cNvPr id="21" name="Picture 20"/>
          <p:cNvPicPr>
            <a:picLocks noChangeAspect="1"/>
          </p:cNvPicPr>
          <p:nvPr/>
        </p:nvPicPr>
        <p:blipFill>
          <a:blip r:embed="rId6"/>
          <a:stretch>
            <a:fillRect/>
          </a:stretch>
        </p:blipFill>
        <p:spPr>
          <a:xfrm>
            <a:off x="2406999" y="1818818"/>
            <a:ext cx="1249897" cy="1361770"/>
          </a:xfrm>
          <a:prstGeom prst="rect">
            <a:avLst/>
          </a:prstGeom>
        </p:spPr>
      </p:pic>
      <p:pic>
        <p:nvPicPr>
          <p:cNvPr id="22" name="Picture 21"/>
          <p:cNvPicPr>
            <a:picLocks noChangeAspect="1"/>
          </p:cNvPicPr>
          <p:nvPr/>
        </p:nvPicPr>
        <p:blipFill>
          <a:blip r:embed="rId7"/>
          <a:stretch>
            <a:fillRect/>
          </a:stretch>
        </p:blipFill>
        <p:spPr>
          <a:xfrm>
            <a:off x="160780" y="1818818"/>
            <a:ext cx="1249897" cy="1361770"/>
          </a:xfrm>
          <a:prstGeom prst="rect">
            <a:avLst/>
          </a:prstGeom>
        </p:spPr>
      </p:pic>
      <p:pic>
        <p:nvPicPr>
          <p:cNvPr id="23" name="Picture 22"/>
          <p:cNvPicPr>
            <a:picLocks noChangeAspect="1"/>
          </p:cNvPicPr>
          <p:nvPr/>
        </p:nvPicPr>
        <p:blipFill>
          <a:blip r:embed="rId8"/>
          <a:stretch>
            <a:fillRect/>
          </a:stretch>
        </p:blipFill>
        <p:spPr>
          <a:xfrm>
            <a:off x="1283890" y="2960231"/>
            <a:ext cx="1249897" cy="1361770"/>
          </a:xfrm>
          <a:prstGeom prst="rect">
            <a:avLst/>
          </a:prstGeom>
        </p:spPr>
      </p:pic>
      <p:pic>
        <p:nvPicPr>
          <p:cNvPr id="24" name="Picture 23"/>
          <p:cNvPicPr>
            <a:picLocks noChangeAspect="1"/>
          </p:cNvPicPr>
          <p:nvPr/>
        </p:nvPicPr>
        <p:blipFill>
          <a:blip r:embed="rId9"/>
          <a:stretch>
            <a:fillRect/>
          </a:stretch>
        </p:blipFill>
        <p:spPr>
          <a:xfrm>
            <a:off x="2406999" y="2960231"/>
            <a:ext cx="1249897" cy="1361770"/>
          </a:xfrm>
          <a:prstGeom prst="rect">
            <a:avLst/>
          </a:prstGeom>
        </p:spPr>
      </p:pic>
      <p:pic>
        <p:nvPicPr>
          <p:cNvPr id="25" name="Picture 24"/>
          <p:cNvPicPr>
            <a:picLocks noChangeAspect="1"/>
          </p:cNvPicPr>
          <p:nvPr/>
        </p:nvPicPr>
        <p:blipFill>
          <a:blip r:embed="rId10"/>
          <a:stretch>
            <a:fillRect/>
          </a:stretch>
        </p:blipFill>
        <p:spPr>
          <a:xfrm>
            <a:off x="160780" y="2960231"/>
            <a:ext cx="1249897" cy="1361770"/>
          </a:xfrm>
          <a:prstGeom prst="rect">
            <a:avLst/>
          </a:prstGeom>
        </p:spPr>
      </p:pic>
      <p:sp>
        <p:nvSpPr>
          <p:cNvPr id="26" name="TextBox 25"/>
          <p:cNvSpPr txBox="1"/>
          <p:nvPr/>
        </p:nvSpPr>
        <p:spPr>
          <a:xfrm rot="16200000">
            <a:off x="-162900" y="2269580"/>
            <a:ext cx="542136" cy="307777"/>
          </a:xfrm>
          <a:prstGeom prst="rect">
            <a:avLst/>
          </a:prstGeom>
          <a:noFill/>
        </p:spPr>
        <p:txBody>
          <a:bodyPr wrap="none" rtlCol="0">
            <a:spAutoFit/>
          </a:bodyPr>
          <a:lstStyle/>
          <a:p>
            <a:r>
              <a:rPr lang="nl-NL" sz="1400" dirty="0" smtClean="0"/>
              <a:t>CD4</a:t>
            </a:r>
            <a:r>
              <a:rPr lang="nl-NL" sz="1400" baseline="30000" dirty="0" smtClean="0"/>
              <a:t>+</a:t>
            </a:r>
            <a:endParaRPr lang="nl-NL" sz="1400" baseline="30000" dirty="0"/>
          </a:p>
        </p:txBody>
      </p:sp>
      <p:sp>
        <p:nvSpPr>
          <p:cNvPr id="27" name="TextBox 26"/>
          <p:cNvSpPr txBox="1"/>
          <p:nvPr/>
        </p:nvSpPr>
        <p:spPr>
          <a:xfrm rot="16200000">
            <a:off x="-157657" y="3406265"/>
            <a:ext cx="542136" cy="307777"/>
          </a:xfrm>
          <a:prstGeom prst="rect">
            <a:avLst/>
          </a:prstGeom>
          <a:noFill/>
        </p:spPr>
        <p:txBody>
          <a:bodyPr wrap="none" rtlCol="0">
            <a:spAutoFit/>
          </a:bodyPr>
          <a:lstStyle/>
          <a:p>
            <a:r>
              <a:rPr lang="nl-NL" sz="1400" dirty="0" smtClean="0"/>
              <a:t>CD8</a:t>
            </a:r>
            <a:r>
              <a:rPr lang="nl-NL" sz="1400" baseline="30000" dirty="0" smtClean="0"/>
              <a:t>+</a:t>
            </a:r>
            <a:endParaRPr lang="nl-NL" sz="1400" baseline="30000" dirty="0"/>
          </a:p>
        </p:txBody>
      </p:sp>
      <p:sp>
        <p:nvSpPr>
          <p:cNvPr id="28" name="TextBox 27"/>
          <p:cNvSpPr txBox="1"/>
          <p:nvPr/>
        </p:nvSpPr>
        <p:spPr>
          <a:xfrm>
            <a:off x="502920" y="1654975"/>
            <a:ext cx="607859" cy="307777"/>
          </a:xfrm>
          <a:prstGeom prst="rect">
            <a:avLst/>
          </a:prstGeom>
          <a:noFill/>
        </p:spPr>
        <p:txBody>
          <a:bodyPr wrap="none" rtlCol="0">
            <a:spAutoFit/>
          </a:bodyPr>
          <a:lstStyle/>
          <a:p>
            <a:r>
              <a:rPr lang="nl-NL" sz="1400" dirty="0" smtClean="0"/>
              <a:t>Blood</a:t>
            </a:r>
            <a:endParaRPr lang="nl-NL" sz="1400" dirty="0"/>
          </a:p>
        </p:txBody>
      </p:sp>
      <p:sp>
        <p:nvSpPr>
          <p:cNvPr id="29" name="TextBox 28"/>
          <p:cNvSpPr txBox="1"/>
          <p:nvPr/>
        </p:nvSpPr>
        <p:spPr>
          <a:xfrm>
            <a:off x="1671842" y="1654975"/>
            <a:ext cx="534121" cy="307777"/>
          </a:xfrm>
          <a:prstGeom prst="rect">
            <a:avLst/>
          </a:prstGeom>
          <a:noFill/>
        </p:spPr>
        <p:txBody>
          <a:bodyPr wrap="none" rtlCol="0">
            <a:spAutoFit/>
          </a:bodyPr>
          <a:lstStyle/>
          <a:p>
            <a:r>
              <a:rPr lang="nl-NL" sz="1400" dirty="0" err="1" smtClean="0"/>
              <a:t>Lung</a:t>
            </a:r>
            <a:endParaRPr lang="nl-NL" sz="1400" dirty="0"/>
          </a:p>
        </p:txBody>
      </p:sp>
      <p:sp>
        <p:nvSpPr>
          <p:cNvPr id="30" name="TextBox 29"/>
          <p:cNvSpPr txBox="1"/>
          <p:nvPr/>
        </p:nvSpPr>
        <p:spPr>
          <a:xfrm>
            <a:off x="2741904" y="1654975"/>
            <a:ext cx="656013" cy="307777"/>
          </a:xfrm>
          <a:prstGeom prst="rect">
            <a:avLst/>
          </a:prstGeom>
          <a:noFill/>
        </p:spPr>
        <p:txBody>
          <a:bodyPr wrap="none" rtlCol="0">
            <a:spAutoFit/>
          </a:bodyPr>
          <a:lstStyle/>
          <a:p>
            <a:r>
              <a:rPr lang="nl-NL" sz="1400" dirty="0" smtClean="0"/>
              <a:t>Tumor</a:t>
            </a:r>
            <a:endParaRPr lang="nl-NL" sz="1400" dirty="0"/>
          </a:p>
        </p:txBody>
      </p:sp>
      <p:cxnSp>
        <p:nvCxnSpPr>
          <p:cNvPr id="31" name="Straight Arrow Connector 30"/>
          <p:cNvCxnSpPr/>
          <p:nvPr/>
        </p:nvCxnSpPr>
        <p:spPr>
          <a:xfrm>
            <a:off x="842249" y="4341911"/>
            <a:ext cx="2709567"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219352" y="4188023"/>
            <a:ext cx="566181" cy="307777"/>
          </a:xfrm>
          <a:prstGeom prst="rect">
            <a:avLst/>
          </a:prstGeom>
          <a:noFill/>
        </p:spPr>
        <p:txBody>
          <a:bodyPr wrap="none" rtlCol="0">
            <a:spAutoFit/>
          </a:bodyPr>
          <a:lstStyle/>
          <a:p>
            <a:r>
              <a:rPr lang="nl-NL" sz="1400" dirty="0" smtClean="0"/>
              <a:t>CCR7</a:t>
            </a:r>
            <a:endParaRPr lang="nl-NL" dirty="0"/>
          </a:p>
        </p:txBody>
      </p:sp>
      <p:pic>
        <p:nvPicPr>
          <p:cNvPr id="15" name="Picture 14"/>
          <p:cNvPicPr>
            <a:picLocks noChangeAspect="1"/>
          </p:cNvPicPr>
          <p:nvPr/>
        </p:nvPicPr>
        <p:blipFill rotWithShape="1">
          <a:blip r:embed="rId11"/>
          <a:srcRect r="24786"/>
          <a:stretch/>
        </p:blipFill>
        <p:spPr>
          <a:xfrm>
            <a:off x="-39338" y="4937878"/>
            <a:ext cx="1923881" cy="1506430"/>
          </a:xfrm>
          <a:prstGeom prst="rect">
            <a:avLst/>
          </a:prstGeom>
        </p:spPr>
      </p:pic>
      <p:pic>
        <p:nvPicPr>
          <p:cNvPr id="16" name="Picture 15"/>
          <p:cNvPicPr>
            <a:picLocks noChangeAspect="1"/>
          </p:cNvPicPr>
          <p:nvPr/>
        </p:nvPicPr>
        <p:blipFill rotWithShape="1">
          <a:blip r:embed="rId12"/>
          <a:srcRect l="2777" r="26578"/>
          <a:stretch/>
        </p:blipFill>
        <p:spPr>
          <a:xfrm>
            <a:off x="1905668" y="4937878"/>
            <a:ext cx="1807812" cy="1506430"/>
          </a:xfrm>
          <a:prstGeom prst="rect">
            <a:avLst/>
          </a:prstGeom>
        </p:spPr>
      </p:pic>
      <p:pic>
        <p:nvPicPr>
          <p:cNvPr id="17" name="Picture 16"/>
          <p:cNvPicPr>
            <a:picLocks noChangeAspect="1"/>
          </p:cNvPicPr>
          <p:nvPr/>
        </p:nvPicPr>
        <p:blipFill rotWithShape="1">
          <a:blip r:embed="rId13"/>
          <a:srcRect l="78400" t="53423" b="16971"/>
          <a:stretch/>
        </p:blipFill>
        <p:spPr>
          <a:xfrm>
            <a:off x="1761087" y="4495800"/>
            <a:ext cx="755483" cy="609601"/>
          </a:xfrm>
          <a:prstGeom prst="rect">
            <a:avLst/>
          </a:prstGeom>
        </p:spPr>
      </p:pic>
      <p:graphicFrame>
        <p:nvGraphicFramePr>
          <p:cNvPr id="19" name="Object 18"/>
          <p:cNvGraphicFramePr>
            <a:graphicFrameLocks noChangeAspect="1"/>
          </p:cNvGraphicFramePr>
          <p:nvPr>
            <p:extLst>
              <p:ext uri="{D42A27DB-BD31-4B8C-83A1-F6EECF244321}">
                <p14:modId xmlns:p14="http://schemas.microsoft.com/office/powerpoint/2010/main" val="3776936782"/>
              </p:ext>
            </p:extLst>
          </p:nvPr>
        </p:nvGraphicFramePr>
        <p:xfrm>
          <a:off x="3901180" y="1517650"/>
          <a:ext cx="3041650" cy="7778750"/>
        </p:xfrm>
        <a:graphic>
          <a:graphicData uri="http://schemas.openxmlformats.org/presentationml/2006/ole">
            <mc:AlternateContent xmlns:mc="http://schemas.openxmlformats.org/markup-compatibility/2006">
              <mc:Choice xmlns:v="urn:schemas-microsoft-com:vml" Requires="v">
                <p:oleObj spid="_x0000_s3176" name="Prism 7" r:id="rId14" imgW="3642017" imgH="9325886" progId="Prism7.Document">
                  <p:embed/>
                </p:oleObj>
              </mc:Choice>
              <mc:Fallback>
                <p:oleObj name="Prism 7" r:id="rId14" imgW="3642017" imgH="9325886" progId="Prism7.Document">
                  <p:embed/>
                  <p:pic>
                    <p:nvPicPr>
                      <p:cNvPr id="0" name=""/>
                      <p:cNvPicPr/>
                      <p:nvPr/>
                    </p:nvPicPr>
                    <p:blipFill>
                      <a:blip r:embed="rId15"/>
                      <a:stretch>
                        <a:fillRect/>
                      </a:stretch>
                    </p:blipFill>
                    <p:spPr>
                      <a:xfrm>
                        <a:off x="3901180" y="1517650"/>
                        <a:ext cx="3041650" cy="7778750"/>
                      </a:xfrm>
                      <a:prstGeom prst="rect">
                        <a:avLst/>
                      </a:prstGeom>
                    </p:spPr>
                  </p:pic>
                </p:oleObj>
              </mc:Fallback>
            </mc:AlternateContent>
          </a:graphicData>
        </a:graphic>
      </p:graphicFrame>
      <p:sp>
        <p:nvSpPr>
          <p:cNvPr id="35" name="TextBox 34"/>
          <p:cNvSpPr txBox="1"/>
          <p:nvPr/>
        </p:nvSpPr>
        <p:spPr>
          <a:xfrm>
            <a:off x="3810163" y="1644527"/>
            <a:ext cx="420308" cy="276999"/>
          </a:xfrm>
          <a:prstGeom prst="rect">
            <a:avLst/>
          </a:prstGeom>
          <a:noFill/>
        </p:spPr>
        <p:txBody>
          <a:bodyPr wrap="none" rtlCol="0">
            <a:spAutoFit/>
          </a:bodyPr>
          <a:lstStyle/>
          <a:p>
            <a:r>
              <a:rPr lang="nl-NL" sz="1200" dirty="0" smtClean="0"/>
              <a:t>100</a:t>
            </a:r>
            <a:endParaRPr lang="en-US" sz="1200" dirty="0"/>
          </a:p>
        </p:txBody>
      </p:sp>
      <p:sp>
        <p:nvSpPr>
          <p:cNvPr id="36" name="TextBox 35"/>
          <p:cNvSpPr txBox="1"/>
          <p:nvPr/>
        </p:nvSpPr>
        <p:spPr>
          <a:xfrm>
            <a:off x="3888711" y="2010764"/>
            <a:ext cx="341760" cy="276999"/>
          </a:xfrm>
          <a:prstGeom prst="rect">
            <a:avLst/>
          </a:prstGeom>
          <a:noFill/>
        </p:spPr>
        <p:txBody>
          <a:bodyPr wrap="none" rtlCol="0">
            <a:spAutoFit/>
          </a:bodyPr>
          <a:lstStyle/>
          <a:p>
            <a:r>
              <a:rPr lang="nl-NL" sz="1200" dirty="0" smtClean="0"/>
              <a:t>75</a:t>
            </a:r>
            <a:endParaRPr lang="en-US" sz="1200" dirty="0"/>
          </a:p>
        </p:txBody>
      </p:sp>
      <p:sp>
        <p:nvSpPr>
          <p:cNvPr id="37" name="TextBox 36"/>
          <p:cNvSpPr txBox="1"/>
          <p:nvPr/>
        </p:nvSpPr>
        <p:spPr>
          <a:xfrm>
            <a:off x="3888711" y="2377001"/>
            <a:ext cx="341760" cy="276999"/>
          </a:xfrm>
          <a:prstGeom prst="rect">
            <a:avLst/>
          </a:prstGeom>
          <a:noFill/>
        </p:spPr>
        <p:txBody>
          <a:bodyPr wrap="none" rtlCol="0">
            <a:spAutoFit/>
          </a:bodyPr>
          <a:lstStyle/>
          <a:p>
            <a:r>
              <a:rPr lang="nl-NL" sz="1200" dirty="0" smtClean="0"/>
              <a:t>50</a:t>
            </a:r>
            <a:endParaRPr lang="en-US" sz="1200" dirty="0"/>
          </a:p>
        </p:txBody>
      </p:sp>
      <p:sp>
        <p:nvSpPr>
          <p:cNvPr id="38" name="TextBox 37"/>
          <p:cNvSpPr txBox="1"/>
          <p:nvPr/>
        </p:nvSpPr>
        <p:spPr>
          <a:xfrm>
            <a:off x="3888711" y="2743238"/>
            <a:ext cx="341760" cy="276999"/>
          </a:xfrm>
          <a:prstGeom prst="rect">
            <a:avLst/>
          </a:prstGeom>
          <a:noFill/>
        </p:spPr>
        <p:txBody>
          <a:bodyPr wrap="none" rtlCol="0">
            <a:spAutoFit/>
          </a:bodyPr>
          <a:lstStyle/>
          <a:p>
            <a:r>
              <a:rPr lang="nl-NL" sz="1200" dirty="0" smtClean="0"/>
              <a:t>25</a:t>
            </a:r>
            <a:endParaRPr lang="en-US" sz="1200" dirty="0"/>
          </a:p>
        </p:txBody>
      </p:sp>
      <p:sp>
        <p:nvSpPr>
          <p:cNvPr id="39" name="TextBox 38"/>
          <p:cNvSpPr txBox="1"/>
          <p:nvPr/>
        </p:nvSpPr>
        <p:spPr>
          <a:xfrm>
            <a:off x="3967257" y="3109476"/>
            <a:ext cx="263214" cy="276999"/>
          </a:xfrm>
          <a:prstGeom prst="rect">
            <a:avLst/>
          </a:prstGeom>
          <a:noFill/>
        </p:spPr>
        <p:txBody>
          <a:bodyPr wrap="none" rtlCol="0">
            <a:spAutoFit/>
          </a:bodyPr>
          <a:lstStyle/>
          <a:p>
            <a:r>
              <a:rPr lang="nl-NL" sz="1200" dirty="0" smtClean="0"/>
              <a:t>0</a:t>
            </a:r>
            <a:endParaRPr lang="en-US" sz="1200" dirty="0"/>
          </a:p>
        </p:txBody>
      </p:sp>
      <p:sp>
        <p:nvSpPr>
          <p:cNvPr id="41" name="TextBox 40"/>
          <p:cNvSpPr txBox="1"/>
          <p:nvPr/>
        </p:nvSpPr>
        <p:spPr>
          <a:xfrm rot="16200000">
            <a:off x="3287079" y="2384772"/>
            <a:ext cx="1172309" cy="276999"/>
          </a:xfrm>
          <a:prstGeom prst="rect">
            <a:avLst/>
          </a:prstGeom>
          <a:noFill/>
        </p:spPr>
        <p:txBody>
          <a:bodyPr wrap="none" rtlCol="0">
            <a:spAutoFit/>
          </a:bodyPr>
          <a:lstStyle/>
          <a:p>
            <a:r>
              <a:rPr lang="nl-NL" sz="1200" dirty="0" smtClean="0"/>
              <a:t>% of </a:t>
            </a:r>
            <a:r>
              <a:rPr lang="nl-NL" sz="1200" dirty="0" err="1" smtClean="0"/>
              <a:t>population</a:t>
            </a:r>
            <a:endParaRPr lang="en-US" sz="1200" dirty="0"/>
          </a:p>
        </p:txBody>
      </p:sp>
      <p:sp>
        <p:nvSpPr>
          <p:cNvPr id="42" name="TextBox 41"/>
          <p:cNvSpPr txBox="1"/>
          <p:nvPr/>
        </p:nvSpPr>
        <p:spPr>
          <a:xfrm>
            <a:off x="3810163" y="3546579"/>
            <a:ext cx="420308" cy="276999"/>
          </a:xfrm>
          <a:prstGeom prst="rect">
            <a:avLst/>
          </a:prstGeom>
          <a:noFill/>
        </p:spPr>
        <p:txBody>
          <a:bodyPr wrap="none" rtlCol="0">
            <a:spAutoFit/>
          </a:bodyPr>
          <a:lstStyle/>
          <a:p>
            <a:r>
              <a:rPr lang="nl-NL" sz="1200" dirty="0" smtClean="0"/>
              <a:t>100</a:t>
            </a:r>
            <a:endParaRPr lang="en-US" sz="1200" dirty="0"/>
          </a:p>
        </p:txBody>
      </p:sp>
      <p:sp>
        <p:nvSpPr>
          <p:cNvPr id="43" name="TextBox 42"/>
          <p:cNvSpPr txBox="1"/>
          <p:nvPr/>
        </p:nvSpPr>
        <p:spPr>
          <a:xfrm>
            <a:off x="3888711" y="3912816"/>
            <a:ext cx="341760" cy="276999"/>
          </a:xfrm>
          <a:prstGeom prst="rect">
            <a:avLst/>
          </a:prstGeom>
          <a:noFill/>
        </p:spPr>
        <p:txBody>
          <a:bodyPr wrap="none" rtlCol="0">
            <a:spAutoFit/>
          </a:bodyPr>
          <a:lstStyle/>
          <a:p>
            <a:r>
              <a:rPr lang="nl-NL" sz="1200" dirty="0" smtClean="0"/>
              <a:t>75</a:t>
            </a:r>
            <a:endParaRPr lang="en-US" sz="1200" dirty="0"/>
          </a:p>
        </p:txBody>
      </p:sp>
      <p:sp>
        <p:nvSpPr>
          <p:cNvPr id="44" name="TextBox 43"/>
          <p:cNvSpPr txBox="1"/>
          <p:nvPr/>
        </p:nvSpPr>
        <p:spPr>
          <a:xfrm>
            <a:off x="3888711" y="4279053"/>
            <a:ext cx="341760" cy="276999"/>
          </a:xfrm>
          <a:prstGeom prst="rect">
            <a:avLst/>
          </a:prstGeom>
          <a:noFill/>
        </p:spPr>
        <p:txBody>
          <a:bodyPr wrap="none" rtlCol="0">
            <a:spAutoFit/>
          </a:bodyPr>
          <a:lstStyle/>
          <a:p>
            <a:r>
              <a:rPr lang="nl-NL" sz="1200" dirty="0" smtClean="0"/>
              <a:t>50</a:t>
            </a:r>
            <a:endParaRPr lang="en-US" sz="1200" dirty="0"/>
          </a:p>
        </p:txBody>
      </p:sp>
      <p:sp>
        <p:nvSpPr>
          <p:cNvPr id="45" name="TextBox 44"/>
          <p:cNvSpPr txBox="1"/>
          <p:nvPr/>
        </p:nvSpPr>
        <p:spPr>
          <a:xfrm>
            <a:off x="3888711" y="4645290"/>
            <a:ext cx="341760" cy="276999"/>
          </a:xfrm>
          <a:prstGeom prst="rect">
            <a:avLst/>
          </a:prstGeom>
          <a:noFill/>
        </p:spPr>
        <p:txBody>
          <a:bodyPr wrap="none" rtlCol="0">
            <a:spAutoFit/>
          </a:bodyPr>
          <a:lstStyle/>
          <a:p>
            <a:r>
              <a:rPr lang="nl-NL" sz="1200" dirty="0" smtClean="0"/>
              <a:t>25</a:t>
            </a:r>
            <a:endParaRPr lang="en-US" sz="1200" dirty="0"/>
          </a:p>
        </p:txBody>
      </p:sp>
      <p:sp>
        <p:nvSpPr>
          <p:cNvPr id="46" name="TextBox 45"/>
          <p:cNvSpPr txBox="1"/>
          <p:nvPr/>
        </p:nvSpPr>
        <p:spPr>
          <a:xfrm>
            <a:off x="3967257" y="5011528"/>
            <a:ext cx="263214" cy="276999"/>
          </a:xfrm>
          <a:prstGeom prst="rect">
            <a:avLst/>
          </a:prstGeom>
          <a:noFill/>
        </p:spPr>
        <p:txBody>
          <a:bodyPr wrap="none" rtlCol="0">
            <a:spAutoFit/>
          </a:bodyPr>
          <a:lstStyle/>
          <a:p>
            <a:r>
              <a:rPr lang="nl-NL" sz="1200" dirty="0" smtClean="0"/>
              <a:t>0</a:t>
            </a:r>
            <a:endParaRPr lang="en-US" sz="1200" dirty="0"/>
          </a:p>
        </p:txBody>
      </p:sp>
      <p:sp>
        <p:nvSpPr>
          <p:cNvPr id="47" name="TextBox 46"/>
          <p:cNvSpPr txBox="1"/>
          <p:nvPr/>
        </p:nvSpPr>
        <p:spPr>
          <a:xfrm rot="16200000">
            <a:off x="3287079" y="4286824"/>
            <a:ext cx="1172309" cy="276999"/>
          </a:xfrm>
          <a:prstGeom prst="rect">
            <a:avLst/>
          </a:prstGeom>
          <a:noFill/>
        </p:spPr>
        <p:txBody>
          <a:bodyPr wrap="none" rtlCol="0">
            <a:spAutoFit/>
          </a:bodyPr>
          <a:lstStyle/>
          <a:p>
            <a:r>
              <a:rPr lang="nl-NL" sz="1200" dirty="0" smtClean="0"/>
              <a:t>% of </a:t>
            </a:r>
            <a:r>
              <a:rPr lang="nl-NL" sz="1200" dirty="0" err="1" smtClean="0"/>
              <a:t>population</a:t>
            </a:r>
            <a:endParaRPr lang="en-US" sz="1200" dirty="0"/>
          </a:p>
        </p:txBody>
      </p:sp>
      <p:sp>
        <p:nvSpPr>
          <p:cNvPr id="48" name="TextBox 47"/>
          <p:cNvSpPr txBox="1"/>
          <p:nvPr/>
        </p:nvSpPr>
        <p:spPr>
          <a:xfrm>
            <a:off x="3810163" y="5502403"/>
            <a:ext cx="420308" cy="276999"/>
          </a:xfrm>
          <a:prstGeom prst="rect">
            <a:avLst/>
          </a:prstGeom>
          <a:noFill/>
        </p:spPr>
        <p:txBody>
          <a:bodyPr wrap="none" rtlCol="0">
            <a:spAutoFit/>
          </a:bodyPr>
          <a:lstStyle/>
          <a:p>
            <a:r>
              <a:rPr lang="nl-NL" sz="1200" dirty="0" smtClean="0"/>
              <a:t>100</a:t>
            </a:r>
            <a:endParaRPr lang="en-US" sz="1200" dirty="0"/>
          </a:p>
        </p:txBody>
      </p:sp>
      <p:sp>
        <p:nvSpPr>
          <p:cNvPr id="49" name="TextBox 48"/>
          <p:cNvSpPr txBox="1"/>
          <p:nvPr/>
        </p:nvSpPr>
        <p:spPr>
          <a:xfrm>
            <a:off x="3888711" y="5868640"/>
            <a:ext cx="341760" cy="276999"/>
          </a:xfrm>
          <a:prstGeom prst="rect">
            <a:avLst/>
          </a:prstGeom>
          <a:noFill/>
        </p:spPr>
        <p:txBody>
          <a:bodyPr wrap="none" rtlCol="0">
            <a:spAutoFit/>
          </a:bodyPr>
          <a:lstStyle/>
          <a:p>
            <a:r>
              <a:rPr lang="nl-NL" sz="1200" dirty="0" smtClean="0"/>
              <a:t>75</a:t>
            </a:r>
            <a:endParaRPr lang="en-US" sz="1200" dirty="0"/>
          </a:p>
        </p:txBody>
      </p:sp>
      <p:sp>
        <p:nvSpPr>
          <p:cNvPr id="50" name="TextBox 49"/>
          <p:cNvSpPr txBox="1"/>
          <p:nvPr/>
        </p:nvSpPr>
        <p:spPr>
          <a:xfrm>
            <a:off x="3888711" y="6234877"/>
            <a:ext cx="341760" cy="276999"/>
          </a:xfrm>
          <a:prstGeom prst="rect">
            <a:avLst/>
          </a:prstGeom>
          <a:noFill/>
        </p:spPr>
        <p:txBody>
          <a:bodyPr wrap="none" rtlCol="0">
            <a:spAutoFit/>
          </a:bodyPr>
          <a:lstStyle/>
          <a:p>
            <a:r>
              <a:rPr lang="nl-NL" sz="1200" dirty="0" smtClean="0"/>
              <a:t>50</a:t>
            </a:r>
            <a:endParaRPr lang="en-US" sz="1200" dirty="0"/>
          </a:p>
        </p:txBody>
      </p:sp>
      <p:sp>
        <p:nvSpPr>
          <p:cNvPr id="51" name="TextBox 50"/>
          <p:cNvSpPr txBox="1"/>
          <p:nvPr/>
        </p:nvSpPr>
        <p:spPr>
          <a:xfrm>
            <a:off x="3888711" y="6601114"/>
            <a:ext cx="341760" cy="276999"/>
          </a:xfrm>
          <a:prstGeom prst="rect">
            <a:avLst/>
          </a:prstGeom>
          <a:noFill/>
        </p:spPr>
        <p:txBody>
          <a:bodyPr wrap="none" rtlCol="0">
            <a:spAutoFit/>
          </a:bodyPr>
          <a:lstStyle/>
          <a:p>
            <a:r>
              <a:rPr lang="nl-NL" sz="1200" dirty="0" smtClean="0"/>
              <a:t>25</a:t>
            </a:r>
            <a:endParaRPr lang="en-US" sz="1200" dirty="0"/>
          </a:p>
        </p:txBody>
      </p:sp>
      <p:sp>
        <p:nvSpPr>
          <p:cNvPr id="52" name="TextBox 51"/>
          <p:cNvSpPr txBox="1"/>
          <p:nvPr/>
        </p:nvSpPr>
        <p:spPr>
          <a:xfrm>
            <a:off x="3967257" y="6967352"/>
            <a:ext cx="263214" cy="276999"/>
          </a:xfrm>
          <a:prstGeom prst="rect">
            <a:avLst/>
          </a:prstGeom>
          <a:noFill/>
        </p:spPr>
        <p:txBody>
          <a:bodyPr wrap="none" rtlCol="0">
            <a:spAutoFit/>
          </a:bodyPr>
          <a:lstStyle/>
          <a:p>
            <a:r>
              <a:rPr lang="nl-NL" sz="1200" dirty="0" smtClean="0"/>
              <a:t>0</a:t>
            </a:r>
            <a:endParaRPr lang="en-US" sz="1200" dirty="0"/>
          </a:p>
        </p:txBody>
      </p:sp>
      <p:sp>
        <p:nvSpPr>
          <p:cNvPr id="53" name="TextBox 52"/>
          <p:cNvSpPr txBox="1"/>
          <p:nvPr/>
        </p:nvSpPr>
        <p:spPr>
          <a:xfrm rot="16200000">
            <a:off x="3287079" y="6242648"/>
            <a:ext cx="1172309" cy="276999"/>
          </a:xfrm>
          <a:prstGeom prst="rect">
            <a:avLst/>
          </a:prstGeom>
          <a:noFill/>
        </p:spPr>
        <p:txBody>
          <a:bodyPr wrap="none" rtlCol="0">
            <a:spAutoFit/>
          </a:bodyPr>
          <a:lstStyle/>
          <a:p>
            <a:r>
              <a:rPr lang="nl-NL" sz="1200" dirty="0" smtClean="0"/>
              <a:t>% of </a:t>
            </a:r>
            <a:r>
              <a:rPr lang="nl-NL" sz="1200" dirty="0" err="1" smtClean="0"/>
              <a:t>population</a:t>
            </a:r>
            <a:endParaRPr lang="en-US" sz="1200" dirty="0"/>
          </a:p>
        </p:txBody>
      </p:sp>
      <p:sp>
        <p:nvSpPr>
          <p:cNvPr id="54" name="TextBox 53"/>
          <p:cNvSpPr txBox="1"/>
          <p:nvPr/>
        </p:nvSpPr>
        <p:spPr>
          <a:xfrm>
            <a:off x="3810163" y="7421368"/>
            <a:ext cx="420308" cy="276999"/>
          </a:xfrm>
          <a:prstGeom prst="rect">
            <a:avLst/>
          </a:prstGeom>
          <a:noFill/>
        </p:spPr>
        <p:txBody>
          <a:bodyPr wrap="none" rtlCol="0">
            <a:spAutoFit/>
          </a:bodyPr>
          <a:lstStyle/>
          <a:p>
            <a:r>
              <a:rPr lang="nl-NL" sz="1200" dirty="0" smtClean="0"/>
              <a:t>100</a:t>
            </a:r>
            <a:endParaRPr lang="en-US" sz="1200" dirty="0"/>
          </a:p>
        </p:txBody>
      </p:sp>
      <p:sp>
        <p:nvSpPr>
          <p:cNvPr id="55" name="TextBox 54"/>
          <p:cNvSpPr txBox="1"/>
          <p:nvPr/>
        </p:nvSpPr>
        <p:spPr>
          <a:xfrm>
            <a:off x="3888711" y="7787605"/>
            <a:ext cx="341760" cy="276999"/>
          </a:xfrm>
          <a:prstGeom prst="rect">
            <a:avLst/>
          </a:prstGeom>
          <a:noFill/>
        </p:spPr>
        <p:txBody>
          <a:bodyPr wrap="none" rtlCol="0">
            <a:spAutoFit/>
          </a:bodyPr>
          <a:lstStyle/>
          <a:p>
            <a:r>
              <a:rPr lang="nl-NL" sz="1200" dirty="0" smtClean="0"/>
              <a:t>75</a:t>
            </a:r>
            <a:endParaRPr lang="en-US" sz="1200" dirty="0"/>
          </a:p>
        </p:txBody>
      </p:sp>
      <p:sp>
        <p:nvSpPr>
          <p:cNvPr id="56" name="TextBox 55"/>
          <p:cNvSpPr txBox="1"/>
          <p:nvPr/>
        </p:nvSpPr>
        <p:spPr>
          <a:xfrm>
            <a:off x="3888711" y="8153842"/>
            <a:ext cx="341760" cy="276999"/>
          </a:xfrm>
          <a:prstGeom prst="rect">
            <a:avLst/>
          </a:prstGeom>
          <a:noFill/>
        </p:spPr>
        <p:txBody>
          <a:bodyPr wrap="none" rtlCol="0">
            <a:spAutoFit/>
          </a:bodyPr>
          <a:lstStyle/>
          <a:p>
            <a:r>
              <a:rPr lang="nl-NL" sz="1200" dirty="0" smtClean="0"/>
              <a:t>50</a:t>
            </a:r>
            <a:endParaRPr lang="en-US" sz="1200" dirty="0"/>
          </a:p>
        </p:txBody>
      </p:sp>
      <p:sp>
        <p:nvSpPr>
          <p:cNvPr id="57" name="TextBox 56"/>
          <p:cNvSpPr txBox="1"/>
          <p:nvPr/>
        </p:nvSpPr>
        <p:spPr>
          <a:xfrm>
            <a:off x="3888711" y="8520079"/>
            <a:ext cx="341760" cy="276999"/>
          </a:xfrm>
          <a:prstGeom prst="rect">
            <a:avLst/>
          </a:prstGeom>
          <a:noFill/>
        </p:spPr>
        <p:txBody>
          <a:bodyPr wrap="none" rtlCol="0">
            <a:spAutoFit/>
          </a:bodyPr>
          <a:lstStyle/>
          <a:p>
            <a:r>
              <a:rPr lang="nl-NL" sz="1200" dirty="0" smtClean="0"/>
              <a:t>25</a:t>
            </a:r>
            <a:endParaRPr lang="en-US" sz="1200" dirty="0"/>
          </a:p>
        </p:txBody>
      </p:sp>
      <p:sp>
        <p:nvSpPr>
          <p:cNvPr id="58" name="TextBox 57"/>
          <p:cNvSpPr txBox="1"/>
          <p:nvPr/>
        </p:nvSpPr>
        <p:spPr>
          <a:xfrm>
            <a:off x="3967257" y="8886317"/>
            <a:ext cx="263214" cy="276999"/>
          </a:xfrm>
          <a:prstGeom prst="rect">
            <a:avLst/>
          </a:prstGeom>
          <a:noFill/>
        </p:spPr>
        <p:txBody>
          <a:bodyPr wrap="none" rtlCol="0">
            <a:spAutoFit/>
          </a:bodyPr>
          <a:lstStyle/>
          <a:p>
            <a:r>
              <a:rPr lang="nl-NL" sz="1200" dirty="0" smtClean="0"/>
              <a:t>0</a:t>
            </a:r>
            <a:endParaRPr lang="en-US" sz="1200" dirty="0"/>
          </a:p>
        </p:txBody>
      </p:sp>
      <p:sp>
        <p:nvSpPr>
          <p:cNvPr id="59" name="TextBox 58"/>
          <p:cNvSpPr txBox="1"/>
          <p:nvPr/>
        </p:nvSpPr>
        <p:spPr>
          <a:xfrm rot="16200000">
            <a:off x="3286145" y="8161613"/>
            <a:ext cx="1172309" cy="276999"/>
          </a:xfrm>
          <a:prstGeom prst="rect">
            <a:avLst/>
          </a:prstGeom>
          <a:noFill/>
        </p:spPr>
        <p:txBody>
          <a:bodyPr wrap="none" rtlCol="0">
            <a:spAutoFit/>
          </a:bodyPr>
          <a:lstStyle/>
          <a:p>
            <a:r>
              <a:rPr lang="nl-NL" sz="1200" dirty="0" smtClean="0"/>
              <a:t>% of </a:t>
            </a:r>
            <a:r>
              <a:rPr lang="nl-NL" sz="1200" dirty="0" err="1" smtClean="0"/>
              <a:t>population</a:t>
            </a:r>
            <a:endParaRPr lang="en-US" sz="1200" dirty="0"/>
          </a:p>
        </p:txBody>
      </p:sp>
      <p:sp>
        <p:nvSpPr>
          <p:cNvPr id="60" name="TextBox 59"/>
          <p:cNvSpPr txBox="1"/>
          <p:nvPr/>
        </p:nvSpPr>
        <p:spPr>
          <a:xfrm>
            <a:off x="4852614" y="1363761"/>
            <a:ext cx="962123" cy="307777"/>
          </a:xfrm>
          <a:prstGeom prst="rect">
            <a:avLst/>
          </a:prstGeom>
          <a:noFill/>
        </p:spPr>
        <p:txBody>
          <a:bodyPr wrap="none" rtlCol="0">
            <a:spAutoFit/>
          </a:bodyPr>
          <a:lstStyle/>
          <a:p>
            <a:r>
              <a:rPr lang="nl-NL" sz="1400" dirty="0" smtClean="0"/>
              <a:t>CD4</a:t>
            </a:r>
            <a:r>
              <a:rPr lang="nl-NL" sz="1400" baseline="30000" dirty="0" smtClean="0"/>
              <a:t>+</a:t>
            </a:r>
            <a:r>
              <a:rPr lang="nl-NL" sz="1400" dirty="0" smtClean="0"/>
              <a:t> </a:t>
            </a:r>
            <a:r>
              <a:rPr lang="nl-NL" sz="1400" dirty="0" err="1" smtClean="0"/>
              <a:t>Lung</a:t>
            </a:r>
            <a:endParaRPr lang="nl-NL" sz="1400" dirty="0"/>
          </a:p>
        </p:txBody>
      </p:sp>
      <p:sp>
        <p:nvSpPr>
          <p:cNvPr id="61" name="TextBox 60"/>
          <p:cNvSpPr txBox="1"/>
          <p:nvPr/>
        </p:nvSpPr>
        <p:spPr>
          <a:xfrm>
            <a:off x="4852614" y="5339939"/>
            <a:ext cx="962123" cy="307777"/>
          </a:xfrm>
          <a:prstGeom prst="rect">
            <a:avLst/>
          </a:prstGeom>
          <a:noFill/>
        </p:spPr>
        <p:txBody>
          <a:bodyPr wrap="none" rtlCol="0">
            <a:spAutoFit/>
          </a:bodyPr>
          <a:lstStyle/>
          <a:p>
            <a:r>
              <a:rPr lang="nl-NL" sz="1400" dirty="0" smtClean="0"/>
              <a:t>CD8</a:t>
            </a:r>
            <a:r>
              <a:rPr lang="nl-NL" sz="1400" baseline="30000" dirty="0" smtClean="0"/>
              <a:t>+</a:t>
            </a:r>
            <a:r>
              <a:rPr lang="nl-NL" sz="1400" dirty="0" smtClean="0"/>
              <a:t> </a:t>
            </a:r>
            <a:r>
              <a:rPr lang="nl-NL" sz="1400" dirty="0" err="1" smtClean="0"/>
              <a:t>Lung</a:t>
            </a:r>
            <a:endParaRPr lang="nl-NL" sz="1400" dirty="0"/>
          </a:p>
        </p:txBody>
      </p:sp>
      <p:sp>
        <p:nvSpPr>
          <p:cNvPr id="62" name="TextBox 61"/>
          <p:cNvSpPr txBox="1"/>
          <p:nvPr/>
        </p:nvSpPr>
        <p:spPr>
          <a:xfrm>
            <a:off x="4791668" y="3396736"/>
            <a:ext cx="1084015" cy="307777"/>
          </a:xfrm>
          <a:prstGeom prst="rect">
            <a:avLst/>
          </a:prstGeom>
          <a:noFill/>
        </p:spPr>
        <p:txBody>
          <a:bodyPr wrap="none" rtlCol="0">
            <a:spAutoFit/>
          </a:bodyPr>
          <a:lstStyle/>
          <a:p>
            <a:r>
              <a:rPr lang="nl-NL" sz="1400" dirty="0" smtClean="0"/>
              <a:t>CD4</a:t>
            </a:r>
            <a:r>
              <a:rPr lang="nl-NL" sz="1400" baseline="30000" dirty="0" smtClean="0"/>
              <a:t>+</a:t>
            </a:r>
            <a:r>
              <a:rPr lang="nl-NL" sz="1400" dirty="0" smtClean="0"/>
              <a:t> Tumor</a:t>
            </a:r>
            <a:endParaRPr lang="nl-NL" sz="1400" dirty="0"/>
          </a:p>
        </p:txBody>
      </p:sp>
      <p:sp>
        <p:nvSpPr>
          <p:cNvPr id="63" name="TextBox 62"/>
          <p:cNvSpPr txBox="1"/>
          <p:nvPr/>
        </p:nvSpPr>
        <p:spPr>
          <a:xfrm>
            <a:off x="4791668" y="7244351"/>
            <a:ext cx="1084015" cy="307777"/>
          </a:xfrm>
          <a:prstGeom prst="rect">
            <a:avLst/>
          </a:prstGeom>
          <a:noFill/>
        </p:spPr>
        <p:txBody>
          <a:bodyPr wrap="none" rtlCol="0">
            <a:spAutoFit/>
          </a:bodyPr>
          <a:lstStyle/>
          <a:p>
            <a:r>
              <a:rPr lang="nl-NL" sz="1400" dirty="0" smtClean="0"/>
              <a:t>CD8</a:t>
            </a:r>
            <a:r>
              <a:rPr lang="nl-NL" sz="1400" baseline="30000" dirty="0" smtClean="0"/>
              <a:t>+</a:t>
            </a:r>
            <a:r>
              <a:rPr lang="nl-NL" sz="1400" dirty="0" smtClean="0"/>
              <a:t> Tumor</a:t>
            </a:r>
            <a:endParaRPr lang="nl-NL" sz="1400" dirty="0"/>
          </a:p>
        </p:txBody>
      </p:sp>
      <p:sp>
        <p:nvSpPr>
          <p:cNvPr id="65" name="TextBox 64"/>
          <p:cNvSpPr txBox="1"/>
          <p:nvPr/>
        </p:nvSpPr>
        <p:spPr>
          <a:xfrm>
            <a:off x="3606925" y="1449436"/>
            <a:ext cx="309700" cy="369332"/>
          </a:xfrm>
          <a:prstGeom prst="rect">
            <a:avLst/>
          </a:prstGeom>
          <a:noFill/>
        </p:spPr>
        <p:txBody>
          <a:bodyPr wrap="none" rtlCol="0">
            <a:spAutoFit/>
          </a:bodyPr>
          <a:lstStyle/>
          <a:p>
            <a:r>
              <a:rPr lang="nl-NL" dirty="0" smtClean="0"/>
              <a:t>C</a:t>
            </a:r>
            <a:endParaRPr lang="nl-NL" dirty="0"/>
          </a:p>
        </p:txBody>
      </p:sp>
      <p:sp>
        <p:nvSpPr>
          <p:cNvPr id="66" name="TextBox 65"/>
          <p:cNvSpPr txBox="1"/>
          <p:nvPr/>
        </p:nvSpPr>
        <p:spPr>
          <a:xfrm>
            <a:off x="3606925" y="5258121"/>
            <a:ext cx="327334" cy="369332"/>
          </a:xfrm>
          <a:prstGeom prst="rect">
            <a:avLst/>
          </a:prstGeom>
          <a:noFill/>
        </p:spPr>
        <p:txBody>
          <a:bodyPr wrap="none" rtlCol="0">
            <a:spAutoFit/>
          </a:bodyPr>
          <a:lstStyle/>
          <a:p>
            <a:r>
              <a:rPr lang="nl-NL" dirty="0" smtClean="0"/>
              <a:t>D</a:t>
            </a:r>
            <a:endParaRPr lang="nl-NL" dirty="0"/>
          </a:p>
        </p:txBody>
      </p:sp>
      <p:sp>
        <p:nvSpPr>
          <p:cNvPr id="64" name="TextBox 63"/>
          <p:cNvSpPr txBox="1"/>
          <p:nvPr/>
        </p:nvSpPr>
        <p:spPr>
          <a:xfrm rot="16200000">
            <a:off x="6429251" y="1424362"/>
            <a:ext cx="377026" cy="200055"/>
          </a:xfrm>
          <a:prstGeom prst="rect">
            <a:avLst/>
          </a:prstGeom>
          <a:noFill/>
        </p:spPr>
        <p:txBody>
          <a:bodyPr wrap="none" rtlCol="0">
            <a:spAutoFit/>
          </a:bodyPr>
          <a:lstStyle/>
          <a:p>
            <a:r>
              <a:rPr lang="nl-NL" sz="700" dirty="0" smtClean="0"/>
              <a:t>CD27</a:t>
            </a:r>
            <a:endParaRPr lang="nl-NL" sz="700" dirty="0"/>
          </a:p>
        </p:txBody>
      </p:sp>
      <p:sp>
        <p:nvSpPr>
          <p:cNvPr id="67" name="TextBox 66"/>
          <p:cNvSpPr txBox="1"/>
          <p:nvPr/>
        </p:nvSpPr>
        <p:spPr>
          <a:xfrm rot="16200000">
            <a:off x="6456726" y="1374669"/>
            <a:ext cx="476412" cy="200055"/>
          </a:xfrm>
          <a:prstGeom prst="rect">
            <a:avLst/>
          </a:prstGeom>
          <a:noFill/>
        </p:spPr>
        <p:txBody>
          <a:bodyPr wrap="none" rtlCol="0">
            <a:spAutoFit/>
          </a:bodyPr>
          <a:lstStyle/>
          <a:p>
            <a:r>
              <a:rPr lang="nl-NL" sz="700" dirty="0" smtClean="0"/>
              <a:t>CD45RA</a:t>
            </a:r>
            <a:endParaRPr lang="nl-NL" sz="700" dirty="0"/>
          </a:p>
        </p:txBody>
      </p:sp>
      <p:sp>
        <p:nvSpPr>
          <p:cNvPr id="68" name="TextBox 67"/>
          <p:cNvSpPr txBox="1"/>
          <p:nvPr/>
        </p:nvSpPr>
        <p:spPr>
          <a:xfrm rot="16200000">
            <a:off x="6583587" y="1424362"/>
            <a:ext cx="377026" cy="200055"/>
          </a:xfrm>
          <a:prstGeom prst="rect">
            <a:avLst/>
          </a:prstGeom>
          <a:noFill/>
        </p:spPr>
        <p:txBody>
          <a:bodyPr wrap="none" rtlCol="0">
            <a:spAutoFit/>
          </a:bodyPr>
          <a:lstStyle/>
          <a:p>
            <a:r>
              <a:rPr lang="nl-NL" sz="700" dirty="0" smtClean="0"/>
              <a:t>CD28</a:t>
            </a:r>
            <a:endParaRPr lang="nl-NL" sz="700" dirty="0"/>
          </a:p>
        </p:txBody>
      </p:sp>
      <p:sp>
        <p:nvSpPr>
          <p:cNvPr id="72" name="TextBox 71"/>
          <p:cNvSpPr txBox="1"/>
          <p:nvPr/>
        </p:nvSpPr>
        <p:spPr>
          <a:xfrm rot="16200000">
            <a:off x="6429250" y="3388844"/>
            <a:ext cx="377026" cy="200055"/>
          </a:xfrm>
          <a:prstGeom prst="rect">
            <a:avLst/>
          </a:prstGeom>
          <a:noFill/>
        </p:spPr>
        <p:txBody>
          <a:bodyPr wrap="none" rtlCol="0">
            <a:spAutoFit/>
          </a:bodyPr>
          <a:lstStyle/>
          <a:p>
            <a:r>
              <a:rPr lang="nl-NL" sz="700" dirty="0" smtClean="0"/>
              <a:t>CD27</a:t>
            </a:r>
            <a:endParaRPr lang="nl-NL" sz="700" dirty="0"/>
          </a:p>
        </p:txBody>
      </p:sp>
      <p:sp>
        <p:nvSpPr>
          <p:cNvPr id="73" name="TextBox 72"/>
          <p:cNvSpPr txBox="1"/>
          <p:nvPr/>
        </p:nvSpPr>
        <p:spPr>
          <a:xfrm rot="16200000">
            <a:off x="6456725" y="3339151"/>
            <a:ext cx="476412" cy="200055"/>
          </a:xfrm>
          <a:prstGeom prst="rect">
            <a:avLst/>
          </a:prstGeom>
          <a:noFill/>
        </p:spPr>
        <p:txBody>
          <a:bodyPr wrap="none" rtlCol="0">
            <a:spAutoFit/>
          </a:bodyPr>
          <a:lstStyle/>
          <a:p>
            <a:r>
              <a:rPr lang="nl-NL" sz="700" dirty="0" smtClean="0"/>
              <a:t>CD45RA</a:t>
            </a:r>
            <a:endParaRPr lang="nl-NL" sz="700" dirty="0"/>
          </a:p>
        </p:txBody>
      </p:sp>
      <p:sp>
        <p:nvSpPr>
          <p:cNvPr id="74" name="TextBox 73"/>
          <p:cNvSpPr txBox="1"/>
          <p:nvPr/>
        </p:nvSpPr>
        <p:spPr>
          <a:xfrm rot="16200000">
            <a:off x="6583586" y="3388844"/>
            <a:ext cx="377026" cy="200055"/>
          </a:xfrm>
          <a:prstGeom prst="rect">
            <a:avLst/>
          </a:prstGeom>
          <a:noFill/>
        </p:spPr>
        <p:txBody>
          <a:bodyPr wrap="none" rtlCol="0">
            <a:spAutoFit/>
          </a:bodyPr>
          <a:lstStyle/>
          <a:p>
            <a:r>
              <a:rPr lang="nl-NL" sz="700" dirty="0" smtClean="0"/>
              <a:t>CD28</a:t>
            </a:r>
            <a:endParaRPr lang="nl-NL" sz="700" dirty="0"/>
          </a:p>
        </p:txBody>
      </p:sp>
      <p:sp>
        <p:nvSpPr>
          <p:cNvPr id="75" name="TextBox 74"/>
          <p:cNvSpPr txBox="1"/>
          <p:nvPr/>
        </p:nvSpPr>
        <p:spPr>
          <a:xfrm rot="16200000">
            <a:off x="6429251" y="5319727"/>
            <a:ext cx="377026" cy="200055"/>
          </a:xfrm>
          <a:prstGeom prst="rect">
            <a:avLst/>
          </a:prstGeom>
          <a:noFill/>
        </p:spPr>
        <p:txBody>
          <a:bodyPr wrap="none" rtlCol="0">
            <a:spAutoFit/>
          </a:bodyPr>
          <a:lstStyle/>
          <a:p>
            <a:r>
              <a:rPr lang="nl-NL" sz="700" dirty="0" smtClean="0"/>
              <a:t>CD27</a:t>
            </a:r>
            <a:endParaRPr lang="nl-NL" sz="700" dirty="0"/>
          </a:p>
        </p:txBody>
      </p:sp>
      <p:sp>
        <p:nvSpPr>
          <p:cNvPr id="76" name="TextBox 75"/>
          <p:cNvSpPr txBox="1"/>
          <p:nvPr/>
        </p:nvSpPr>
        <p:spPr>
          <a:xfrm rot="16200000">
            <a:off x="6456726" y="5270034"/>
            <a:ext cx="476412" cy="200055"/>
          </a:xfrm>
          <a:prstGeom prst="rect">
            <a:avLst/>
          </a:prstGeom>
          <a:noFill/>
        </p:spPr>
        <p:txBody>
          <a:bodyPr wrap="none" rtlCol="0">
            <a:spAutoFit/>
          </a:bodyPr>
          <a:lstStyle/>
          <a:p>
            <a:r>
              <a:rPr lang="nl-NL" sz="700" dirty="0" smtClean="0"/>
              <a:t>CD45RA</a:t>
            </a:r>
            <a:endParaRPr lang="nl-NL" sz="700" dirty="0"/>
          </a:p>
        </p:txBody>
      </p:sp>
      <p:sp>
        <p:nvSpPr>
          <p:cNvPr id="77" name="TextBox 76"/>
          <p:cNvSpPr txBox="1"/>
          <p:nvPr/>
        </p:nvSpPr>
        <p:spPr>
          <a:xfrm rot="16200000">
            <a:off x="6583587" y="5319727"/>
            <a:ext cx="377026" cy="200055"/>
          </a:xfrm>
          <a:prstGeom prst="rect">
            <a:avLst/>
          </a:prstGeom>
          <a:noFill/>
        </p:spPr>
        <p:txBody>
          <a:bodyPr wrap="none" rtlCol="0">
            <a:spAutoFit/>
          </a:bodyPr>
          <a:lstStyle/>
          <a:p>
            <a:r>
              <a:rPr lang="nl-NL" sz="700" dirty="0" smtClean="0"/>
              <a:t>CD28</a:t>
            </a:r>
            <a:endParaRPr lang="nl-NL" sz="700" dirty="0"/>
          </a:p>
        </p:txBody>
      </p:sp>
      <p:sp>
        <p:nvSpPr>
          <p:cNvPr id="78" name="TextBox 77"/>
          <p:cNvSpPr txBox="1"/>
          <p:nvPr/>
        </p:nvSpPr>
        <p:spPr>
          <a:xfrm rot="16200000">
            <a:off x="6423322" y="7248324"/>
            <a:ext cx="377026" cy="200055"/>
          </a:xfrm>
          <a:prstGeom prst="rect">
            <a:avLst/>
          </a:prstGeom>
          <a:noFill/>
        </p:spPr>
        <p:txBody>
          <a:bodyPr wrap="none" rtlCol="0">
            <a:spAutoFit/>
          </a:bodyPr>
          <a:lstStyle/>
          <a:p>
            <a:r>
              <a:rPr lang="nl-NL" sz="700" dirty="0" smtClean="0"/>
              <a:t>CD27</a:t>
            </a:r>
            <a:endParaRPr lang="nl-NL" sz="700" dirty="0"/>
          </a:p>
        </p:txBody>
      </p:sp>
      <p:sp>
        <p:nvSpPr>
          <p:cNvPr id="79" name="TextBox 78"/>
          <p:cNvSpPr txBox="1"/>
          <p:nvPr/>
        </p:nvSpPr>
        <p:spPr>
          <a:xfrm rot="16200000">
            <a:off x="6450797" y="7198631"/>
            <a:ext cx="476412" cy="200055"/>
          </a:xfrm>
          <a:prstGeom prst="rect">
            <a:avLst/>
          </a:prstGeom>
          <a:noFill/>
        </p:spPr>
        <p:txBody>
          <a:bodyPr wrap="none" rtlCol="0">
            <a:spAutoFit/>
          </a:bodyPr>
          <a:lstStyle/>
          <a:p>
            <a:r>
              <a:rPr lang="nl-NL" sz="700" dirty="0" smtClean="0"/>
              <a:t>CD45RA</a:t>
            </a:r>
            <a:endParaRPr lang="nl-NL" sz="700" dirty="0"/>
          </a:p>
        </p:txBody>
      </p:sp>
      <p:sp>
        <p:nvSpPr>
          <p:cNvPr id="80" name="TextBox 79"/>
          <p:cNvSpPr txBox="1"/>
          <p:nvPr/>
        </p:nvSpPr>
        <p:spPr>
          <a:xfrm rot="16200000">
            <a:off x="6577658" y="7248324"/>
            <a:ext cx="377026" cy="200055"/>
          </a:xfrm>
          <a:prstGeom prst="rect">
            <a:avLst/>
          </a:prstGeom>
          <a:noFill/>
        </p:spPr>
        <p:txBody>
          <a:bodyPr wrap="none" rtlCol="0">
            <a:spAutoFit/>
          </a:bodyPr>
          <a:lstStyle/>
          <a:p>
            <a:r>
              <a:rPr lang="nl-NL" sz="700" dirty="0" smtClean="0"/>
              <a:t>CD28</a:t>
            </a:r>
            <a:endParaRPr lang="nl-NL" sz="700" dirty="0"/>
          </a:p>
        </p:txBody>
      </p:sp>
      <p:sp>
        <p:nvSpPr>
          <p:cNvPr id="71" name="TextBox 70"/>
          <p:cNvSpPr txBox="1"/>
          <p:nvPr/>
        </p:nvSpPr>
        <p:spPr>
          <a:xfrm>
            <a:off x="1049352" y="1942856"/>
            <a:ext cx="300082" cy="230832"/>
          </a:xfrm>
          <a:prstGeom prst="rect">
            <a:avLst/>
          </a:prstGeom>
          <a:noFill/>
        </p:spPr>
        <p:txBody>
          <a:bodyPr wrap="none" rtlCol="0">
            <a:spAutoFit/>
          </a:bodyPr>
          <a:lstStyle/>
          <a:p>
            <a:r>
              <a:rPr lang="nl-NL" sz="900" dirty="0" smtClean="0"/>
              <a:t>56</a:t>
            </a:r>
            <a:endParaRPr lang="nl-NL" sz="900" dirty="0"/>
          </a:p>
        </p:txBody>
      </p:sp>
      <p:sp>
        <p:nvSpPr>
          <p:cNvPr id="81" name="TextBox 80"/>
          <p:cNvSpPr txBox="1"/>
          <p:nvPr/>
        </p:nvSpPr>
        <p:spPr>
          <a:xfrm>
            <a:off x="1828800" y="1950218"/>
            <a:ext cx="700833" cy="230832"/>
          </a:xfrm>
          <a:prstGeom prst="rect">
            <a:avLst/>
          </a:prstGeom>
          <a:noFill/>
        </p:spPr>
        <p:txBody>
          <a:bodyPr wrap="none" rtlCol="0">
            <a:spAutoFit/>
          </a:bodyPr>
          <a:lstStyle/>
          <a:p>
            <a:r>
              <a:rPr lang="nl-NL" sz="900" dirty="0" smtClean="0"/>
              <a:t>3 (CD103+)</a:t>
            </a:r>
            <a:endParaRPr lang="nl-NL" sz="900" dirty="0"/>
          </a:p>
        </p:txBody>
      </p:sp>
      <p:sp>
        <p:nvSpPr>
          <p:cNvPr id="82" name="TextBox 81"/>
          <p:cNvSpPr txBox="1"/>
          <p:nvPr/>
        </p:nvSpPr>
        <p:spPr>
          <a:xfrm>
            <a:off x="1828800" y="2157242"/>
            <a:ext cx="643125" cy="230832"/>
          </a:xfrm>
          <a:prstGeom prst="rect">
            <a:avLst/>
          </a:prstGeom>
          <a:noFill/>
        </p:spPr>
        <p:txBody>
          <a:bodyPr wrap="none" rtlCol="0">
            <a:spAutoFit/>
          </a:bodyPr>
          <a:lstStyle/>
          <a:p>
            <a:r>
              <a:rPr lang="nl-NL" sz="900" dirty="0" smtClean="0"/>
              <a:t>4 (CD69+)</a:t>
            </a:r>
            <a:endParaRPr lang="nl-NL" sz="900" dirty="0"/>
          </a:p>
        </p:txBody>
      </p:sp>
      <p:sp>
        <p:nvSpPr>
          <p:cNvPr id="83" name="TextBox 82"/>
          <p:cNvSpPr txBox="1"/>
          <p:nvPr/>
        </p:nvSpPr>
        <p:spPr>
          <a:xfrm>
            <a:off x="1828800" y="2364265"/>
            <a:ext cx="620683" cy="230832"/>
          </a:xfrm>
          <a:prstGeom prst="rect">
            <a:avLst/>
          </a:prstGeom>
          <a:noFill/>
        </p:spPr>
        <p:txBody>
          <a:bodyPr wrap="none" rtlCol="0">
            <a:spAutoFit/>
          </a:bodyPr>
          <a:lstStyle/>
          <a:p>
            <a:r>
              <a:rPr lang="nl-NL" sz="900" dirty="0" smtClean="0"/>
              <a:t>2 (CD69-)</a:t>
            </a:r>
            <a:endParaRPr lang="nl-NL" sz="900" dirty="0"/>
          </a:p>
        </p:txBody>
      </p:sp>
      <p:sp>
        <p:nvSpPr>
          <p:cNvPr id="84" name="TextBox 83"/>
          <p:cNvSpPr txBox="1"/>
          <p:nvPr/>
        </p:nvSpPr>
        <p:spPr>
          <a:xfrm>
            <a:off x="1085535" y="3085082"/>
            <a:ext cx="242374" cy="230832"/>
          </a:xfrm>
          <a:prstGeom prst="rect">
            <a:avLst/>
          </a:prstGeom>
          <a:noFill/>
        </p:spPr>
        <p:txBody>
          <a:bodyPr wrap="none" rtlCol="0">
            <a:spAutoFit/>
          </a:bodyPr>
          <a:lstStyle/>
          <a:p>
            <a:r>
              <a:rPr lang="nl-NL" sz="900" dirty="0"/>
              <a:t>8</a:t>
            </a:r>
          </a:p>
        </p:txBody>
      </p:sp>
      <p:sp>
        <p:nvSpPr>
          <p:cNvPr id="85" name="TextBox 84"/>
          <p:cNvSpPr txBox="1"/>
          <p:nvPr/>
        </p:nvSpPr>
        <p:spPr>
          <a:xfrm>
            <a:off x="1828800" y="3096356"/>
            <a:ext cx="726481" cy="230832"/>
          </a:xfrm>
          <a:prstGeom prst="rect">
            <a:avLst/>
          </a:prstGeom>
          <a:noFill/>
        </p:spPr>
        <p:txBody>
          <a:bodyPr wrap="none" rtlCol="0">
            <a:spAutoFit/>
          </a:bodyPr>
          <a:lstStyle/>
          <a:p>
            <a:r>
              <a:rPr lang="nl-NL" sz="900" dirty="0" smtClean="0"/>
              <a:t>5 (CD103+)</a:t>
            </a:r>
            <a:endParaRPr lang="nl-NL" sz="900" dirty="0"/>
          </a:p>
        </p:txBody>
      </p:sp>
      <p:sp>
        <p:nvSpPr>
          <p:cNvPr id="86" name="TextBox 85"/>
          <p:cNvSpPr txBox="1"/>
          <p:nvPr/>
        </p:nvSpPr>
        <p:spPr>
          <a:xfrm>
            <a:off x="1828800" y="3303380"/>
            <a:ext cx="643125" cy="230832"/>
          </a:xfrm>
          <a:prstGeom prst="rect">
            <a:avLst/>
          </a:prstGeom>
          <a:noFill/>
        </p:spPr>
        <p:txBody>
          <a:bodyPr wrap="none" rtlCol="0">
            <a:spAutoFit/>
          </a:bodyPr>
          <a:lstStyle/>
          <a:p>
            <a:r>
              <a:rPr lang="nl-NL" sz="900" dirty="0" smtClean="0"/>
              <a:t>2 (CD69+)</a:t>
            </a:r>
            <a:endParaRPr lang="nl-NL" sz="900" dirty="0"/>
          </a:p>
        </p:txBody>
      </p:sp>
      <p:sp>
        <p:nvSpPr>
          <p:cNvPr id="87" name="TextBox 86"/>
          <p:cNvSpPr txBox="1"/>
          <p:nvPr/>
        </p:nvSpPr>
        <p:spPr>
          <a:xfrm>
            <a:off x="1828800" y="3510403"/>
            <a:ext cx="620683" cy="230832"/>
          </a:xfrm>
          <a:prstGeom prst="rect">
            <a:avLst/>
          </a:prstGeom>
          <a:noFill/>
        </p:spPr>
        <p:txBody>
          <a:bodyPr wrap="none" rtlCol="0">
            <a:spAutoFit/>
          </a:bodyPr>
          <a:lstStyle/>
          <a:p>
            <a:r>
              <a:rPr lang="nl-NL" sz="900" dirty="0" smtClean="0"/>
              <a:t>2 (CD69-)</a:t>
            </a:r>
            <a:endParaRPr lang="nl-NL" sz="900" dirty="0"/>
          </a:p>
        </p:txBody>
      </p:sp>
      <p:sp>
        <p:nvSpPr>
          <p:cNvPr id="88" name="TextBox 87"/>
          <p:cNvSpPr txBox="1"/>
          <p:nvPr/>
        </p:nvSpPr>
        <p:spPr>
          <a:xfrm>
            <a:off x="2953308" y="1950218"/>
            <a:ext cx="700833" cy="230832"/>
          </a:xfrm>
          <a:prstGeom prst="rect">
            <a:avLst/>
          </a:prstGeom>
          <a:noFill/>
        </p:spPr>
        <p:txBody>
          <a:bodyPr wrap="none" rtlCol="0">
            <a:spAutoFit/>
          </a:bodyPr>
          <a:lstStyle/>
          <a:p>
            <a:r>
              <a:rPr lang="nl-NL" sz="900" dirty="0" smtClean="0"/>
              <a:t>5 (CD103+)</a:t>
            </a:r>
            <a:endParaRPr lang="nl-NL" sz="900" dirty="0"/>
          </a:p>
        </p:txBody>
      </p:sp>
      <p:sp>
        <p:nvSpPr>
          <p:cNvPr id="89" name="TextBox 88"/>
          <p:cNvSpPr txBox="1"/>
          <p:nvPr/>
        </p:nvSpPr>
        <p:spPr>
          <a:xfrm>
            <a:off x="2895600" y="2157242"/>
            <a:ext cx="665567" cy="230832"/>
          </a:xfrm>
          <a:prstGeom prst="rect">
            <a:avLst/>
          </a:prstGeom>
          <a:noFill/>
        </p:spPr>
        <p:txBody>
          <a:bodyPr wrap="none" rtlCol="0">
            <a:spAutoFit/>
          </a:bodyPr>
          <a:lstStyle/>
          <a:p>
            <a:r>
              <a:rPr lang="nl-NL" sz="900" dirty="0" smtClean="0"/>
              <a:t>12 (CD69+</a:t>
            </a:r>
            <a:endParaRPr lang="nl-NL" sz="900" dirty="0"/>
          </a:p>
        </p:txBody>
      </p:sp>
      <p:sp>
        <p:nvSpPr>
          <p:cNvPr id="90" name="TextBox 89"/>
          <p:cNvSpPr txBox="1"/>
          <p:nvPr/>
        </p:nvSpPr>
        <p:spPr>
          <a:xfrm>
            <a:off x="2895600" y="2364265"/>
            <a:ext cx="678391" cy="230832"/>
          </a:xfrm>
          <a:prstGeom prst="rect">
            <a:avLst/>
          </a:prstGeom>
          <a:noFill/>
        </p:spPr>
        <p:txBody>
          <a:bodyPr wrap="none" rtlCol="0">
            <a:spAutoFit/>
          </a:bodyPr>
          <a:lstStyle/>
          <a:p>
            <a:r>
              <a:rPr lang="nl-NL" sz="900" dirty="0" smtClean="0"/>
              <a:t>15 (CD69-)</a:t>
            </a:r>
            <a:endParaRPr lang="nl-NL" sz="900" dirty="0"/>
          </a:p>
        </p:txBody>
      </p:sp>
      <p:sp>
        <p:nvSpPr>
          <p:cNvPr id="91" name="TextBox 90"/>
          <p:cNvSpPr txBox="1"/>
          <p:nvPr/>
        </p:nvSpPr>
        <p:spPr>
          <a:xfrm>
            <a:off x="2956560" y="3107866"/>
            <a:ext cx="700833" cy="230832"/>
          </a:xfrm>
          <a:prstGeom prst="rect">
            <a:avLst/>
          </a:prstGeom>
          <a:noFill/>
        </p:spPr>
        <p:txBody>
          <a:bodyPr wrap="none" rtlCol="0">
            <a:spAutoFit/>
          </a:bodyPr>
          <a:lstStyle/>
          <a:p>
            <a:r>
              <a:rPr lang="nl-NL" sz="900" dirty="0" smtClean="0"/>
              <a:t>4 (CD103+)</a:t>
            </a:r>
            <a:endParaRPr lang="nl-NL" sz="900" dirty="0"/>
          </a:p>
        </p:txBody>
      </p:sp>
      <p:sp>
        <p:nvSpPr>
          <p:cNvPr id="92" name="TextBox 91"/>
          <p:cNvSpPr txBox="1"/>
          <p:nvPr/>
        </p:nvSpPr>
        <p:spPr>
          <a:xfrm>
            <a:off x="2956560" y="3314890"/>
            <a:ext cx="643125" cy="230832"/>
          </a:xfrm>
          <a:prstGeom prst="rect">
            <a:avLst/>
          </a:prstGeom>
          <a:noFill/>
        </p:spPr>
        <p:txBody>
          <a:bodyPr wrap="none" rtlCol="0">
            <a:spAutoFit/>
          </a:bodyPr>
          <a:lstStyle/>
          <a:p>
            <a:r>
              <a:rPr lang="nl-NL" sz="900" dirty="0" smtClean="0"/>
              <a:t>5 (CD69+)</a:t>
            </a:r>
            <a:endParaRPr lang="nl-NL" sz="900" dirty="0"/>
          </a:p>
        </p:txBody>
      </p:sp>
      <p:sp>
        <p:nvSpPr>
          <p:cNvPr id="93" name="TextBox 92"/>
          <p:cNvSpPr txBox="1"/>
          <p:nvPr/>
        </p:nvSpPr>
        <p:spPr>
          <a:xfrm>
            <a:off x="2956560" y="3521913"/>
            <a:ext cx="620683" cy="230832"/>
          </a:xfrm>
          <a:prstGeom prst="rect">
            <a:avLst/>
          </a:prstGeom>
          <a:noFill/>
        </p:spPr>
        <p:txBody>
          <a:bodyPr wrap="none" rtlCol="0">
            <a:spAutoFit/>
          </a:bodyPr>
          <a:lstStyle/>
          <a:p>
            <a:r>
              <a:rPr lang="nl-NL" sz="900" dirty="0" smtClean="0"/>
              <a:t>8 (CD69-)</a:t>
            </a:r>
            <a:endParaRPr lang="nl-NL" sz="900" dirty="0"/>
          </a:p>
        </p:txBody>
      </p:sp>
    </p:spTree>
    <p:extLst>
      <p:ext uri="{BB962C8B-B14F-4D97-AF65-F5344CB8AC3E}">
        <p14:creationId xmlns:p14="http://schemas.microsoft.com/office/powerpoint/2010/main" val="5147220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6858000" cy="769441"/>
          </a:xfrm>
          <a:prstGeom prst="rect">
            <a:avLst/>
          </a:prstGeom>
          <a:noFill/>
        </p:spPr>
        <p:txBody>
          <a:bodyPr wrap="square" rtlCol="0">
            <a:spAutoFit/>
          </a:bodyPr>
          <a:lstStyle/>
          <a:p>
            <a:r>
              <a:rPr lang="en-US" sz="1400" dirty="0" smtClean="0">
                <a:latin typeface="Arial" panose="020B0604020202020204" pitchFamily="34" charset="0"/>
                <a:cs typeface="Arial" panose="020B0604020202020204" pitchFamily="34" charset="0"/>
              </a:rPr>
              <a:t>Supplementary Figure 3:</a:t>
            </a:r>
          </a:p>
          <a:p>
            <a:pPr algn="just"/>
            <a:r>
              <a:rPr lang="en-US" sz="1000" dirty="0" smtClean="0">
                <a:latin typeface="Arial" panose="020B0604020202020204" pitchFamily="34" charset="0"/>
                <a:cs typeface="Arial" panose="020B0604020202020204" pitchFamily="34" charset="0"/>
              </a:rPr>
              <a:t>(A) T-bet geometric mean fluorescence intensity (</a:t>
            </a:r>
            <a:r>
              <a:rPr lang="en-US" sz="1000" dirty="0" err="1" smtClean="0">
                <a:latin typeface="Arial" panose="020B0604020202020204" pitchFamily="34" charset="0"/>
                <a:cs typeface="Arial" panose="020B0604020202020204" pitchFamily="34" charset="0"/>
              </a:rPr>
              <a:t>GeoMean</a:t>
            </a:r>
            <a:r>
              <a:rPr lang="en-US" sz="1000" dirty="0" smtClean="0">
                <a:latin typeface="Arial" panose="020B0604020202020204" pitchFamily="34" charset="0"/>
                <a:cs typeface="Arial" panose="020B0604020202020204" pitchFamily="34" charset="0"/>
              </a:rPr>
              <a:t>) and </a:t>
            </a:r>
            <a:r>
              <a:rPr lang="en-US" sz="1000" dirty="0" err="1" smtClean="0">
                <a:latin typeface="Arial" panose="020B0604020202020204" pitchFamily="34" charset="0"/>
                <a:cs typeface="Arial" panose="020B0604020202020204" pitchFamily="34" charset="0"/>
              </a:rPr>
              <a:t>Eomes</a:t>
            </a:r>
            <a:r>
              <a:rPr lang="en-US" sz="1000" dirty="0" smtClean="0">
                <a:latin typeface="Arial" panose="020B0604020202020204" pitchFamily="34" charset="0"/>
                <a:cs typeface="Arial" panose="020B0604020202020204" pitchFamily="34" charset="0"/>
              </a:rPr>
              <a:t> expression in naive and effector blood T cells. (B) Co-expression of CD27 and T-bet and CD27 and </a:t>
            </a:r>
            <a:r>
              <a:rPr lang="en-US" sz="1000" dirty="0" err="1" smtClean="0">
                <a:latin typeface="Arial" panose="020B0604020202020204" pitchFamily="34" charset="0"/>
                <a:cs typeface="Arial" panose="020B0604020202020204" pitchFamily="34" charset="0"/>
              </a:rPr>
              <a:t>Eomes</a:t>
            </a:r>
            <a:r>
              <a:rPr lang="en-US" sz="1000" dirty="0" smtClean="0">
                <a:latin typeface="Arial" panose="020B0604020202020204" pitchFamily="34" charset="0"/>
                <a:cs typeface="Arial" panose="020B0604020202020204" pitchFamily="34" charset="0"/>
              </a:rPr>
              <a:t> on TILs. (C) Frequencies </a:t>
            </a:r>
            <a:r>
              <a:rPr lang="en-US" sz="1000" dirty="0">
                <a:latin typeface="Arial" panose="020B0604020202020204" pitchFamily="34" charset="0"/>
                <a:cs typeface="Arial" panose="020B0604020202020204" pitchFamily="34" charset="0"/>
              </a:rPr>
              <a:t>of </a:t>
            </a:r>
            <a:r>
              <a:rPr lang="en-US" sz="1000" dirty="0" err="1">
                <a:latin typeface="Arial" panose="020B0604020202020204" pitchFamily="34" charset="0"/>
                <a:cs typeface="Arial" panose="020B0604020202020204" pitchFamily="34" charset="0"/>
              </a:rPr>
              <a:t>Tregs</a:t>
            </a:r>
            <a:r>
              <a:rPr lang="en-US" sz="1000" dirty="0">
                <a:latin typeface="Arial" panose="020B0604020202020204" pitchFamily="34" charset="0"/>
                <a:cs typeface="Arial" panose="020B0604020202020204" pitchFamily="34" charset="0"/>
              </a:rPr>
              <a:t> in CD4+ tumor and lung compartment</a:t>
            </a:r>
            <a:endParaRPr lang="en-US" sz="1000" dirty="0" smtClean="0">
              <a:latin typeface="Arial" panose="020B0604020202020204" pitchFamily="34" charset="0"/>
              <a:cs typeface="Arial" panose="020B0604020202020204" pitchFamily="34" charset="0"/>
            </a:endParaRPr>
          </a:p>
        </p:txBody>
      </p:sp>
      <p:graphicFrame>
        <p:nvGraphicFramePr>
          <p:cNvPr id="7" name="Object 6"/>
          <p:cNvGraphicFramePr>
            <a:graphicFrameLocks noChangeAspect="1"/>
          </p:cNvGraphicFramePr>
          <p:nvPr>
            <p:extLst>
              <p:ext uri="{D42A27DB-BD31-4B8C-83A1-F6EECF244321}">
                <p14:modId xmlns:p14="http://schemas.microsoft.com/office/powerpoint/2010/main" val="760276462"/>
              </p:ext>
            </p:extLst>
          </p:nvPr>
        </p:nvGraphicFramePr>
        <p:xfrm>
          <a:off x="-53340" y="873837"/>
          <a:ext cx="3628291" cy="2083717"/>
        </p:xfrm>
        <a:graphic>
          <a:graphicData uri="http://schemas.openxmlformats.org/presentationml/2006/ole">
            <mc:AlternateContent xmlns:mc="http://schemas.openxmlformats.org/markup-compatibility/2006">
              <mc:Choice xmlns:v="urn:schemas-microsoft-com:vml" Requires="v">
                <p:oleObj spid="_x0000_s1229" name="Prism 7" r:id="rId3" imgW="4743478" imgH="2724549" progId="Prism7.Document">
                  <p:embed/>
                </p:oleObj>
              </mc:Choice>
              <mc:Fallback>
                <p:oleObj name="Prism 7" r:id="rId3" imgW="4743478" imgH="2724549" progId="Prism7.Document">
                  <p:embed/>
                  <p:pic>
                    <p:nvPicPr>
                      <p:cNvPr id="0" name=""/>
                      <p:cNvPicPr/>
                      <p:nvPr/>
                    </p:nvPicPr>
                    <p:blipFill>
                      <a:blip r:embed="rId4"/>
                      <a:stretch>
                        <a:fillRect/>
                      </a:stretch>
                    </p:blipFill>
                    <p:spPr>
                      <a:xfrm>
                        <a:off x="-53340" y="873837"/>
                        <a:ext cx="3628291" cy="2083717"/>
                      </a:xfrm>
                      <a:prstGeom prst="rect">
                        <a:avLst/>
                      </a:prstGeom>
                    </p:spPr>
                  </p:pic>
                </p:oleObj>
              </mc:Fallback>
            </mc:AlternateContent>
          </a:graphicData>
        </a:graphic>
      </p:graphicFrame>
      <p:sp>
        <p:nvSpPr>
          <p:cNvPr id="10" name="TextBox 9"/>
          <p:cNvSpPr txBox="1"/>
          <p:nvPr/>
        </p:nvSpPr>
        <p:spPr>
          <a:xfrm>
            <a:off x="-12916" y="2655332"/>
            <a:ext cx="317716" cy="369332"/>
          </a:xfrm>
          <a:prstGeom prst="rect">
            <a:avLst/>
          </a:prstGeom>
          <a:noFill/>
        </p:spPr>
        <p:txBody>
          <a:bodyPr wrap="none" rtlCol="0">
            <a:spAutoFit/>
          </a:bodyPr>
          <a:lstStyle/>
          <a:p>
            <a:r>
              <a:rPr lang="nl-NL" dirty="0" smtClean="0"/>
              <a:t>B</a:t>
            </a:r>
            <a:endParaRPr lang="nl-NL" dirty="0"/>
          </a:p>
        </p:txBody>
      </p:sp>
      <p:sp>
        <p:nvSpPr>
          <p:cNvPr id="15" name="TextBox 14"/>
          <p:cNvSpPr txBox="1"/>
          <p:nvPr/>
        </p:nvSpPr>
        <p:spPr>
          <a:xfrm>
            <a:off x="-12916" y="5490965"/>
            <a:ext cx="314510" cy="369332"/>
          </a:xfrm>
          <a:prstGeom prst="rect">
            <a:avLst/>
          </a:prstGeom>
          <a:noFill/>
        </p:spPr>
        <p:txBody>
          <a:bodyPr wrap="none" rtlCol="0">
            <a:spAutoFit/>
          </a:bodyPr>
          <a:lstStyle/>
          <a:p>
            <a:r>
              <a:rPr lang="nl-NL" dirty="0" smtClean="0"/>
              <a:t>C</a:t>
            </a:r>
            <a:endParaRPr lang="nl-NL" dirty="0"/>
          </a:p>
        </p:txBody>
      </p:sp>
      <p:cxnSp>
        <p:nvCxnSpPr>
          <p:cNvPr id="24" name="Straight Arrow Connector 23"/>
          <p:cNvCxnSpPr/>
          <p:nvPr/>
        </p:nvCxnSpPr>
        <p:spPr>
          <a:xfrm flipV="1">
            <a:off x="272831" y="3122117"/>
            <a:ext cx="0" cy="1509673"/>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rot="5400000">
            <a:off x="6366210" y="3403137"/>
            <a:ext cx="644728" cy="369332"/>
          </a:xfrm>
          <a:prstGeom prst="rect">
            <a:avLst/>
          </a:prstGeom>
          <a:noFill/>
        </p:spPr>
        <p:txBody>
          <a:bodyPr wrap="none" rtlCol="0">
            <a:spAutoFit/>
          </a:bodyPr>
          <a:lstStyle/>
          <a:p>
            <a:r>
              <a:rPr lang="nl-NL" dirty="0" smtClean="0"/>
              <a:t>CD4</a:t>
            </a:r>
            <a:r>
              <a:rPr lang="nl-NL" baseline="30000" dirty="0" smtClean="0"/>
              <a:t>+</a:t>
            </a:r>
            <a:endParaRPr lang="nl-NL" baseline="30000" dirty="0"/>
          </a:p>
        </p:txBody>
      </p:sp>
      <p:sp>
        <p:nvSpPr>
          <p:cNvPr id="27" name="TextBox 26"/>
          <p:cNvSpPr txBox="1"/>
          <p:nvPr/>
        </p:nvSpPr>
        <p:spPr>
          <a:xfrm rot="5400000">
            <a:off x="6366210" y="4509928"/>
            <a:ext cx="644728" cy="369332"/>
          </a:xfrm>
          <a:prstGeom prst="rect">
            <a:avLst/>
          </a:prstGeom>
          <a:noFill/>
        </p:spPr>
        <p:txBody>
          <a:bodyPr wrap="none" rtlCol="0">
            <a:spAutoFit/>
          </a:bodyPr>
          <a:lstStyle/>
          <a:p>
            <a:r>
              <a:rPr lang="nl-NL" dirty="0" smtClean="0"/>
              <a:t>CD8</a:t>
            </a:r>
            <a:r>
              <a:rPr lang="nl-NL" baseline="30000" dirty="0" smtClean="0"/>
              <a:t>+</a:t>
            </a:r>
            <a:endParaRPr lang="nl-NL" baseline="30000" dirty="0"/>
          </a:p>
        </p:txBody>
      </p:sp>
      <p:sp>
        <p:nvSpPr>
          <p:cNvPr id="12" name="TextBox 11"/>
          <p:cNvSpPr txBox="1"/>
          <p:nvPr/>
        </p:nvSpPr>
        <p:spPr>
          <a:xfrm>
            <a:off x="578610" y="2814340"/>
            <a:ext cx="724878" cy="307777"/>
          </a:xfrm>
          <a:prstGeom prst="rect">
            <a:avLst/>
          </a:prstGeom>
          <a:noFill/>
        </p:spPr>
        <p:txBody>
          <a:bodyPr wrap="none" rtlCol="0">
            <a:spAutoFit/>
          </a:bodyPr>
          <a:lstStyle/>
          <a:p>
            <a:r>
              <a:rPr lang="nl-NL" sz="1400" dirty="0" smtClean="0"/>
              <a:t>CD103</a:t>
            </a:r>
            <a:r>
              <a:rPr lang="nl-NL" sz="1400" baseline="30000" dirty="0" smtClean="0"/>
              <a:t>+</a:t>
            </a:r>
            <a:endParaRPr lang="nl-NL" sz="1400" baseline="30000" dirty="0"/>
          </a:p>
        </p:txBody>
      </p:sp>
      <p:sp>
        <p:nvSpPr>
          <p:cNvPr id="31" name="TextBox 30"/>
          <p:cNvSpPr txBox="1"/>
          <p:nvPr/>
        </p:nvSpPr>
        <p:spPr>
          <a:xfrm>
            <a:off x="1630680" y="2814340"/>
            <a:ext cx="633507" cy="307777"/>
          </a:xfrm>
          <a:prstGeom prst="rect">
            <a:avLst/>
          </a:prstGeom>
          <a:noFill/>
        </p:spPr>
        <p:txBody>
          <a:bodyPr wrap="none" rtlCol="0">
            <a:spAutoFit/>
          </a:bodyPr>
          <a:lstStyle/>
          <a:p>
            <a:r>
              <a:rPr lang="nl-NL" sz="1400" dirty="0" smtClean="0"/>
              <a:t>CD69</a:t>
            </a:r>
            <a:r>
              <a:rPr lang="nl-NL" sz="1400" baseline="30000" dirty="0" smtClean="0"/>
              <a:t>+</a:t>
            </a:r>
            <a:endParaRPr lang="nl-NL" sz="1400" baseline="30000" dirty="0"/>
          </a:p>
        </p:txBody>
      </p:sp>
      <p:sp>
        <p:nvSpPr>
          <p:cNvPr id="32" name="TextBox 31"/>
          <p:cNvSpPr txBox="1"/>
          <p:nvPr/>
        </p:nvSpPr>
        <p:spPr>
          <a:xfrm>
            <a:off x="2661725" y="2814340"/>
            <a:ext cx="611065" cy="307777"/>
          </a:xfrm>
          <a:prstGeom prst="rect">
            <a:avLst/>
          </a:prstGeom>
          <a:noFill/>
        </p:spPr>
        <p:txBody>
          <a:bodyPr wrap="none" rtlCol="0">
            <a:spAutoFit/>
          </a:bodyPr>
          <a:lstStyle/>
          <a:p>
            <a:r>
              <a:rPr lang="nl-NL" sz="1400" dirty="0" smtClean="0"/>
              <a:t>CD69</a:t>
            </a:r>
            <a:r>
              <a:rPr lang="nl-NL" sz="1400" baseline="30000" dirty="0" smtClean="0"/>
              <a:t>-</a:t>
            </a:r>
            <a:endParaRPr lang="nl-NL" sz="1400" baseline="30000" dirty="0"/>
          </a:p>
        </p:txBody>
      </p:sp>
      <p:sp>
        <p:nvSpPr>
          <p:cNvPr id="33" name="TextBox 32"/>
          <p:cNvSpPr txBox="1"/>
          <p:nvPr/>
        </p:nvSpPr>
        <p:spPr>
          <a:xfrm>
            <a:off x="3747260" y="2816423"/>
            <a:ext cx="724878" cy="307777"/>
          </a:xfrm>
          <a:prstGeom prst="rect">
            <a:avLst/>
          </a:prstGeom>
          <a:noFill/>
        </p:spPr>
        <p:txBody>
          <a:bodyPr wrap="none" rtlCol="0">
            <a:spAutoFit/>
          </a:bodyPr>
          <a:lstStyle/>
          <a:p>
            <a:r>
              <a:rPr lang="nl-NL" sz="1400" dirty="0" smtClean="0"/>
              <a:t>CD103</a:t>
            </a:r>
            <a:r>
              <a:rPr lang="nl-NL" sz="1400" baseline="30000" dirty="0" smtClean="0"/>
              <a:t>+</a:t>
            </a:r>
            <a:endParaRPr lang="nl-NL" sz="1400" baseline="30000" dirty="0"/>
          </a:p>
        </p:txBody>
      </p:sp>
      <p:sp>
        <p:nvSpPr>
          <p:cNvPr id="34" name="TextBox 33"/>
          <p:cNvSpPr txBox="1"/>
          <p:nvPr/>
        </p:nvSpPr>
        <p:spPr>
          <a:xfrm>
            <a:off x="4811520" y="2816423"/>
            <a:ext cx="633507" cy="307777"/>
          </a:xfrm>
          <a:prstGeom prst="rect">
            <a:avLst/>
          </a:prstGeom>
          <a:noFill/>
        </p:spPr>
        <p:txBody>
          <a:bodyPr wrap="none" rtlCol="0">
            <a:spAutoFit/>
          </a:bodyPr>
          <a:lstStyle/>
          <a:p>
            <a:r>
              <a:rPr lang="nl-NL" sz="1400" dirty="0" smtClean="0"/>
              <a:t>CD69</a:t>
            </a:r>
            <a:r>
              <a:rPr lang="nl-NL" sz="1400" baseline="30000" dirty="0" smtClean="0"/>
              <a:t>+</a:t>
            </a:r>
            <a:endParaRPr lang="nl-NL" sz="1400" baseline="30000" dirty="0"/>
          </a:p>
        </p:txBody>
      </p:sp>
      <p:sp>
        <p:nvSpPr>
          <p:cNvPr id="35" name="TextBox 34"/>
          <p:cNvSpPr txBox="1"/>
          <p:nvPr/>
        </p:nvSpPr>
        <p:spPr>
          <a:xfrm>
            <a:off x="5847080" y="2816423"/>
            <a:ext cx="611065" cy="307777"/>
          </a:xfrm>
          <a:prstGeom prst="rect">
            <a:avLst/>
          </a:prstGeom>
          <a:noFill/>
        </p:spPr>
        <p:txBody>
          <a:bodyPr wrap="none" rtlCol="0">
            <a:spAutoFit/>
          </a:bodyPr>
          <a:lstStyle/>
          <a:p>
            <a:r>
              <a:rPr lang="nl-NL" sz="1400" dirty="0" smtClean="0"/>
              <a:t>CD69</a:t>
            </a:r>
            <a:r>
              <a:rPr lang="nl-NL" sz="1400" baseline="30000" dirty="0" smtClean="0"/>
              <a:t>-</a:t>
            </a:r>
            <a:endParaRPr lang="nl-NL" sz="1400" baseline="30000" dirty="0"/>
          </a:p>
        </p:txBody>
      </p:sp>
      <p:grpSp>
        <p:nvGrpSpPr>
          <p:cNvPr id="5" name="Group 4"/>
          <p:cNvGrpSpPr/>
          <p:nvPr/>
        </p:nvGrpSpPr>
        <p:grpSpPr>
          <a:xfrm>
            <a:off x="281056" y="3044831"/>
            <a:ext cx="6370155" cy="2180435"/>
            <a:chOff x="113416" y="3823242"/>
            <a:chExt cx="6370155" cy="2180435"/>
          </a:xfrm>
        </p:grpSpPr>
        <p:pic>
          <p:nvPicPr>
            <p:cNvPr id="17" name="Picture 16"/>
            <p:cNvPicPr>
              <a:picLocks noChangeAspect="1"/>
            </p:cNvPicPr>
            <p:nvPr/>
          </p:nvPicPr>
          <p:blipFill rotWithShape="1">
            <a:blip r:embed="rId5"/>
            <a:srcRect t="31250" b="62250"/>
            <a:stretch/>
          </p:blipFill>
          <p:spPr>
            <a:xfrm>
              <a:off x="113416" y="3823242"/>
              <a:ext cx="3173343" cy="1099185"/>
            </a:xfrm>
            <a:prstGeom prst="rect">
              <a:avLst/>
            </a:prstGeom>
          </p:spPr>
        </p:pic>
        <p:pic>
          <p:nvPicPr>
            <p:cNvPr id="20" name="Picture 19"/>
            <p:cNvPicPr>
              <a:picLocks noChangeAspect="1"/>
            </p:cNvPicPr>
            <p:nvPr/>
          </p:nvPicPr>
          <p:blipFill rotWithShape="1">
            <a:blip r:embed="rId6"/>
            <a:srcRect t="31375" b="62333"/>
            <a:stretch/>
          </p:blipFill>
          <p:spPr>
            <a:xfrm>
              <a:off x="3271993" y="3844416"/>
              <a:ext cx="3211578" cy="1076774"/>
            </a:xfrm>
            <a:prstGeom prst="rect">
              <a:avLst/>
            </a:prstGeom>
          </p:spPr>
        </p:pic>
        <p:pic>
          <p:nvPicPr>
            <p:cNvPr id="21" name="Picture 20"/>
            <p:cNvPicPr>
              <a:picLocks noChangeAspect="1"/>
            </p:cNvPicPr>
            <p:nvPr/>
          </p:nvPicPr>
          <p:blipFill rotWithShape="1">
            <a:blip r:embed="rId7"/>
            <a:srcRect t="31233" b="62397"/>
            <a:stretch/>
          </p:blipFill>
          <p:spPr>
            <a:xfrm>
              <a:off x="3359325" y="4953000"/>
              <a:ext cx="3121102" cy="1050677"/>
            </a:xfrm>
            <a:prstGeom prst="rect">
              <a:avLst/>
            </a:prstGeom>
          </p:spPr>
        </p:pic>
        <p:pic>
          <p:nvPicPr>
            <p:cNvPr id="22" name="Picture 21"/>
            <p:cNvPicPr>
              <a:picLocks noChangeAspect="1"/>
            </p:cNvPicPr>
            <p:nvPr/>
          </p:nvPicPr>
          <p:blipFill rotWithShape="1">
            <a:blip r:embed="rId8"/>
            <a:srcRect t="31250" b="62450"/>
            <a:stretch/>
          </p:blipFill>
          <p:spPr>
            <a:xfrm>
              <a:off x="152335" y="4953001"/>
              <a:ext cx="3123671" cy="1040008"/>
            </a:xfrm>
            <a:prstGeom prst="rect">
              <a:avLst/>
            </a:prstGeom>
          </p:spPr>
        </p:pic>
      </p:grpSp>
      <p:sp>
        <p:nvSpPr>
          <p:cNvPr id="25" name="TextBox 24"/>
          <p:cNvSpPr txBox="1"/>
          <p:nvPr/>
        </p:nvSpPr>
        <p:spPr>
          <a:xfrm rot="16200000">
            <a:off x="-14267" y="4737566"/>
            <a:ext cx="574196" cy="307777"/>
          </a:xfrm>
          <a:prstGeom prst="rect">
            <a:avLst/>
          </a:prstGeom>
          <a:noFill/>
        </p:spPr>
        <p:txBody>
          <a:bodyPr wrap="none" rtlCol="0">
            <a:spAutoFit/>
          </a:bodyPr>
          <a:lstStyle/>
          <a:p>
            <a:r>
              <a:rPr lang="nl-NL" sz="1400" dirty="0" smtClean="0"/>
              <a:t>CD27</a:t>
            </a:r>
            <a:endParaRPr lang="nl-NL" dirty="0"/>
          </a:p>
        </p:txBody>
      </p:sp>
      <p:cxnSp>
        <p:nvCxnSpPr>
          <p:cNvPr id="23" name="Straight Arrow Connector 22"/>
          <p:cNvCxnSpPr/>
          <p:nvPr/>
        </p:nvCxnSpPr>
        <p:spPr>
          <a:xfrm flipV="1">
            <a:off x="4176272" y="5273357"/>
            <a:ext cx="2498509" cy="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3584995" y="5119469"/>
            <a:ext cx="667106" cy="307777"/>
          </a:xfrm>
          <a:prstGeom prst="rect">
            <a:avLst/>
          </a:prstGeom>
          <a:noFill/>
        </p:spPr>
        <p:txBody>
          <a:bodyPr wrap="none" rtlCol="0">
            <a:spAutoFit/>
          </a:bodyPr>
          <a:lstStyle/>
          <a:p>
            <a:r>
              <a:rPr lang="nl-NL" sz="1400" dirty="0" err="1" smtClean="0"/>
              <a:t>Eomes</a:t>
            </a:r>
            <a:endParaRPr lang="nl-NL" dirty="0"/>
          </a:p>
        </p:txBody>
      </p:sp>
      <p:cxnSp>
        <p:nvCxnSpPr>
          <p:cNvPr id="29" name="Straight Arrow Connector 28"/>
          <p:cNvCxnSpPr/>
          <p:nvPr/>
        </p:nvCxnSpPr>
        <p:spPr>
          <a:xfrm flipV="1">
            <a:off x="828546" y="5273357"/>
            <a:ext cx="2498509" cy="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335215" y="5119469"/>
            <a:ext cx="517129" cy="307777"/>
          </a:xfrm>
          <a:prstGeom prst="rect">
            <a:avLst/>
          </a:prstGeom>
          <a:noFill/>
        </p:spPr>
        <p:txBody>
          <a:bodyPr wrap="none" rtlCol="0">
            <a:spAutoFit/>
          </a:bodyPr>
          <a:lstStyle/>
          <a:p>
            <a:r>
              <a:rPr lang="nl-NL" sz="1400" dirty="0" err="1" smtClean="0"/>
              <a:t>Tbet</a:t>
            </a:r>
            <a:endParaRPr lang="nl-NL" dirty="0"/>
          </a:p>
        </p:txBody>
      </p:sp>
      <p:graphicFrame>
        <p:nvGraphicFramePr>
          <p:cNvPr id="37" name="Object 36"/>
          <p:cNvGraphicFramePr>
            <a:graphicFrameLocks noChangeAspect="1"/>
          </p:cNvGraphicFramePr>
          <p:nvPr>
            <p:extLst>
              <p:ext uri="{D42A27DB-BD31-4B8C-83A1-F6EECF244321}">
                <p14:modId xmlns:p14="http://schemas.microsoft.com/office/powerpoint/2010/main" val="3173449444"/>
              </p:ext>
            </p:extLst>
          </p:nvPr>
        </p:nvGraphicFramePr>
        <p:xfrm>
          <a:off x="26963" y="5638893"/>
          <a:ext cx="3207433" cy="2741219"/>
        </p:xfrm>
        <a:graphic>
          <a:graphicData uri="http://schemas.openxmlformats.org/presentationml/2006/ole">
            <mc:AlternateContent xmlns:mc="http://schemas.openxmlformats.org/markup-compatibility/2006">
              <mc:Choice xmlns:v="urn:schemas-microsoft-com:vml" Requires="v">
                <p:oleObj spid="_x0000_s1230" name="Prism 7" r:id="rId9" imgW="3451602" imgH="2950245" progId="Prism7.Document">
                  <p:embed/>
                </p:oleObj>
              </mc:Choice>
              <mc:Fallback>
                <p:oleObj name="Prism 7" r:id="rId9" imgW="3451602" imgH="2950245" progId="Prism7.Document">
                  <p:embed/>
                  <p:pic>
                    <p:nvPicPr>
                      <p:cNvPr id="0" name=""/>
                      <p:cNvPicPr/>
                      <p:nvPr/>
                    </p:nvPicPr>
                    <p:blipFill>
                      <a:blip r:embed="rId10"/>
                      <a:stretch>
                        <a:fillRect/>
                      </a:stretch>
                    </p:blipFill>
                    <p:spPr>
                      <a:xfrm>
                        <a:off x="26963" y="5638893"/>
                        <a:ext cx="3207433" cy="2741219"/>
                      </a:xfrm>
                      <a:prstGeom prst="rect">
                        <a:avLst/>
                      </a:prstGeom>
                    </p:spPr>
                  </p:pic>
                </p:oleObj>
              </mc:Fallback>
            </mc:AlternateContent>
          </a:graphicData>
        </a:graphic>
      </p:graphicFrame>
      <p:sp>
        <p:nvSpPr>
          <p:cNvPr id="38" name="TextBox 37"/>
          <p:cNvSpPr txBox="1"/>
          <p:nvPr/>
        </p:nvSpPr>
        <p:spPr>
          <a:xfrm>
            <a:off x="-12916" y="685800"/>
            <a:ext cx="317716" cy="369332"/>
          </a:xfrm>
          <a:prstGeom prst="rect">
            <a:avLst/>
          </a:prstGeom>
          <a:noFill/>
        </p:spPr>
        <p:txBody>
          <a:bodyPr wrap="none" rtlCol="0">
            <a:spAutoFit/>
          </a:bodyPr>
          <a:lstStyle/>
          <a:p>
            <a:r>
              <a:rPr lang="nl-NL" dirty="0" smtClean="0"/>
              <a:t>A</a:t>
            </a:r>
            <a:endParaRPr lang="nl-NL" dirty="0"/>
          </a:p>
        </p:txBody>
      </p:sp>
      <p:graphicFrame>
        <p:nvGraphicFramePr>
          <p:cNvPr id="3" name="Object 2"/>
          <p:cNvGraphicFramePr>
            <a:graphicFrameLocks noChangeAspect="1"/>
          </p:cNvGraphicFramePr>
          <p:nvPr>
            <p:extLst>
              <p:ext uri="{D42A27DB-BD31-4B8C-83A1-F6EECF244321}">
                <p14:modId xmlns:p14="http://schemas.microsoft.com/office/powerpoint/2010/main" val="3694597688"/>
              </p:ext>
            </p:extLst>
          </p:nvPr>
        </p:nvGraphicFramePr>
        <p:xfrm>
          <a:off x="3326520" y="873837"/>
          <a:ext cx="3603598" cy="2086295"/>
        </p:xfrm>
        <a:graphic>
          <a:graphicData uri="http://schemas.openxmlformats.org/presentationml/2006/ole">
            <mc:AlternateContent xmlns:mc="http://schemas.openxmlformats.org/markup-compatibility/2006">
              <mc:Choice xmlns:v="urn:schemas-microsoft-com:vml" Requires="v">
                <p:oleObj spid="_x0000_s1231" name="Prism 7" r:id="rId11" imgW="4705682" imgH="2724549" progId="Prism7.Document">
                  <p:embed/>
                </p:oleObj>
              </mc:Choice>
              <mc:Fallback>
                <p:oleObj name="Prism 7" r:id="rId11" imgW="4705682" imgH="2724549" progId="Prism7.Document">
                  <p:embed/>
                  <p:pic>
                    <p:nvPicPr>
                      <p:cNvPr id="0" name=""/>
                      <p:cNvPicPr/>
                      <p:nvPr/>
                    </p:nvPicPr>
                    <p:blipFill>
                      <a:blip r:embed="rId12"/>
                      <a:stretch>
                        <a:fillRect/>
                      </a:stretch>
                    </p:blipFill>
                    <p:spPr>
                      <a:xfrm>
                        <a:off x="3326520" y="873837"/>
                        <a:ext cx="3603598" cy="2086295"/>
                      </a:xfrm>
                      <a:prstGeom prst="rect">
                        <a:avLst/>
                      </a:prstGeom>
                    </p:spPr>
                  </p:pic>
                </p:oleObj>
              </mc:Fallback>
            </mc:AlternateContent>
          </a:graphicData>
        </a:graphic>
      </p:graphicFrame>
    </p:spTree>
    <p:extLst>
      <p:ext uri="{BB962C8B-B14F-4D97-AF65-F5344CB8AC3E}">
        <p14:creationId xmlns:p14="http://schemas.microsoft.com/office/powerpoint/2010/main" val="6962577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0" y="0"/>
            <a:ext cx="6858000" cy="769441"/>
          </a:xfrm>
          <a:prstGeom prst="rect">
            <a:avLst/>
          </a:prstGeom>
          <a:noFill/>
        </p:spPr>
        <p:txBody>
          <a:bodyPr wrap="square" rtlCol="0">
            <a:spAutoFit/>
          </a:bodyPr>
          <a:lstStyle/>
          <a:p>
            <a:r>
              <a:rPr lang="en-US" sz="1400" dirty="0" smtClean="0">
                <a:latin typeface="Arial" panose="020B0604020202020204" pitchFamily="34" charset="0"/>
                <a:cs typeface="Arial" panose="020B0604020202020204" pitchFamily="34" charset="0"/>
              </a:rPr>
              <a:t>Supplementary Figure 4:</a:t>
            </a:r>
          </a:p>
          <a:p>
            <a:pPr algn="just"/>
            <a:r>
              <a:rPr lang="en-US" sz="1000" dirty="0" smtClean="0">
                <a:latin typeface="Arial" panose="020B0604020202020204" pitchFamily="34" charset="0"/>
                <a:cs typeface="Arial" panose="020B0604020202020204" pitchFamily="34" charset="0"/>
              </a:rPr>
              <a:t>T</a:t>
            </a:r>
            <a:r>
              <a:rPr lang="en-US" sz="1000" baseline="-25000" dirty="0" smtClean="0">
                <a:latin typeface="Arial" panose="020B0604020202020204" pitchFamily="34" charset="0"/>
                <a:cs typeface="Arial" panose="020B0604020202020204" pitchFamily="34" charset="0"/>
              </a:rPr>
              <a:t>RM</a:t>
            </a:r>
            <a:r>
              <a:rPr lang="en-US" sz="1000" dirty="0" smtClean="0">
                <a:latin typeface="Arial" panose="020B0604020202020204" pitchFamily="34" charset="0"/>
                <a:cs typeface="Arial" panose="020B0604020202020204" pitchFamily="34" charset="0"/>
              </a:rPr>
              <a:t> and TILs were stimulated with </a:t>
            </a:r>
            <a:r>
              <a:rPr lang="el-GR" sz="1000" dirty="0" smtClean="0">
                <a:latin typeface="Arial" panose="020B0604020202020204" pitchFamily="34" charset="0"/>
                <a:cs typeface="Arial" panose="020B0604020202020204" pitchFamily="34" charset="0"/>
              </a:rPr>
              <a:t>α</a:t>
            </a:r>
            <a:r>
              <a:rPr lang="nl-NL" sz="1000" dirty="0" smtClean="0">
                <a:latin typeface="Arial" panose="020B0604020202020204" pitchFamily="34" charset="0"/>
                <a:cs typeface="Arial" panose="020B0604020202020204" pitchFamily="34" charset="0"/>
              </a:rPr>
              <a:t>CD3 </a:t>
            </a:r>
            <a:r>
              <a:rPr lang="nl-NL" sz="1000" dirty="0" err="1" smtClean="0">
                <a:latin typeface="Arial" panose="020B0604020202020204" pitchFamily="34" charset="0"/>
                <a:cs typeface="Arial" panose="020B0604020202020204" pitchFamily="34" charset="0"/>
              </a:rPr>
              <a:t>and</a:t>
            </a:r>
            <a:r>
              <a:rPr lang="nl-NL" sz="1000" dirty="0" smtClean="0">
                <a:latin typeface="Arial" panose="020B0604020202020204" pitchFamily="34" charset="0"/>
                <a:cs typeface="Arial" panose="020B0604020202020204" pitchFamily="34" charset="0"/>
              </a:rPr>
              <a:t> </a:t>
            </a:r>
            <a:r>
              <a:rPr lang="el-GR" sz="1000" dirty="0" smtClean="0">
                <a:latin typeface="Arial" panose="020B0604020202020204" pitchFamily="34" charset="0"/>
                <a:cs typeface="Arial" panose="020B0604020202020204" pitchFamily="34" charset="0"/>
              </a:rPr>
              <a:t>α</a:t>
            </a:r>
            <a:r>
              <a:rPr lang="nl-NL" sz="1000" dirty="0" smtClean="0">
                <a:latin typeface="Arial" panose="020B0604020202020204" pitchFamily="34" charset="0"/>
                <a:cs typeface="Arial" panose="020B0604020202020204" pitchFamily="34" charset="0"/>
              </a:rPr>
              <a:t>CD28 </a:t>
            </a:r>
            <a:r>
              <a:rPr lang="nl-NL" sz="1000" dirty="0" err="1" smtClean="0">
                <a:latin typeface="Arial" panose="020B0604020202020204" pitchFamily="34" charset="0"/>
                <a:cs typeface="Arial" panose="020B0604020202020204" pitchFamily="34" charset="0"/>
              </a:rPr>
              <a:t>overnight</a:t>
            </a:r>
            <a:r>
              <a:rPr lang="nl-NL" sz="1000" dirty="0" smtClean="0">
                <a:latin typeface="Arial" panose="020B0604020202020204" pitchFamily="34" charset="0"/>
                <a:cs typeface="Arial" panose="020B0604020202020204" pitchFamily="34" charset="0"/>
              </a:rPr>
              <a:t>. (A-C) CD40L </a:t>
            </a:r>
            <a:r>
              <a:rPr lang="nl-NL" sz="1000" dirty="0" err="1" smtClean="0">
                <a:latin typeface="Arial" panose="020B0604020202020204" pitchFamily="34" charset="0"/>
                <a:cs typeface="Arial" panose="020B0604020202020204" pitchFamily="34" charset="0"/>
              </a:rPr>
              <a:t>and</a:t>
            </a:r>
            <a:r>
              <a:rPr lang="nl-NL" sz="1000" dirty="0" smtClean="0">
                <a:latin typeface="Arial" panose="020B0604020202020204" pitchFamily="34" charset="0"/>
                <a:cs typeface="Arial" panose="020B0604020202020204" pitchFamily="34" charset="0"/>
              </a:rPr>
              <a:t> CD137 </a:t>
            </a:r>
            <a:r>
              <a:rPr lang="nl-NL" sz="1000" dirty="0" err="1" smtClean="0">
                <a:latin typeface="Arial" panose="020B0604020202020204" pitchFamily="34" charset="0"/>
                <a:cs typeface="Arial" panose="020B0604020202020204" pitchFamily="34" charset="0"/>
              </a:rPr>
              <a:t>upregulation</a:t>
            </a:r>
            <a:r>
              <a:rPr lang="nl-NL" sz="1000" dirty="0" smtClean="0">
                <a:latin typeface="Arial" panose="020B0604020202020204" pitchFamily="34" charset="0"/>
                <a:cs typeface="Arial" panose="020B0604020202020204" pitchFamily="34" charset="0"/>
              </a:rPr>
              <a:t> </a:t>
            </a:r>
            <a:r>
              <a:rPr lang="nl-NL" sz="1000" dirty="0" err="1" smtClean="0">
                <a:latin typeface="Arial" panose="020B0604020202020204" pitchFamily="34" charset="0"/>
                <a:cs typeface="Arial" panose="020B0604020202020204" pitchFamily="34" charset="0"/>
              </a:rPr>
              <a:t>by</a:t>
            </a:r>
            <a:r>
              <a:rPr lang="nl-NL" sz="1000" dirty="0" smtClean="0">
                <a:latin typeface="Arial" panose="020B0604020202020204" pitchFamily="34" charset="0"/>
                <a:cs typeface="Arial" panose="020B0604020202020204" pitchFamily="34" charset="0"/>
              </a:rPr>
              <a:t> CD4</a:t>
            </a:r>
            <a:r>
              <a:rPr lang="nl-NL" sz="1000" baseline="30000" dirty="0" smtClean="0">
                <a:latin typeface="Arial" panose="020B0604020202020204" pitchFamily="34" charset="0"/>
                <a:cs typeface="Arial" panose="020B0604020202020204" pitchFamily="34" charset="0"/>
              </a:rPr>
              <a:t>+</a:t>
            </a:r>
            <a:r>
              <a:rPr lang="nl-NL" sz="1000" dirty="0" smtClean="0">
                <a:latin typeface="Arial" panose="020B0604020202020204" pitchFamily="34" charset="0"/>
                <a:cs typeface="Arial" panose="020B0604020202020204" pitchFamily="34" charset="0"/>
              </a:rPr>
              <a:t> </a:t>
            </a:r>
            <a:r>
              <a:rPr lang="nl-NL" sz="1000" dirty="0" err="1" smtClean="0">
                <a:latin typeface="Arial" panose="020B0604020202020204" pitchFamily="34" charset="0"/>
                <a:cs typeface="Arial" panose="020B0604020202020204" pitchFamily="34" charset="0"/>
              </a:rPr>
              <a:t>and</a:t>
            </a:r>
            <a:r>
              <a:rPr lang="nl-NL" sz="1000" dirty="0" smtClean="0">
                <a:latin typeface="Arial" panose="020B0604020202020204" pitchFamily="34" charset="0"/>
                <a:cs typeface="Arial" panose="020B0604020202020204" pitchFamily="34" charset="0"/>
              </a:rPr>
              <a:t> CD8</a:t>
            </a:r>
            <a:r>
              <a:rPr lang="nl-NL" sz="1000" baseline="30000" dirty="0" smtClean="0">
                <a:latin typeface="Arial" panose="020B0604020202020204" pitchFamily="34" charset="0"/>
                <a:cs typeface="Arial" panose="020B0604020202020204" pitchFamily="34" charset="0"/>
              </a:rPr>
              <a:t>+</a:t>
            </a:r>
            <a:r>
              <a:rPr lang="nl-NL" sz="1000" dirty="0" smtClean="0">
                <a:latin typeface="Arial" panose="020B0604020202020204" pitchFamily="34" charset="0"/>
                <a:cs typeface="Arial" panose="020B0604020202020204" pitchFamily="34" charset="0"/>
              </a:rPr>
              <a:t> T</a:t>
            </a:r>
            <a:r>
              <a:rPr lang="nl-NL" sz="1000" baseline="-25000" dirty="0" smtClean="0">
                <a:latin typeface="Arial" panose="020B0604020202020204" pitchFamily="34" charset="0"/>
                <a:cs typeface="Arial" panose="020B0604020202020204" pitchFamily="34" charset="0"/>
              </a:rPr>
              <a:t>RM</a:t>
            </a:r>
            <a:r>
              <a:rPr lang="nl-NL" sz="1000" dirty="0" smtClean="0">
                <a:latin typeface="Arial" panose="020B0604020202020204" pitchFamily="34" charset="0"/>
                <a:cs typeface="Arial" panose="020B0604020202020204" pitchFamily="34" charset="0"/>
              </a:rPr>
              <a:t> </a:t>
            </a:r>
            <a:r>
              <a:rPr lang="nl-NL" sz="1000" dirty="0" err="1" smtClean="0">
                <a:latin typeface="Arial" panose="020B0604020202020204" pitchFamily="34" charset="0"/>
                <a:cs typeface="Arial" panose="020B0604020202020204" pitchFamily="34" charset="0"/>
              </a:rPr>
              <a:t>and</a:t>
            </a:r>
            <a:r>
              <a:rPr lang="nl-NL" sz="1000" dirty="0" smtClean="0">
                <a:latin typeface="Arial" panose="020B0604020202020204" pitchFamily="34" charset="0"/>
                <a:cs typeface="Arial" panose="020B0604020202020204" pitchFamily="34" charset="0"/>
              </a:rPr>
              <a:t> </a:t>
            </a:r>
            <a:r>
              <a:rPr lang="nl-NL" sz="1000" dirty="0" err="1" smtClean="0">
                <a:latin typeface="Arial" panose="020B0604020202020204" pitchFamily="34" charset="0"/>
                <a:cs typeface="Arial" panose="020B0604020202020204" pitchFamily="34" charset="0"/>
              </a:rPr>
              <a:t>TILs</a:t>
            </a:r>
            <a:r>
              <a:rPr lang="nl-NL" sz="1000" dirty="0" smtClean="0">
                <a:latin typeface="Arial" panose="020B0604020202020204" pitchFamily="34" charset="0"/>
                <a:cs typeface="Arial" panose="020B0604020202020204" pitchFamily="34" charset="0"/>
              </a:rPr>
              <a:t> </a:t>
            </a:r>
            <a:r>
              <a:rPr lang="nl-NL" sz="1000" dirty="0" err="1" smtClean="0">
                <a:latin typeface="Arial" panose="020B0604020202020204" pitchFamily="34" charset="0"/>
                <a:cs typeface="Arial" panose="020B0604020202020204" pitchFamily="34" charset="0"/>
              </a:rPr>
              <a:t>and</a:t>
            </a:r>
            <a:r>
              <a:rPr lang="nl-NL" sz="1000" dirty="0" smtClean="0">
                <a:latin typeface="Arial" panose="020B0604020202020204" pitchFamily="34" charset="0"/>
                <a:cs typeface="Arial" panose="020B0604020202020204" pitchFamily="34" charset="0"/>
              </a:rPr>
              <a:t> TNF-</a:t>
            </a:r>
            <a:r>
              <a:rPr lang="el-GR" sz="1000" dirty="0" smtClean="0">
                <a:latin typeface="Arial" panose="020B0604020202020204" pitchFamily="34" charset="0"/>
                <a:cs typeface="Arial" panose="020B0604020202020204" pitchFamily="34" charset="0"/>
              </a:rPr>
              <a:t>α</a:t>
            </a:r>
            <a:r>
              <a:rPr lang="nl-NL" sz="1000" dirty="0" smtClean="0">
                <a:latin typeface="Arial" panose="020B0604020202020204" pitchFamily="34" charset="0"/>
                <a:cs typeface="Arial" panose="020B0604020202020204" pitchFamily="34" charset="0"/>
              </a:rPr>
              <a:t> </a:t>
            </a:r>
            <a:r>
              <a:rPr lang="nl-NL" sz="1000" dirty="0" err="1" smtClean="0">
                <a:latin typeface="Arial" panose="020B0604020202020204" pitchFamily="34" charset="0"/>
                <a:cs typeface="Arial" panose="020B0604020202020204" pitchFamily="34" charset="0"/>
              </a:rPr>
              <a:t>and</a:t>
            </a:r>
            <a:r>
              <a:rPr lang="nl-NL" sz="1000" dirty="0" smtClean="0">
                <a:latin typeface="Arial" panose="020B0604020202020204" pitchFamily="34" charset="0"/>
                <a:cs typeface="Arial" panose="020B0604020202020204" pitchFamily="34" charset="0"/>
              </a:rPr>
              <a:t> IFN-</a:t>
            </a:r>
            <a:r>
              <a:rPr lang="el-GR" sz="1000" dirty="0" smtClean="0">
                <a:latin typeface="Arial" panose="020B0604020202020204" pitchFamily="34" charset="0"/>
                <a:cs typeface="Arial" panose="020B0604020202020204" pitchFamily="34" charset="0"/>
              </a:rPr>
              <a:t>γ</a:t>
            </a:r>
            <a:r>
              <a:rPr lang="nl-NL" sz="1000" dirty="0" smtClean="0">
                <a:latin typeface="Arial" panose="020B0604020202020204" pitchFamily="34" charset="0"/>
                <a:cs typeface="Arial" panose="020B0604020202020204" pitchFamily="34" charset="0"/>
              </a:rPr>
              <a:t> </a:t>
            </a:r>
            <a:r>
              <a:rPr lang="nl-NL" sz="1000" dirty="0" err="1" smtClean="0">
                <a:latin typeface="Arial" panose="020B0604020202020204" pitchFamily="34" charset="0"/>
                <a:cs typeface="Arial" panose="020B0604020202020204" pitchFamily="34" charset="0"/>
              </a:rPr>
              <a:t>production</a:t>
            </a:r>
            <a:r>
              <a:rPr lang="nl-NL" sz="1000" dirty="0" smtClean="0">
                <a:latin typeface="Arial" panose="020B0604020202020204" pitchFamily="34" charset="0"/>
                <a:cs typeface="Arial" panose="020B0604020202020204" pitchFamily="34" charset="0"/>
              </a:rPr>
              <a:t> </a:t>
            </a:r>
            <a:r>
              <a:rPr lang="nl-NL" sz="1000" dirty="0" err="1" smtClean="0">
                <a:latin typeface="Arial" panose="020B0604020202020204" pitchFamily="34" charset="0"/>
                <a:cs typeface="Arial" panose="020B0604020202020204" pitchFamily="34" charset="0"/>
              </a:rPr>
              <a:t>by</a:t>
            </a:r>
            <a:r>
              <a:rPr lang="nl-NL" sz="1000" dirty="0" smtClean="0">
                <a:latin typeface="Arial" panose="020B0604020202020204" pitchFamily="34" charset="0"/>
                <a:cs typeface="Arial" panose="020B0604020202020204" pitchFamily="34" charset="0"/>
              </a:rPr>
              <a:t> </a:t>
            </a:r>
            <a:r>
              <a:rPr lang="nl-NL" sz="1000" dirty="0" err="1" smtClean="0">
                <a:latin typeface="Arial" panose="020B0604020202020204" pitchFamily="34" charset="0"/>
                <a:cs typeface="Arial" panose="020B0604020202020204" pitchFamily="34" charset="0"/>
              </a:rPr>
              <a:t>lung</a:t>
            </a:r>
            <a:r>
              <a:rPr lang="nl-NL" sz="1000" dirty="0" smtClean="0">
                <a:latin typeface="Arial" panose="020B0604020202020204" pitchFamily="34" charset="0"/>
                <a:cs typeface="Arial" panose="020B0604020202020204" pitchFamily="34" charset="0"/>
              </a:rPr>
              <a:t> T</a:t>
            </a:r>
            <a:r>
              <a:rPr lang="nl-NL" sz="1000" baseline="-25000" dirty="0" smtClean="0">
                <a:latin typeface="Arial" panose="020B0604020202020204" pitchFamily="34" charset="0"/>
                <a:cs typeface="Arial" panose="020B0604020202020204" pitchFamily="34" charset="0"/>
              </a:rPr>
              <a:t>RM</a:t>
            </a:r>
            <a:r>
              <a:rPr lang="nl-NL" sz="1000" dirty="0" smtClean="0">
                <a:latin typeface="Arial" panose="020B0604020202020204" pitchFamily="34" charset="0"/>
                <a:cs typeface="Arial" panose="020B0604020202020204" pitchFamily="34" charset="0"/>
              </a:rPr>
              <a:t> </a:t>
            </a:r>
            <a:r>
              <a:rPr lang="nl-NL" sz="1000" dirty="0" err="1" smtClean="0">
                <a:latin typeface="Arial" panose="020B0604020202020204" pitchFamily="34" charset="0"/>
                <a:cs typeface="Arial" panose="020B0604020202020204" pitchFamily="34" charset="0"/>
              </a:rPr>
              <a:t>and</a:t>
            </a:r>
            <a:r>
              <a:rPr lang="nl-NL" sz="1000" dirty="0" smtClean="0">
                <a:latin typeface="Arial" panose="020B0604020202020204" pitchFamily="34" charset="0"/>
                <a:cs typeface="Arial" panose="020B0604020202020204" pitchFamily="34" charset="0"/>
              </a:rPr>
              <a:t> </a:t>
            </a:r>
            <a:r>
              <a:rPr lang="nl-NL" sz="1000" dirty="0" err="1" smtClean="0">
                <a:latin typeface="Arial" panose="020B0604020202020204" pitchFamily="34" charset="0"/>
                <a:cs typeface="Arial" panose="020B0604020202020204" pitchFamily="34" charset="0"/>
              </a:rPr>
              <a:t>TILs</a:t>
            </a:r>
            <a:r>
              <a:rPr lang="nl-NL" sz="1000" dirty="0" smtClean="0">
                <a:latin typeface="Arial" panose="020B0604020202020204" pitchFamily="34" charset="0"/>
                <a:cs typeface="Arial" panose="020B0604020202020204" pitchFamily="34" charset="0"/>
              </a:rPr>
              <a:t> </a:t>
            </a:r>
            <a:r>
              <a:rPr lang="nl-NL" sz="1000" dirty="0" err="1" smtClean="0">
                <a:latin typeface="Arial" panose="020B0604020202020204" pitchFamily="34" charset="0"/>
                <a:cs typeface="Arial" panose="020B0604020202020204" pitchFamily="34" charset="0"/>
              </a:rPr>
              <a:t>were</a:t>
            </a:r>
            <a:r>
              <a:rPr lang="nl-NL" sz="1000" dirty="0" smtClean="0">
                <a:latin typeface="Arial" panose="020B0604020202020204" pitchFamily="34" charset="0"/>
                <a:cs typeface="Arial" panose="020B0604020202020204" pitchFamily="34" charset="0"/>
              </a:rPr>
              <a:t> </a:t>
            </a:r>
            <a:r>
              <a:rPr lang="nl-NL" sz="1000" dirty="0" err="1" smtClean="0">
                <a:latin typeface="Arial" panose="020B0604020202020204" pitchFamily="34" charset="0"/>
                <a:cs typeface="Arial" panose="020B0604020202020204" pitchFamily="34" charset="0"/>
              </a:rPr>
              <a:t>determined</a:t>
            </a:r>
            <a:r>
              <a:rPr lang="nl-NL" sz="1000" dirty="0" smtClean="0">
                <a:latin typeface="Arial" panose="020B0604020202020204" pitchFamily="34" charset="0"/>
                <a:cs typeface="Arial" panose="020B0604020202020204" pitchFamily="34" charset="0"/>
              </a:rPr>
              <a:t> </a:t>
            </a:r>
            <a:r>
              <a:rPr lang="nl-NL" sz="1000" dirty="0" err="1" smtClean="0">
                <a:latin typeface="Arial" panose="020B0604020202020204" pitchFamily="34" charset="0"/>
                <a:cs typeface="Arial" panose="020B0604020202020204" pitchFamily="34" charset="0"/>
              </a:rPr>
              <a:t>by</a:t>
            </a:r>
            <a:r>
              <a:rPr lang="nl-NL" sz="1000" dirty="0" smtClean="0">
                <a:latin typeface="Arial" panose="020B0604020202020204" pitchFamily="34" charset="0"/>
                <a:cs typeface="Arial" panose="020B0604020202020204" pitchFamily="34" charset="0"/>
              </a:rPr>
              <a:t> </a:t>
            </a:r>
            <a:r>
              <a:rPr lang="nl-NL" sz="1000" dirty="0" err="1" smtClean="0">
                <a:latin typeface="Arial" panose="020B0604020202020204" pitchFamily="34" charset="0"/>
                <a:cs typeface="Arial" panose="020B0604020202020204" pitchFamily="34" charset="0"/>
              </a:rPr>
              <a:t>intracellular</a:t>
            </a:r>
            <a:r>
              <a:rPr lang="nl-NL" sz="1000" dirty="0" smtClean="0">
                <a:latin typeface="Arial" panose="020B0604020202020204" pitchFamily="34" charset="0"/>
                <a:cs typeface="Arial" panose="020B0604020202020204" pitchFamily="34" charset="0"/>
              </a:rPr>
              <a:t> cytokine </a:t>
            </a:r>
            <a:r>
              <a:rPr lang="nl-NL" sz="1000" dirty="0" err="1" smtClean="0">
                <a:latin typeface="Arial" panose="020B0604020202020204" pitchFamily="34" charset="0"/>
                <a:cs typeface="Arial" panose="020B0604020202020204" pitchFamily="34" charset="0"/>
              </a:rPr>
              <a:t>staining</a:t>
            </a:r>
            <a:r>
              <a:rPr lang="nl-NL" sz="1000" dirty="0" smtClean="0">
                <a:latin typeface="Arial" panose="020B0604020202020204" pitchFamily="34" charset="0"/>
                <a:cs typeface="Arial" panose="020B0604020202020204" pitchFamily="34" charset="0"/>
              </a:rPr>
              <a:t>. (C) </a:t>
            </a:r>
            <a:r>
              <a:rPr lang="nl-NL" sz="1000" dirty="0" err="1" smtClean="0">
                <a:latin typeface="Arial" panose="020B0604020202020204" pitchFamily="34" charset="0"/>
                <a:cs typeface="Arial" panose="020B0604020202020204" pitchFamily="34" charset="0"/>
              </a:rPr>
              <a:t>Representative</a:t>
            </a:r>
            <a:r>
              <a:rPr lang="nl-NL" sz="1000" dirty="0" smtClean="0">
                <a:latin typeface="Arial" panose="020B0604020202020204" pitchFamily="34" charset="0"/>
                <a:cs typeface="Arial" panose="020B0604020202020204" pitchFamily="34" charset="0"/>
              </a:rPr>
              <a:t> contour plots show </a:t>
            </a:r>
            <a:r>
              <a:rPr lang="nl-NL" sz="1000" dirty="0" err="1" smtClean="0">
                <a:latin typeface="Arial" panose="020B0604020202020204" pitchFamily="34" charset="0"/>
                <a:cs typeface="Arial" panose="020B0604020202020204" pitchFamily="34" charset="0"/>
              </a:rPr>
              <a:t>the</a:t>
            </a:r>
            <a:r>
              <a:rPr lang="nl-NL" sz="1000" dirty="0" smtClean="0">
                <a:latin typeface="Arial" panose="020B0604020202020204" pitchFamily="34" charset="0"/>
                <a:cs typeface="Arial" panose="020B0604020202020204" pitchFamily="34" charset="0"/>
              </a:rPr>
              <a:t> </a:t>
            </a:r>
            <a:r>
              <a:rPr lang="nl-NL" sz="1000" dirty="0" err="1" smtClean="0">
                <a:latin typeface="Arial" panose="020B0604020202020204" pitchFamily="34" charset="0"/>
                <a:cs typeface="Arial" panose="020B0604020202020204" pitchFamily="34" charset="0"/>
              </a:rPr>
              <a:t>gating</a:t>
            </a:r>
            <a:r>
              <a:rPr lang="nl-NL" sz="1000" dirty="0" smtClean="0">
                <a:latin typeface="Arial" panose="020B0604020202020204" pitchFamily="34" charset="0"/>
                <a:cs typeface="Arial" panose="020B0604020202020204" pitchFamily="34" charset="0"/>
              </a:rPr>
              <a:t> </a:t>
            </a:r>
            <a:r>
              <a:rPr lang="nl-NL" sz="1000" dirty="0" err="1" smtClean="0">
                <a:latin typeface="Arial" panose="020B0604020202020204" pitchFamily="34" charset="0"/>
                <a:cs typeface="Arial" panose="020B0604020202020204" pitchFamily="34" charset="0"/>
              </a:rPr>
              <a:t>strategy</a:t>
            </a:r>
            <a:r>
              <a:rPr lang="nl-NL" sz="1000" dirty="0" smtClean="0">
                <a:latin typeface="Arial" panose="020B0604020202020204" pitchFamily="34" charset="0"/>
                <a:cs typeface="Arial" panose="020B0604020202020204" pitchFamily="34" charset="0"/>
              </a:rPr>
              <a:t> </a:t>
            </a:r>
            <a:r>
              <a:rPr lang="nl-NL" sz="1000" dirty="0" err="1" smtClean="0">
                <a:latin typeface="Arial" panose="020B0604020202020204" pitchFamily="34" charset="0"/>
                <a:cs typeface="Arial" panose="020B0604020202020204" pitchFamily="34" charset="0"/>
              </a:rPr>
              <a:t>for</a:t>
            </a:r>
            <a:r>
              <a:rPr lang="nl-NL" sz="1000" dirty="0" smtClean="0">
                <a:latin typeface="Arial" panose="020B0604020202020204" pitchFamily="34" charset="0"/>
                <a:cs typeface="Arial" panose="020B0604020202020204" pitchFamily="34" charset="0"/>
              </a:rPr>
              <a:t> Cytokine</a:t>
            </a:r>
            <a:r>
              <a:rPr lang="nl-NL" sz="1000" baseline="30000" dirty="0" smtClean="0">
                <a:latin typeface="Arial" panose="020B0604020202020204" pitchFamily="34" charset="0"/>
                <a:cs typeface="Arial" panose="020B0604020202020204" pitchFamily="34" charset="0"/>
              </a:rPr>
              <a:t>+</a:t>
            </a:r>
            <a:r>
              <a:rPr lang="nl-NL" sz="1000" dirty="0" smtClean="0">
                <a:latin typeface="Arial" panose="020B0604020202020204" pitchFamily="34" charset="0"/>
                <a:cs typeface="Arial" panose="020B0604020202020204" pitchFamily="34" charset="0"/>
              </a:rPr>
              <a:t> versus Cytokine</a:t>
            </a:r>
            <a:r>
              <a:rPr lang="nl-NL" sz="1000" baseline="30000" dirty="0" smtClean="0">
                <a:latin typeface="Arial" panose="020B0604020202020204" pitchFamily="34" charset="0"/>
                <a:cs typeface="Arial" panose="020B0604020202020204" pitchFamily="34" charset="0"/>
              </a:rPr>
              <a:t>-</a:t>
            </a:r>
            <a:r>
              <a:rPr lang="nl-NL" sz="1000" dirty="0" smtClean="0">
                <a:latin typeface="Arial" panose="020B0604020202020204" pitchFamily="34" charset="0"/>
                <a:cs typeface="Arial" panose="020B0604020202020204" pitchFamily="34" charset="0"/>
              </a:rPr>
              <a:t> </a:t>
            </a:r>
            <a:r>
              <a:rPr lang="nl-NL" sz="1000" dirty="0" err="1" smtClean="0">
                <a:latin typeface="Arial" panose="020B0604020202020204" pitchFamily="34" charset="0"/>
                <a:cs typeface="Arial" panose="020B0604020202020204" pitchFamily="34" charset="0"/>
              </a:rPr>
              <a:t>cells</a:t>
            </a:r>
            <a:r>
              <a:rPr lang="nl-NL" sz="1000" dirty="0" smtClean="0">
                <a:latin typeface="Arial" panose="020B0604020202020204" pitchFamily="34" charset="0"/>
                <a:cs typeface="Arial" panose="020B0604020202020204" pitchFamily="34" charset="0"/>
              </a:rPr>
              <a:t>. </a:t>
            </a:r>
            <a:endParaRPr lang="en-US" sz="1000" dirty="0" smtClean="0">
              <a:latin typeface="Arial" panose="020B0604020202020204" pitchFamily="34" charset="0"/>
              <a:cs typeface="Arial" panose="020B0604020202020204" pitchFamily="34" charset="0"/>
            </a:endParaRPr>
          </a:p>
        </p:txBody>
      </p:sp>
      <p:sp>
        <p:nvSpPr>
          <p:cNvPr id="9" name="TextBox 8"/>
          <p:cNvSpPr txBox="1"/>
          <p:nvPr/>
        </p:nvSpPr>
        <p:spPr>
          <a:xfrm>
            <a:off x="3644684" y="786279"/>
            <a:ext cx="317716" cy="369332"/>
          </a:xfrm>
          <a:prstGeom prst="rect">
            <a:avLst/>
          </a:prstGeom>
          <a:noFill/>
        </p:spPr>
        <p:txBody>
          <a:bodyPr wrap="none" rtlCol="0">
            <a:spAutoFit/>
          </a:bodyPr>
          <a:lstStyle/>
          <a:p>
            <a:r>
              <a:rPr lang="nl-NL" dirty="0" smtClean="0"/>
              <a:t>B</a:t>
            </a:r>
            <a:endParaRPr lang="nl-NL" dirty="0"/>
          </a:p>
        </p:txBody>
      </p:sp>
      <p:sp>
        <p:nvSpPr>
          <p:cNvPr id="10" name="TextBox 9"/>
          <p:cNvSpPr txBox="1"/>
          <p:nvPr/>
        </p:nvSpPr>
        <p:spPr>
          <a:xfrm>
            <a:off x="0" y="786279"/>
            <a:ext cx="317716" cy="369332"/>
          </a:xfrm>
          <a:prstGeom prst="rect">
            <a:avLst/>
          </a:prstGeom>
          <a:noFill/>
        </p:spPr>
        <p:txBody>
          <a:bodyPr wrap="none" rtlCol="0">
            <a:spAutoFit/>
          </a:bodyPr>
          <a:lstStyle/>
          <a:p>
            <a:r>
              <a:rPr lang="nl-NL" dirty="0" smtClean="0"/>
              <a:t>A</a:t>
            </a:r>
            <a:endParaRPr lang="nl-NL" dirty="0"/>
          </a:p>
        </p:txBody>
      </p:sp>
      <p:sp>
        <p:nvSpPr>
          <p:cNvPr id="11" name="TextBox 10"/>
          <p:cNvSpPr txBox="1"/>
          <p:nvPr/>
        </p:nvSpPr>
        <p:spPr>
          <a:xfrm>
            <a:off x="22931" y="3864508"/>
            <a:ext cx="308098" cy="369332"/>
          </a:xfrm>
          <a:prstGeom prst="rect">
            <a:avLst/>
          </a:prstGeom>
          <a:noFill/>
        </p:spPr>
        <p:txBody>
          <a:bodyPr wrap="none" rtlCol="0">
            <a:spAutoFit/>
          </a:bodyPr>
          <a:lstStyle/>
          <a:p>
            <a:r>
              <a:rPr lang="nl-NL" dirty="0" smtClean="0"/>
              <a:t>C</a:t>
            </a:r>
            <a:endParaRPr lang="nl-NL" dirty="0"/>
          </a:p>
        </p:txBody>
      </p:sp>
      <p:sp>
        <p:nvSpPr>
          <p:cNvPr id="14" name="TextBox 13"/>
          <p:cNvSpPr txBox="1"/>
          <p:nvPr/>
        </p:nvSpPr>
        <p:spPr>
          <a:xfrm>
            <a:off x="3635066" y="3864508"/>
            <a:ext cx="327334" cy="369332"/>
          </a:xfrm>
          <a:prstGeom prst="rect">
            <a:avLst/>
          </a:prstGeom>
          <a:noFill/>
        </p:spPr>
        <p:txBody>
          <a:bodyPr wrap="none" rtlCol="0">
            <a:spAutoFit/>
          </a:bodyPr>
          <a:lstStyle/>
          <a:p>
            <a:r>
              <a:rPr lang="nl-NL" dirty="0" smtClean="0"/>
              <a:t>D</a:t>
            </a:r>
            <a:endParaRPr lang="nl-NL" dirty="0"/>
          </a:p>
        </p:txBody>
      </p:sp>
      <p:pic>
        <p:nvPicPr>
          <p:cNvPr id="15" name="Picture 14"/>
          <p:cNvPicPr>
            <a:picLocks noChangeAspect="1"/>
          </p:cNvPicPr>
          <p:nvPr/>
        </p:nvPicPr>
        <p:blipFill>
          <a:blip r:embed="rId2"/>
          <a:stretch>
            <a:fillRect/>
          </a:stretch>
        </p:blipFill>
        <p:spPr>
          <a:xfrm>
            <a:off x="4985732" y="1216479"/>
            <a:ext cx="881668" cy="2541600"/>
          </a:xfrm>
          <a:prstGeom prst="rect">
            <a:avLst/>
          </a:prstGeom>
        </p:spPr>
      </p:pic>
      <p:pic>
        <p:nvPicPr>
          <p:cNvPr id="16" name="Picture 15"/>
          <p:cNvPicPr>
            <a:picLocks noChangeAspect="1"/>
          </p:cNvPicPr>
          <p:nvPr/>
        </p:nvPicPr>
        <p:blipFill>
          <a:blip r:embed="rId3"/>
          <a:stretch>
            <a:fillRect/>
          </a:stretch>
        </p:blipFill>
        <p:spPr>
          <a:xfrm>
            <a:off x="4177861" y="1216479"/>
            <a:ext cx="881668" cy="2541600"/>
          </a:xfrm>
          <a:prstGeom prst="rect">
            <a:avLst/>
          </a:prstGeom>
        </p:spPr>
      </p:pic>
      <p:pic>
        <p:nvPicPr>
          <p:cNvPr id="17" name="Picture 16"/>
          <p:cNvPicPr>
            <a:picLocks noChangeAspect="1"/>
          </p:cNvPicPr>
          <p:nvPr/>
        </p:nvPicPr>
        <p:blipFill>
          <a:blip r:embed="rId4"/>
          <a:stretch>
            <a:fillRect/>
          </a:stretch>
        </p:blipFill>
        <p:spPr>
          <a:xfrm>
            <a:off x="385729" y="1215373"/>
            <a:ext cx="882053" cy="2542706"/>
          </a:xfrm>
          <a:prstGeom prst="rect">
            <a:avLst/>
          </a:prstGeom>
        </p:spPr>
      </p:pic>
      <p:pic>
        <p:nvPicPr>
          <p:cNvPr id="18" name="Picture 17"/>
          <p:cNvPicPr>
            <a:picLocks noChangeAspect="1"/>
          </p:cNvPicPr>
          <p:nvPr/>
        </p:nvPicPr>
        <p:blipFill>
          <a:blip r:embed="rId5"/>
          <a:stretch>
            <a:fillRect/>
          </a:stretch>
        </p:blipFill>
        <p:spPr>
          <a:xfrm>
            <a:off x="1207751" y="1215373"/>
            <a:ext cx="882053" cy="2542706"/>
          </a:xfrm>
          <a:prstGeom prst="rect">
            <a:avLst/>
          </a:prstGeom>
        </p:spPr>
      </p:pic>
      <p:pic>
        <p:nvPicPr>
          <p:cNvPr id="19" name="Picture 18"/>
          <p:cNvPicPr>
            <a:picLocks noChangeAspect="1"/>
          </p:cNvPicPr>
          <p:nvPr/>
        </p:nvPicPr>
        <p:blipFill>
          <a:blip r:embed="rId6"/>
          <a:stretch>
            <a:fillRect/>
          </a:stretch>
        </p:blipFill>
        <p:spPr>
          <a:xfrm>
            <a:off x="2029773" y="1215373"/>
            <a:ext cx="882006" cy="2542577"/>
          </a:xfrm>
          <a:prstGeom prst="rect">
            <a:avLst/>
          </a:prstGeom>
        </p:spPr>
      </p:pic>
      <p:pic>
        <p:nvPicPr>
          <p:cNvPr id="20" name="Picture 19"/>
          <p:cNvPicPr>
            <a:picLocks noChangeAspect="1"/>
          </p:cNvPicPr>
          <p:nvPr/>
        </p:nvPicPr>
        <p:blipFill>
          <a:blip r:embed="rId7"/>
          <a:stretch>
            <a:fillRect/>
          </a:stretch>
        </p:blipFill>
        <p:spPr>
          <a:xfrm>
            <a:off x="2851747" y="1215373"/>
            <a:ext cx="882053" cy="2542706"/>
          </a:xfrm>
          <a:prstGeom prst="rect">
            <a:avLst/>
          </a:prstGeom>
        </p:spPr>
      </p:pic>
      <p:sp>
        <p:nvSpPr>
          <p:cNvPr id="21" name="TextBox 20"/>
          <p:cNvSpPr txBox="1"/>
          <p:nvPr/>
        </p:nvSpPr>
        <p:spPr>
          <a:xfrm>
            <a:off x="965587" y="821402"/>
            <a:ext cx="542136" cy="307777"/>
          </a:xfrm>
          <a:prstGeom prst="rect">
            <a:avLst/>
          </a:prstGeom>
          <a:noFill/>
        </p:spPr>
        <p:txBody>
          <a:bodyPr wrap="none" rtlCol="0">
            <a:spAutoFit/>
          </a:bodyPr>
          <a:lstStyle/>
          <a:p>
            <a:r>
              <a:rPr lang="nl-NL" sz="1400" dirty="0" smtClean="0"/>
              <a:t>CD4</a:t>
            </a:r>
            <a:r>
              <a:rPr lang="nl-NL" sz="1400" baseline="30000" dirty="0" smtClean="0"/>
              <a:t>+</a:t>
            </a:r>
            <a:endParaRPr lang="en-US" sz="1400" baseline="30000" dirty="0"/>
          </a:p>
        </p:txBody>
      </p:sp>
      <p:sp>
        <p:nvSpPr>
          <p:cNvPr id="22" name="TextBox 21"/>
          <p:cNvSpPr txBox="1"/>
          <p:nvPr/>
        </p:nvSpPr>
        <p:spPr>
          <a:xfrm>
            <a:off x="2615551" y="821402"/>
            <a:ext cx="542136" cy="307777"/>
          </a:xfrm>
          <a:prstGeom prst="rect">
            <a:avLst/>
          </a:prstGeom>
          <a:noFill/>
        </p:spPr>
        <p:txBody>
          <a:bodyPr wrap="none" rtlCol="0">
            <a:spAutoFit/>
          </a:bodyPr>
          <a:lstStyle/>
          <a:p>
            <a:r>
              <a:rPr lang="nl-NL" sz="1400" dirty="0" smtClean="0"/>
              <a:t>CD8</a:t>
            </a:r>
            <a:r>
              <a:rPr lang="nl-NL" sz="1400" baseline="30000" dirty="0" smtClean="0"/>
              <a:t>+</a:t>
            </a:r>
            <a:endParaRPr lang="en-US" sz="1400" baseline="30000" dirty="0"/>
          </a:p>
        </p:txBody>
      </p:sp>
      <p:sp>
        <p:nvSpPr>
          <p:cNvPr id="23" name="TextBox 22"/>
          <p:cNvSpPr txBox="1"/>
          <p:nvPr/>
        </p:nvSpPr>
        <p:spPr>
          <a:xfrm>
            <a:off x="605403" y="1065540"/>
            <a:ext cx="481222" cy="276999"/>
          </a:xfrm>
          <a:prstGeom prst="rect">
            <a:avLst/>
          </a:prstGeom>
          <a:noFill/>
        </p:spPr>
        <p:txBody>
          <a:bodyPr wrap="none" rtlCol="0">
            <a:spAutoFit/>
          </a:bodyPr>
          <a:lstStyle/>
          <a:p>
            <a:r>
              <a:rPr lang="nl-NL" sz="1200" dirty="0" err="1" smtClean="0"/>
              <a:t>Lung</a:t>
            </a:r>
            <a:endParaRPr lang="en-US" sz="1200" dirty="0"/>
          </a:p>
        </p:txBody>
      </p:sp>
      <p:sp>
        <p:nvSpPr>
          <p:cNvPr id="24" name="TextBox 23"/>
          <p:cNvSpPr txBox="1"/>
          <p:nvPr/>
        </p:nvSpPr>
        <p:spPr>
          <a:xfrm>
            <a:off x="1376652" y="1065540"/>
            <a:ext cx="588687" cy="276999"/>
          </a:xfrm>
          <a:prstGeom prst="rect">
            <a:avLst/>
          </a:prstGeom>
          <a:noFill/>
        </p:spPr>
        <p:txBody>
          <a:bodyPr wrap="none" rtlCol="0">
            <a:spAutoFit/>
          </a:bodyPr>
          <a:lstStyle/>
          <a:p>
            <a:r>
              <a:rPr lang="nl-NL" sz="1200" dirty="0" smtClean="0"/>
              <a:t>Tumor</a:t>
            </a:r>
            <a:endParaRPr lang="en-US" sz="1200" dirty="0"/>
          </a:p>
        </p:txBody>
      </p:sp>
      <p:sp>
        <p:nvSpPr>
          <p:cNvPr id="25" name="TextBox 24"/>
          <p:cNvSpPr txBox="1"/>
          <p:nvPr/>
        </p:nvSpPr>
        <p:spPr>
          <a:xfrm>
            <a:off x="2255366" y="1065540"/>
            <a:ext cx="481222" cy="276999"/>
          </a:xfrm>
          <a:prstGeom prst="rect">
            <a:avLst/>
          </a:prstGeom>
          <a:noFill/>
        </p:spPr>
        <p:txBody>
          <a:bodyPr wrap="none" rtlCol="0">
            <a:spAutoFit/>
          </a:bodyPr>
          <a:lstStyle/>
          <a:p>
            <a:r>
              <a:rPr lang="nl-NL" sz="1200" dirty="0" err="1" smtClean="0"/>
              <a:t>Lung</a:t>
            </a:r>
            <a:endParaRPr lang="en-US" sz="1200" dirty="0"/>
          </a:p>
        </p:txBody>
      </p:sp>
      <p:sp>
        <p:nvSpPr>
          <p:cNvPr id="26" name="TextBox 25"/>
          <p:cNvSpPr txBox="1"/>
          <p:nvPr/>
        </p:nvSpPr>
        <p:spPr>
          <a:xfrm>
            <a:off x="3026616" y="1065540"/>
            <a:ext cx="588687" cy="276999"/>
          </a:xfrm>
          <a:prstGeom prst="rect">
            <a:avLst/>
          </a:prstGeom>
          <a:noFill/>
        </p:spPr>
        <p:txBody>
          <a:bodyPr wrap="none" rtlCol="0">
            <a:spAutoFit/>
          </a:bodyPr>
          <a:lstStyle/>
          <a:p>
            <a:r>
              <a:rPr lang="nl-NL" sz="1200" dirty="0" smtClean="0"/>
              <a:t>Tumor</a:t>
            </a:r>
            <a:endParaRPr lang="en-US" sz="1200" dirty="0"/>
          </a:p>
        </p:txBody>
      </p:sp>
      <p:cxnSp>
        <p:nvCxnSpPr>
          <p:cNvPr id="28" name="Straight Connector 27"/>
          <p:cNvCxnSpPr/>
          <p:nvPr/>
        </p:nvCxnSpPr>
        <p:spPr>
          <a:xfrm>
            <a:off x="507972" y="1091079"/>
            <a:ext cx="145736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2157936" y="1091079"/>
            <a:ext cx="145736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V="1">
            <a:off x="353512" y="1337449"/>
            <a:ext cx="0" cy="181103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rot="16200000">
            <a:off x="62407" y="3255323"/>
            <a:ext cx="582211" cy="276999"/>
          </a:xfrm>
          <a:prstGeom prst="rect">
            <a:avLst/>
          </a:prstGeom>
          <a:noFill/>
        </p:spPr>
        <p:txBody>
          <a:bodyPr wrap="none" rtlCol="0">
            <a:spAutoFit/>
          </a:bodyPr>
          <a:lstStyle/>
          <a:p>
            <a:r>
              <a:rPr lang="nl-NL" sz="1200" dirty="0" smtClean="0"/>
              <a:t>CD40L</a:t>
            </a:r>
            <a:endParaRPr lang="en-US" sz="1200" dirty="0"/>
          </a:p>
        </p:txBody>
      </p:sp>
      <p:cxnSp>
        <p:nvCxnSpPr>
          <p:cNvPr id="37" name="Straight Arrow Connector 36"/>
          <p:cNvCxnSpPr/>
          <p:nvPr/>
        </p:nvCxnSpPr>
        <p:spPr>
          <a:xfrm>
            <a:off x="1004181" y="3747700"/>
            <a:ext cx="2687251"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393962" y="3609201"/>
            <a:ext cx="596638" cy="276999"/>
          </a:xfrm>
          <a:prstGeom prst="rect">
            <a:avLst/>
          </a:prstGeom>
          <a:noFill/>
        </p:spPr>
        <p:txBody>
          <a:bodyPr wrap="none" rtlCol="0">
            <a:spAutoFit/>
          </a:bodyPr>
          <a:lstStyle/>
          <a:p>
            <a:r>
              <a:rPr lang="nl-NL" sz="1200" dirty="0" smtClean="0"/>
              <a:t>CD137</a:t>
            </a:r>
            <a:endParaRPr lang="en-US" sz="1200" dirty="0"/>
          </a:p>
        </p:txBody>
      </p:sp>
      <p:sp>
        <p:nvSpPr>
          <p:cNvPr id="40" name="TextBox 39"/>
          <p:cNvSpPr txBox="1"/>
          <p:nvPr/>
        </p:nvSpPr>
        <p:spPr>
          <a:xfrm rot="16200000">
            <a:off x="-131570" y="3090050"/>
            <a:ext cx="611065" cy="307777"/>
          </a:xfrm>
          <a:prstGeom prst="rect">
            <a:avLst/>
          </a:prstGeom>
          <a:noFill/>
        </p:spPr>
        <p:txBody>
          <a:bodyPr wrap="none" rtlCol="0">
            <a:spAutoFit/>
          </a:bodyPr>
          <a:lstStyle/>
          <a:p>
            <a:r>
              <a:rPr lang="nl-NL" sz="1400" dirty="0" smtClean="0"/>
              <a:t>CD69</a:t>
            </a:r>
            <a:r>
              <a:rPr lang="nl-NL" sz="1400" baseline="30000" dirty="0" smtClean="0"/>
              <a:t>-</a:t>
            </a:r>
            <a:endParaRPr lang="en-US" sz="1400" baseline="30000" dirty="0"/>
          </a:p>
        </p:txBody>
      </p:sp>
      <p:sp>
        <p:nvSpPr>
          <p:cNvPr id="41" name="TextBox 40"/>
          <p:cNvSpPr txBox="1"/>
          <p:nvPr/>
        </p:nvSpPr>
        <p:spPr>
          <a:xfrm rot="16200000">
            <a:off x="-142791" y="2277387"/>
            <a:ext cx="633507" cy="307777"/>
          </a:xfrm>
          <a:prstGeom prst="rect">
            <a:avLst/>
          </a:prstGeom>
          <a:noFill/>
        </p:spPr>
        <p:txBody>
          <a:bodyPr wrap="none" rtlCol="0">
            <a:spAutoFit/>
          </a:bodyPr>
          <a:lstStyle/>
          <a:p>
            <a:r>
              <a:rPr lang="nl-NL" sz="1400" dirty="0" smtClean="0"/>
              <a:t>CD69</a:t>
            </a:r>
            <a:r>
              <a:rPr lang="nl-NL" sz="1400" baseline="30000" dirty="0"/>
              <a:t>+</a:t>
            </a:r>
            <a:endParaRPr lang="en-US" sz="1400" baseline="30000" dirty="0"/>
          </a:p>
        </p:txBody>
      </p:sp>
      <p:sp>
        <p:nvSpPr>
          <p:cNvPr id="42" name="TextBox 41"/>
          <p:cNvSpPr txBox="1"/>
          <p:nvPr/>
        </p:nvSpPr>
        <p:spPr>
          <a:xfrm rot="16200000">
            <a:off x="-188476" y="1504192"/>
            <a:ext cx="724878" cy="307777"/>
          </a:xfrm>
          <a:prstGeom prst="rect">
            <a:avLst/>
          </a:prstGeom>
          <a:noFill/>
        </p:spPr>
        <p:txBody>
          <a:bodyPr wrap="none" rtlCol="0">
            <a:spAutoFit/>
          </a:bodyPr>
          <a:lstStyle/>
          <a:p>
            <a:r>
              <a:rPr lang="nl-NL" sz="1400" dirty="0" smtClean="0"/>
              <a:t>CD103</a:t>
            </a:r>
            <a:r>
              <a:rPr lang="nl-NL" sz="1400" baseline="30000" dirty="0" smtClean="0"/>
              <a:t>+</a:t>
            </a:r>
            <a:endParaRPr lang="en-US" sz="1400" baseline="30000" dirty="0"/>
          </a:p>
        </p:txBody>
      </p:sp>
      <p:cxnSp>
        <p:nvCxnSpPr>
          <p:cNvPr id="43" name="Straight Arrow Connector 42"/>
          <p:cNvCxnSpPr/>
          <p:nvPr/>
        </p:nvCxnSpPr>
        <p:spPr>
          <a:xfrm flipV="1">
            <a:off x="4138383" y="1335238"/>
            <a:ext cx="0" cy="181103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rot="16200000">
            <a:off x="3856897" y="3253112"/>
            <a:ext cx="562975" cy="276999"/>
          </a:xfrm>
          <a:prstGeom prst="rect">
            <a:avLst/>
          </a:prstGeom>
          <a:noFill/>
        </p:spPr>
        <p:txBody>
          <a:bodyPr wrap="none" rtlCol="0">
            <a:spAutoFit/>
          </a:bodyPr>
          <a:lstStyle/>
          <a:p>
            <a:r>
              <a:rPr lang="nl-NL" sz="1200" dirty="0" smtClean="0"/>
              <a:t>TNF-</a:t>
            </a:r>
            <a:r>
              <a:rPr lang="el-GR" sz="1200" dirty="0" smtClean="0"/>
              <a:t>α</a:t>
            </a:r>
            <a:endParaRPr lang="en-US" sz="1200" dirty="0"/>
          </a:p>
        </p:txBody>
      </p:sp>
      <p:cxnSp>
        <p:nvCxnSpPr>
          <p:cNvPr id="45" name="Straight Arrow Connector 44"/>
          <p:cNvCxnSpPr/>
          <p:nvPr/>
        </p:nvCxnSpPr>
        <p:spPr>
          <a:xfrm>
            <a:off x="4666488" y="3747700"/>
            <a:ext cx="1124712"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4178833" y="3609201"/>
            <a:ext cx="508473" cy="276999"/>
          </a:xfrm>
          <a:prstGeom prst="rect">
            <a:avLst/>
          </a:prstGeom>
          <a:noFill/>
        </p:spPr>
        <p:txBody>
          <a:bodyPr wrap="none" rtlCol="0">
            <a:spAutoFit/>
          </a:bodyPr>
          <a:lstStyle/>
          <a:p>
            <a:r>
              <a:rPr lang="nl-NL" sz="1200" dirty="0" smtClean="0"/>
              <a:t>IFN-</a:t>
            </a:r>
            <a:r>
              <a:rPr lang="el-GR" sz="1200" dirty="0" smtClean="0"/>
              <a:t>γ</a:t>
            </a:r>
            <a:endParaRPr lang="en-US" sz="1200" dirty="0"/>
          </a:p>
        </p:txBody>
      </p:sp>
      <p:sp>
        <p:nvSpPr>
          <p:cNvPr id="47" name="TextBox 46"/>
          <p:cNvSpPr txBox="1"/>
          <p:nvPr/>
        </p:nvSpPr>
        <p:spPr>
          <a:xfrm rot="16200000">
            <a:off x="3635013" y="3087839"/>
            <a:ext cx="611065" cy="307777"/>
          </a:xfrm>
          <a:prstGeom prst="rect">
            <a:avLst/>
          </a:prstGeom>
          <a:noFill/>
        </p:spPr>
        <p:txBody>
          <a:bodyPr wrap="none" rtlCol="0">
            <a:spAutoFit/>
          </a:bodyPr>
          <a:lstStyle/>
          <a:p>
            <a:r>
              <a:rPr lang="nl-NL" sz="1400" dirty="0" smtClean="0"/>
              <a:t>CD69</a:t>
            </a:r>
            <a:r>
              <a:rPr lang="nl-NL" sz="1400" baseline="30000" dirty="0" smtClean="0"/>
              <a:t>-</a:t>
            </a:r>
            <a:endParaRPr lang="en-US" sz="1400" baseline="30000" dirty="0"/>
          </a:p>
        </p:txBody>
      </p:sp>
      <p:sp>
        <p:nvSpPr>
          <p:cNvPr id="48" name="TextBox 47"/>
          <p:cNvSpPr txBox="1"/>
          <p:nvPr/>
        </p:nvSpPr>
        <p:spPr>
          <a:xfrm rot="16200000">
            <a:off x="3623792" y="2275176"/>
            <a:ext cx="633507" cy="307777"/>
          </a:xfrm>
          <a:prstGeom prst="rect">
            <a:avLst/>
          </a:prstGeom>
          <a:noFill/>
        </p:spPr>
        <p:txBody>
          <a:bodyPr wrap="none" rtlCol="0">
            <a:spAutoFit/>
          </a:bodyPr>
          <a:lstStyle/>
          <a:p>
            <a:r>
              <a:rPr lang="nl-NL" sz="1400" dirty="0" smtClean="0"/>
              <a:t>CD69</a:t>
            </a:r>
            <a:r>
              <a:rPr lang="nl-NL" sz="1400" baseline="30000" dirty="0"/>
              <a:t>+</a:t>
            </a:r>
            <a:endParaRPr lang="en-US" sz="1400" baseline="30000" dirty="0"/>
          </a:p>
        </p:txBody>
      </p:sp>
      <p:sp>
        <p:nvSpPr>
          <p:cNvPr id="49" name="TextBox 48"/>
          <p:cNvSpPr txBox="1"/>
          <p:nvPr/>
        </p:nvSpPr>
        <p:spPr>
          <a:xfrm rot="16200000">
            <a:off x="3578107" y="1501981"/>
            <a:ext cx="724878" cy="307777"/>
          </a:xfrm>
          <a:prstGeom prst="rect">
            <a:avLst/>
          </a:prstGeom>
          <a:noFill/>
        </p:spPr>
        <p:txBody>
          <a:bodyPr wrap="none" rtlCol="0">
            <a:spAutoFit/>
          </a:bodyPr>
          <a:lstStyle/>
          <a:p>
            <a:r>
              <a:rPr lang="nl-NL" sz="1400" dirty="0" smtClean="0"/>
              <a:t>CD103</a:t>
            </a:r>
            <a:r>
              <a:rPr lang="nl-NL" sz="1400" baseline="30000" dirty="0" smtClean="0"/>
              <a:t>+</a:t>
            </a:r>
            <a:endParaRPr lang="en-US" sz="1400" baseline="30000" dirty="0"/>
          </a:p>
        </p:txBody>
      </p:sp>
      <p:sp>
        <p:nvSpPr>
          <p:cNvPr id="52" name="TextBox 51"/>
          <p:cNvSpPr txBox="1"/>
          <p:nvPr/>
        </p:nvSpPr>
        <p:spPr>
          <a:xfrm>
            <a:off x="4394628" y="1065540"/>
            <a:ext cx="490840" cy="276999"/>
          </a:xfrm>
          <a:prstGeom prst="rect">
            <a:avLst/>
          </a:prstGeom>
          <a:noFill/>
        </p:spPr>
        <p:txBody>
          <a:bodyPr wrap="none" rtlCol="0">
            <a:spAutoFit/>
          </a:bodyPr>
          <a:lstStyle/>
          <a:p>
            <a:r>
              <a:rPr lang="nl-NL" sz="1200" dirty="0" smtClean="0"/>
              <a:t>CD4</a:t>
            </a:r>
            <a:r>
              <a:rPr lang="nl-NL" sz="1200" baseline="30000" dirty="0" smtClean="0"/>
              <a:t>+</a:t>
            </a:r>
            <a:endParaRPr lang="en-US" sz="1200" baseline="30000" dirty="0"/>
          </a:p>
        </p:txBody>
      </p:sp>
      <p:sp>
        <p:nvSpPr>
          <p:cNvPr id="53" name="TextBox 52"/>
          <p:cNvSpPr txBox="1"/>
          <p:nvPr/>
        </p:nvSpPr>
        <p:spPr>
          <a:xfrm>
            <a:off x="5216540" y="1065540"/>
            <a:ext cx="490840" cy="276999"/>
          </a:xfrm>
          <a:prstGeom prst="rect">
            <a:avLst/>
          </a:prstGeom>
          <a:noFill/>
        </p:spPr>
        <p:txBody>
          <a:bodyPr wrap="none" rtlCol="0">
            <a:spAutoFit/>
          </a:bodyPr>
          <a:lstStyle/>
          <a:p>
            <a:r>
              <a:rPr lang="nl-NL" sz="1200" dirty="0" smtClean="0"/>
              <a:t>CD8</a:t>
            </a:r>
            <a:r>
              <a:rPr lang="nl-NL" sz="1200" baseline="30000" dirty="0" smtClean="0"/>
              <a:t>+</a:t>
            </a:r>
            <a:endParaRPr lang="en-US" sz="1200" baseline="30000" dirty="0"/>
          </a:p>
        </p:txBody>
      </p:sp>
      <p:sp>
        <p:nvSpPr>
          <p:cNvPr id="54" name="TextBox 53"/>
          <p:cNvSpPr txBox="1"/>
          <p:nvPr/>
        </p:nvSpPr>
        <p:spPr>
          <a:xfrm>
            <a:off x="4727138" y="821402"/>
            <a:ext cx="534121" cy="307777"/>
          </a:xfrm>
          <a:prstGeom prst="rect">
            <a:avLst/>
          </a:prstGeom>
          <a:noFill/>
        </p:spPr>
        <p:txBody>
          <a:bodyPr wrap="none" rtlCol="0">
            <a:spAutoFit/>
          </a:bodyPr>
          <a:lstStyle/>
          <a:p>
            <a:r>
              <a:rPr lang="nl-NL" sz="1400" dirty="0" err="1" smtClean="0"/>
              <a:t>Lung</a:t>
            </a:r>
            <a:endParaRPr lang="en-US" sz="1400" baseline="30000" dirty="0"/>
          </a:p>
        </p:txBody>
      </p:sp>
      <p:cxnSp>
        <p:nvCxnSpPr>
          <p:cNvPr id="55" name="Straight Connector 54"/>
          <p:cNvCxnSpPr/>
          <p:nvPr/>
        </p:nvCxnSpPr>
        <p:spPr>
          <a:xfrm>
            <a:off x="4265515" y="1091079"/>
            <a:ext cx="145736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pic>
        <p:nvPicPr>
          <p:cNvPr id="61" name="Picture 60"/>
          <p:cNvPicPr>
            <a:picLocks noChangeAspect="1"/>
          </p:cNvPicPr>
          <p:nvPr/>
        </p:nvPicPr>
        <p:blipFill>
          <a:blip r:embed="rId8"/>
          <a:stretch>
            <a:fillRect/>
          </a:stretch>
        </p:blipFill>
        <p:spPr>
          <a:xfrm>
            <a:off x="-52649" y="4142529"/>
            <a:ext cx="3576861" cy="3748911"/>
          </a:xfrm>
          <a:prstGeom prst="rect">
            <a:avLst/>
          </a:prstGeom>
        </p:spPr>
      </p:pic>
      <p:sp>
        <p:nvSpPr>
          <p:cNvPr id="62" name="TextBox 61"/>
          <p:cNvSpPr txBox="1"/>
          <p:nvPr/>
        </p:nvSpPr>
        <p:spPr>
          <a:xfrm>
            <a:off x="824256" y="3983870"/>
            <a:ext cx="542136" cy="307777"/>
          </a:xfrm>
          <a:prstGeom prst="rect">
            <a:avLst/>
          </a:prstGeom>
          <a:noFill/>
        </p:spPr>
        <p:txBody>
          <a:bodyPr wrap="none" rtlCol="0">
            <a:spAutoFit/>
          </a:bodyPr>
          <a:lstStyle/>
          <a:p>
            <a:r>
              <a:rPr lang="nl-NL" sz="1400" dirty="0" smtClean="0"/>
              <a:t>CD4</a:t>
            </a:r>
            <a:r>
              <a:rPr lang="nl-NL" sz="1400" baseline="30000" dirty="0" smtClean="0"/>
              <a:t>+</a:t>
            </a:r>
            <a:endParaRPr lang="en-US" sz="1400" baseline="30000" dirty="0"/>
          </a:p>
        </p:txBody>
      </p:sp>
      <p:sp>
        <p:nvSpPr>
          <p:cNvPr id="63" name="TextBox 62"/>
          <p:cNvSpPr txBox="1"/>
          <p:nvPr/>
        </p:nvSpPr>
        <p:spPr>
          <a:xfrm>
            <a:off x="2474220" y="3983870"/>
            <a:ext cx="542136" cy="307777"/>
          </a:xfrm>
          <a:prstGeom prst="rect">
            <a:avLst/>
          </a:prstGeom>
          <a:noFill/>
        </p:spPr>
        <p:txBody>
          <a:bodyPr wrap="none" rtlCol="0">
            <a:spAutoFit/>
          </a:bodyPr>
          <a:lstStyle/>
          <a:p>
            <a:r>
              <a:rPr lang="nl-NL" sz="1400" dirty="0" smtClean="0"/>
              <a:t>CD8</a:t>
            </a:r>
            <a:r>
              <a:rPr lang="nl-NL" sz="1400" baseline="30000" dirty="0" smtClean="0"/>
              <a:t>+</a:t>
            </a:r>
            <a:endParaRPr lang="en-US" sz="1400" baseline="30000" dirty="0"/>
          </a:p>
        </p:txBody>
      </p:sp>
      <p:sp>
        <p:nvSpPr>
          <p:cNvPr id="64" name="TextBox 63"/>
          <p:cNvSpPr txBox="1"/>
          <p:nvPr/>
        </p:nvSpPr>
        <p:spPr>
          <a:xfrm>
            <a:off x="-60960" y="7745031"/>
            <a:ext cx="562975" cy="261610"/>
          </a:xfrm>
          <a:prstGeom prst="rect">
            <a:avLst/>
          </a:prstGeom>
          <a:noFill/>
        </p:spPr>
        <p:txBody>
          <a:bodyPr wrap="none" rtlCol="0">
            <a:spAutoFit/>
          </a:bodyPr>
          <a:lstStyle/>
          <a:p>
            <a:r>
              <a:rPr lang="nl-NL" sz="1100" dirty="0" smtClean="0"/>
              <a:t>CD103</a:t>
            </a:r>
            <a:endParaRPr lang="en-US" sz="1100" dirty="0"/>
          </a:p>
        </p:txBody>
      </p:sp>
      <p:sp>
        <p:nvSpPr>
          <p:cNvPr id="50" name="TextBox 49"/>
          <p:cNvSpPr txBox="1"/>
          <p:nvPr/>
        </p:nvSpPr>
        <p:spPr>
          <a:xfrm>
            <a:off x="-60960" y="7939095"/>
            <a:ext cx="490840" cy="261610"/>
          </a:xfrm>
          <a:prstGeom prst="rect">
            <a:avLst/>
          </a:prstGeom>
          <a:noFill/>
        </p:spPr>
        <p:txBody>
          <a:bodyPr wrap="none" rtlCol="0">
            <a:spAutoFit/>
          </a:bodyPr>
          <a:lstStyle/>
          <a:p>
            <a:r>
              <a:rPr lang="nl-NL" sz="1100" dirty="0" smtClean="0"/>
              <a:t>CD69</a:t>
            </a:r>
            <a:endParaRPr lang="en-US" sz="1100" dirty="0"/>
          </a:p>
        </p:txBody>
      </p:sp>
      <p:sp>
        <p:nvSpPr>
          <p:cNvPr id="2" name="TextBox 1"/>
          <p:cNvSpPr txBox="1"/>
          <p:nvPr/>
        </p:nvSpPr>
        <p:spPr>
          <a:xfrm>
            <a:off x="365798" y="7739040"/>
            <a:ext cx="261610" cy="461665"/>
          </a:xfrm>
          <a:prstGeom prst="rect">
            <a:avLst/>
          </a:prstGeom>
          <a:noFill/>
        </p:spPr>
        <p:txBody>
          <a:bodyPr wrap="none" rtlCol="0">
            <a:spAutoFit/>
          </a:bodyPr>
          <a:lstStyle/>
          <a:p>
            <a:pPr algn="ctr"/>
            <a:r>
              <a:rPr lang="nl-NL" sz="1200" dirty="0" smtClean="0"/>
              <a:t>+</a:t>
            </a:r>
          </a:p>
          <a:p>
            <a:pPr algn="ctr"/>
            <a:r>
              <a:rPr lang="nl-NL" sz="1200" dirty="0"/>
              <a:t>+</a:t>
            </a:r>
            <a:endParaRPr lang="en-US" sz="1200" dirty="0"/>
          </a:p>
        </p:txBody>
      </p:sp>
      <p:sp>
        <p:nvSpPr>
          <p:cNvPr id="51" name="TextBox 50"/>
          <p:cNvSpPr txBox="1"/>
          <p:nvPr/>
        </p:nvSpPr>
        <p:spPr>
          <a:xfrm>
            <a:off x="569572" y="7739040"/>
            <a:ext cx="261610" cy="461665"/>
          </a:xfrm>
          <a:prstGeom prst="rect">
            <a:avLst/>
          </a:prstGeom>
          <a:noFill/>
        </p:spPr>
        <p:txBody>
          <a:bodyPr wrap="none" rtlCol="0">
            <a:spAutoFit/>
          </a:bodyPr>
          <a:lstStyle/>
          <a:p>
            <a:pPr algn="ctr"/>
            <a:r>
              <a:rPr lang="nl-NL" sz="1200" dirty="0"/>
              <a:t>-</a:t>
            </a:r>
            <a:endParaRPr lang="nl-NL" sz="1200" dirty="0" smtClean="0"/>
          </a:p>
          <a:p>
            <a:pPr algn="ctr"/>
            <a:r>
              <a:rPr lang="nl-NL" sz="1200" dirty="0"/>
              <a:t>+</a:t>
            </a:r>
            <a:endParaRPr lang="en-US" sz="1200" dirty="0"/>
          </a:p>
        </p:txBody>
      </p:sp>
      <p:sp>
        <p:nvSpPr>
          <p:cNvPr id="56" name="TextBox 55"/>
          <p:cNvSpPr txBox="1"/>
          <p:nvPr/>
        </p:nvSpPr>
        <p:spPr>
          <a:xfrm>
            <a:off x="789161" y="7739040"/>
            <a:ext cx="231154" cy="461665"/>
          </a:xfrm>
          <a:prstGeom prst="rect">
            <a:avLst/>
          </a:prstGeom>
          <a:noFill/>
        </p:spPr>
        <p:txBody>
          <a:bodyPr wrap="none" rtlCol="0">
            <a:spAutoFit/>
          </a:bodyPr>
          <a:lstStyle/>
          <a:p>
            <a:pPr algn="ctr"/>
            <a:r>
              <a:rPr lang="nl-NL" sz="1200" dirty="0"/>
              <a:t>-</a:t>
            </a:r>
            <a:endParaRPr lang="nl-NL" sz="1200" dirty="0" smtClean="0"/>
          </a:p>
          <a:p>
            <a:pPr algn="ctr"/>
            <a:r>
              <a:rPr lang="nl-NL" sz="1200" dirty="0" smtClean="0"/>
              <a:t>-</a:t>
            </a:r>
            <a:endParaRPr lang="en-US" sz="1200" dirty="0"/>
          </a:p>
        </p:txBody>
      </p:sp>
      <p:sp>
        <p:nvSpPr>
          <p:cNvPr id="57" name="TextBox 56"/>
          <p:cNvSpPr txBox="1"/>
          <p:nvPr/>
        </p:nvSpPr>
        <p:spPr>
          <a:xfrm>
            <a:off x="1116595" y="7739040"/>
            <a:ext cx="261610" cy="461665"/>
          </a:xfrm>
          <a:prstGeom prst="rect">
            <a:avLst/>
          </a:prstGeom>
          <a:noFill/>
        </p:spPr>
        <p:txBody>
          <a:bodyPr wrap="none" rtlCol="0">
            <a:spAutoFit/>
          </a:bodyPr>
          <a:lstStyle/>
          <a:p>
            <a:pPr algn="ctr"/>
            <a:r>
              <a:rPr lang="nl-NL" sz="1200" dirty="0" smtClean="0"/>
              <a:t>+</a:t>
            </a:r>
          </a:p>
          <a:p>
            <a:pPr algn="ctr"/>
            <a:r>
              <a:rPr lang="nl-NL" sz="1200" dirty="0"/>
              <a:t>+</a:t>
            </a:r>
            <a:endParaRPr lang="en-US" sz="1200" dirty="0"/>
          </a:p>
        </p:txBody>
      </p:sp>
      <p:sp>
        <p:nvSpPr>
          <p:cNvPr id="58" name="TextBox 57"/>
          <p:cNvSpPr txBox="1"/>
          <p:nvPr/>
        </p:nvSpPr>
        <p:spPr>
          <a:xfrm>
            <a:off x="1320369" y="7739040"/>
            <a:ext cx="261610" cy="461665"/>
          </a:xfrm>
          <a:prstGeom prst="rect">
            <a:avLst/>
          </a:prstGeom>
          <a:noFill/>
        </p:spPr>
        <p:txBody>
          <a:bodyPr wrap="none" rtlCol="0">
            <a:spAutoFit/>
          </a:bodyPr>
          <a:lstStyle/>
          <a:p>
            <a:pPr algn="ctr"/>
            <a:r>
              <a:rPr lang="nl-NL" sz="1200" dirty="0"/>
              <a:t>-</a:t>
            </a:r>
            <a:endParaRPr lang="nl-NL" sz="1200" dirty="0" smtClean="0"/>
          </a:p>
          <a:p>
            <a:pPr algn="ctr"/>
            <a:r>
              <a:rPr lang="nl-NL" sz="1200" dirty="0"/>
              <a:t>+</a:t>
            </a:r>
            <a:endParaRPr lang="en-US" sz="1200" dirty="0"/>
          </a:p>
        </p:txBody>
      </p:sp>
      <p:sp>
        <p:nvSpPr>
          <p:cNvPr id="59" name="TextBox 58"/>
          <p:cNvSpPr txBox="1"/>
          <p:nvPr/>
        </p:nvSpPr>
        <p:spPr>
          <a:xfrm>
            <a:off x="1539958" y="7739040"/>
            <a:ext cx="231154" cy="461665"/>
          </a:xfrm>
          <a:prstGeom prst="rect">
            <a:avLst/>
          </a:prstGeom>
          <a:noFill/>
        </p:spPr>
        <p:txBody>
          <a:bodyPr wrap="none" rtlCol="0">
            <a:spAutoFit/>
          </a:bodyPr>
          <a:lstStyle/>
          <a:p>
            <a:pPr algn="ctr"/>
            <a:r>
              <a:rPr lang="nl-NL" sz="1200" dirty="0"/>
              <a:t>-</a:t>
            </a:r>
            <a:endParaRPr lang="nl-NL" sz="1200" dirty="0" smtClean="0"/>
          </a:p>
          <a:p>
            <a:pPr algn="ctr"/>
            <a:r>
              <a:rPr lang="nl-NL" sz="1200" dirty="0" smtClean="0"/>
              <a:t>-</a:t>
            </a:r>
            <a:endParaRPr lang="en-US" sz="1200" dirty="0"/>
          </a:p>
        </p:txBody>
      </p:sp>
      <p:sp>
        <p:nvSpPr>
          <p:cNvPr id="60" name="TextBox 59"/>
          <p:cNvSpPr txBox="1"/>
          <p:nvPr/>
        </p:nvSpPr>
        <p:spPr>
          <a:xfrm>
            <a:off x="1970143" y="7739168"/>
            <a:ext cx="261610" cy="461665"/>
          </a:xfrm>
          <a:prstGeom prst="rect">
            <a:avLst/>
          </a:prstGeom>
          <a:noFill/>
        </p:spPr>
        <p:txBody>
          <a:bodyPr wrap="none" rtlCol="0">
            <a:spAutoFit/>
          </a:bodyPr>
          <a:lstStyle/>
          <a:p>
            <a:pPr algn="ctr"/>
            <a:r>
              <a:rPr lang="nl-NL" sz="1200" dirty="0" smtClean="0"/>
              <a:t>+</a:t>
            </a:r>
          </a:p>
          <a:p>
            <a:pPr algn="ctr"/>
            <a:r>
              <a:rPr lang="nl-NL" sz="1200" dirty="0"/>
              <a:t>+</a:t>
            </a:r>
            <a:endParaRPr lang="en-US" sz="1200" dirty="0"/>
          </a:p>
        </p:txBody>
      </p:sp>
      <p:sp>
        <p:nvSpPr>
          <p:cNvPr id="65" name="TextBox 64"/>
          <p:cNvSpPr txBox="1"/>
          <p:nvPr/>
        </p:nvSpPr>
        <p:spPr>
          <a:xfrm>
            <a:off x="2173917" y="7739168"/>
            <a:ext cx="261610" cy="461665"/>
          </a:xfrm>
          <a:prstGeom prst="rect">
            <a:avLst/>
          </a:prstGeom>
          <a:noFill/>
        </p:spPr>
        <p:txBody>
          <a:bodyPr wrap="none" rtlCol="0">
            <a:spAutoFit/>
          </a:bodyPr>
          <a:lstStyle/>
          <a:p>
            <a:pPr algn="ctr"/>
            <a:r>
              <a:rPr lang="nl-NL" sz="1200" dirty="0"/>
              <a:t>-</a:t>
            </a:r>
            <a:endParaRPr lang="nl-NL" sz="1200" dirty="0" smtClean="0"/>
          </a:p>
          <a:p>
            <a:pPr algn="ctr"/>
            <a:r>
              <a:rPr lang="nl-NL" sz="1200" dirty="0"/>
              <a:t>+</a:t>
            </a:r>
            <a:endParaRPr lang="en-US" sz="1200" dirty="0"/>
          </a:p>
        </p:txBody>
      </p:sp>
      <p:sp>
        <p:nvSpPr>
          <p:cNvPr id="66" name="TextBox 65"/>
          <p:cNvSpPr txBox="1"/>
          <p:nvPr/>
        </p:nvSpPr>
        <p:spPr>
          <a:xfrm>
            <a:off x="2393506" y="7739168"/>
            <a:ext cx="231154" cy="461665"/>
          </a:xfrm>
          <a:prstGeom prst="rect">
            <a:avLst/>
          </a:prstGeom>
          <a:noFill/>
        </p:spPr>
        <p:txBody>
          <a:bodyPr wrap="none" rtlCol="0">
            <a:spAutoFit/>
          </a:bodyPr>
          <a:lstStyle/>
          <a:p>
            <a:pPr algn="ctr"/>
            <a:r>
              <a:rPr lang="nl-NL" sz="1200" dirty="0"/>
              <a:t>-</a:t>
            </a:r>
            <a:endParaRPr lang="nl-NL" sz="1200" dirty="0" smtClean="0"/>
          </a:p>
          <a:p>
            <a:pPr algn="ctr"/>
            <a:r>
              <a:rPr lang="nl-NL" sz="1200" dirty="0" smtClean="0"/>
              <a:t>-</a:t>
            </a:r>
            <a:endParaRPr lang="en-US" sz="1200" dirty="0"/>
          </a:p>
        </p:txBody>
      </p:sp>
      <p:sp>
        <p:nvSpPr>
          <p:cNvPr id="67" name="TextBox 66"/>
          <p:cNvSpPr txBox="1"/>
          <p:nvPr/>
        </p:nvSpPr>
        <p:spPr>
          <a:xfrm>
            <a:off x="2720940" y="7739168"/>
            <a:ext cx="261610" cy="461665"/>
          </a:xfrm>
          <a:prstGeom prst="rect">
            <a:avLst/>
          </a:prstGeom>
          <a:noFill/>
        </p:spPr>
        <p:txBody>
          <a:bodyPr wrap="none" rtlCol="0">
            <a:spAutoFit/>
          </a:bodyPr>
          <a:lstStyle/>
          <a:p>
            <a:pPr algn="ctr"/>
            <a:r>
              <a:rPr lang="nl-NL" sz="1200" dirty="0" smtClean="0"/>
              <a:t>+</a:t>
            </a:r>
          </a:p>
          <a:p>
            <a:pPr algn="ctr"/>
            <a:r>
              <a:rPr lang="nl-NL" sz="1200" dirty="0"/>
              <a:t>+</a:t>
            </a:r>
            <a:endParaRPr lang="en-US" sz="1200" dirty="0"/>
          </a:p>
        </p:txBody>
      </p:sp>
      <p:sp>
        <p:nvSpPr>
          <p:cNvPr id="68" name="TextBox 67"/>
          <p:cNvSpPr txBox="1"/>
          <p:nvPr/>
        </p:nvSpPr>
        <p:spPr>
          <a:xfrm>
            <a:off x="2924714" y="7739168"/>
            <a:ext cx="261610" cy="461665"/>
          </a:xfrm>
          <a:prstGeom prst="rect">
            <a:avLst/>
          </a:prstGeom>
          <a:noFill/>
        </p:spPr>
        <p:txBody>
          <a:bodyPr wrap="none" rtlCol="0">
            <a:spAutoFit/>
          </a:bodyPr>
          <a:lstStyle/>
          <a:p>
            <a:pPr algn="ctr"/>
            <a:r>
              <a:rPr lang="nl-NL" sz="1200" dirty="0"/>
              <a:t>-</a:t>
            </a:r>
            <a:endParaRPr lang="nl-NL" sz="1200" dirty="0" smtClean="0"/>
          </a:p>
          <a:p>
            <a:pPr algn="ctr"/>
            <a:r>
              <a:rPr lang="nl-NL" sz="1200" dirty="0"/>
              <a:t>+</a:t>
            </a:r>
            <a:endParaRPr lang="en-US" sz="1200" dirty="0"/>
          </a:p>
        </p:txBody>
      </p:sp>
      <p:sp>
        <p:nvSpPr>
          <p:cNvPr id="69" name="TextBox 68"/>
          <p:cNvSpPr txBox="1"/>
          <p:nvPr/>
        </p:nvSpPr>
        <p:spPr>
          <a:xfrm>
            <a:off x="3144303" y="7739168"/>
            <a:ext cx="231154" cy="461665"/>
          </a:xfrm>
          <a:prstGeom prst="rect">
            <a:avLst/>
          </a:prstGeom>
          <a:noFill/>
        </p:spPr>
        <p:txBody>
          <a:bodyPr wrap="none" rtlCol="0">
            <a:spAutoFit/>
          </a:bodyPr>
          <a:lstStyle/>
          <a:p>
            <a:pPr algn="ctr"/>
            <a:r>
              <a:rPr lang="nl-NL" sz="1200" dirty="0"/>
              <a:t>-</a:t>
            </a:r>
            <a:endParaRPr lang="nl-NL" sz="1200" dirty="0" smtClean="0"/>
          </a:p>
          <a:p>
            <a:pPr algn="ctr"/>
            <a:r>
              <a:rPr lang="nl-NL" sz="1200" dirty="0" smtClean="0"/>
              <a:t>-</a:t>
            </a:r>
            <a:endParaRPr lang="en-US" sz="1200" dirty="0"/>
          </a:p>
        </p:txBody>
      </p:sp>
      <p:cxnSp>
        <p:nvCxnSpPr>
          <p:cNvPr id="27" name="Straight Connector 26"/>
          <p:cNvCxnSpPr/>
          <p:nvPr/>
        </p:nvCxnSpPr>
        <p:spPr>
          <a:xfrm>
            <a:off x="449830" y="8200705"/>
            <a:ext cx="47979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1215099" y="8200705"/>
            <a:ext cx="47979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a:off x="461138" y="8192480"/>
            <a:ext cx="457176" cy="261610"/>
          </a:xfrm>
          <a:prstGeom prst="rect">
            <a:avLst/>
          </a:prstGeom>
          <a:noFill/>
        </p:spPr>
        <p:txBody>
          <a:bodyPr wrap="none" rtlCol="0">
            <a:spAutoFit/>
          </a:bodyPr>
          <a:lstStyle/>
          <a:p>
            <a:r>
              <a:rPr lang="nl-NL" sz="1100" dirty="0" err="1" smtClean="0"/>
              <a:t>Lung</a:t>
            </a:r>
            <a:endParaRPr lang="en-US" sz="1100" dirty="0"/>
          </a:p>
        </p:txBody>
      </p:sp>
      <p:sp>
        <p:nvSpPr>
          <p:cNvPr id="72" name="TextBox 71"/>
          <p:cNvSpPr txBox="1"/>
          <p:nvPr/>
        </p:nvSpPr>
        <p:spPr>
          <a:xfrm>
            <a:off x="1173508" y="8192480"/>
            <a:ext cx="562975" cy="261610"/>
          </a:xfrm>
          <a:prstGeom prst="rect">
            <a:avLst/>
          </a:prstGeom>
          <a:noFill/>
        </p:spPr>
        <p:txBody>
          <a:bodyPr wrap="none" rtlCol="0">
            <a:spAutoFit/>
          </a:bodyPr>
          <a:lstStyle/>
          <a:p>
            <a:r>
              <a:rPr lang="nl-NL" sz="1100" dirty="0" smtClean="0"/>
              <a:t>Tumor</a:t>
            </a:r>
            <a:endParaRPr lang="en-US" sz="1100" dirty="0"/>
          </a:p>
        </p:txBody>
      </p:sp>
      <p:cxnSp>
        <p:nvCxnSpPr>
          <p:cNvPr id="73" name="Straight Connector 72"/>
          <p:cNvCxnSpPr/>
          <p:nvPr/>
        </p:nvCxnSpPr>
        <p:spPr>
          <a:xfrm>
            <a:off x="2059880" y="8204815"/>
            <a:ext cx="47979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2825149" y="8204815"/>
            <a:ext cx="47979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75" name="TextBox 74"/>
          <p:cNvSpPr txBox="1"/>
          <p:nvPr/>
        </p:nvSpPr>
        <p:spPr>
          <a:xfrm>
            <a:off x="2071188" y="8196590"/>
            <a:ext cx="457176" cy="261610"/>
          </a:xfrm>
          <a:prstGeom prst="rect">
            <a:avLst/>
          </a:prstGeom>
          <a:noFill/>
        </p:spPr>
        <p:txBody>
          <a:bodyPr wrap="none" rtlCol="0">
            <a:spAutoFit/>
          </a:bodyPr>
          <a:lstStyle/>
          <a:p>
            <a:r>
              <a:rPr lang="nl-NL" sz="1100" dirty="0" err="1" smtClean="0"/>
              <a:t>Lung</a:t>
            </a:r>
            <a:endParaRPr lang="en-US" sz="1100" dirty="0"/>
          </a:p>
        </p:txBody>
      </p:sp>
      <p:sp>
        <p:nvSpPr>
          <p:cNvPr id="76" name="TextBox 75"/>
          <p:cNvSpPr txBox="1"/>
          <p:nvPr/>
        </p:nvSpPr>
        <p:spPr>
          <a:xfrm>
            <a:off x="2783558" y="8196590"/>
            <a:ext cx="562975" cy="261610"/>
          </a:xfrm>
          <a:prstGeom prst="rect">
            <a:avLst/>
          </a:prstGeom>
          <a:noFill/>
        </p:spPr>
        <p:txBody>
          <a:bodyPr wrap="none" rtlCol="0">
            <a:spAutoFit/>
          </a:bodyPr>
          <a:lstStyle/>
          <a:p>
            <a:r>
              <a:rPr lang="nl-NL" sz="1100" dirty="0" smtClean="0"/>
              <a:t>Tumor</a:t>
            </a:r>
            <a:endParaRPr lang="en-US" sz="1100" dirty="0"/>
          </a:p>
        </p:txBody>
      </p:sp>
      <p:pic>
        <p:nvPicPr>
          <p:cNvPr id="29" name="Picture 28"/>
          <p:cNvPicPr>
            <a:picLocks noChangeAspect="1"/>
          </p:cNvPicPr>
          <p:nvPr/>
        </p:nvPicPr>
        <p:blipFill>
          <a:blip r:embed="rId9"/>
          <a:stretch>
            <a:fillRect/>
          </a:stretch>
        </p:blipFill>
        <p:spPr>
          <a:xfrm>
            <a:off x="3919647" y="4429045"/>
            <a:ext cx="766925" cy="2227399"/>
          </a:xfrm>
          <a:prstGeom prst="rect">
            <a:avLst/>
          </a:prstGeom>
        </p:spPr>
      </p:pic>
      <p:pic>
        <p:nvPicPr>
          <p:cNvPr id="31" name="Picture 30"/>
          <p:cNvPicPr>
            <a:picLocks noChangeAspect="1"/>
          </p:cNvPicPr>
          <p:nvPr/>
        </p:nvPicPr>
        <p:blipFill>
          <a:blip r:embed="rId10"/>
          <a:stretch>
            <a:fillRect/>
          </a:stretch>
        </p:blipFill>
        <p:spPr>
          <a:xfrm>
            <a:off x="4617706" y="4429045"/>
            <a:ext cx="766925" cy="2227399"/>
          </a:xfrm>
          <a:prstGeom prst="rect">
            <a:avLst/>
          </a:prstGeom>
        </p:spPr>
      </p:pic>
      <p:pic>
        <p:nvPicPr>
          <p:cNvPr id="33" name="Picture 32"/>
          <p:cNvPicPr>
            <a:picLocks noChangeAspect="1"/>
          </p:cNvPicPr>
          <p:nvPr/>
        </p:nvPicPr>
        <p:blipFill>
          <a:blip r:embed="rId11"/>
          <a:stretch>
            <a:fillRect/>
          </a:stretch>
        </p:blipFill>
        <p:spPr>
          <a:xfrm>
            <a:off x="5315765" y="4429121"/>
            <a:ext cx="767451" cy="2228924"/>
          </a:xfrm>
          <a:prstGeom prst="rect">
            <a:avLst/>
          </a:prstGeom>
        </p:spPr>
      </p:pic>
      <p:pic>
        <p:nvPicPr>
          <p:cNvPr id="34" name="Picture 33"/>
          <p:cNvPicPr>
            <a:picLocks noChangeAspect="1"/>
          </p:cNvPicPr>
          <p:nvPr/>
        </p:nvPicPr>
        <p:blipFill>
          <a:blip r:embed="rId12"/>
          <a:stretch>
            <a:fillRect/>
          </a:stretch>
        </p:blipFill>
        <p:spPr>
          <a:xfrm>
            <a:off x="6014349" y="4429121"/>
            <a:ext cx="767451" cy="2228924"/>
          </a:xfrm>
          <a:prstGeom prst="rect">
            <a:avLst/>
          </a:prstGeom>
        </p:spPr>
      </p:pic>
      <p:cxnSp>
        <p:nvCxnSpPr>
          <p:cNvPr id="77" name="Straight Arrow Connector 76"/>
          <p:cNvCxnSpPr/>
          <p:nvPr/>
        </p:nvCxnSpPr>
        <p:spPr>
          <a:xfrm flipV="1">
            <a:off x="3880006" y="4538640"/>
            <a:ext cx="0" cy="1550173"/>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8" name="TextBox 77"/>
          <p:cNvSpPr txBox="1"/>
          <p:nvPr/>
        </p:nvSpPr>
        <p:spPr>
          <a:xfrm rot="16200000">
            <a:off x="3598520" y="6195657"/>
            <a:ext cx="562975" cy="276999"/>
          </a:xfrm>
          <a:prstGeom prst="rect">
            <a:avLst/>
          </a:prstGeom>
          <a:noFill/>
        </p:spPr>
        <p:txBody>
          <a:bodyPr wrap="none" rtlCol="0">
            <a:spAutoFit/>
          </a:bodyPr>
          <a:lstStyle/>
          <a:p>
            <a:r>
              <a:rPr lang="nl-NL" sz="1200" dirty="0" smtClean="0"/>
              <a:t>TNF-</a:t>
            </a:r>
            <a:r>
              <a:rPr lang="el-GR" sz="1200" dirty="0" smtClean="0"/>
              <a:t>α</a:t>
            </a:r>
            <a:endParaRPr lang="en-US" sz="1200" dirty="0"/>
          </a:p>
        </p:txBody>
      </p:sp>
      <p:cxnSp>
        <p:nvCxnSpPr>
          <p:cNvPr id="79" name="Straight Arrow Connector 78"/>
          <p:cNvCxnSpPr/>
          <p:nvPr/>
        </p:nvCxnSpPr>
        <p:spPr>
          <a:xfrm>
            <a:off x="4421428" y="6672678"/>
            <a:ext cx="2284444"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0" name="TextBox 79"/>
          <p:cNvSpPr txBox="1"/>
          <p:nvPr/>
        </p:nvSpPr>
        <p:spPr>
          <a:xfrm>
            <a:off x="3933773" y="6534179"/>
            <a:ext cx="508473" cy="276999"/>
          </a:xfrm>
          <a:prstGeom prst="rect">
            <a:avLst/>
          </a:prstGeom>
          <a:noFill/>
        </p:spPr>
        <p:txBody>
          <a:bodyPr wrap="none" rtlCol="0">
            <a:spAutoFit/>
          </a:bodyPr>
          <a:lstStyle/>
          <a:p>
            <a:r>
              <a:rPr lang="nl-NL" sz="1200" dirty="0" smtClean="0"/>
              <a:t>IFN-</a:t>
            </a:r>
            <a:r>
              <a:rPr lang="el-GR" sz="1200" dirty="0" smtClean="0"/>
              <a:t>γ</a:t>
            </a:r>
            <a:endParaRPr lang="en-US" sz="1200" dirty="0"/>
          </a:p>
        </p:txBody>
      </p:sp>
      <p:sp>
        <p:nvSpPr>
          <p:cNvPr id="81" name="TextBox 80"/>
          <p:cNvSpPr txBox="1"/>
          <p:nvPr/>
        </p:nvSpPr>
        <p:spPr>
          <a:xfrm rot="16200000">
            <a:off x="3405360" y="6025315"/>
            <a:ext cx="611065" cy="307777"/>
          </a:xfrm>
          <a:prstGeom prst="rect">
            <a:avLst/>
          </a:prstGeom>
          <a:noFill/>
        </p:spPr>
        <p:txBody>
          <a:bodyPr wrap="none" rtlCol="0">
            <a:spAutoFit/>
          </a:bodyPr>
          <a:lstStyle/>
          <a:p>
            <a:r>
              <a:rPr lang="nl-NL" sz="1400" dirty="0" smtClean="0"/>
              <a:t>CD69</a:t>
            </a:r>
            <a:r>
              <a:rPr lang="nl-NL" sz="1400" baseline="30000" dirty="0" smtClean="0"/>
              <a:t>-</a:t>
            </a:r>
            <a:endParaRPr lang="en-US" sz="1400" baseline="30000" dirty="0"/>
          </a:p>
        </p:txBody>
      </p:sp>
      <p:sp>
        <p:nvSpPr>
          <p:cNvPr id="82" name="TextBox 81"/>
          <p:cNvSpPr txBox="1"/>
          <p:nvPr/>
        </p:nvSpPr>
        <p:spPr>
          <a:xfrm rot="16200000">
            <a:off x="3394139" y="5338782"/>
            <a:ext cx="633507" cy="307777"/>
          </a:xfrm>
          <a:prstGeom prst="rect">
            <a:avLst/>
          </a:prstGeom>
          <a:noFill/>
        </p:spPr>
        <p:txBody>
          <a:bodyPr wrap="none" rtlCol="0">
            <a:spAutoFit/>
          </a:bodyPr>
          <a:lstStyle/>
          <a:p>
            <a:r>
              <a:rPr lang="nl-NL" sz="1400" dirty="0" smtClean="0"/>
              <a:t>CD69</a:t>
            </a:r>
            <a:r>
              <a:rPr lang="nl-NL" sz="1400" baseline="30000" dirty="0"/>
              <a:t>+</a:t>
            </a:r>
            <a:endParaRPr lang="en-US" sz="1400" baseline="30000" dirty="0"/>
          </a:p>
        </p:txBody>
      </p:sp>
      <p:sp>
        <p:nvSpPr>
          <p:cNvPr id="83" name="TextBox 82"/>
          <p:cNvSpPr txBox="1"/>
          <p:nvPr/>
        </p:nvSpPr>
        <p:spPr>
          <a:xfrm rot="16200000">
            <a:off x="3348454" y="4688961"/>
            <a:ext cx="724878" cy="307777"/>
          </a:xfrm>
          <a:prstGeom prst="rect">
            <a:avLst/>
          </a:prstGeom>
          <a:noFill/>
        </p:spPr>
        <p:txBody>
          <a:bodyPr wrap="none" rtlCol="0">
            <a:spAutoFit/>
          </a:bodyPr>
          <a:lstStyle/>
          <a:p>
            <a:r>
              <a:rPr lang="nl-NL" sz="1400" dirty="0" smtClean="0"/>
              <a:t>CD103</a:t>
            </a:r>
            <a:r>
              <a:rPr lang="nl-NL" sz="1400" baseline="30000" dirty="0" smtClean="0"/>
              <a:t>+</a:t>
            </a:r>
            <a:endParaRPr lang="en-US" sz="1400" baseline="30000" dirty="0"/>
          </a:p>
        </p:txBody>
      </p:sp>
      <p:sp>
        <p:nvSpPr>
          <p:cNvPr id="85" name="TextBox 84"/>
          <p:cNvSpPr txBox="1"/>
          <p:nvPr/>
        </p:nvSpPr>
        <p:spPr>
          <a:xfrm>
            <a:off x="4394865" y="3990701"/>
            <a:ext cx="542136" cy="307777"/>
          </a:xfrm>
          <a:prstGeom prst="rect">
            <a:avLst/>
          </a:prstGeom>
          <a:noFill/>
        </p:spPr>
        <p:txBody>
          <a:bodyPr wrap="none" rtlCol="0">
            <a:spAutoFit/>
          </a:bodyPr>
          <a:lstStyle/>
          <a:p>
            <a:r>
              <a:rPr lang="nl-NL" sz="1400" dirty="0" smtClean="0"/>
              <a:t>CD4</a:t>
            </a:r>
            <a:r>
              <a:rPr lang="nl-NL" sz="1400" baseline="30000" dirty="0" smtClean="0"/>
              <a:t>+</a:t>
            </a:r>
            <a:endParaRPr lang="en-US" sz="1400" baseline="30000" dirty="0"/>
          </a:p>
        </p:txBody>
      </p:sp>
      <p:sp>
        <p:nvSpPr>
          <p:cNvPr id="86" name="TextBox 85"/>
          <p:cNvSpPr txBox="1"/>
          <p:nvPr/>
        </p:nvSpPr>
        <p:spPr>
          <a:xfrm>
            <a:off x="5787104" y="3990701"/>
            <a:ext cx="542136" cy="307777"/>
          </a:xfrm>
          <a:prstGeom prst="rect">
            <a:avLst/>
          </a:prstGeom>
          <a:noFill/>
        </p:spPr>
        <p:txBody>
          <a:bodyPr wrap="none" rtlCol="0">
            <a:spAutoFit/>
          </a:bodyPr>
          <a:lstStyle/>
          <a:p>
            <a:r>
              <a:rPr lang="nl-NL" sz="1400" dirty="0" smtClean="0"/>
              <a:t>CD8</a:t>
            </a:r>
            <a:r>
              <a:rPr lang="nl-NL" sz="1400" baseline="30000" dirty="0" smtClean="0"/>
              <a:t>+</a:t>
            </a:r>
            <a:endParaRPr lang="en-US" sz="1400" baseline="30000" dirty="0"/>
          </a:p>
        </p:txBody>
      </p:sp>
      <p:sp>
        <p:nvSpPr>
          <p:cNvPr id="87" name="TextBox 86"/>
          <p:cNvSpPr txBox="1"/>
          <p:nvPr/>
        </p:nvSpPr>
        <p:spPr>
          <a:xfrm>
            <a:off x="4091050" y="4242459"/>
            <a:ext cx="481222" cy="276999"/>
          </a:xfrm>
          <a:prstGeom prst="rect">
            <a:avLst/>
          </a:prstGeom>
          <a:noFill/>
        </p:spPr>
        <p:txBody>
          <a:bodyPr wrap="none" rtlCol="0">
            <a:spAutoFit/>
          </a:bodyPr>
          <a:lstStyle/>
          <a:p>
            <a:r>
              <a:rPr lang="nl-NL" sz="1200" dirty="0" err="1" smtClean="0"/>
              <a:t>Lung</a:t>
            </a:r>
            <a:endParaRPr lang="en-US" sz="1200" dirty="0"/>
          </a:p>
        </p:txBody>
      </p:sp>
      <p:sp>
        <p:nvSpPr>
          <p:cNvPr id="88" name="TextBox 87"/>
          <p:cNvSpPr txBox="1"/>
          <p:nvPr/>
        </p:nvSpPr>
        <p:spPr>
          <a:xfrm>
            <a:off x="4724672" y="4242459"/>
            <a:ext cx="588687" cy="276999"/>
          </a:xfrm>
          <a:prstGeom prst="rect">
            <a:avLst/>
          </a:prstGeom>
          <a:noFill/>
        </p:spPr>
        <p:txBody>
          <a:bodyPr wrap="none" rtlCol="0">
            <a:spAutoFit/>
          </a:bodyPr>
          <a:lstStyle/>
          <a:p>
            <a:r>
              <a:rPr lang="nl-NL" sz="1200" dirty="0" smtClean="0"/>
              <a:t>Tumor</a:t>
            </a:r>
            <a:endParaRPr lang="en-US" sz="1200" dirty="0"/>
          </a:p>
        </p:txBody>
      </p:sp>
      <p:sp>
        <p:nvSpPr>
          <p:cNvPr id="89" name="TextBox 88"/>
          <p:cNvSpPr txBox="1"/>
          <p:nvPr/>
        </p:nvSpPr>
        <p:spPr>
          <a:xfrm>
            <a:off x="5486672" y="4242459"/>
            <a:ext cx="481222" cy="276999"/>
          </a:xfrm>
          <a:prstGeom prst="rect">
            <a:avLst/>
          </a:prstGeom>
          <a:noFill/>
        </p:spPr>
        <p:txBody>
          <a:bodyPr wrap="none" rtlCol="0">
            <a:spAutoFit/>
          </a:bodyPr>
          <a:lstStyle/>
          <a:p>
            <a:r>
              <a:rPr lang="nl-NL" sz="1200" dirty="0" err="1" smtClean="0"/>
              <a:t>Lung</a:t>
            </a:r>
            <a:endParaRPr lang="en-US" sz="1200" dirty="0"/>
          </a:p>
        </p:txBody>
      </p:sp>
      <p:sp>
        <p:nvSpPr>
          <p:cNvPr id="90" name="TextBox 89"/>
          <p:cNvSpPr txBox="1"/>
          <p:nvPr/>
        </p:nvSpPr>
        <p:spPr>
          <a:xfrm>
            <a:off x="6119132" y="4242459"/>
            <a:ext cx="588687" cy="276999"/>
          </a:xfrm>
          <a:prstGeom prst="rect">
            <a:avLst/>
          </a:prstGeom>
          <a:noFill/>
        </p:spPr>
        <p:txBody>
          <a:bodyPr wrap="none" rtlCol="0">
            <a:spAutoFit/>
          </a:bodyPr>
          <a:lstStyle/>
          <a:p>
            <a:r>
              <a:rPr lang="nl-NL" sz="1200" dirty="0" smtClean="0"/>
              <a:t>Tumor</a:t>
            </a:r>
            <a:endParaRPr lang="en-US" sz="1200" dirty="0"/>
          </a:p>
        </p:txBody>
      </p:sp>
      <p:cxnSp>
        <p:nvCxnSpPr>
          <p:cNvPr id="91" name="Straight Connector 90"/>
          <p:cNvCxnSpPr/>
          <p:nvPr/>
        </p:nvCxnSpPr>
        <p:spPr>
          <a:xfrm>
            <a:off x="4018507" y="4260378"/>
            <a:ext cx="129485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a:off x="5410472" y="4260378"/>
            <a:ext cx="12954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454304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extLst>
              <p:ext uri="{D42A27DB-BD31-4B8C-83A1-F6EECF244321}">
                <p14:modId xmlns:p14="http://schemas.microsoft.com/office/powerpoint/2010/main" val="3650101613"/>
              </p:ext>
            </p:extLst>
          </p:nvPr>
        </p:nvGraphicFramePr>
        <p:xfrm>
          <a:off x="152400" y="1028781"/>
          <a:ext cx="3898937" cy="2756940"/>
        </p:xfrm>
        <a:graphic>
          <a:graphicData uri="http://schemas.openxmlformats.org/presentationml/2006/ole">
            <mc:AlternateContent xmlns:mc="http://schemas.openxmlformats.org/markup-compatibility/2006">
              <mc:Choice xmlns:v="urn:schemas-microsoft-com:vml" Requires="v">
                <p:oleObj spid="_x0000_s4101" name="Prism 7" r:id="rId3" imgW="7716700" imgH="5458458" progId="Prism7.Document">
                  <p:embed/>
                </p:oleObj>
              </mc:Choice>
              <mc:Fallback>
                <p:oleObj name="Prism 7" r:id="rId3" imgW="7716700" imgH="5458458" progId="Prism7.Document">
                  <p:embed/>
                  <p:pic>
                    <p:nvPicPr>
                      <p:cNvPr id="0" name=""/>
                      <p:cNvPicPr/>
                      <p:nvPr/>
                    </p:nvPicPr>
                    <p:blipFill>
                      <a:blip r:embed="rId4"/>
                      <a:stretch>
                        <a:fillRect/>
                      </a:stretch>
                    </p:blipFill>
                    <p:spPr>
                      <a:xfrm>
                        <a:off x="152400" y="1028781"/>
                        <a:ext cx="3898937" cy="2756940"/>
                      </a:xfrm>
                      <a:prstGeom prst="rect">
                        <a:avLst/>
                      </a:prstGeom>
                    </p:spPr>
                  </p:pic>
                </p:oleObj>
              </mc:Fallback>
            </mc:AlternateContent>
          </a:graphicData>
        </a:graphic>
      </p:graphicFrame>
      <p:sp>
        <p:nvSpPr>
          <p:cNvPr id="8" name="TextBox 7"/>
          <p:cNvSpPr txBox="1"/>
          <p:nvPr/>
        </p:nvSpPr>
        <p:spPr>
          <a:xfrm>
            <a:off x="0" y="0"/>
            <a:ext cx="6858000" cy="769441"/>
          </a:xfrm>
          <a:prstGeom prst="rect">
            <a:avLst/>
          </a:prstGeom>
          <a:noFill/>
        </p:spPr>
        <p:txBody>
          <a:bodyPr wrap="square" rtlCol="0">
            <a:spAutoFit/>
          </a:bodyPr>
          <a:lstStyle/>
          <a:p>
            <a:r>
              <a:rPr lang="en-US" sz="1400" dirty="0" smtClean="0">
                <a:latin typeface="Arial" panose="020B0604020202020204" pitchFamily="34" charset="0"/>
                <a:cs typeface="Arial" panose="020B0604020202020204" pitchFamily="34" charset="0"/>
              </a:rPr>
              <a:t>Supplementary Figure </a:t>
            </a:r>
            <a:r>
              <a:rPr lang="en-US" sz="1400" dirty="0" smtClean="0">
                <a:latin typeface="Arial" panose="020B0604020202020204" pitchFamily="34" charset="0"/>
                <a:cs typeface="Arial" panose="020B0604020202020204" pitchFamily="34" charset="0"/>
              </a:rPr>
              <a:t>5:</a:t>
            </a:r>
            <a:endParaRPr lang="en-US" sz="1400" dirty="0" smtClean="0">
              <a:latin typeface="Arial" panose="020B0604020202020204" pitchFamily="34" charset="0"/>
              <a:cs typeface="Arial" panose="020B0604020202020204" pitchFamily="34" charset="0"/>
            </a:endParaRPr>
          </a:p>
          <a:p>
            <a:pPr algn="just"/>
            <a:r>
              <a:rPr lang="en-US" sz="1000" dirty="0" smtClean="0">
                <a:latin typeface="Arial" panose="020B0604020202020204" pitchFamily="34" charset="0"/>
                <a:cs typeface="Arial" panose="020B0604020202020204" pitchFamily="34" charset="0"/>
              </a:rPr>
              <a:t>There were no differences samples from adenocarcinoma or squamous carcinoma in </a:t>
            </a:r>
            <a:r>
              <a:rPr lang="en-US" sz="1000" dirty="0">
                <a:latin typeface="Arial" panose="020B0604020202020204" pitchFamily="34" charset="0"/>
                <a:cs typeface="Arial" panose="020B0604020202020204" pitchFamily="34" charset="0"/>
              </a:rPr>
              <a:t>TNF-α+IFN-γ+ </a:t>
            </a:r>
            <a:r>
              <a:rPr lang="en-US" sz="1000" dirty="0" smtClean="0">
                <a:latin typeface="Arial" panose="020B0604020202020204" pitchFamily="34" charset="0"/>
                <a:cs typeface="Arial" panose="020B0604020202020204" pitchFamily="34" charset="0"/>
              </a:rPr>
              <a:t>CD103</a:t>
            </a:r>
            <a:r>
              <a:rPr lang="en-US" sz="1000" dirty="0">
                <a:latin typeface="Arial" panose="020B0604020202020204" pitchFamily="34" charset="0"/>
                <a:cs typeface="Arial" panose="020B0604020202020204" pitchFamily="34" charset="0"/>
              </a:rPr>
              <a:t>+, CD69+, and CD69- CD4</a:t>
            </a:r>
            <a:r>
              <a:rPr lang="en-US" sz="1000" dirty="0" smtClean="0">
                <a:latin typeface="Arial" panose="020B0604020202020204" pitchFamily="34" charset="0"/>
                <a:cs typeface="Arial" panose="020B0604020202020204" pitchFamily="34" charset="0"/>
              </a:rPr>
              <a:t>+ or CD8+ </a:t>
            </a:r>
            <a:r>
              <a:rPr lang="en-US" sz="1000" dirty="0">
                <a:latin typeface="Arial" panose="020B0604020202020204" pitchFamily="34" charset="0"/>
                <a:cs typeface="Arial" panose="020B0604020202020204" pitchFamily="34" charset="0"/>
              </a:rPr>
              <a:t>TILs stimulated with αCD3 with control cell line (CL) (black circles), αCD3 and αCD28 with control CL (black squares), or  αCD3 and αCD28 with CD70-expressing CL (black </a:t>
            </a:r>
            <a:r>
              <a:rPr lang="en-US" sz="1000" dirty="0" smtClean="0">
                <a:latin typeface="Arial" panose="020B0604020202020204" pitchFamily="34" charset="0"/>
                <a:cs typeface="Arial" panose="020B0604020202020204" pitchFamily="34" charset="0"/>
              </a:rPr>
              <a:t>triangles).</a:t>
            </a:r>
            <a:endParaRPr lang="en-US" sz="1000" dirty="0" smtClean="0">
              <a:latin typeface="Arial" panose="020B0604020202020204" pitchFamily="34" charset="0"/>
              <a:cs typeface="Arial" panose="020B0604020202020204" pitchFamily="34" charset="0"/>
            </a:endParaRPr>
          </a:p>
        </p:txBody>
      </p:sp>
      <p:sp>
        <p:nvSpPr>
          <p:cNvPr id="84" name="TextBox 83"/>
          <p:cNvSpPr txBox="1"/>
          <p:nvPr/>
        </p:nvSpPr>
        <p:spPr>
          <a:xfrm>
            <a:off x="-18854" y="3639312"/>
            <a:ext cx="562975" cy="261610"/>
          </a:xfrm>
          <a:prstGeom prst="rect">
            <a:avLst/>
          </a:prstGeom>
          <a:noFill/>
        </p:spPr>
        <p:txBody>
          <a:bodyPr wrap="none" rtlCol="0">
            <a:spAutoFit/>
          </a:bodyPr>
          <a:lstStyle/>
          <a:p>
            <a:r>
              <a:rPr lang="nl-NL" sz="1100" dirty="0" smtClean="0"/>
              <a:t>CD103</a:t>
            </a:r>
            <a:endParaRPr lang="en-US" sz="1100" dirty="0"/>
          </a:p>
        </p:txBody>
      </p:sp>
      <p:sp>
        <p:nvSpPr>
          <p:cNvPr id="93" name="TextBox 92"/>
          <p:cNvSpPr txBox="1"/>
          <p:nvPr/>
        </p:nvSpPr>
        <p:spPr>
          <a:xfrm>
            <a:off x="-18854" y="3833376"/>
            <a:ext cx="490840" cy="261610"/>
          </a:xfrm>
          <a:prstGeom prst="rect">
            <a:avLst/>
          </a:prstGeom>
          <a:noFill/>
        </p:spPr>
        <p:txBody>
          <a:bodyPr wrap="none" rtlCol="0">
            <a:spAutoFit/>
          </a:bodyPr>
          <a:lstStyle/>
          <a:p>
            <a:r>
              <a:rPr lang="nl-NL" sz="1100" dirty="0" smtClean="0"/>
              <a:t>CD69</a:t>
            </a:r>
            <a:endParaRPr lang="en-US" sz="1100" dirty="0"/>
          </a:p>
        </p:txBody>
      </p:sp>
      <p:sp>
        <p:nvSpPr>
          <p:cNvPr id="97" name="TextBox 96"/>
          <p:cNvSpPr txBox="1"/>
          <p:nvPr/>
        </p:nvSpPr>
        <p:spPr>
          <a:xfrm>
            <a:off x="637881" y="3633321"/>
            <a:ext cx="261610" cy="461665"/>
          </a:xfrm>
          <a:prstGeom prst="rect">
            <a:avLst/>
          </a:prstGeom>
          <a:noFill/>
        </p:spPr>
        <p:txBody>
          <a:bodyPr wrap="none" rtlCol="0">
            <a:spAutoFit/>
          </a:bodyPr>
          <a:lstStyle/>
          <a:p>
            <a:pPr algn="ctr"/>
            <a:r>
              <a:rPr lang="nl-NL" sz="1200" dirty="0" smtClean="0"/>
              <a:t>+</a:t>
            </a:r>
          </a:p>
          <a:p>
            <a:pPr algn="ctr"/>
            <a:r>
              <a:rPr lang="nl-NL" sz="1200" dirty="0"/>
              <a:t>+</a:t>
            </a:r>
            <a:endParaRPr lang="en-US" sz="1200" dirty="0"/>
          </a:p>
        </p:txBody>
      </p:sp>
      <p:sp>
        <p:nvSpPr>
          <p:cNvPr id="98" name="TextBox 97"/>
          <p:cNvSpPr txBox="1"/>
          <p:nvPr/>
        </p:nvSpPr>
        <p:spPr>
          <a:xfrm>
            <a:off x="1172065" y="3633321"/>
            <a:ext cx="261610" cy="461665"/>
          </a:xfrm>
          <a:prstGeom prst="rect">
            <a:avLst/>
          </a:prstGeom>
          <a:noFill/>
        </p:spPr>
        <p:txBody>
          <a:bodyPr wrap="none" rtlCol="0">
            <a:spAutoFit/>
          </a:bodyPr>
          <a:lstStyle/>
          <a:p>
            <a:pPr algn="ctr"/>
            <a:r>
              <a:rPr lang="nl-NL" sz="1200" dirty="0"/>
              <a:t>-</a:t>
            </a:r>
            <a:endParaRPr lang="nl-NL" sz="1200" dirty="0" smtClean="0"/>
          </a:p>
          <a:p>
            <a:pPr algn="ctr"/>
            <a:r>
              <a:rPr lang="nl-NL" sz="1200" dirty="0"/>
              <a:t>+</a:t>
            </a:r>
            <a:endParaRPr lang="en-US" sz="1200" dirty="0"/>
          </a:p>
        </p:txBody>
      </p:sp>
      <p:sp>
        <p:nvSpPr>
          <p:cNvPr id="99" name="TextBox 98"/>
          <p:cNvSpPr txBox="1"/>
          <p:nvPr/>
        </p:nvSpPr>
        <p:spPr>
          <a:xfrm>
            <a:off x="1721765" y="3633321"/>
            <a:ext cx="231154" cy="461665"/>
          </a:xfrm>
          <a:prstGeom prst="rect">
            <a:avLst/>
          </a:prstGeom>
          <a:noFill/>
        </p:spPr>
        <p:txBody>
          <a:bodyPr wrap="none" rtlCol="0">
            <a:spAutoFit/>
          </a:bodyPr>
          <a:lstStyle/>
          <a:p>
            <a:pPr algn="ctr"/>
            <a:r>
              <a:rPr lang="nl-NL" sz="1200" dirty="0"/>
              <a:t>-</a:t>
            </a:r>
            <a:endParaRPr lang="nl-NL" sz="1200" dirty="0" smtClean="0"/>
          </a:p>
          <a:p>
            <a:pPr algn="ctr"/>
            <a:r>
              <a:rPr lang="nl-NL" sz="1200" dirty="0" smtClean="0"/>
              <a:t>-</a:t>
            </a:r>
            <a:endParaRPr lang="en-US" sz="1200" dirty="0"/>
          </a:p>
        </p:txBody>
      </p:sp>
      <p:sp>
        <p:nvSpPr>
          <p:cNvPr id="100" name="TextBox 99"/>
          <p:cNvSpPr txBox="1"/>
          <p:nvPr/>
        </p:nvSpPr>
        <p:spPr>
          <a:xfrm>
            <a:off x="2500444" y="3633449"/>
            <a:ext cx="261610" cy="461665"/>
          </a:xfrm>
          <a:prstGeom prst="rect">
            <a:avLst/>
          </a:prstGeom>
          <a:noFill/>
        </p:spPr>
        <p:txBody>
          <a:bodyPr wrap="none" rtlCol="0">
            <a:spAutoFit/>
          </a:bodyPr>
          <a:lstStyle/>
          <a:p>
            <a:pPr algn="ctr"/>
            <a:r>
              <a:rPr lang="nl-NL" sz="1200" dirty="0" smtClean="0"/>
              <a:t>+</a:t>
            </a:r>
          </a:p>
          <a:p>
            <a:pPr algn="ctr"/>
            <a:r>
              <a:rPr lang="nl-NL" sz="1200" dirty="0"/>
              <a:t>+</a:t>
            </a:r>
            <a:endParaRPr lang="en-US" sz="1200" dirty="0"/>
          </a:p>
        </p:txBody>
      </p:sp>
      <p:sp>
        <p:nvSpPr>
          <p:cNvPr id="101" name="TextBox 100"/>
          <p:cNvSpPr txBox="1"/>
          <p:nvPr/>
        </p:nvSpPr>
        <p:spPr>
          <a:xfrm>
            <a:off x="3029146" y="3633449"/>
            <a:ext cx="261610" cy="461665"/>
          </a:xfrm>
          <a:prstGeom prst="rect">
            <a:avLst/>
          </a:prstGeom>
          <a:noFill/>
        </p:spPr>
        <p:txBody>
          <a:bodyPr wrap="none" rtlCol="0">
            <a:spAutoFit/>
          </a:bodyPr>
          <a:lstStyle/>
          <a:p>
            <a:pPr algn="ctr"/>
            <a:r>
              <a:rPr lang="nl-NL" sz="1200" dirty="0"/>
              <a:t>-</a:t>
            </a:r>
            <a:endParaRPr lang="nl-NL" sz="1200" dirty="0" smtClean="0"/>
          </a:p>
          <a:p>
            <a:pPr algn="ctr"/>
            <a:r>
              <a:rPr lang="nl-NL" sz="1200" dirty="0"/>
              <a:t>+</a:t>
            </a:r>
            <a:endParaRPr lang="en-US" sz="1200" dirty="0"/>
          </a:p>
        </p:txBody>
      </p:sp>
      <p:sp>
        <p:nvSpPr>
          <p:cNvPr id="102" name="TextBox 101"/>
          <p:cNvSpPr txBox="1"/>
          <p:nvPr/>
        </p:nvSpPr>
        <p:spPr>
          <a:xfrm>
            <a:off x="3578846" y="3633449"/>
            <a:ext cx="231154" cy="461665"/>
          </a:xfrm>
          <a:prstGeom prst="rect">
            <a:avLst/>
          </a:prstGeom>
          <a:noFill/>
        </p:spPr>
        <p:txBody>
          <a:bodyPr wrap="none" rtlCol="0">
            <a:spAutoFit/>
          </a:bodyPr>
          <a:lstStyle/>
          <a:p>
            <a:pPr algn="ctr"/>
            <a:r>
              <a:rPr lang="nl-NL" sz="1200" dirty="0"/>
              <a:t>-</a:t>
            </a:r>
            <a:endParaRPr lang="nl-NL" sz="1200" dirty="0" smtClean="0"/>
          </a:p>
          <a:p>
            <a:pPr algn="ctr"/>
            <a:r>
              <a:rPr lang="nl-NL" sz="1200" dirty="0" smtClean="0"/>
              <a:t>-</a:t>
            </a:r>
            <a:endParaRPr lang="en-US" sz="1200" dirty="0"/>
          </a:p>
        </p:txBody>
      </p:sp>
      <p:sp>
        <p:nvSpPr>
          <p:cNvPr id="136" name="TextBox 135"/>
          <p:cNvSpPr txBox="1"/>
          <p:nvPr/>
        </p:nvSpPr>
        <p:spPr>
          <a:xfrm>
            <a:off x="2016926" y="712540"/>
            <a:ext cx="542136" cy="307777"/>
          </a:xfrm>
          <a:prstGeom prst="rect">
            <a:avLst/>
          </a:prstGeom>
          <a:noFill/>
        </p:spPr>
        <p:txBody>
          <a:bodyPr wrap="none" rtlCol="0">
            <a:spAutoFit/>
          </a:bodyPr>
          <a:lstStyle/>
          <a:p>
            <a:r>
              <a:rPr lang="nl-NL" sz="1400" dirty="0" smtClean="0"/>
              <a:t>CD4</a:t>
            </a:r>
            <a:r>
              <a:rPr lang="nl-NL" sz="1400" baseline="30000" dirty="0" smtClean="0"/>
              <a:t>+</a:t>
            </a:r>
            <a:endParaRPr lang="en-US" sz="1400" baseline="30000" dirty="0"/>
          </a:p>
        </p:txBody>
      </p:sp>
      <p:sp>
        <p:nvSpPr>
          <p:cNvPr id="137" name="TextBox 136"/>
          <p:cNvSpPr txBox="1"/>
          <p:nvPr/>
        </p:nvSpPr>
        <p:spPr>
          <a:xfrm>
            <a:off x="1977657" y="2279791"/>
            <a:ext cx="542136" cy="307777"/>
          </a:xfrm>
          <a:prstGeom prst="rect">
            <a:avLst/>
          </a:prstGeom>
          <a:noFill/>
        </p:spPr>
        <p:txBody>
          <a:bodyPr wrap="none" rtlCol="0">
            <a:spAutoFit/>
          </a:bodyPr>
          <a:lstStyle/>
          <a:p>
            <a:r>
              <a:rPr lang="nl-NL" sz="1400" dirty="0" smtClean="0"/>
              <a:t>CD8</a:t>
            </a:r>
            <a:r>
              <a:rPr lang="nl-NL" sz="1400" baseline="30000" dirty="0" smtClean="0"/>
              <a:t>+</a:t>
            </a:r>
            <a:endParaRPr lang="en-US" sz="1400" baseline="30000" dirty="0"/>
          </a:p>
        </p:txBody>
      </p:sp>
      <p:sp>
        <p:nvSpPr>
          <p:cNvPr id="138" name="TextBox 137"/>
          <p:cNvSpPr txBox="1"/>
          <p:nvPr/>
        </p:nvSpPr>
        <p:spPr>
          <a:xfrm>
            <a:off x="751068" y="874811"/>
            <a:ext cx="1152880" cy="261610"/>
          </a:xfrm>
          <a:prstGeom prst="rect">
            <a:avLst/>
          </a:prstGeom>
          <a:noFill/>
        </p:spPr>
        <p:txBody>
          <a:bodyPr wrap="none" rtlCol="0">
            <a:spAutoFit/>
          </a:bodyPr>
          <a:lstStyle/>
          <a:p>
            <a:r>
              <a:rPr lang="nl-NL" sz="1100" dirty="0" smtClean="0"/>
              <a:t>Adenocarcinoma</a:t>
            </a:r>
            <a:endParaRPr lang="en-US" sz="1100" baseline="30000" dirty="0"/>
          </a:p>
        </p:txBody>
      </p:sp>
      <p:sp>
        <p:nvSpPr>
          <p:cNvPr id="139" name="TextBox 138"/>
          <p:cNvSpPr txBox="1"/>
          <p:nvPr/>
        </p:nvSpPr>
        <p:spPr>
          <a:xfrm>
            <a:off x="2424244" y="874811"/>
            <a:ext cx="1404552" cy="261610"/>
          </a:xfrm>
          <a:prstGeom prst="rect">
            <a:avLst/>
          </a:prstGeom>
          <a:noFill/>
        </p:spPr>
        <p:txBody>
          <a:bodyPr wrap="none" rtlCol="0">
            <a:spAutoFit/>
          </a:bodyPr>
          <a:lstStyle/>
          <a:p>
            <a:r>
              <a:rPr lang="nl-NL" sz="1100" dirty="0" err="1" smtClean="0"/>
              <a:t>Squamous</a:t>
            </a:r>
            <a:r>
              <a:rPr lang="nl-NL" sz="1100" dirty="0" smtClean="0"/>
              <a:t> carcinoma</a:t>
            </a:r>
            <a:endParaRPr lang="en-US" sz="1100" baseline="30000" dirty="0"/>
          </a:p>
        </p:txBody>
      </p:sp>
    </p:spTree>
    <p:extLst>
      <p:ext uri="{BB962C8B-B14F-4D97-AF65-F5344CB8AC3E}">
        <p14:creationId xmlns:p14="http://schemas.microsoft.com/office/powerpoint/2010/main" val="141859272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22992</TotalTime>
  <Words>785</Words>
  <Application>Microsoft Office PowerPoint</Application>
  <PresentationFormat>On-screen Show (4:3)</PresentationFormat>
  <Paragraphs>326</Paragraphs>
  <Slides>6</Slides>
  <Notes>0</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2</vt:i4>
      </vt:variant>
      <vt:variant>
        <vt:lpstr>Slide Titles</vt:lpstr>
      </vt:variant>
      <vt:variant>
        <vt:i4>6</vt:i4>
      </vt:variant>
    </vt:vector>
  </HeadingPairs>
  <TitlesOfParts>
    <vt:vector size="11" baseType="lpstr">
      <vt:lpstr>Arial</vt:lpstr>
      <vt:lpstr>Calibri</vt:lpstr>
      <vt:lpstr>Office Theme</vt:lpstr>
      <vt:lpstr>Prism 7</vt:lpstr>
      <vt:lpstr>GraphPad Prism 7 Project</vt:lpstr>
      <vt:lpstr>PowerPoint Presentation</vt:lpstr>
      <vt:lpstr>PowerPoint Presentation</vt:lpstr>
      <vt:lpstr>PowerPoint Presentation</vt:lpstr>
      <vt:lpstr>PowerPoint Presentation</vt:lpstr>
      <vt:lpstr>PowerPoint Presentation</vt:lpstr>
      <vt:lpstr>PowerPoint Presentation</vt:lpstr>
    </vt:vector>
  </TitlesOfParts>
  <Company>SQN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 name</dc:creator>
  <cp:lastModifiedBy>Oja, Anna</cp:lastModifiedBy>
  <cp:revision>1084</cp:revision>
  <cp:lastPrinted>2017-06-28T08:01:07Z</cp:lastPrinted>
  <dcterms:created xsi:type="dcterms:W3CDTF">2015-08-13T15:25:40Z</dcterms:created>
  <dcterms:modified xsi:type="dcterms:W3CDTF">2018-09-07T12:21:21Z</dcterms:modified>
</cp:coreProperties>
</file>