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5803" autoAdjust="0"/>
  </p:normalViewPr>
  <p:slideViewPr>
    <p:cSldViewPr snapToGrid="0">
      <p:cViewPr varScale="1">
        <p:scale>
          <a:sx n="85" d="100"/>
          <a:sy n="85" d="100"/>
        </p:scale>
        <p:origin x="-372" y="-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9E55BA-ED44-4238-B565-BAE8974B6118}" type="datetimeFigureOut">
              <a:rPr lang="en-GB" smtClean="0"/>
              <a:t>12/10/2018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018BBE-53A1-4C8E-8B5C-8D294DA3016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4731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</a:rPr>
              <a:t>FIGURE LEGEND S1</a:t>
            </a:r>
            <a:r>
              <a:rPr lang="en-US" sz="1200" b="1" dirty="0">
                <a:latin typeface="Adobe Devanagari" panose="02040503050201020203" pitchFamily="18" charset="0"/>
                <a:ea typeface="Calibri" panose="020F0502020204030204" pitchFamily="34" charset="0"/>
              </a:rPr>
              <a:t>|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 Purification of </a:t>
            </a:r>
            <a:r>
              <a:rPr lang="en-US" sz="12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Histomonas</a:t>
            </a:r>
            <a:r>
              <a:rPr lang="en-US" sz="12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2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meleagridis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 parasites and protein sample preparation. The diagram depicts the workflow of protein sample preparation and sample arrangement for performing a 2D-DIGE experiment. The main milestones of the workflow are the following: final </a:t>
            </a:r>
            <a:r>
              <a:rPr lang="en-US" sz="1200" i="1" dirty="0">
                <a:latin typeface="Times New Roman" panose="02020603050405020304" pitchFamily="18" charset="0"/>
                <a:ea typeface="Calibri" panose="020F0502020204030204" pitchFamily="34" charset="0"/>
              </a:rPr>
              <a:t>H. </a:t>
            </a:r>
            <a:r>
              <a:rPr lang="en-US" sz="12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meleagridis</a:t>
            </a:r>
            <a:r>
              <a:rPr lang="en-US" sz="12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passage in tissue culture flasks before collection </a:t>
            </a: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</a:rPr>
              <a:t>(A)</a:t>
            </a:r>
            <a:r>
              <a:rPr lang="en-GB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; purification protocol consisting of consequent washing-centrifugation steps </a:t>
            </a:r>
            <a:r>
              <a:rPr lang="en-GB" sz="1200" b="1" dirty="0">
                <a:latin typeface="Times New Roman" panose="02020603050405020304" pitchFamily="18" charset="0"/>
                <a:ea typeface="Calibri" panose="020F0502020204030204" pitchFamily="34" charset="0"/>
              </a:rPr>
              <a:t>(B)</a:t>
            </a:r>
            <a:r>
              <a:rPr lang="en-GB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; pelleted virulent low-passaged and attenuated high-passaged </a:t>
            </a:r>
            <a:r>
              <a:rPr lang="en-GB" sz="1200" i="1" dirty="0">
                <a:latin typeface="Times New Roman" panose="02020603050405020304" pitchFamily="18" charset="0"/>
                <a:ea typeface="Calibri" panose="020F0502020204030204" pitchFamily="34" charset="0"/>
              </a:rPr>
              <a:t>H. </a:t>
            </a:r>
            <a:r>
              <a:rPr lang="en-GB" sz="12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meleagridis</a:t>
            </a:r>
            <a:r>
              <a:rPr lang="en-GB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 parasites collected at passage number 25 and 303, respectively </a:t>
            </a:r>
            <a:r>
              <a:rPr lang="en-GB" sz="1200" b="1" dirty="0">
                <a:latin typeface="Times New Roman" panose="02020603050405020304" pitchFamily="18" charset="0"/>
                <a:ea typeface="Calibri" panose="020F0502020204030204" pitchFamily="34" charset="0"/>
              </a:rPr>
              <a:t>(C)</a:t>
            </a:r>
            <a:r>
              <a:rPr lang="en-GB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; protein extraction protocol </a:t>
            </a:r>
            <a:r>
              <a:rPr lang="en-GB" sz="1200" b="1" dirty="0">
                <a:latin typeface="Times New Roman" panose="02020603050405020304" pitchFamily="18" charset="0"/>
                <a:ea typeface="Calibri" panose="020F0502020204030204" pitchFamily="34" charset="0"/>
              </a:rPr>
              <a:t>(D)</a:t>
            </a:r>
            <a:r>
              <a:rPr lang="en-GB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; fluorescent labelling of replicates </a:t>
            </a:r>
            <a:r>
              <a:rPr lang="en-GB" sz="1200" b="1" dirty="0">
                <a:latin typeface="Times New Roman" panose="02020603050405020304" pitchFamily="18" charset="0"/>
                <a:ea typeface="Calibri" panose="020F0502020204030204" pitchFamily="34" charset="0"/>
              </a:rPr>
              <a:t>(E)</a:t>
            </a:r>
            <a:r>
              <a:rPr lang="en-US" sz="1200" dirty="0">
                <a:latin typeface="Times New Roman" panose="02020603050405020304" pitchFamily="18" charset="0"/>
              </a:rPr>
              <a:t>. Extended details are presented in the first three chapters of the Materials and Methods section.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018BBE-53A1-4C8E-8B5C-8D294DA3016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9317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9A67338-D4D9-4D61-AC5F-C2E8067E06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E8E08092-935D-4FE5-AB9C-324BC5F094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0484C4F-3A37-460B-99FA-66AC7AEE9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F8283-8BB1-45A7-A299-887EC7484C33}" type="datetimeFigureOut">
              <a:rPr lang="en-GB" smtClean="0"/>
              <a:t>12/10/2018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41D958B-7226-4122-9407-59249C13D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BE0DD90-0FDF-4C18-939A-354B70E48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DE50-133C-4683-85C1-C84E682A465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9610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E04CDBE-78BD-45D7-9755-85E9A1024D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17FB0D93-24FB-438B-8CD5-70C72A5BDF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0A12BE9-998E-4E05-A05A-D489E4F1D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F8283-8BB1-45A7-A299-887EC7484C33}" type="datetimeFigureOut">
              <a:rPr lang="en-GB" smtClean="0"/>
              <a:t>12/10/2018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0909C67-9B45-4C1F-AA6C-649B85FC7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F9C1AA0-910E-4CFC-80A2-A43D01546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DE50-133C-4683-85C1-C84E682A465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4972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727DDF1A-0EEA-40C3-84EB-533B4AA96A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9E6A413B-35AF-4031-98CA-EB4052B869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4BB46D6-5934-4DC8-8B6A-3B8D0D9BE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F8283-8BB1-45A7-A299-887EC7484C33}" type="datetimeFigureOut">
              <a:rPr lang="en-GB" smtClean="0"/>
              <a:t>12/10/2018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4091CC2-F493-4681-8285-B1CAC4452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7E54459-753F-4640-999F-CAA9D45AD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DE50-133C-4683-85C1-C84E682A465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8686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267E0F0-4D4D-42C8-B72B-FFAE3AF49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29CD5B9-BEA9-4F2B-8DE5-F1C7CAB75A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A6F6D3D-0B14-4DDB-812F-97ABBAF14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F8283-8BB1-45A7-A299-887EC7484C33}" type="datetimeFigureOut">
              <a:rPr lang="en-GB" smtClean="0"/>
              <a:t>12/10/2018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133F5C9-08BE-4331-9A71-0699309F4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0A0F656-E789-4C07-B578-194849BC2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DE50-133C-4683-85C1-C84E682A465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9555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6794ECD-361B-4548-AA62-9FCA39D5E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292D660-26A1-43C4-9761-EEFCB43DA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294664D-4447-48AE-8B79-37B98ED48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F8283-8BB1-45A7-A299-887EC7484C33}" type="datetimeFigureOut">
              <a:rPr lang="en-GB" smtClean="0"/>
              <a:t>12/10/2018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CABDCAA-CF4F-4D8C-9B4C-CA9E568CA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D30D19C-F4EC-4C84-B7BA-2E5A328FA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DE50-133C-4683-85C1-C84E682A465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6695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E8BE9E9-0735-400A-BBB1-0682566F6E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0A5397A-0DFC-4711-B57B-495D74A5A8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5AA49541-C51C-4595-9998-E9426A24B3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B0992497-EE3F-427D-8B9E-7F5870A14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F8283-8BB1-45A7-A299-887EC7484C33}" type="datetimeFigureOut">
              <a:rPr lang="en-GB" smtClean="0"/>
              <a:t>12/10/2018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9BFE42B-4443-4ABB-9477-768B73791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5CB00038-6160-47B7-B60E-F0B11D5D4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DE50-133C-4683-85C1-C84E682A465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4567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3138BBC-7955-4B8D-A2B5-F10FE4A4D8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B466081-DC0F-4714-90C5-5E2AB13191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3990AF7-0186-4446-A7A8-CEE59DDA97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0E5113F3-EEEF-4FEB-8111-DCE9672579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BDA33D00-9158-4737-8768-ECB0650572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31CE7E3F-E076-4A40-9592-A433D7AED5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F8283-8BB1-45A7-A299-887EC7484C33}" type="datetimeFigureOut">
              <a:rPr lang="en-GB" smtClean="0"/>
              <a:t>12/10/2018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CBE9BC74-08D6-4221-91D2-F7173944AB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898DA034-B83C-4F8F-9C83-D348F1147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DE50-133C-4683-85C1-C84E682A465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792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D89BF18-31AC-487B-B820-2E695BF42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79F7C74E-00A5-4401-985E-21BB87659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F8283-8BB1-45A7-A299-887EC7484C33}" type="datetimeFigureOut">
              <a:rPr lang="en-GB" smtClean="0"/>
              <a:t>12/10/2018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20210248-EA6F-46B9-8925-85BBCAD693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288B6F25-0E57-49E8-8752-71AC46F9A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DE50-133C-4683-85C1-C84E682A465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0975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A43D2119-DBD9-4F80-81A2-7E5BA2419F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F8283-8BB1-45A7-A299-887EC7484C33}" type="datetimeFigureOut">
              <a:rPr lang="en-GB" smtClean="0"/>
              <a:t>12/10/2018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F8A15C0E-D270-4319-8640-19BCCB669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D6452D58-D6F1-44A3-9220-B2DBF9E61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DE50-133C-4683-85C1-C84E682A465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541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36547BD-782B-41F9-B544-C6C3940213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7AADDA5-B6E5-4B42-9F44-C8D8F95BB5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76469A30-054B-4F17-B558-70C5C81063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458C9EAC-D914-496F-AB90-D24E039EE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F8283-8BB1-45A7-A299-887EC7484C33}" type="datetimeFigureOut">
              <a:rPr lang="en-GB" smtClean="0"/>
              <a:t>12/10/2018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F6379CA-F2E5-46E3-8523-BF3E66ECE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FDD3DFA-7D1D-40F3-AC64-0511467DC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DE50-133C-4683-85C1-C84E682A465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5823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EFB2E99-D0A9-4221-A7BD-39BF05EB2E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2163615B-2362-44E7-BEDC-A4764424A3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00A3EA01-4FEF-41B2-BC6E-9C1DEC1AB9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96D3A4BC-1F13-45FA-8A57-1922A2699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F8283-8BB1-45A7-A299-887EC7484C33}" type="datetimeFigureOut">
              <a:rPr lang="en-GB" smtClean="0"/>
              <a:t>12/10/2018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A4C93FBF-8375-41A7-8980-41A10FEC0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FA1820A-08A4-487C-A3EC-87A639B7A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DE50-133C-4683-85C1-C84E682A465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5777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D798D269-CD02-43A2-9D5B-9EB1FA87F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24DEFCD-D9CC-4147-8E51-147922ECC5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FC5B03C-6DAC-402A-AF46-0EB3101053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F8283-8BB1-45A7-A299-887EC7484C33}" type="datetimeFigureOut">
              <a:rPr lang="en-GB" smtClean="0"/>
              <a:t>12/10/2018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9FB7739-A78A-4658-87E2-54C54F673A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C66B6A8-B179-422C-81F6-241DBC6628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FDE50-133C-4683-85C1-C84E682A465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242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20" descr="image of tissue culture flasks.jpg">
            <a:extLst>
              <a:ext uri="{FF2B5EF4-FFF2-40B4-BE49-F238E27FC236}">
                <a16:creationId xmlns:a16="http://schemas.microsoft.com/office/drawing/2014/main" xmlns="" id="{F3DF70CA-731D-4ABB-B5E3-14AE52CF263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35212" y="248558"/>
            <a:ext cx="250650" cy="824973"/>
          </a:xfrm>
          <a:prstGeom prst="rect">
            <a:avLst/>
          </a:prstGeom>
        </p:spPr>
      </p:pic>
      <p:pic>
        <p:nvPicPr>
          <p:cNvPr id="9" name="Grafik 21" descr="image of tissue culture flasks.jpg">
            <a:extLst>
              <a:ext uri="{FF2B5EF4-FFF2-40B4-BE49-F238E27FC236}">
                <a16:creationId xmlns:a16="http://schemas.microsoft.com/office/drawing/2014/main" xmlns="" id="{8BDA6405-5AEB-4303-9148-7167280314F5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39268" y="248558"/>
            <a:ext cx="250650" cy="824973"/>
          </a:xfrm>
          <a:prstGeom prst="rect">
            <a:avLst/>
          </a:prstGeom>
        </p:spPr>
      </p:pic>
      <p:cxnSp>
        <p:nvCxnSpPr>
          <p:cNvPr id="12" name="Gerade Verbindung mit Pfeil 25">
            <a:extLst>
              <a:ext uri="{FF2B5EF4-FFF2-40B4-BE49-F238E27FC236}">
                <a16:creationId xmlns:a16="http://schemas.microsoft.com/office/drawing/2014/main" xmlns="" id="{8788F18C-AA38-4FF2-9843-C42EC182DCDB}"/>
              </a:ext>
            </a:extLst>
          </p:cNvPr>
          <p:cNvCxnSpPr>
            <a:cxnSpLocks/>
          </p:cNvCxnSpPr>
          <p:nvPr/>
        </p:nvCxnSpPr>
        <p:spPr>
          <a:xfrm>
            <a:off x="1155298" y="1096008"/>
            <a:ext cx="0" cy="540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Gerade Verbindung mit Pfeil 25">
            <a:extLst>
              <a:ext uri="{FF2B5EF4-FFF2-40B4-BE49-F238E27FC236}">
                <a16:creationId xmlns:a16="http://schemas.microsoft.com/office/drawing/2014/main" xmlns="" id="{A93CD3C9-728B-4BF1-950D-80B63401349A}"/>
              </a:ext>
            </a:extLst>
          </p:cNvPr>
          <p:cNvCxnSpPr>
            <a:cxnSpLocks/>
          </p:cNvCxnSpPr>
          <p:nvPr/>
        </p:nvCxnSpPr>
        <p:spPr>
          <a:xfrm>
            <a:off x="1658218" y="1096008"/>
            <a:ext cx="0" cy="540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37" name="Group 136">
            <a:extLst>
              <a:ext uri="{FF2B5EF4-FFF2-40B4-BE49-F238E27FC236}">
                <a16:creationId xmlns:a16="http://schemas.microsoft.com/office/drawing/2014/main" xmlns="" id="{8A5B3AD6-7051-47E6-B89A-7001673E510C}"/>
              </a:ext>
            </a:extLst>
          </p:cNvPr>
          <p:cNvGrpSpPr/>
          <p:nvPr/>
        </p:nvGrpSpPr>
        <p:grpSpPr>
          <a:xfrm>
            <a:off x="567577" y="1661834"/>
            <a:ext cx="1538886" cy="4922167"/>
            <a:chOff x="567577" y="1796657"/>
            <a:chExt cx="1538886" cy="4922167"/>
          </a:xfrm>
        </p:grpSpPr>
        <p:sp>
          <p:nvSpPr>
            <p:cNvPr id="7" name="Flussdiagramm: Verzögerung 11">
              <a:extLst>
                <a:ext uri="{FF2B5EF4-FFF2-40B4-BE49-F238E27FC236}">
                  <a16:creationId xmlns:a16="http://schemas.microsoft.com/office/drawing/2014/main" xmlns="" id="{5FDA1010-7EAB-49CB-B576-BDC30764296B}"/>
                </a:ext>
              </a:extLst>
            </p:cNvPr>
            <p:cNvSpPr/>
            <p:nvPr/>
          </p:nvSpPr>
          <p:spPr>
            <a:xfrm rot="5400000">
              <a:off x="867266" y="1976677"/>
              <a:ext cx="576064" cy="216024"/>
            </a:xfrm>
            <a:prstGeom prst="flowChartDelay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AT">
                <a:solidFill>
                  <a:prstClr val="black"/>
                </a:solidFill>
              </a:endParaRPr>
            </a:p>
          </p:txBody>
        </p:sp>
        <p:sp>
          <p:nvSpPr>
            <p:cNvPr id="6" name="Flussdiagramm: Verzögerung 11">
              <a:extLst>
                <a:ext uri="{FF2B5EF4-FFF2-40B4-BE49-F238E27FC236}">
                  <a16:creationId xmlns:a16="http://schemas.microsoft.com/office/drawing/2014/main" xmlns="" id="{7C378C7A-AC64-4DED-B453-B5BF90085071}"/>
                </a:ext>
              </a:extLst>
            </p:cNvPr>
            <p:cNvSpPr/>
            <p:nvPr/>
          </p:nvSpPr>
          <p:spPr>
            <a:xfrm rot="5400000">
              <a:off x="1371322" y="1976677"/>
              <a:ext cx="576064" cy="216024"/>
            </a:xfrm>
            <a:prstGeom prst="flowChartDelay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AT">
                <a:solidFill>
                  <a:prstClr val="black"/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xmlns="" id="{064C96ED-7E2C-4BAC-BE5E-D51956E5A986}"/>
                </a:ext>
              </a:extLst>
            </p:cNvPr>
            <p:cNvSpPr/>
            <p:nvPr/>
          </p:nvSpPr>
          <p:spPr>
            <a:xfrm rot="19362050">
              <a:off x="1058206" y="2135709"/>
              <a:ext cx="203304" cy="10345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xmlns="" id="{4CCD3CE6-E364-4474-8BE3-A70000F620F7}"/>
                </a:ext>
              </a:extLst>
            </p:cNvPr>
            <p:cNvSpPr/>
            <p:nvPr/>
          </p:nvSpPr>
          <p:spPr>
            <a:xfrm rot="19362050">
              <a:off x="1569472" y="2111858"/>
              <a:ext cx="203304" cy="10345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F5883258-ED11-4DC5-9BE3-44143A4D9450}"/>
                </a:ext>
              </a:extLst>
            </p:cNvPr>
            <p:cNvSpPr txBox="1"/>
            <p:nvPr/>
          </p:nvSpPr>
          <p:spPr>
            <a:xfrm>
              <a:off x="973197" y="2352976"/>
              <a:ext cx="3642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D672D513-015B-4954-B1DE-AA97CE6CCDFC}"/>
                </a:ext>
              </a:extLst>
            </p:cNvPr>
            <p:cNvSpPr txBox="1"/>
            <p:nvPr/>
          </p:nvSpPr>
          <p:spPr>
            <a:xfrm>
              <a:off x="1458924" y="2352976"/>
              <a:ext cx="3642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</a:p>
          </p:txBody>
        </p:sp>
        <p:sp>
          <p:nvSpPr>
            <p:cNvPr id="28" name="Right Brace 27">
              <a:extLst>
                <a:ext uri="{FF2B5EF4-FFF2-40B4-BE49-F238E27FC236}">
                  <a16:creationId xmlns:a16="http://schemas.microsoft.com/office/drawing/2014/main" xmlns="" id="{86211F50-4682-4A7E-936C-C92FAE70FB71}"/>
                </a:ext>
              </a:extLst>
            </p:cNvPr>
            <p:cNvSpPr/>
            <p:nvPr/>
          </p:nvSpPr>
          <p:spPr>
            <a:xfrm rot="5400000">
              <a:off x="1273728" y="2528534"/>
              <a:ext cx="225322" cy="489759"/>
            </a:xfrm>
            <a:prstGeom prst="rightBrac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xmlns="" id="{2C49FF66-442D-4EE0-93A5-BD8261D8AB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64544" y="3634083"/>
              <a:ext cx="466725" cy="657225"/>
            </a:xfrm>
            <a:prstGeom prst="rect">
              <a:avLst/>
            </a:prstGeom>
          </p:spPr>
        </p:pic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xmlns="" id="{A00A9B68-1629-4C78-8E09-DB0E75DEC74A}"/>
                </a:ext>
              </a:extLst>
            </p:cNvPr>
            <p:cNvSpPr/>
            <p:nvPr/>
          </p:nvSpPr>
          <p:spPr>
            <a:xfrm>
              <a:off x="844709" y="3256400"/>
              <a:ext cx="110639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200" dirty="0">
                  <a:latin typeface="Times New Roman" panose="02020603050405020304" pitchFamily="18" charset="0"/>
                  <a:ea typeface="Times New Roman" panose="02020603050405020304" pitchFamily="18" charset="0"/>
                </a:rPr>
                <a:t>6</a:t>
              </a:r>
              <a:r>
                <a:rPr 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×10</a:t>
              </a:r>
              <a:r>
                <a:rPr lang="en-US" sz="1200" baseline="300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7 </a:t>
              </a:r>
              <a:r>
                <a:rPr 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 purified</a:t>
              </a:r>
            </a:p>
            <a:p>
              <a:pPr algn="ctr"/>
              <a:r>
                <a:rPr 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 parasites</a:t>
              </a:r>
              <a:endParaRPr lang="en-GB" sz="1200" dirty="0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xmlns="" id="{ADCC0EC9-4620-4A44-8A61-872FC630744E}"/>
                </a:ext>
              </a:extLst>
            </p:cNvPr>
            <p:cNvSpPr txBox="1"/>
            <p:nvPr/>
          </p:nvSpPr>
          <p:spPr>
            <a:xfrm>
              <a:off x="1096886" y="2969717"/>
              <a:ext cx="57900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day 1</a:t>
              </a:r>
            </a:p>
          </p:txBody>
        </p:sp>
        <p:cxnSp>
          <p:nvCxnSpPr>
            <p:cNvPr id="45" name="Gerade Verbindung mit Pfeil 25">
              <a:extLst>
                <a:ext uri="{FF2B5EF4-FFF2-40B4-BE49-F238E27FC236}">
                  <a16:creationId xmlns:a16="http://schemas.microsoft.com/office/drawing/2014/main" xmlns="" id="{A02F54D7-6B3E-4500-A695-D280F6803425}"/>
                </a:ext>
              </a:extLst>
            </p:cNvPr>
            <p:cNvCxnSpPr>
              <a:cxnSpLocks/>
            </p:cNvCxnSpPr>
            <p:nvPr/>
          </p:nvCxnSpPr>
          <p:spPr>
            <a:xfrm>
              <a:off x="1386388" y="4291308"/>
              <a:ext cx="0" cy="2520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xmlns="" id="{FC25A958-8109-41E9-BBEB-E1603D7EB32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323730" y="4588077"/>
              <a:ext cx="215534" cy="507344"/>
            </a:xfrm>
            <a:prstGeom prst="rect">
              <a:avLst/>
            </a:prstGeom>
          </p:spPr>
        </p:pic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xmlns="" id="{9F56D7A8-9D17-4AA2-8DE8-5F93B3EADCE0}"/>
                </a:ext>
              </a:extLst>
            </p:cNvPr>
            <p:cNvSpPr txBox="1"/>
            <p:nvPr/>
          </p:nvSpPr>
          <p:spPr>
            <a:xfrm>
              <a:off x="1175729" y="5084413"/>
              <a:ext cx="4443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25a</a:t>
              </a:r>
            </a:p>
          </p:txBody>
        </p: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xmlns="" id="{A32FD80D-4D55-4E25-9E8C-CE69E2208B9D}"/>
                </a:ext>
              </a:extLst>
            </p:cNvPr>
            <p:cNvCxnSpPr/>
            <p:nvPr/>
          </p:nvCxnSpPr>
          <p:spPr>
            <a:xfrm flipH="1">
              <a:off x="987775" y="5363616"/>
              <a:ext cx="290113" cy="37932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xmlns="" id="{25A78F6D-AD90-4697-9BA6-449445EF7120}"/>
                </a:ext>
              </a:extLst>
            </p:cNvPr>
            <p:cNvCxnSpPr>
              <a:cxnSpLocks/>
            </p:cNvCxnSpPr>
            <p:nvPr/>
          </p:nvCxnSpPr>
          <p:spPr>
            <a:xfrm>
              <a:off x="1506689" y="5363616"/>
              <a:ext cx="249160" cy="3780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3" name="Picture 72">
              <a:extLst>
                <a:ext uri="{FF2B5EF4-FFF2-40B4-BE49-F238E27FC236}">
                  <a16:creationId xmlns:a16="http://schemas.microsoft.com/office/drawing/2014/main" xmlns="" id="{F264F64B-CA97-41DA-AD6C-91907F66839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02375" y="5817250"/>
              <a:ext cx="170822" cy="461665"/>
            </a:xfrm>
            <a:prstGeom prst="rect">
              <a:avLst/>
            </a:prstGeom>
          </p:spPr>
        </p:pic>
        <p:pic>
          <p:nvPicPr>
            <p:cNvPr id="78" name="Picture 77">
              <a:extLst>
                <a:ext uri="{FF2B5EF4-FFF2-40B4-BE49-F238E27FC236}">
                  <a16:creationId xmlns:a16="http://schemas.microsoft.com/office/drawing/2014/main" xmlns="" id="{F87BB99A-2731-4662-8957-136A30AC5FA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767367" y="5821675"/>
              <a:ext cx="195089" cy="457240"/>
            </a:xfrm>
            <a:prstGeom prst="rect">
              <a:avLst/>
            </a:prstGeom>
          </p:spPr>
        </p:pic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xmlns="" id="{ACC3CBF3-230D-4886-9064-6E9ECBD01EE5}"/>
                </a:ext>
              </a:extLst>
            </p:cNvPr>
            <p:cNvSpPr txBox="1"/>
            <p:nvPr/>
          </p:nvSpPr>
          <p:spPr>
            <a:xfrm>
              <a:off x="567577" y="6174019"/>
              <a:ext cx="5838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25a</a:t>
              </a:r>
            </a:p>
            <a:p>
              <a:pPr algn="ctr"/>
              <a:r>
                <a: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G200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xmlns="" id="{F3A5F539-2B01-4B95-9B32-3F71B54F9BAD}"/>
                </a:ext>
              </a:extLst>
            </p:cNvPr>
            <p:cNvSpPr txBox="1"/>
            <p:nvPr/>
          </p:nvSpPr>
          <p:spPr>
            <a:xfrm>
              <a:off x="1522649" y="6195604"/>
              <a:ext cx="5838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25a</a:t>
              </a:r>
            </a:p>
            <a:p>
              <a:pPr algn="ctr"/>
              <a:r>
                <a: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G300</a:t>
              </a:r>
            </a:p>
          </p:txBody>
        </p:sp>
      </p:grpSp>
      <p:pic>
        <p:nvPicPr>
          <p:cNvPr id="10" name="Grafik 22" descr="image of tissue culture flasks.jpg">
            <a:extLst>
              <a:ext uri="{FF2B5EF4-FFF2-40B4-BE49-F238E27FC236}">
                <a16:creationId xmlns:a16="http://schemas.microsoft.com/office/drawing/2014/main" xmlns="" id="{8AF9B8D0-88F0-4900-8EE9-406D96B4C9B5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75732" y="248558"/>
            <a:ext cx="250650" cy="824973"/>
          </a:xfrm>
          <a:prstGeom prst="rect">
            <a:avLst/>
          </a:prstGeom>
        </p:spPr>
      </p:pic>
      <p:pic>
        <p:nvPicPr>
          <p:cNvPr id="11" name="Grafik 23" descr="image of tissue culture flasks.jpg">
            <a:extLst>
              <a:ext uri="{FF2B5EF4-FFF2-40B4-BE49-F238E27FC236}">
                <a16:creationId xmlns:a16="http://schemas.microsoft.com/office/drawing/2014/main" xmlns="" id="{7895B094-8026-4E3F-8443-4D1E4C708AC5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9788" y="248558"/>
            <a:ext cx="250650" cy="824973"/>
          </a:xfrm>
          <a:prstGeom prst="rect">
            <a:avLst/>
          </a:prstGeom>
        </p:spPr>
      </p:pic>
      <p:cxnSp>
        <p:nvCxnSpPr>
          <p:cNvPr id="18" name="Gerade Verbindung mit Pfeil 25">
            <a:extLst>
              <a:ext uri="{FF2B5EF4-FFF2-40B4-BE49-F238E27FC236}">
                <a16:creationId xmlns:a16="http://schemas.microsoft.com/office/drawing/2014/main" xmlns="" id="{DA8F7434-D919-46EF-BE05-0F325EB9A1BA}"/>
              </a:ext>
            </a:extLst>
          </p:cNvPr>
          <p:cNvCxnSpPr>
            <a:cxnSpLocks/>
          </p:cNvCxnSpPr>
          <p:nvPr/>
        </p:nvCxnSpPr>
        <p:spPr>
          <a:xfrm>
            <a:off x="2897738" y="1096008"/>
            <a:ext cx="0" cy="540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Gerade Verbindung mit Pfeil 25">
            <a:extLst>
              <a:ext uri="{FF2B5EF4-FFF2-40B4-BE49-F238E27FC236}">
                <a16:creationId xmlns:a16="http://schemas.microsoft.com/office/drawing/2014/main" xmlns="" id="{640C326C-AA9D-48B3-895F-E422A422CC4B}"/>
              </a:ext>
            </a:extLst>
          </p:cNvPr>
          <p:cNvCxnSpPr>
            <a:cxnSpLocks/>
          </p:cNvCxnSpPr>
          <p:nvPr/>
        </p:nvCxnSpPr>
        <p:spPr>
          <a:xfrm>
            <a:off x="3393038" y="1096008"/>
            <a:ext cx="0" cy="540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36" name="Group 135">
            <a:extLst>
              <a:ext uri="{FF2B5EF4-FFF2-40B4-BE49-F238E27FC236}">
                <a16:creationId xmlns:a16="http://schemas.microsoft.com/office/drawing/2014/main" xmlns="" id="{2462BAA4-8374-4359-94BA-0F5C056FC2CA}"/>
              </a:ext>
            </a:extLst>
          </p:cNvPr>
          <p:cNvGrpSpPr/>
          <p:nvPr/>
        </p:nvGrpSpPr>
        <p:grpSpPr>
          <a:xfrm>
            <a:off x="2322057" y="1661835"/>
            <a:ext cx="1518864" cy="4922167"/>
            <a:chOff x="2322057" y="1796657"/>
            <a:chExt cx="1518864" cy="4922167"/>
          </a:xfrm>
        </p:grpSpPr>
        <p:sp>
          <p:nvSpPr>
            <p:cNvPr id="4" name="Flussdiagramm: Verzögerung 11">
              <a:extLst>
                <a:ext uri="{FF2B5EF4-FFF2-40B4-BE49-F238E27FC236}">
                  <a16:creationId xmlns:a16="http://schemas.microsoft.com/office/drawing/2014/main" xmlns="" id="{22C0C12C-549B-4CDE-9B3A-6D4BFEECA757}"/>
                </a:ext>
              </a:extLst>
            </p:cNvPr>
            <p:cNvSpPr/>
            <p:nvPr/>
          </p:nvSpPr>
          <p:spPr>
            <a:xfrm rot="5400000">
              <a:off x="3105006" y="1979196"/>
              <a:ext cx="576064" cy="216024"/>
            </a:xfrm>
            <a:prstGeom prst="flowChartDelay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AT">
                <a:solidFill>
                  <a:prstClr val="black"/>
                </a:solidFill>
              </a:endParaRPr>
            </a:p>
          </p:txBody>
        </p:sp>
        <p:sp>
          <p:nvSpPr>
            <p:cNvPr id="5" name="Flussdiagramm: Verzögerung 11">
              <a:extLst>
                <a:ext uri="{FF2B5EF4-FFF2-40B4-BE49-F238E27FC236}">
                  <a16:creationId xmlns:a16="http://schemas.microsoft.com/office/drawing/2014/main" xmlns="" id="{BC48EF7A-72B6-4E20-B1F7-89FED2C3C7B5}"/>
                </a:ext>
              </a:extLst>
            </p:cNvPr>
            <p:cNvSpPr/>
            <p:nvPr/>
          </p:nvSpPr>
          <p:spPr>
            <a:xfrm rot="5400000">
              <a:off x="2609706" y="1976677"/>
              <a:ext cx="576064" cy="216024"/>
            </a:xfrm>
            <a:prstGeom prst="flowChartDelay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AT">
                <a:solidFill>
                  <a:prstClr val="black"/>
                </a:solidFill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xmlns="" id="{A212A93E-22D5-4012-BA17-B79D3C2E5E58}"/>
                </a:ext>
              </a:extLst>
            </p:cNvPr>
            <p:cNvSpPr/>
            <p:nvPr/>
          </p:nvSpPr>
          <p:spPr>
            <a:xfrm rot="19362050">
              <a:off x="2797941" y="2093867"/>
              <a:ext cx="203304" cy="10345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xmlns="" id="{4D2C8135-8C4A-441D-8962-BECF8D0DBAA8}"/>
                </a:ext>
              </a:extLst>
            </p:cNvPr>
            <p:cNvSpPr/>
            <p:nvPr/>
          </p:nvSpPr>
          <p:spPr>
            <a:xfrm rot="19362050">
              <a:off x="3294116" y="2088008"/>
              <a:ext cx="203304" cy="10345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3AA206BF-3D8B-4549-B47C-8D44BBAB0D4E}"/>
                </a:ext>
              </a:extLst>
            </p:cNvPr>
            <p:cNvSpPr txBox="1"/>
            <p:nvPr/>
          </p:nvSpPr>
          <p:spPr>
            <a:xfrm>
              <a:off x="2697469" y="2352976"/>
              <a:ext cx="3642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41577AD1-0071-499B-B1B9-73EF93429CC7}"/>
                </a:ext>
              </a:extLst>
            </p:cNvPr>
            <p:cNvSpPr txBox="1"/>
            <p:nvPr/>
          </p:nvSpPr>
          <p:spPr>
            <a:xfrm>
              <a:off x="3206740" y="2352976"/>
              <a:ext cx="3642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</a:p>
          </p:txBody>
        </p:sp>
        <p:sp>
          <p:nvSpPr>
            <p:cNvPr id="29" name="Right Brace 28">
              <a:extLst>
                <a:ext uri="{FF2B5EF4-FFF2-40B4-BE49-F238E27FC236}">
                  <a16:creationId xmlns:a16="http://schemas.microsoft.com/office/drawing/2014/main" xmlns="" id="{BA7C9BF6-1F73-4609-9B0A-789EE9A0E539}"/>
                </a:ext>
              </a:extLst>
            </p:cNvPr>
            <p:cNvSpPr/>
            <p:nvPr/>
          </p:nvSpPr>
          <p:spPr>
            <a:xfrm rot="5400000">
              <a:off x="3044822" y="2528535"/>
              <a:ext cx="225322" cy="489759"/>
            </a:xfrm>
            <a:prstGeom prst="rightBrac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xmlns="" id="{48A4A5B1-A7E1-4E70-AE5F-ACDAFBEDE3C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12603" y="3648942"/>
              <a:ext cx="466725" cy="657225"/>
            </a:xfrm>
            <a:prstGeom prst="rect">
              <a:avLst/>
            </a:prstGeom>
          </p:spPr>
        </p:pic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xmlns="" id="{17EAEE27-F369-426B-8464-8096926E5E6A}"/>
                </a:ext>
              </a:extLst>
            </p:cNvPr>
            <p:cNvSpPr/>
            <p:nvPr/>
          </p:nvSpPr>
          <p:spPr>
            <a:xfrm>
              <a:off x="2581251" y="3253550"/>
              <a:ext cx="110639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200" dirty="0">
                  <a:latin typeface="Times New Roman" panose="02020603050405020304" pitchFamily="18" charset="0"/>
                  <a:ea typeface="Times New Roman" panose="02020603050405020304" pitchFamily="18" charset="0"/>
                </a:rPr>
                <a:t>6</a:t>
              </a:r>
              <a:r>
                <a:rPr 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×10</a:t>
              </a:r>
              <a:r>
                <a:rPr lang="en-US" sz="1200" baseline="300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7 </a:t>
              </a:r>
              <a:r>
                <a:rPr 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 purified</a:t>
              </a:r>
            </a:p>
            <a:p>
              <a:pPr algn="ctr"/>
              <a:r>
                <a:rPr 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 parasites</a:t>
              </a:r>
              <a:endParaRPr lang="en-GB" sz="1200" dirty="0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E935B730-8AA5-4EE0-9319-C01AA92CA63B}"/>
                </a:ext>
              </a:extLst>
            </p:cNvPr>
            <p:cNvSpPr txBox="1"/>
            <p:nvPr/>
          </p:nvSpPr>
          <p:spPr>
            <a:xfrm>
              <a:off x="2844944" y="2965518"/>
              <a:ext cx="57900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day 2</a:t>
              </a:r>
            </a:p>
          </p:txBody>
        </p:sp>
        <p:cxnSp>
          <p:nvCxnSpPr>
            <p:cNvPr id="46" name="Gerade Verbindung mit Pfeil 25">
              <a:extLst>
                <a:ext uri="{FF2B5EF4-FFF2-40B4-BE49-F238E27FC236}">
                  <a16:creationId xmlns:a16="http://schemas.microsoft.com/office/drawing/2014/main" xmlns="" id="{D8C28453-80F9-4493-A1F8-A6BBF72C1877}"/>
                </a:ext>
              </a:extLst>
            </p:cNvPr>
            <p:cNvCxnSpPr>
              <a:cxnSpLocks/>
            </p:cNvCxnSpPr>
            <p:nvPr/>
          </p:nvCxnSpPr>
          <p:spPr>
            <a:xfrm>
              <a:off x="3127586" y="4306167"/>
              <a:ext cx="0" cy="2520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xmlns="" id="{6F6EEF32-86AC-4C5F-9B7A-A9A35FFD240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036230" y="4589409"/>
              <a:ext cx="219475" cy="506012"/>
            </a:xfrm>
            <a:prstGeom prst="rect">
              <a:avLst/>
            </a:prstGeom>
          </p:spPr>
        </p:pic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xmlns="" id="{D5B7479B-0DB8-4AB4-8C84-594627F8E143}"/>
                </a:ext>
              </a:extLst>
            </p:cNvPr>
            <p:cNvSpPr txBox="1"/>
            <p:nvPr/>
          </p:nvSpPr>
          <p:spPr>
            <a:xfrm>
              <a:off x="2902929" y="5084413"/>
              <a:ext cx="4539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25b</a:t>
              </a:r>
            </a:p>
          </p:txBody>
        </p: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xmlns="" id="{FE87FD5C-A99E-4832-A757-1B7449B511AC}"/>
                </a:ext>
              </a:extLst>
            </p:cNvPr>
            <p:cNvCxnSpPr/>
            <p:nvPr/>
          </p:nvCxnSpPr>
          <p:spPr>
            <a:xfrm flipH="1">
              <a:off x="2726092" y="5363616"/>
              <a:ext cx="290113" cy="37932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xmlns="" id="{AD51ECDD-C176-4B24-92F9-23DFF8D8AFF1}"/>
                </a:ext>
              </a:extLst>
            </p:cNvPr>
            <p:cNvCxnSpPr>
              <a:cxnSpLocks/>
            </p:cNvCxnSpPr>
            <p:nvPr/>
          </p:nvCxnSpPr>
          <p:spPr>
            <a:xfrm>
              <a:off x="3243822" y="5363616"/>
              <a:ext cx="249160" cy="3780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4" name="Picture 73">
              <a:extLst>
                <a:ext uri="{FF2B5EF4-FFF2-40B4-BE49-F238E27FC236}">
                  <a16:creationId xmlns:a16="http://schemas.microsoft.com/office/drawing/2014/main" xmlns="" id="{E02457B9-B44D-433F-AE27-FE137B32462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555270" y="5817251"/>
              <a:ext cx="170822" cy="461665"/>
            </a:xfrm>
            <a:prstGeom prst="rect">
              <a:avLst/>
            </a:prstGeom>
          </p:spPr>
        </p:pic>
        <p:pic>
          <p:nvPicPr>
            <p:cNvPr id="77" name="Picture 76">
              <a:extLst>
                <a:ext uri="{FF2B5EF4-FFF2-40B4-BE49-F238E27FC236}">
                  <a16:creationId xmlns:a16="http://schemas.microsoft.com/office/drawing/2014/main" xmlns="" id="{9F38501A-69C3-4B6A-ADBE-6131973CA58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492982" y="5821676"/>
              <a:ext cx="194662" cy="457240"/>
            </a:xfrm>
            <a:prstGeom prst="rect">
              <a:avLst/>
            </a:prstGeom>
          </p:spPr>
        </p:pic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xmlns="" id="{9CC6A111-CAA4-4FB4-9464-B6D0F9D1053B}"/>
                </a:ext>
              </a:extLst>
            </p:cNvPr>
            <p:cNvSpPr txBox="1"/>
            <p:nvPr/>
          </p:nvSpPr>
          <p:spPr>
            <a:xfrm>
              <a:off x="2322057" y="6195604"/>
              <a:ext cx="5838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25b</a:t>
              </a:r>
            </a:p>
            <a:p>
              <a:pPr algn="ctr"/>
              <a:r>
                <a: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G200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xmlns="" id="{1731B9CA-9585-48A2-8945-19C2C5368E50}"/>
                </a:ext>
              </a:extLst>
            </p:cNvPr>
            <p:cNvSpPr txBox="1"/>
            <p:nvPr/>
          </p:nvSpPr>
          <p:spPr>
            <a:xfrm>
              <a:off x="3257107" y="6195604"/>
              <a:ext cx="5838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25b</a:t>
              </a:r>
            </a:p>
            <a:p>
              <a:pPr algn="ctr"/>
              <a:r>
                <a: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G300</a:t>
              </a:r>
            </a:p>
          </p:txBody>
        </p:sp>
      </p:grpSp>
      <p:pic>
        <p:nvPicPr>
          <p:cNvPr id="89" name="Grafik 22" descr="image of tissue culture flasks.jpg">
            <a:extLst>
              <a:ext uri="{FF2B5EF4-FFF2-40B4-BE49-F238E27FC236}">
                <a16:creationId xmlns:a16="http://schemas.microsoft.com/office/drawing/2014/main" xmlns="" id="{78C88458-A186-47A6-9751-63A33BB1B53E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6882" y="255548"/>
            <a:ext cx="250650" cy="824973"/>
          </a:xfrm>
          <a:prstGeom prst="rect">
            <a:avLst/>
          </a:prstGeom>
        </p:spPr>
      </p:pic>
      <p:pic>
        <p:nvPicPr>
          <p:cNvPr id="90" name="Grafik 23" descr="image of tissue culture flasks.jpg">
            <a:extLst>
              <a:ext uri="{FF2B5EF4-FFF2-40B4-BE49-F238E27FC236}">
                <a16:creationId xmlns:a16="http://schemas.microsoft.com/office/drawing/2014/main" xmlns="" id="{E35A842C-428E-4F41-A3AE-C06A3A3064D9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938" y="255548"/>
            <a:ext cx="250650" cy="824973"/>
          </a:xfrm>
          <a:prstGeom prst="rect">
            <a:avLst/>
          </a:prstGeom>
        </p:spPr>
      </p:pic>
      <p:cxnSp>
        <p:nvCxnSpPr>
          <p:cNvPr id="91" name="Gerade Verbindung mit Pfeil 25">
            <a:extLst>
              <a:ext uri="{FF2B5EF4-FFF2-40B4-BE49-F238E27FC236}">
                <a16:creationId xmlns:a16="http://schemas.microsoft.com/office/drawing/2014/main" xmlns="" id="{5743FBFC-ECD1-42B1-A742-6C83D9135127}"/>
              </a:ext>
            </a:extLst>
          </p:cNvPr>
          <p:cNvCxnSpPr>
            <a:cxnSpLocks/>
          </p:cNvCxnSpPr>
          <p:nvPr/>
        </p:nvCxnSpPr>
        <p:spPr>
          <a:xfrm>
            <a:off x="4478888" y="1102998"/>
            <a:ext cx="0" cy="540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2" name="Gerade Verbindung mit Pfeil 25">
            <a:extLst>
              <a:ext uri="{FF2B5EF4-FFF2-40B4-BE49-F238E27FC236}">
                <a16:creationId xmlns:a16="http://schemas.microsoft.com/office/drawing/2014/main" xmlns="" id="{AD6B0A6F-88F5-42D2-AA15-0DCA795BEA2D}"/>
              </a:ext>
            </a:extLst>
          </p:cNvPr>
          <p:cNvCxnSpPr>
            <a:cxnSpLocks/>
          </p:cNvCxnSpPr>
          <p:nvPr/>
        </p:nvCxnSpPr>
        <p:spPr>
          <a:xfrm>
            <a:off x="4974188" y="1102998"/>
            <a:ext cx="0" cy="540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38" name="Group 137">
            <a:extLst>
              <a:ext uri="{FF2B5EF4-FFF2-40B4-BE49-F238E27FC236}">
                <a16:creationId xmlns:a16="http://schemas.microsoft.com/office/drawing/2014/main" xmlns="" id="{1B82968F-84BE-4487-AB79-C592A790BB79}"/>
              </a:ext>
            </a:extLst>
          </p:cNvPr>
          <p:cNvGrpSpPr/>
          <p:nvPr/>
        </p:nvGrpSpPr>
        <p:grpSpPr>
          <a:xfrm>
            <a:off x="3903207" y="1668825"/>
            <a:ext cx="1518864" cy="4922167"/>
            <a:chOff x="6322557" y="1794122"/>
            <a:chExt cx="1518864" cy="4922167"/>
          </a:xfrm>
        </p:grpSpPr>
        <p:sp>
          <p:nvSpPr>
            <p:cNvPr id="87" name="Flussdiagramm: Verzögerung 11">
              <a:extLst>
                <a:ext uri="{FF2B5EF4-FFF2-40B4-BE49-F238E27FC236}">
                  <a16:creationId xmlns:a16="http://schemas.microsoft.com/office/drawing/2014/main" xmlns="" id="{91A5710C-05DB-41AB-B7DD-2EB316DAAEC2}"/>
                </a:ext>
              </a:extLst>
            </p:cNvPr>
            <p:cNvSpPr/>
            <p:nvPr/>
          </p:nvSpPr>
          <p:spPr>
            <a:xfrm rot="5400000">
              <a:off x="7105506" y="1976661"/>
              <a:ext cx="576064" cy="216024"/>
            </a:xfrm>
            <a:prstGeom prst="flowChartDelay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AT">
                <a:solidFill>
                  <a:prstClr val="black"/>
                </a:solidFill>
              </a:endParaRPr>
            </a:p>
          </p:txBody>
        </p:sp>
        <p:sp>
          <p:nvSpPr>
            <p:cNvPr id="88" name="Flussdiagramm: Verzögerung 11">
              <a:extLst>
                <a:ext uri="{FF2B5EF4-FFF2-40B4-BE49-F238E27FC236}">
                  <a16:creationId xmlns:a16="http://schemas.microsoft.com/office/drawing/2014/main" xmlns="" id="{DE03FBE8-5C53-46A1-821A-AFAB6C5D2E94}"/>
                </a:ext>
              </a:extLst>
            </p:cNvPr>
            <p:cNvSpPr/>
            <p:nvPr/>
          </p:nvSpPr>
          <p:spPr>
            <a:xfrm rot="5400000">
              <a:off x="6610206" y="1974142"/>
              <a:ext cx="576064" cy="216024"/>
            </a:xfrm>
            <a:prstGeom prst="flowChartDelay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AT">
                <a:solidFill>
                  <a:prstClr val="black"/>
                </a:solidFill>
              </a:endParaRPr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xmlns="" id="{BEB733D1-2AF0-4612-A489-69D123DD6996}"/>
                </a:ext>
              </a:extLst>
            </p:cNvPr>
            <p:cNvSpPr/>
            <p:nvPr/>
          </p:nvSpPr>
          <p:spPr>
            <a:xfrm rot="19362050">
              <a:off x="6798441" y="2091332"/>
              <a:ext cx="203304" cy="10345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xmlns="" id="{5867158D-4687-4179-BCC2-047EFBFBBA5A}"/>
                </a:ext>
              </a:extLst>
            </p:cNvPr>
            <p:cNvSpPr/>
            <p:nvPr/>
          </p:nvSpPr>
          <p:spPr>
            <a:xfrm rot="19362050">
              <a:off x="7294616" y="2085473"/>
              <a:ext cx="203304" cy="10345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xmlns="" id="{0DCD73EC-CB2F-428F-A4C6-23A7AB8923C9}"/>
                </a:ext>
              </a:extLst>
            </p:cNvPr>
            <p:cNvSpPr txBox="1"/>
            <p:nvPr/>
          </p:nvSpPr>
          <p:spPr>
            <a:xfrm>
              <a:off x="6697969" y="2350441"/>
              <a:ext cx="4539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303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xmlns="" id="{B8FBA5FC-04AF-4C3C-BF2B-9002D4C35964}"/>
                </a:ext>
              </a:extLst>
            </p:cNvPr>
            <p:cNvSpPr txBox="1"/>
            <p:nvPr/>
          </p:nvSpPr>
          <p:spPr>
            <a:xfrm>
              <a:off x="7207240" y="2350441"/>
              <a:ext cx="4539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303</a:t>
              </a:r>
            </a:p>
          </p:txBody>
        </p:sp>
        <p:sp>
          <p:nvSpPr>
            <p:cNvPr id="97" name="Right Brace 96">
              <a:extLst>
                <a:ext uri="{FF2B5EF4-FFF2-40B4-BE49-F238E27FC236}">
                  <a16:creationId xmlns:a16="http://schemas.microsoft.com/office/drawing/2014/main" xmlns="" id="{D50E0ADE-5645-41C0-AD65-4B6EE3E52C7C}"/>
                </a:ext>
              </a:extLst>
            </p:cNvPr>
            <p:cNvSpPr/>
            <p:nvPr/>
          </p:nvSpPr>
          <p:spPr>
            <a:xfrm rot="5400000">
              <a:off x="7045322" y="2526000"/>
              <a:ext cx="225322" cy="489759"/>
            </a:xfrm>
            <a:prstGeom prst="rightBrac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8" name="Picture 97">
              <a:extLst>
                <a:ext uri="{FF2B5EF4-FFF2-40B4-BE49-F238E27FC236}">
                  <a16:creationId xmlns:a16="http://schemas.microsoft.com/office/drawing/2014/main" xmlns="" id="{3E783CF0-534F-4406-A744-F05081A4EB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13103" y="3646407"/>
              <a:ext cx="466725" cy="657225"/>
            </a:xfrm>
            <a:prstGeom prst="rect">
              <a:avLst/>
            </a:prstGeom>
          </p:spPr>
        </p:pic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xmlns="" id="{441D97ED-15B7-43C4-9646-DEA79A17BA48}"/>
                </a:ext>
              </a:extLst>
            </p:cNvPr>
            <p:cNvSpPr/>
            <p:nvPr/>
          </p:nvSpPr>
          <p:spPr>
            <a:xfrm>
              <a:off x="6581751" y="3251015"/>
              <a:ext cx="110639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200" dirty="0">
                  <a:latin typeface="Times New Roman" panose="02020603050405020304" pitchFamily="18" charset="0"/>
                  <a:ea typeface="Times New Roman" panose="02020603050405020304" pitchFamily="18" charset="0"/>
                </a:rPr>
                <a:t>6</a:t>
              </a:r>
              <a:r>
                <a:rPr 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×10</a:t>
              </a:r>
              <a:r>
                <a:rPr lang="en-US" sz="1200" baseline="300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7 </a:t>
              </a:r>
              <a:r>
                <a:rPr 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 purified</a:t>
              </a:r>
            </a:p>
            <a:p>
              <a:pPr algn="ctr"/>
              <a:r>
                <a:rPr 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 parasites</a:t>
              </a:r>
              <a:endParaRPr lang="en-GB" sz="1200" dirty="0"/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xmlns="" id="{28E9361E-73B9-4DB6-A038-6B1F91F6F963}"/>
                </a:ext>
              </a:extLst>
            </p:cNvPr>
            <p:cNvSpPr txBox="1"/>
            <p:nvPr/>
          </p:nvSpPr>
          <p:spPr>
            <a:xfrm>
              <a:off x="6845444" y="2962983"/>
              <a:ext cx="57900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day </a:t>
              </a:r>
              <a:r>
                <a:rPr lang="en-GB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en-GB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01" name="Gerade Verbindung mit Pfeil 25">
              <a:extLst>
                <a:ext uri="{FF2B5EF4-FFF2-40B4-BE49-F238E27FC236}">
                  <a16:creationId xmlns:a16="http://schemas.microsoft.com/office/drawing/2014/main" xmlns="" id="{D79C8BD7-D6D3-42C1-8747-58EFF06ACE1C}"/>
                </a:ext>
              </a:extLst>
            </p:cNvPr>
            <p:cNvCxnSpPr>
              <a:cxnSpLocks/>
            </p:cNvCxnSpPr>
            <p:nvPr/>
          </p:nvCxnSpPr>
          <p:spPr>
            <a:xfrm>
              <a:off x="7128086" y="4303632"/>
              <a:ext cx="0" cy="2520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pic>
          <p:nvPicPr>
            <p:cNvPr id="102" name="Picture 101">
              <a:extLst>
                <a:ext uri="{FF2B5EF4-FFF2-40B4-BE49-F238E27FC236}">
                  <a16:creationId xmlns:a16="http://schemas.microsoft.com/office/drawing/2014/main" xmlns="" id="{6499DAB8-B325-4923-B451-D4FA54B4478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036730" y="4586874"/>
              <a:ext cx="219475" cy="506012"/>
            </a:xfrm>
            <a:prstGeom prst="rect">
              <a:avLst/>
            </a:prstGeom>
          </p:spPr>
        </p:pic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xmlns="" id="{98E9B388-4CC3-4BCF-991F-D9D2ACBB1614}"/>
                </a:ext>
              </a:extLst>
            </p:cNvPr>
            <p:cNvSpPr txBox="1"/>
            <p:nvPr/>
          </p:nvSpPr>
          <p:spPr>
            <a:xfrm>
              <a:off x="6903429" y="5081878"/>
              <a:ext cx="5341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303a</a:t>
              </a:r>
            </a:p>
          </p:txBody>
        </p:sp>
        <p:cxnSp>
          <p:nvCxnSpPr>
            <p:cNvPr id="104" name="Straight Arrow Connector 103">
              <a:extLst>
                <a:ext uri="{FF2B5EF4-FFF2-40B4-BE49-F238E27FC236}">
                  <a16:creationId xmlns:a16="http://schemas.microsoft.com/office/drawing/2014/main" xmlns="" id="{44ABA4F7-E813-4E48-82B7-2B77C6890D84}"/>
                </a:ext>
              </a:extLst>
            </p:cNvPr>
            <p:cNvCxnSpPr/>
            <p:nvPr/>
          </p:nvCxnSpPr>
          <p:spPr>
            <a:xfrm flipH="1">
              <a:off x="6726592" y="5361081"/>
              <a:ext cx="290113" cy="37932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Arrow Connector 104">
              <a:extLst>
                <a:ext uri="{FF2B5EF4-FFF2-40B4-BE49-F238E27FC236}">
                  <a16:creationId xmlns:a16="http://schemas.microsoft.com/office/drawing/2014/main" xmlns="" id="{B8961CF7-2FA9-44D5-BA4E-98CA3C10322E}"/>
                </a:ext>
              </a:extLst>
            </p:cNvPr>
            <p:cNvCxnSpPr>
              <a:cxnSpLocks/>
            </p:cNvCxnSpPr>
            <p:nvPr/>
          </p:nvCxnSpPr>
          <p:spPr>
            <a:xfrm>
              <a:off x="7244322" y="5361081"/>
              <a:ext cx="249160" cy="3780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6" name="Picture 105">
              <a:extLst>
                <a:ext uri="{FF2B5EF4-FFF2-40B4-BE49-F238E27FC236}">
                  <a16:creationId xmlns:a16="http://schemas.microsoft.com/office/drawing/2014/main" xmlns="" id="{C05CFEFA-4115-43E5-AFB7-9F6ED607E22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55770" y="5814716"/>
              <a:ext cx="170822" cy="461665"/>
            </a:xfrm>
            <a:prstGeom prst="rect">
              <a:avLst/>
            </a:prstGeom>
          </p:spPr>
        </p:pic>
        <p:pic>
          <p:nvPicPr>
            <p:cNvPr id="107" name="Picture 106">
              <a:extLst>
                <a:ext uri="{FF2B5EF4-FFF2-40B4-BE49-F238E27FC236}">
                  <a16:creationId xmlns:a16="http://schemas.microsoft.com/office/drawing/2014/main" xmlns="" id="{EAE03FC3-8B9A-41F7-8D02-A8D0423C620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493482" y="5819141"/>
              <a:ext cx="194662" cy="457240"/>
            </a:xfrm>
            <a:prstGeom prst="rect">
              <a:avLst/>
            </a:prstGeom>
          </p:spPr>
        </p:pic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xmlns="" id="{D8EC639F-4846-4CAC-8E59-7FEF6CC53FBE}"/>
                </a:ext>
              </a:extLst>
            </p:cNvPr>
            <p:cNvSpPr txBox="1"/>
            <p:nvPr/>
          </p:nvSpPr>
          <p:spPr>
            <a:xfrm>
              <a:off x="6322557" y="6193069"/>
              <a:ext cx="5838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303a</a:t>
              </a:r>
            </a:p>
            <a:p>
              <a:pPr algn="ctr"/>
              <a:r>
                <a: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G200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xmlns="" id="{DB16D710-1A45-4179-9F67-28129008293A}"/>
                </a:ext>
              </a:extLst>
            </p:cNvPr>
            <p:cNvSpPr txBox="1"/>
            <p:nvPr/>
          </p:nvSpPr>
          <p:spPr>
            <a:xfrm>
              <a:off x="7257607" y="6193069"/>
              <a:ext cx="5838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303a</a:t>
              </a:r>
            </a:p>
            <a:p>
              <a:pPr algn="ctr"/>
              <a:r>
                <a: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G300</a:t>
              </a:r>
            </a:p>
          </p:txBody>
        </p:sp>
      </p:grpSp>
      <p:pic>
        <p:nvPicPr>
          <p:cNvPr id="113" name="Grafik 22" descr="image of tissue culture flasks.jpg">
            <a:extLst>
              <a:ext uri="{FF2B5EF4-FFF2-40B4-BE49-F238E27FC236}">
                <a16:creationId xmlns:a16="http://schemas.microsoft.com/office/drawing/2014/main" xmlns="" id="{9DDDBD93-FF73-45EF-8E53-B45A81C5FFB9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58516" y="277133"/>
            <a:ext cx="250650" cy="824973"/>
          </a:xfrm>
          <a:prstGeom prst="rect">
            <a:avLst/>
          </a:prstGeom>
        </p:spPr>
      </p:pic>
      <p:pic>
        <p:nvPicPr>
          <p:cNvPr id="114" name="Grafik 23" descr="image of tissue culture flasks.jpg">
            <a:extLst>
              <a:ext uri="{FF2B5EF4-FFF2-40B4-BE49-F238E27FC236}">
                <a16:creationId xmlns:a16="http://schemas.microsoft.com/office/drawing/2014/main" xmlns="" id="{B74B8A35-E320-4DB9-85DD-E6351C43FBA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62572" y="277133"/>
            <a:ext cx="250650" cy="824973"/>
          </a:xfrm>
          <a:prstGeom prst="rect">
            <a:avLst/>
          </a:prstGeom>
        </p:spPr>
      </p:pic>
      <p:cxnSp>
        <p:nvCxnSpPr>
          <p:cNvPr id="115" name="Gerade Verbindung mit Pfeil 25">
            <a:extLst>
              <a:ext uri="{FF2B5EF4-FFF2-40B4-BE49-F238E27FC236}">
                <a16:creationId xmlns:a16="http://schemas.microsoft.com/office/drawing/2014/main" xmlns="" id="{9BC39ECF-85F3-4285-8B29-35F300FE3290}"/>
              </a:ext>
            </a:extLst>
          </p:cNvPr>
          <p:cNvCxnSpPr>
            <a:cxnSpLocks/>
          </p:cNvCxnSpPr>
          <p:nvPr/>
        </p:nvCxnSpPr>
        <p:spPr>
          <a:xfrm>
            <a:off x="6480522" y="1124583"/>
            <a:ext cx="0" cy="540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6" name="Gerade Verbindung mit Pfeil 25">
            <a:extLst>
              <a:ext uri="{FF2B5EF4-FFF2-40B4-BE49-F238E27FC236}">
                <a16:creationId xmlns:a16="http://schemas.microsoft.com/office/drawing/2014/main" xmlns="" id="{84B378DB-CB4C-4BD5-89F7-1B9A2FD5167D}"/>
              </a:ext>
            </a:extLst>
          </p:cNvPr>
          <p:cNvCxnSpPr>
            <a:cxnSpLocks/>
          </p:cNvCxnSpPr>
          <p:nvPr/>
        </p:nvCxnSpPr>
        <p:spPr>
          <a:xfrm>
            <a:off x="6975822" y="1124583"/>
            <a:ext cx="0" cy="540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39" name="Group 138">
            <a:extLst>
              <a:ext uri="{FF2B5EF4-FFF2-40B4-BE49-F238E27FC236}">
                <a16:creationId xmlns:a16="http://schemas.microsoft.com/office/drawing/2014/main" xmlns="" id="{BB877FAF-A120-41E1-A566-BD80DF877E1E}"/>
              </a:ext>
            </a:extLst>
          </p:cNvPr>
          <p:cNvGrpSpPr/>
          <p:nvPr/>
        </p:nvGrpSpPr>
        <p:grpSpPr>
          <a:xfrm>
            <a:off x="5904841" y="1678686"/>
            <a:ext cx="1518864" cy="4922167"/>
            <a:chOff x="8324191" y="1815707"/>
            <a:chExt cx="1518864" cy="4922167"/>
          </a:xfrm>
        </p:grpSpPr>
        <p:sp>
          <p:nvSpPr>
            <p:cNvPr id="111" name="Flussdiagramm: Verzögerung 11">
              <a:extLst>
                <a:ext uri="{FF2B5EF4-FFF2-40B4-BE49-F238E27FC236}">
                  <a16:creationId xmlns:a16="http://schemas.microsoft.com/office/drawing/2014/main" xmlns="" id="{1EA60E57-ED33-424E-A5E2-F04DA51450F8}"/>
                </a:ext>
              </a:extLst>
            </p:cNvPr>
            <p:cNvSpPr/>
            <p:nvPr/>
          </p:nvSpPr>
          <p:spPr>
            <a:xfrm rot="5400000">
              <a:off x="9107140" y="1998246"/>
              <a:ext cx="576064" cy="216024"/>
            </a:xfrm>
            <a:prstGeom prst="flowChartDelay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AT">
                <a:solidFill>
                  <a:prstClr val="black"/>
                </a:solidFill>
              </a:endParaRPr>
            </a:p>
          </p:txBody>
        </p:sp>
        <p:sp>
          <p:nvSpPr>
            <p:cNvPr id="112" name="Flussdiagramm: Verzögerung 11">
              <a:extLst>
                <a:ext uri="{FF2B5EF4-FFF2-40B4-BE49-F238E27FC236}">
                  <a16:creationId xmlns:a16="http://schemas.microsoft.com/office/drawing/2014/main" xmlns="" id="{8D98F3B8-12BE-4DB4-B542-F70D1C694C8A}"/>
                </a:ext>
              </a:extLst>
            </p:cNvPr>
            <p:cNvSpPr/>
            <p:nvPr/>
          </p:nvSpPr>
          <p:spPr>
            <a:xfrm rot="5400000">
              <a:off x="8611840" y="1995727"/>
              <a:ext cx="576064" cy="216024"/>
            </a:xfrm>
            <a:prstGeom prst="flowChartDelay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AT">
                <a:solidFill>
                  <a:prstClr val="black"/>
                </a:solidFill>
              </a:endParaRPr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xmlns="" id="{B82F8AB9-8A80-4BEB-A6CE-D796C6F604CA}"/>
                </a:ext>
              </a:extLst>
            </p:cNvPr>
            <p:cNvSpPr/>
            <p:nvPr/>
          </p:nvSpPr>
          <p:spPr>
            <a:xfrm rot="19362050">
              <a:off x="8800075" y="2112917"/>
              <a:ext cx="203304" cy="10345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xmlns="" id="{C54AAC55-19F6-4890-B336-507039A0FDA9}"/>
                </a:ext>
              </a:extLst>
            </p:cNvPr>
            <p:cNvSpPr/>
            <p:nvPr/>
          </p:nvSpPr>
          <p:spPr>
            <a:xfrm rot="19362050">
              <a:off x="9296250" y="2107058"/>
              <a:ext cx="203304" cy="10345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xmlns="" id="{1987A460-D57E-4302-A5AA-9C5AB9BD7C87}"/>
                </a:ext>
              </a:extLst>
            </p:cNvPr>
            <p:cNvSpPr txBox="1"/>
            <p:nvPr/>
          </p:nvSpPr>
          <p:spPr>
            <a:xfrm>
              <a:off x="8699603" y="2372026"/>
              <a:ext cx="4539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303</a:t>
              </a: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xmlns="" id="{9A271150-BC1C-4084-8D9D-1096F7F4910B}"/>
                </a:ext>
              </a:extLst>
            </p:cNvPr>
            <p:cNvSpPr txBox="1"/>
            <p:nvPr/>
          </p:nvSpPr>
          <p:spPr>
            <a:xfrm>
              <a:off x="9208874" y="2372026"/>
              <a:ext cx="4539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303</a:t>
              </a:r>
            </a:p>
          </p:txBody>
        </p:sp>
        <p:sp>
          <p:nvSpPr>
            <p:cNvPr id="121" name="Right Brace 120">
              <a:extLst>
                <a:ext uri="{FF2B5EF4-FFF2-40B4-BE49-F238E27FC236}">
                  <a16:creationId xmlns:a16="http://schemas.microsoft.com/office/drawing/2014/main" xmlns="" id="{BA961486-19BC-4D7A-81DA-CBEC8EC3C299}"/>
                </a:ext>
              </a:extLst>
            </p:cNvPr>
            <p:cNvSpPr/>
            <p:nvPr/>
          </p:nvSpPr>
          <p:spPr>
            <a:xfrm rot="5400000">
              <a:off x="9046956" y="2547585"/>
              <a:ext cx="225322" cy="489759"/>
            </a:xfrm>
            <a:prstGeom prst="rightBrac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2" name="Picture 121">
              <a:extLst>
                <a:ext uri="{FF2B5EF4-FFF2-40B4-BE49-F238E27FC236}">
                  <a16:creationId xmlns:a16="http://schemas.microsoft.com/office/drawing/2014/main" xmlns="" id="{0F64D0CF-C524-4ED3-BFCA-EE7674FD3AC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14737" y="3667992"/>
              <a:ext cx="466725" cy="657225"/>
            </a:xfrm>
            <a:prstGeom prst="rect">
              <a:avLst/>
            </a:prstGeom>
          </p:spPr>
        </p:pic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xmlns="" id="{E1BD9B78-4493-4E03-A1E5-D1A00300BDBB}"/>
                </a:ext>
              </a:extLst>
            </p:cNvPr>
            <p:cNvSpPr/>
            <p:nvPr/>
          </p:nvSpPr>
          <p:spPr>
            <a:xfrm>
              <a:off x="8583385" y="3272600"/>
              <a:ext cx="110639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200" dirty="0">
                  <a:latin typeface="Times New Roman" panose="02020603050405020304" pitchFamily="18" charset="0"/>
                  <a:ea typeface="Times New Roman" panose="02020603050405020304" pitchFamily="18" charset="0"/>
                </a:rPr>
                <a:t>6</a:t>
              </a:r>
              <a:r>
                <a:rPr 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×10</a:t>
              </a:r>
              <a:r>
                <a:rPr lang="en-US" sz="1200" baseline="300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7 </a:t>
              </a:r>
              <a:r>
                <a:rPr 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 purified</a:t>
              </a:r>
            </a:p>
            <a:p>
              <a:pPr algn="ctr"/>
              <a:r>
                <a:rPr 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 parasites</a:t>
              </a:r>
              <a:endParaRPr lang="en-GB" sz="1200" dirty="0"/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xmlns="" id="{F2ED2B25-08AF-4ED2-9364-FD32C6DB3B54}"/>
                </a:ext>
              </a:extLst>
            </p:cNvPr>
            <p:cNvSpPr txBox="1"/>
            <p:nvPr/>
          </p:nvSpPr>
          <p:spPr>
            <a:xfrm>
              <a:off x="8847078" y="2984568"/>
              <a:ext cx="57900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day 2</a:t>
              </a:r>
            </a:p>
          </p:txBody>
        </p:sp>
        <p:cxnSp>
          <p:nvCxnSpPr>
            <p:cNvPr id="125" name="Gerade Verbindung mit Pfeil 25">
              <a:extLst>
                <a:ext uri="{FF2B5EF4-FFF2-40B4-BE49-F238E27FC236}">
                  <a16:creationId xmlns:a16="http://schemas.microsoft.com/office/drawing/2014/main" xmlns="" id="{ADD4D76E-9C4A-49C0-8DBF-F5302BE0550A}"/>
                </a:ext>
              </a:extLst>
            </p:cNvPr>
            <p:cNvCxnSpPr>
              <a:cxnSpLocks/>
            </p:cNvCxnSpPr>
            <p:nvPr/>
          </p:nvCxnSpPr>
          <p:spPr>
            <a:xfrm>
              <a:off x="9129720" y="4325217"/>
              <a:ext cx="0" cy="2520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pic>
          <p:nvPicPr>
            <p:cNvPr id="126" name="Picture 125">
              <a:extLst>
                <a:ext uri="{FF2B5EF4-FFF2-40B4-BE49-F238E27FC236}">
                  <a16:creationId xmlns:a16="http://schemas.microsoft.com/office/drawing/2014/main" xmlns="" id="{9A737E79-22B0-462B-ACB9-F611704AE95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038364" y="4608459"/>
              <a:ext cx="219475" cy="506012"/>
            </a:xfrm>
            <a:prstGeom prst="rect">
              <a:avLst/>
            </a:prstGeom>
          </p:spPr>
        </p:pic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xmlns="" id="{B680A876-5909-4BD4-9190-4EEAD241B14A}"/>
                </a:ext>
              </a:extLst>
            </p:cNvPr>
            <p:cNvSpPr txBox="1"/>
            <p:nvPr/>
          </p:nvSpPr>
          <p:spPr>
            <a:xfrm>
              <a:off x="8905063" y="5103463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303b</a:t>
              </a:r>
            </a:p>
          </p:txBody>
        </p:sp>
        <p:cxnSp>
          <p:nvCxnSpPr>
            <p:cNvPr id="128" name="Straight Arrow Connector 127">
              <a:extLst>
                <a:ext uri="{FF2B5EF4-FFF2-40B4-BE49-F238E27FC236}">
                  <a16:creationId xmlns:a16="http://schemas.microsoft.com/office/drawing/2014/main" xmlns="" id="{9725352B-4ED8-4B07-874D-3E8A06F9DEFC}"/>
                </a:ext>
              </a:extLst>
            </p:cNvPr>
            <p:cNvCxnSpPr/>
            <p:nvPr/>
          </p:nvCxnSpPr>
          <p:spPr>
            <a:xfrm flipH="1">
              <a:off x="8728226" y="5382666"/>
              <a:ext cx="290113" cy="37932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Arrow Connector 128">
              <a:extLst>
                <a:ext uri="{FF2B5EF4-FFF2-40B4-BE49-F238E27FC236}">
                  <a16:creationId xmlns:a16="http://schemas.microsoft.com/office/drawing/2014/main" xmlns="" id="{41B09BD0-D4A6-4F97-B37F-D89196C861EC}"/>
                </a:ext>
              </a:extLst>
            </p:cNvPr>
            <p:cNvCxnSpPr>
              <a:cxnSpLocks/>
            </p:cNvCxnSpPr>
            <p:nvPr/>
          </p:nvCxnSpPr>
          <p:spPr>
            <a:xfrm>
              <a:off x="9245956" y="5382666"/>
              <a:ext cx="249160" cy="3780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0" name="Picture 129">
              <a:extLst>
                <a:ext uri="{FF2B5EF4-FFF2-40B4-BE49-F238E27FC236}">
                  <a16:creationId xmlns:a16="http://schemas.microsoft.com/office/drawing/2014/main" xmlns="" id="{6CAF2F80-808F-4864-AE86-49C11A4FD64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557404" y="5836301"/>
              <a:ext cx="170822" cy="461665"/>
            </a:xfrm>
            <a:prstGeom prst="rect">
              <a:avLst/>
            </a:prstGeom>
          </p:spPr>
        </p:pic>
        <p:pic>
          <p:nvPicPr>
            <p:cNvPr id="131" name="Picture 130">
              <a:extLst>
                <a:ext uri="{FF2B5EF4-FFF2-40B4-BE49-F238E27FC236}">
                  <a16:creationId xmlns:a16="http://schemas.microsoft.com/office/drawing/2014/main" xmlns="" id="{AB059E3A-6EF0-49B6-B81C-CB571E0A636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495116" y="5840726"/>
              <a:ext cx="194662" cy="457240"/>
            </a:xfrm>
            <a:prstGeom prst="rect">
              <a:avLst/>
            </a:prstGeom>
          </p:spPr>
        </p:pic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xmlns="" id="{B500A39A-760B-42D3-B121-EF7EF047018A}"/>
                </a:ext>
              </a:extLst>
            </p:cNvPr>
            <p:cNvSpPr txBox="1"/>
            <p:nvPr/>
          </p:nvSpPr>
          <p:spPr>
            <a:xfrm>
              <a:off x="8324191" y="6214654"/>
              <a:ext cx="5838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303b</a:t>
              </a:r>
            </a:p>
            <a:p>
              <a:pPr algn="ctr"/>
              <a:r>
                <a: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G200</a:t>
              </a: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xmlns="" id="{266D24D1-EF8A-48D6-9264-06F38EA7CFF1}"/>
                </a:ext>
              </a:extLst>
            </p:cNvPr>
            <p:cNvSpPr txBox="1"/>
            <p:nvPr/>
          </p:nvSpPr>
          <p:spPr>
            <a:xfrm>
              <a:off x="9259241" y="6214654"/>
              <a:ext cx="5838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303b</a:t>
              </a:r>
            </a:p>
            <a:p>
              <a:pPr algn="ctr"/>
              <a:r>
                <a: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G300</a:t>
              </a:r>
            </a:p>
          </p:txBody>
        </p:sp>
      </p:grpSp>
      <p:sp>
        <p:nvSpPr>
          <p:cNvPr id="134" name="TextBox 133">
            <a:extLst>
              <a:ext uri="{FF2B5EF4-FFF2-40B4-BE49-F238E27FC236}">
                <a16:creationId xmlns:a16="http://schemas.microsoft.com/office/drawing/2014/main" xmlns="" id="{F9BEFB78-1295-40EE-A232-3F933CCDD886}"/>
              </a:ext>
            </a:extLst>
          </p:cNvPr>
          <p:cNvSpPr txBox="1"/>
          <p:nvPr/>
        </p:nvSpPr>
        <p:spPr>
          <a:xfrm>
            <a:off x="705043" y="-55954"/>
            <a:ext cx="32340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Virulent </a:t>
            </a:r>
            <a:r>
              <a:rPr lang="en-GB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Histomonas</a:t>
            </a:r>
            <a:r>
              <a: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meleagridis</a:t>
            </a:r>
            <a:r>
              <a: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parasites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xmlns="" id="{EDB747F1-FE83-471B-B514-B5597F199179}"/>
              </a:ext>
            </a:extLst>
          </p:cNvPr>
          <p:cNvSpPr txBox="1"/>
          <p:nvPr/>
        </p:nvSpPr>
        <p:spPr>
          <a:xfrm>
            <a:off x="4162401" y="-46265"/>
            <a:ext cx="3446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Attenuated </a:t>
            </a:r>
            <a:r>
              <a:rPr lang="en-GB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Histomonas</a:t>
            </a:r>
            <a:r>
              <a: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meleagridis</a:t>
            </a:r>
            <a:r>
              <a: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parasites</a:t>
            </a:r>
          </a:p>
        </p:txBody>
      </p:sp>
      <p:sp>
        <p:nvSpPr>
          <p:cNvPr id="140" name="Rectangle 1">
            <a:extLst>
              <a:ext uri="{FF2B5EF4-FFF2-40B4-BE49-F238E27FC236}">
                <a16:creationId xmlns:a16="http://schemas.microsoft.com/office/drawing/2014/main" xmlns="" id="{A67D9699-A7CE-4A8A-B091-5639FF153B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573600"/>
            <a:ext cx="67747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S1| </a:t>
            </a:r>
            <a:r>
              <a:rPr kumimoji="0" lang="en-US" sz="120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legend was inserted in the </a:t>
            </a:r>
            <a:r>
              <a:rPr kumimoji="0" lang="en-US" sz="120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power point </a:t>
            </a:r>
            <a:r>
              <a:rPr kumimoji="0" lang="en-US" sz="120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notes section. </a:t>
            </a:r>
            <a:endParaRPr kumimoji="0" lang="en-US" sz="12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2" name="Right Brace 141">
            <a:extLst>
              <a:ext uri="{FF2B5EF4-FFF2-40B4-BE49-F238E27FC236}">
                <a16:creationId xmlns:a16="http://schemas.microsoft.com/office/drawing/2014/main" xmlns="" id="{EBFC0E4A-B214-4852-91D2-D37D3A1B9D75}"/>
              </a:ext>
            </a:extLst>
          </p:cNvPr>
          <p:cNvSpPr/>
          <p:nvPr/>
        </p:nvSpPr>
        <p:spPr>
          <a:xfrm>
            <a:off x="7377647" y="245576"/>
            <a:ext cx="368081" cy="897952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4" name="Right Brace 143">
            <a:extLst>
              <a:ext uri="{FF2B5EF4-FFF2-40B4-BE49-F238E27FC236}">
                <a16:creationId xmlns:a16="http://schemas.microsoft.com/office/drawing/2014/main" xmlns="" id="{B1737BC4-FEFD-48D0-98EB-278DC1ACBEE0}"/>
              </a:ext>
            </a:extLst>
          </p:cNvPr>
          <p:cNvSpPr/>
          <p:nvPr/>
        </p:nvSpPr>
        <p:spPr>
          <a:xfrm>
            <a:off x="7380201" y="1165228"/>
            <a:ext cx="358028" cy="489384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6" name="Right Brace 145">
            <a:extLst>
              <a:ext uri="{FF2B5EF4-FFF2-40B4-BE49-F238E27FC236}">
                <a16:creationId xmlns:a16="http://schemas.microsoft.com/office/drawing/2014/main" xmlns="" id="{FE8D325C-0BA3-43AD-87BD-4443E49B4E63}"/>
              </a:ext>
            </a:extLst>
          </p:cNvPr>
          <p:cNvSpPr/>
          <p:nvPr/>
        </p:nvSpPr>
        <p:spPr>
          <a:xfrm>
            <a:off x="7393599" y="1685837"/>
            <a:ext cx="335110" cy="79200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8" name="Right Brace 147">
            <a:extLst>
              <a:ext uri="{FF2B5EF4-FFF2-40B4-BE49-F238E27FC236}">
                <a16:creationId xmlns:a16="http://schemas.microsoft.com/office/drawing/2014/main" xmlns="" id="{5425D0DA-2049-4C74-9F78-490E0BDF2653}"/>
              </a:ext>
            </a:extLst>
          </p:cNvPr>
          <p:cNvSpPr/>
          <p:nvPr/>
        </p:nvSpPr>
        <p:spPr>
          <a:xfrm>
            <a:off x="7409731" y="2561621"/>
            <a:ext cx="354558" cy="259200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0" name="Right Brace 149">
            <a:extLst>
              <a:ext uri="{FF2B5EF4-FFF2-40B4-BE49-F238E27FC236}">
                <a16:creationId xmlns:a16="http://schemas.microsoft.com/office/drawing/2014/main" xmlns="" id="{18B2ABAC-D058-43A5-892A-3BB28C0FE82E}"/>
              </a:ext>
            </a:extLst>
          </p:cNvPr>
          <p:cNvSpPr/>
          <p:nvPr/>
        </p:nvSpPr>
        <p:spPr>
          <a:xfrm>
            <a:off x="7424342" y="5199324"/>
            <a:ext cx="391050" cy="1286475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xmlns="" id="{DDC002A6-261D-4CB0-A200-34007322F394}"/>
              </a:ext>
            </a:extLst>
          </p:cNvPr>
          <p:cNvSpPr txBox="1"/>
          <p:nvPr/>
        </p:nvSpPr>
        <p:spPr>
          <a:xfrm>
            <a:off x="7879700" y="535730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xmlns="" id="{A0F8515D-CB8E-4C05-AFFA-4530E13FBA69}"/>
              </a:ext>
            </a:extLst>
          </p:cNvPr>
          <p:cNvSpPr txBox="1"/>
          <p:nvPr/>
        </p:nvSpPr>
        <p:spPr>
          <a:xfrm>
            <a:off x="7868173" y="1256031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xmlns="" id="{5065B17D-CD23-42A7-AE76-B0A35766EDF5}"/>
              </a:ext>
            </a:extLst>
          </p:cNvPr>
          <p:cNvSpPr txBox="1"/>
          <p:nvPr/>
        </p:nvSpPr>
        <p:spPr>
          <a:xfrm>
            <a:off x="7868173" y="1895355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xmlns="" id="{B8A8FB99-C810-4FC4-A9AF-0EF93183199E}"/>
              </a:ext>
            </a:extLst>
          </p:cNvPr>
          <p:cNvSpPr txBox="1"/>
          <p:nvPr/>
        </p:nvSpPr>
        <p:spPr>
          <a:xfrm>
            <a:off x="7868173" y="3703732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xmlns="" id="{B6132A3A-050F-4190-9D45-0549AF2FBA63}"/>
              </a:ext>
            </a:extLst>
          </p:cNvPr>
          <p:cNvSpPr txBox="1"/>
          <p:nvPr/>
        </p:nvSpPr>
        <p:spPr>
          <a:xfrm>
            <a:off x="7868173" y="5663421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22512725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199</Words>
  <Application>Microsoft Office PowerPoint</Application>
  <PresentationFormat>Benutzerdefiniert</PresentationFormat>
  <Paragraphs>50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Andreas Monoyios</dc:creator>
  <cp:lastModifiedBy>bilici</cp:lastModifiedBy>
  <cp:revision>20</cp:revision>
  <dcterms:created xsi:type="dcterms:W3CDTF">2018-10-02T12:28:21Z</dcterms:created>
  <dcterms:modified xsi:type="dcterms:W3CDTF">2018-10-12T08:47:35Z</dcterms:modified>
</cp:coreProperties>
</file>