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950" autoAdjust="0"/>
  </p:normalViewPr>
  <p:slideViewPr>
    <p:cSldViewPr>
      <p:cViewPr varScale="1">
        <p:scale>
          <a:sx n="69" d="100"/>
          <a:sy n="69" d="100"/>
        </p:scale>
        <p:origin x="185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87460C-08D9-495C-9AE9-4D1739C60321}" type="datetimeFigureOut">
              <a:rPr lang="en-US" smtClean="0"/>
              <a:pPr/>
              <a:t>11/5/2018</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DAFFC0-EEF6-494F-BE75-14CEEB9A950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sz="1200" b="1" dirty="0">
                <a:effectLst/>
                <a:latin typeface="Times New Roman" panose="02020603050405020304" pitchFamily="18" charset="0"/>
                <a:ea typeface="Calibri" panose="020F0502020204030204" pitchFamily="34" charset="0"/>
              </a:rPr>
              <a:t>FIGURE LEGEND S4</a:t>
            </a:r>
            <a:r>
              <a:rPr lang="en-US" sz="1200" b="1" dirty="0">
                <a:effectLst/>
                <a:latin typeface="Adobe Devanagari" panose="02040503050201020203" pitchFamily="18" charset="0"/>
                <a:ea typeface="Calibri" panose="020F0502020204030204" pitchFamily="34" charset="0"/>
              </a:rPr>
              <a:t>|</a:t>
            </a:r>
            <a:r>
              <a:rPr lang="en-US" sz="1200" b="1" dirty="0">
                <a:effectLst/>
                <a:latin typeface="Times New Roman" panose="02020603050405020304" pitchFamily="18" charset="0"/>
                <a:ea typeface="Calibri" panose="020F0502020204030204" pitchFamily="34" charset="0"/>
              </a:rPr>
              <a:t> </a:t>
            </a:r>
            <a:r>
              <a:rPr lang="en-US" sz="1200" dirty="0">
                <a:effectLst/>
                <a:latin typeface="Times New Roman" panose="02020603050405020304" pitchFamily="18" charset="0"/>
                <a:ea typeface="Calibri" panose="020F0502020204030204" pitchFamily="34" charset="0"/>
              </a:rPr>
              <a:t>Visualization of fluorescent protein patterns (</a:t>
            </a:r>
            <a:r>
              <a:rPr lang="en-US" sz="1200" b="1" dirty="0">
                <a:effectLst/>
                <a:latin typeface="Times New Roman" panose="02020603050405020304" pitchFamily="18" charset="0"/>
                <a:ea typeface="Calibri" panose="020F0502020204030204" pitchFamily="34" charset="0"/>
              </a:rPr>
              <a:t>Figure S3</a:t>
            </a:r>
            <a:r>
              <a:rPr lang="en-US" sz="1200" dirty="0">
                <a:effectLst/>
                <a:latin typeface="Times New Roman" panose="02020603050405020304" pitchFamily="18" charset="0"/>
                <a:ea typeface="Calibri" panose="020F0502020204030204" pitchFamily="34" charset="0"/>
              </a:rPr>
              <a:t>) obtained by the 2D-DIGE-α </a:t>
            </a:r>
            <a:r>
              <a:rPr lang="en-US" sz="1200" b="1" dirty="0">
                <a:effectLst/>
                <a:latin typeface="Times New Roman" panose="02020603050405020304" pitchFamily="18" charset="0"/>
                <a:ea typeface="Calibri" panose="020F0502020204030204" pitchFamily="34" charset="0"/>
              </a:rPr>
              <a:t>(A)</a:t>
            </a:r>
            <a:r>
              <a:rPr lang="en-US" sz="1200" dirty="0">
                <a:effectLst/>
                <a:latin typeface="Times New Roman" panose="02020603050405020304" pitchFamily="18" charset="0"/>
                <a:ea typeface="Calibri" panose="020F0502020204030204" pitchFamily="34" charset="0"/>
              </a:rPr>
              <a:t> and 2D-DIGE-β </a:t>
            </a:r>
            <a:r>
              <a:rPr lang="en-US" sz="1200" b="1" dirty="0">
                <a:effectLst/>
                <a:latin typeface="Times New Roman" panose="02020603050405020304" pitchFamily="18" charset="0"/>
                <a:ea typeface="Calibri" panose="020F0502020204030204" pitchFamily="34" charset="0"/>
              </a:rPr>
              <a:t>(B)</a:t>
            </a:r>
            <a:r>
              <a:rPr lang="en-US" sz="1200" dirty="0">
                <a:effectLst/>
                <a:latin typeface="Times New Roman" panose="02020603050405020304" pitchFamily="18" charset="0"/>
                <a:ea typeface="Calibri" panose="020F0502020204030204" pitchFamily="34" charset="0"/>
              </a:rPr>
              <a:t> experiment using the silver-staining protocol. </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In the first dimension proteins were separated using 18 cm IPG strips with a pH range 4-7 and in the second dimension by using 10% polyacrylamide gels. </a:t>
            </a:r>
            <a:r>
              <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The arrows at the x- and y-axis in each gel image are indicating the direction of protein mobility according to their </a:t>
            </a:r>
            <a:r>
              <a:rPr kumimoji="0" lang="en-GB" sz="1200"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pI</a:t>
            </a:r>
            <a:r>
              <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(x-axis) and </a:t>
            </a:r>
            <a:r>
              <a:rPr lang="en-US" sz="1200" b="0" i="1" dirty="0" err="1">
                <a:latin typeface="Times New Roman" panose="02020603050405020304" pitchFamily="18" charset="0"/>
                <a:cs typeface="Times New Roman" panose="02020603050405020304" pitchFamily="18" charset="0"/>
              </a:rPr>
              <a:t>M</a:t>
            </a:r>
            <a:r>
              <a:rPr lang="en-US" sz="1200" b="0" baseline="-25000" dirty="0" err="1">
                <a:latin typeface="Times New Roman" panose="02020603050405020304" pitchFamily="18" charset="0"/>
                <a:cs typeface="Times New Roman" panose="02020603050405020304" pitchFamily="18" charset="0"/>
              </a:rPr>
              <a:t>r</a:t>
            </a:r>
            <a:r>
              <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(y-axis). </a:t>
            </a:r>
            <a:r>
              <a:rPr lang="en-US" sz="1200" dirty="0">
                <a:effectLst/>
                <a:latin typeface="Times New Roman" panose="02020603050405020304" pitchFamily="18" charset="0"/>
                <a:ea typeface="Calibri" panose="020F0502020204030204" pitchFamily="34" charset="0"/>
              </a:rPr>
              <a:t>The silver-stained gels were used for spot picking and mass spectrometric protein identification. The observed differences in protein spot abundance were due to differences in the duration of developing step since maximum spot visibility was desirable. However, the silver-stained 2-DE gel images were not used for the computational image and statistical analysis. Abbreviations: </a:t>
            </a:r>
            <a:r>
              <a:rPr lang="en-US" sz="1200" b="1" dirty="0">
                <a:effectLst/>
                <a:latin typeface="Times New Roman" panose="02020603050405020304" pitchFamily="18" charset="0"/>
                <a:ea typeface="Calibri" panose="020F0502020204030204" pitchFamily="34" charset="0"/>
              </a:rPr>
              <a:t>2-DE,</a:t>
            </a:r>
            <a:r>
              <a:rPr lang="en-US" sz="1200" dirty="0">
                <a:effectLst/>
                <a:latin typeface="Times New Roman" panose="02020603050405020304" pitchFamily="18" charset="0"/>
                <a:ea typeface="Calibri" panose="020F0502020204030204" pitchFamily="34" charset="0"/>
              </a:rPr>
              <a:t> two-dimensional electrophoresis; </a:t>
            </a:r>
            <a:r>
              <a:rPr lang="en-US" sz="1200" b="1" dirty="0">
                <a:effectLst/>
                <a:latin typeface="Times New Roman" panose="02020603050405020304" pitchFamily="18" charset="0"/>
                <a:ea typeface="Calibri" panose="020F0502020204030204" pitchFamily="34" charset="0"/>
              </a:rPr>
              <a:t>2D-DIGE,</a:t>
            </a:r>
            <a:r>
              <a:rPr lang="en-US" sz="1200" dirty="0">
                <a:effectLst/>
                <a:latin typeface="Times New Roman" panose="02020603050405020304" pitchFamily="18" charset="0"/>
                <a:ea typeface="Calibri" panose="020F0502020204030204" pitchFamily="34" charset="0"/>
              </a:rPr>
              <a:t> two-dimensional differential gel electrophoresis</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1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IPG,</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immobilized pH gradient; </a:t>
            </a:r>
            <a:r>
              <a:rPr lang="en-US" sz="1200" b="1" i="1" dirty="0" err="1">
                <a:latin typeface="Times New Roman" panose="02020603050405020304" pitchFamily="18" charset="0"/>
                <a:cs typeface="Times New Roman" panose="02020603050405020304" pitchFamily="18" charset="0"/>
              </a:rPr>
              <a:t>M</a:t>
            </a:r>
            <a:r>
              <a:rPr lang="en-US" sz="1200" b="1" baseline="-25000" dirty="0" err="1">
                <a:latin typeface="Times New Roman" panose="02020603050405020304" pitchFamily="18" charset="0"/>
                <a:cs typeface="Times New Roman" panose="02020603050405020304" pitchFamily="18" charset="0"/>
              </a:rPr>
              <a:t>r</a:t>
            </a:r>
            <a:r>
              <a:rPr kumimoji="0" lang="en-US" sz="1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1200" b="0"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molecular mass; </a:t>
            </a:r>
            <a:r>
              <a:rPr kumimoji="0" lang="en-US" sz="1200" b="1"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pI</a:t>
            </a:r>
            <a:r>
              <a:rPr kumimoji="0" lang="en-US" sz="1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isoelectric point</a:t>
            </a:r>
            <a:r>
              <a:rPr lang="en-US" sz="1200" dirty="0">
                <a:effectLst/>
                <a:latin typeface="Times New Roman" panose="02020603050405020304" pitchFamily="18" charset="0"/>
                <a:ea typeface="Calibri" panose="020F0502020204030204" pitchFamily="34" charset="0"/>
              </a:rPr>
              <a:t>.</a:t>
            </a:r>
            <a:endParaRPr lang="en-US" dirty="0"/>
          </a:p>
        </p:txBody>
      </p:sp>
      <p:sp>
        <p:nvSpPr>
          <p:cNvPr id="4" name="Foliennummernplatzhalter 3"/>
          <p:cNvSpPr>
            <a:spLocks noGrp="1"/>
          </p:cNvSpPr>
          <p:nvPr>
            <p:ph type="sldNum" sz="quarter" idx="10"/>
          </p:nvPr>
        </p:nvSpPr>
        <p:spPr/>
        <p:txBody>
          <a:bodyPr/>
          <a:lstStyle/>
          <a:p>
            <a:fld id="{6CDAFFC0-EEF6-494F-BE75-14CEEB9A9506}"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effectLst/>
                <a:latin typeface="Times New Roman" panose="02020603050405020304" pitchFamily="18" charset="0"/>
                <a:ea typeface="Calibri" panose="020F0502020204030204" pitchFamily="34" charset="0"/>
              </a:rPr>
              <a:t>FIGURE LEGEND S4</a:t>
            </a:r>
            <a:r>
              <a:rPr lang="en-US" sz="1200" b="1" dirty="0">
                <a:effectLst/>
                <a:latin typeface="Adobe Devanagari" panose="02040503050201020203" pitchFamily="18" charset="0"/>
                <a:ea typeface="Calibri" panose="020F0502020204030204" pitchFamily="34" charset="0"/>
              </a:rPr>
              <a:t>|</a:t>
            </a:r>
            <a:r>
              <a:rPr lang="en-US" sz="1200" b="1" dirty="0">
                <a:effectLst/>
                <a:latin typeface="Times New Roman" panose="02020603050405020304" pitchFamily="18" charset="0"/>
                <a:ea typeface="Calibri" panose="020F0502020204030204" pitchFamily="34" charset="0"/>
              </a:rPr>
              <a:t> </a:t>
            </a:r>
            <a:r>
              <a:rPr lang="en-US" sz="1200" dirty="0">
                <a:effectLst/>
                <a:latin typeface="Times New Roman" panose="02020603050405020304" pitchFamily="18" charset="0"/>
                <a:ea typeface="Calibri" panose="020F0502020204030204" pitchFamily="34" charset="0"/>
              </a:rPr>
              <a:t>Visualization of fluorescent protein patterns (</a:t>
            </a:r>
            <a:r>
              <a:rPr lang="en-US" sz="1200" b="1">
                <a:effectLst/>
                <a:latin typeface="Times New Roman" panose="02020603050405020304" pitchFamily="18" charset="0"/>
                <a:ea typeface="Calibri" panose="020F0502020204030204" pitchFamily="34" charset="0"/>
              </a:rPr>
              <a:t>Figure S3</a:t>
            </a:r>
            <a:r>
              <a:rPr lang="en-US" sz="1200">
                <a:effectLst/>
                <a:latin typeface="Times New Roman" panose="02020603050405020304" pitchFamily="18" charset="0"/>
                <a:ea typeface="Calibri" panose="020F0502020204030204" pitchFamily="34" charset="0"/>
              </a:rPr>
              <a:t>) </a:t>
            </a:r>
            <a:r>
              <a:rPr lang="en-US" sz="1200" dirty="0">
                <a:effectLst/>
                <a:latin typeface="Times New Roman" panose="02020603050405020304" pitchFamily="18" charset="0"/>
                <a:ea typeface="Calibri" panose="020F0502020204030204" pitchFamily="34" charset="0"/>
              </a:rPr>
              <a:t>obtained by the 2D-DIGE-α </a:t>
            </a:r>
            <a:r>
              <a:rPr lang="en-US" sz="1200" b="1" dirty="0">
                <a:effectLst/>
                <a:latin typeface="Times New Roman" panose="02020603050405020304" pitchFamily="18" charset="0"/>
                <a:ea typeface="Calibri" panose="020F0502020204030204" pitchFamily="34" charset="0"/>
              </a:rPr>
              <a:t>(A)</a:t>
            </a:r>
            <a:r>
              <a:rPr lang="en-US" sz="1200" dirty="0">
                <a:effectLst/>
                <a:latin typeface="Times New Roman" panose="02020603050405020304" pitchFamily="18" charset="0"/>
                <a:ea typeface="Calibri" panose="020F0502020204030204" pitchFamily="34" charset="0"/>
              </a:rPr>
              <a:t> and 2D-DIGE-β </a:t>
            </a:r>
            <a:r>
              <a:rPr lang="en-US" sz="1200" b="1" dirty="0">
                <a:effectLst/>
                <a:latin typeface="Times New Roman" panose="02020603050405020304" pitchFamily="18" charset="0"/>
                <a:ea typeface="Calibri" panose="020F0502020204030204" pitchFamily="34" charset="0"/>
              </a:rPr>
              <a:t>(B)</a:t>
            </a:r>
            <a:r>
              <a:rPr lang="en-US" sz="1200" dirty="0">
                <a:effectLst/>
                <a:latin typeface="Times New Roman" panose="02020603050405020304" pitchFamily="18" charset="0"/>
                <a:ea typeface="Calibri" panose="020F0502020204030204" pitchFamily="34" charset="0"/>
              </a:rPr>
              <a:t> experiment using the silver-staining protocol. </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In the first dimension proteins were separated using 18 cm IPG strips with a pH range 4-7 and in the second dimension by using 10% polyacrylamide gels. </a:t>
            </a:r>
            <a:r>
              <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The arrows at the x- and y-axis in each gel image are indicating the direction of protein mobility according to their </a:t>
            </a:r>
            <a:r>
              <a:rPr kumimoji="0" lang="en-GB" sz="1200"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pI</a:t>
            </a:r>
            <a:r>
              <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(x-axis) and </a:t>
            </a:r>
            <a:r>
              <a:rPr lang="en-US" sz="1200" b="0" i="1" dirty="0" err="1">
                <a:latin typeface="Times New Roman" panose="02020603050405020304" pitchFamily="18" charset="0"/>
                <a:cs typeface="Times New Roman" panose="02020603050405020304" pitchFamily="18" charset="0"/>
              </a:rPr>
              <a:t>M</a:t>
            </a:r>
            <a:r>
              <a:rPr lang="en-US" sz="1200" b="0" baseline="-25000" dirty="0" err="1">
                <a:latin typeface="Times New Roman" panose="02020603050405020304" pitchFamily="18" charset="0"/>
                <a:cs typeface="Times New Roman" panose="02020603050405020304" pitchFamily="18" charset="0"/>
              </a:rPr>
              <a:t>r</a:t>
            </a:r>
            <a:r>
              <a:rPr kumimoji="0" lang="en-GB"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(y-axis).</a:t>
            </a:r>
            <a:r>
              <a:rPr lang="en-US" sz="1200" dirty="0">
                <a:effectLst/>
                <a:latin typeface="Times New Roman" panose="02020603050405020304" pitchFamily="18" charset="0"/>
                <a:ea typeface="Calibri" panose="020F0502020204030204" pitchFamily="34" charset="0"/>
              </a:rPr>
              <a:t> The silver-stained gels were used for spot picking and mass spectrometric protein identification. The observed differences in protein spot abundance were due to differences in the duration of developing step since maximum spot visibility was desirable. However, the silver-stained 2-DE gel images were not used for the computational image and statistical analysis. Abbreviations: </a:t>
            </a:r>
            <a:r>
              <a:rPr lang="en-US" sz="1200" b="1" dirty="0">
                <a:effectLst/>
                <a:latin typeface="Times New Roman" panose="02020603050405020304" pitchFamily="18" charset="0"/>
                <a:ea typeface="Calibri" panose="020F0502020204030204" pitchFamily="34" charset="0"/>
              </a:rPr>
              <a:t>2-DE,</a:t>
            </a:r>
            <a:r>
              <a:rPr lang="en-US" sz="1200" dirty="0">
                <a:effectLst/>
                <a:latin typeface="Times New Roman" panose="02020603050405020304" pitchFamily="18" charset="0"/>
                <a:ea typeface="Calibri" panose="020F0502020204030204" pitchFamily="34" charset="0"/>
              </a:rPr>
              <a:t> two-dimensional electrophoresis; </a:t>
            </a:r>
            <a:r>
              <a:rPr lang="en-US" sz="1200" b="1" dirty="0">
                <a:effectLst/>
                <a:latin typeface="Times New Roman" panose="02020603050405020304" pitchFamily="18" charset="0"/>
                <a:ea typeface="Calibri" panose="020F0502020204030204" pitchFamily="34" charset="0"/>
              </a:rPr>
              <a:t>2D-DIGE,</a:t>
            </a:r>
            <a:r>
              <a:rPr lang="en-US" sz="1200" dirty="0">
                <a:effectLst/>
                <a:latin typeface="Times New Roman" panose="02020603050405020304" pitchFamily="18" charset="0"/>
                <a:ea typeface="Calibri" panose="020F0502020204030204" pitchFamily="34" charset="0"/>
              </a:rPr>
              <a:t> two-dimensional differential gel electrophoresis</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1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IPG,</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immobilized pH gradient; </a:t>
            </a:r>
            <a:r>
              <a:rPr lang="en-US" sz="1200" b="1" i="1" dirty="0" err="1">
                <a:latin typeface="Times New Roman" panose="02020603050405020304" pitchFamily="18" charset="0"/>
                <a:cs typeface="Times New Roman" panose="02020603050405020304" pitchFamily="18" charset="0"/>
              </a:rPr>
              <a:t>M</a:t>
            </a:r>
            <a:r>
              <a:rPr lang="en-US" sz="1200" b="1" baseline="-25000" dirty="0" err="1">
                <a:latin typeface="Times New Roman" panose="02020603050405020304" pitchFamily="18" charset="0"/>
                <a:cs typeface="Times New Roman" panose="02020603050405020304" pitchFamily="18" charset="0"/>
              </a:rPr>
              <a:t>r</a:t>
            </a:r>
            <a:r>
              <a:rPr kumimoji="0" lang="en-US" sz="1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molecular mass; </a:t>
            </a:r>
            <a:r>
              <a:rPr kumimoji="0" lang="en-US" sz="1200" b="1"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pI</a:t>
            </a:r>
            <a:r>
              <a:rPr kumimoji="0" lang="en-US" sz="12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isoelectric point</a:t>
            </a:r>
            <a:r>
              <a:rPr lang="en-US" sz="1200" dirty="0">
                <a:effectLst/>
                <a:latin typeface="Times New Roman" panose="02020603050405020304" pitchFamily="18" charset="0"/>
                <a:ea typeface="Calibri" panose="020F0502020204030204" pitchFamily="34" charset="0"/>
              </a:rPr>
              <a:t>.</a:t>
            </a:r>
            <a:endParaRPr lang="en-GB" dirty="0"/>
          </a:p>
        </p:txBody>
      </p:sp>
      <p:sp>
        <p:nvSpPr>
          <p:cNvPr id="4" name="Slide Number Placeholder 3"/>
          <p:cNvSpPr>
            <a:spLocks noGrp="1"/>
          </p:cNvSpPr>
          <p:nvPr>
            <p:ph type="sldNum" sz="quarter" idx="10"/>
          </p:nvPr>
        </p:nvSpPr>
        <p:spPr/>
        <p:txBody>
          <a:bodyPr/>
          <a:lstStyle/>
          <a:p>
            <a:fld id="{6CDAFFC0-EEF6-494F-BE75-14CEEB9A9506}" type="slidenum">
              <a:rPr lang="en-US" smtClean="0"/>
              <a:pPr/>
              <a:t>2</a:t>
            </a:fld>
            <a:endParaRPr lang="en-US"/>
          </a:p>
        </p:txBody>
      </p:sp>
    </p:spTree>
    <p:extLst>
      <p:ext uri="{BB962C8B-B14F-4D97-AF65-F5344CB8AC3E}">
        <p14:creationId xmlns:p14="http://schemas.microsoft.com/office/powerpoint/2010/main" val="763491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US"/>
          </a:p>
        </p:txBody>
      </p:sp>
      <p:sp>
        <p:nvSpPr>
          <p:cNvPr id="4" name="Datumsplatzhalter 3"/>
          <p:cNvSpPr>
            <a:spLocks noGrp="1"/>
          </p:cNvSpPr>
          <p:nvPr>
            <p:ph type="dt" sz="half" idx="10"/>
          </p:nvPr>
        </p:nvSpPr>
        <p:spPr/>
        <p:txBody>
          <a:bodyPr/>
          <a:lstStyle/>
          <a:p>
            <a:fld id="{B112533B-78AB-4C19-A4A5-AD137839E0FA}" type="datetimeFigureOut">
              <a:rPr lang="en-US" smtClean="0"/>
              <a:pPr/>
              <a:t>11/5/2018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31EA05B-F06B-4B7B-9822-94A52FA81C4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B112533B-78AB-4C19-A4A5-AD137839E0FA}" type="datetimeFigureOut">
              <a:rPr lang="en-US" smtClean="0"/>
              <a:pPr/>
              <a:t>11/5/2018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31EA05B-F06B-4B7B-9822-94A52FA81C4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B112533B-78AB-4C19-A4A5-AD137839E0FA}" type="datetimeFigureOut">
              <a:rPr lang="en-US" smtClean="0"/>
              <a:pPr/>
              <a:t>11/5/2018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31EA05B-F06B-4B7B-9822-94A52FA81C4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B112533B-78AB-4C19-A4A5-AD137839E0FA}" type="datetimeFigureOut">
              <a:rPr lang="en-US" smtClean="0"/>
              <a:pPr/>
              <a:t>11/5/2018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31EA05B-F06B-4B7B-9822-94A52FA81C4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p>
            <a:fld id="{B112533B-78AB-4C19-A4A5-AD137839E0FA}" type="datetimeFigureOut">
              <a:rPr lang="en-US" smtClean="0"/>
              <a:pPr/>
              <a:t>11/5/2018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31EA05B-F06B-4B7B-9822-94A52FA81C4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p:cNvSpPr>
            <a:spLocks noGrp="1"/>
          </p:cNvSpPr>
          <p:nvPr>
            <p:ph type="dt" sz="half" idx="10"/>
          </p:nvPr>
        </p:nvSpPr>
        <p:spPr/>
        <p:txBody>
          <a:bodyPr/>
          <a:lstStyle/>
          <a:p>
            <a:fld id="{B112533B-78AB-4C19-A4A5-AD137839E0FA}" type="datetimeFigureOut">
              <a:rPr lang="en-US" smtClean="0"/>
              <a:pPr/>
              <a:t>11/5/2018</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631EA05B-F06B-4B7B-9822-94A52FA81C4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p:cNvSpPr>
            <a:spLocks noGrp="1"/>
          </p:cNvSpPr>
          <p:nvPr>
            <p:ph type="dt" sz="half" idx="10"/>
          </p:nvPr>
        </p:nvSpPr>
        <p:spPr/>
        <p:txBody>
          <a:bodyPr/>
          <a:lstStyle/>
          <a:p>
            <a:fld id="{B112533B-78AB-4C19-A4A5-AD137839E0FA}" type="datetimeFigureOut">
              <a:rPr lang="en-US" smtClean="0"/>
              <a:pPr/>
              <a:t>11/5/2018</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631EA05B-F06B-4B7B-9822-94A52FA81C4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fld id="{B112533B-78AB-4C19-A4A5-AD137839E0FA}" type="datetimeFigureOut">
              <a:rPr lang="en-US" smtClean="0"/>
              <a:pPr/>
              <a:t>11/5/2018</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631EA05B-F06B-4B7B-9822-94A52FA81C4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B112533B-78AB-4C19-A4A5-AD137839E0FA}" type="datetimeFigureOut">
              <a:rPr lang="en-US" smtClean="0"/>
              <a:pPr/>
              <a:t>11/5/2018</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631EA05B-F06B-4B7B-9822-94A52FA81C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B112533B-78AB-4C19-A4A5-AD137839E0FA}" type="datetimeFigureOut">
              <a:rPr lang="en-US" smtClean="0"/>
              <a:pPr/>
              <a:t>11/5/2018</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631EA05B-F06B-4B7B-9822-94A52FA81C4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B112533B-78AB-4C19-A4A5-AD137839E0FA}" type="datetimeFigureOut">
              <a:rPr lang="en-US" smtClean="0"/>
              <a:pPr/>
              <a:t>11/5/2018</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631EA05B-F06B-4B7B-9822-94A52FA81C4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12533B-78AB-4C19-A4A5-AD137839E0FA}" type="datetimeFigureOut">
              <a:rPr lang="en-US" smtClean="0"/>
              <a:pPr/>
              <a:t>11/5/2018</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1EA05B-F06B-4B7B-9822-94A52FA81C4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tiff"/><Relationship Id="rId5" Type="http://schemas.openxmlformats.org/officeDocument/2006/relationships/image" Target="../media/image3.tiff"/><Relationship Id="rId4" Type="http://schemas.openxmlformats.org/officeDocument/2006/relationships/image" Target="../media/image2.tiff"/></Relationships>
</file>

<file path=ppt/slides/_rels/slide2.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tiff"/><Relationship Id="rId5" Type="http://schemas.openxmlformats.org/officeDocument/2006/relationships/image" Target="../media/image7.tiff"/><Relationship Id="rId4" Type="http://schemas.openxmlformats.org/officeDocument/2006/relationships/image" Target="../media/image6.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Textfeld 140"/>
          <p:cNvSpPr txBox="1"/>
          <p:nvPr/>
        </p:nvSpPr>
        <p:spPr>
          <a:xfrm>
            <a:off x="-36512" y="-77906"/>
            <a:ext cx="432048" cy="338554"/>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A</a:t>
            </a:r>
          </a:p>
        </p:txBody>
      </p:sp>
      <p:sp>
        <p:nvSpPr>
          <p:cNvPr id="114" name="Rectangle 1"/>
          <p:cNvSpPr>
            <a:spLocks noChangeArrowheads="1"/>
          </p:cNvSpPr>
          <p:nvPr/>
        </p:nvSpPr>
        <p:spPr bwMode="auto">
          <a:xfrm>
            <a:off x="0" y="6573600"/>
            <a:ext cx="7895828"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spcBef>
                <a:spcPct val="0"/>
              </a:spcBef>
              <a:spcAft>
                <a:spcPct val="0"/>
              </a:spcAft>
            </a:pPr>
            <a:r>
              <a:rPr kumimoji="0" lang="en-US" sz="1200" b="1" i="0" u="none" strike="noStrike" cap="none" normalizeH="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FIGURE S4</a:t>
            </a:r>
            <a:r>
              <a:rPr kumimoji="0" lang="en-US" sz="1200" b="1" i="0" u="none" strike="noStrike" cap="none" normalizeH="0" dirty="0">
                <a:ln>
                  <a:noFill/>
                </a:ln>
                <a:solidFill>
                  <a:srgbClr val="000000"/>
                </a:solidFill>
                <a:effectLst/>
                <a:latin typeface="Adobe Devanagari" panose="02040503050201020203" pitchFamily="18" charset="0"/>
                <a:ea typeface="Times New Roman" panose="02020603050405020304" pitchFamily="18" charset="0"/>
                <a:cs typeface="Adobe Devanagari" panose="02040503050201020203" pitchFamily="18" charset="0"/>
              </a:rPr>
              <a:t>| </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 legend was inserted in the </a:t>
            </a: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powerpoint</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notes section.</a:t>
            </a:r>
            <a:r>
              <a:rPr kumimoji="0" lang="en-US" sz="1200" b="1" i="0" u="none" strike="noStrike" cap="none" normalizeH="0" dirty="0">
                <a:ln>
                  <a:noFill/>
                </a:ln>
                <a:solidFill>
                  <a:srgbClr val="000000"/>
                </a:solidFill>
                <a:effectLst/>
                <a:latin typeface="Adobe Devanagari" panose="02040503050201020203" pitchFamily="18" charset="0"/>
                <a:ea typeface="Times New Roman" panose="02020603050405020304" pitchFamily="18" charset="0"/>
                <a:cs typeface="Adobe Devanagari" panose="02040503050201020203" pitchFamily="18" charset="0"/>
              </a:rPr>
              <a:t> </a:t>
            </a:r>
            <a:endParaRPr kumimoji="0" lang="en-US" sz="12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grpSp>
        <p:nvGrpSpPr>
          <p:cNvPr id="144" name="Gruppieren 143"/>
          <p:cNvGrpSpPr/>
          <p:nvPr/>
        </p:nvGrpSpPr>
        <p:grpSpPr>
          <a:xfrm>
            <a:off x="234048" y="2708920"/>
            <a:ext cx="4193936" cy="3240360"/>
            <a:chOff x="-198000" y="2511250"/>
            <a:chExt cx="4193936" cy="3240360"/>
          </a:xfrm>
        </p:grpSpPr>
        <p:pic>
          <p:nvPicPr>
            <p:cNvPr id="10" name="Grafik 9" descr="Gel3 2n DIGE A silver stain.tif"/>
            <p:cNvPicPr>
              <a:picLocks noChangeAspect="1"/>
            </p:cNvPicPr>
            <p:nvPr/>
          </p:nvPicPr>
          <p:blipFill>
            <a:blip r:embed="rId3" cstate="print"/>
            <a:stretch>
              <a:fillRect/>
            </a:stretch>
          </p:blipFill>
          <p:spPr>
            <a:xfrm>
              <a:off x="460466" y="3068960"/>
              <a:ext cx="3298524" cy="2664000"/>
            </a:xfrm>
            <a:prstGeom prst="rect">
              <a:avLst/>
            </a:prstGeom>
          </p:spPr>
        </p:pic>
        <p:sp>
          <p:nvSpPr>
            <p:cNvPr id="11" name="Textfeld 10"/>
            <p:cNvSpPr txBox="1"/>
            <p:nvPr/>
          </p:nvSpPr>
          <p:spPr>
            <a:xfrm>
              <a:off x="3096000" y="3096000"/>
              <a:ext cx="648000"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Gel 3</a:t>
              </a:r>
            </a:p>
          </p:txBody>
        </p:sp>
        <p:sp>
          <p:nvSpPr>
            <p:cNvPr id="22" name="Textfeld 21"/>
            <p:cNvSpPr txBox="1"/>
            <p:nvPr/>
          </p:nvSpPr>
          <p:spPr>
            <a:xfrm>
              <a:off x="396000" y="2741650"/>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4</a:t>
              </a:r>
              <a:endParaRPr lang="en-US" sz="1400" b="1" dirty="0">
                <a:latin typeface="Times New Roman" panose="02020603050405020304" pitchFamily="18" charset="0"/>
                <a:cs typeface="Times New Roman" panose="02020603050405020304" pitchFamily="18" charset="0"/>
              </a:endParaRPr>
            </a:p>
          </p:txBody>
        </p:sp>
        <p:sp>
          <p:nvSpPr>
            <p:cNvPr id="23" name="Textfeld 22"/>
            <p:cNvSpPr txBox="1"/>
            <p:nvPr/>
          </p:nvSpPr>
          <p:spPr>
            <a:xfrm>
              <a:off x="3491880" y="2752441"/>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7</a:t>
              </a:r>
              <a:endParaRPr lang="en-US" sz="1400" b="1" dirty="0">
                <a:latin typeface="Times New Roman" panose="02020603050405020304" pitchFamily="18" charset="0"/>
                <a:cs typeface="Times New Roman" panose="02020603050405020304" pitchFamily="18" charset="0"/>
              </a:endParaRPr>
            </a:p>
          </p:txBody>
        </p:sp>
        <p:sp>
          <p:nvSpPr>
            <p:cNvPr id="24" name="Textfeld 23"/>
            <p:cNvSpPr txBox="1"/>
            <p:nvPr/>
          </p:nvSpPr>
          <p:spPr>
            <a:xfrm>
              <a:off x="1907704" y="2511250"/>
              <a:ext cx="504056" cy="523220"/>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	pI</a:t>
              </a:r>
              <a:endParaRPr lang="en-US" sz="1400" b="1" dirty="0">
                <a:latin typeface="Times New Roman" panose="02020603050405020304" pitchFamily="18" charset="0"/>
                <a:cs typeface="Times New Roman" panose="02020603050405020304" pitchFamily="18" charset="0"/>
              </a:endParaRPr>
            </a:p>
          </p:txBody>
        </p:sp>
        <p:sp>
          <p:nvSpPr>
            <p:cNvPr id="25" name="Textfeld 24"/>
            <p:cNvSpPr txBox="1"/>
            <p:nvPr/>
          </p:nvSpPr>
          <p:spPr>
            <a:xfrm>
              <a:off x="2771800" y="2752441"/>
              <a:ext cx="720080"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18 cm</a:t>
              </a:r>
              <a:endParaRPr lang="en-US" sz="1400" b="1" dirty="0">
                <a:latin typeface="Times New Roman" panose="02020603050405020304" pitchFamily="18" charset="0"/>
                <a:cs typeface="Times New Roman" panose="02020603050405020304" pitchFamily="18" charset="0"/>
              </a:endParaRPr>
            </a:p>
          </p:txBody>
        </p:sp>
        <p:sp>
          <p:nvSpPr>
            <p:cNvPr id="105" name="Textfeld 104"/>
            <p:cNvSpPr txBox="1"/>
            <p:nvPr/>
          </p:nvSpPr>
          <p:spPr>
            <a:xfrm>
              <a:off x="-108000" y="3024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260</a:t>
              </a:r>
            </a:p>
          </p:txBody>
        </p:sp>
        <p:sp>
          <p:nvSpPr>
            <p:cNvPr id="106" name="Textfeld 105"/>
            <p:cNvSpPr txBox="1"/>
            <p:nvPr/>
          </p:nvSpPr>
          <p:spPr>
            <a:xfrm>
              <a:off x="-108000" y="3330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140</a:t>
              </a:r>
            </a:p>
          </p:txBody>
        </p:sp>
        <p:sp>
          <p:nvSpPr>
            <p:cNvPr id="107" name="Textfeld 106"/>
            <p:cNvSpPr txBox="1"/>
            <p:nvPr/>
          </p:nvSpPr>
          <p:spPr>
            <a:xfrm>
              <a:off x="-108000" y="3582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100</a:t>
              </a:r>
            </a:p>
          </p:txBody>
        </p:sp>
        <p:sp>
          <p:nvSpPr>
            <p:cNvPr id="108" name="Textfeld 107"/>
            <p:cNvSpPr txBox="1"/>
            <p:nvPr/>
          </p:nvSpPr>
          <p:spPr>
            <a:xfrm>
              <a:off x="-36000" y="3816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70</a:t>
              </a:r>
            </a:p>
          </p:txBody>
        </p:sp>
        <p:sp>
          <p:nvSpPr>
            <p:cNvPr id="109" name="Textfeld 108"/>
            <p:cNvSpPr txBox="1"/>
            <p:nvPr/>
          </p:nvSpPr>
          <p:spPr>
            <a:xfrm>
              <a:off x="-36000" y="4122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50</a:t>
              </a:r>
            </a:p>
          </p:txBody>
        </p:sp>
        <p:sp>
          <p:nvSpPr>
            <p:cNvPr id="110" name="Textfeld 109"/>
            <p:cNvSpPr txBox="1"/>
            <p:nvPr/>
          </p:nvSpPr>
          <p:spPr>
            <a:xfrm>
              <a:off x="-36000" y="4482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40</a:t>
              </a:r>
            </a:p>
          </p:txBody>
        </p:sp>
        <p:sp>
          <p:nvSpPr>
            <p:cNvPr id="111" name="Textfeld 110"/>
            <p:cNvSpPr txBox="1"/>
            <p:nvPr/>
          </p:nvSpPr>
          <p:spPr>
            <a:xfrm>
              <a:off x="-36000" y="4662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35</a:t>
              </a:r>
            </a:p>
          </p:txBody>
        </p:sp>
        <p:sp>
          <p:nvSpPr>
            <p:cNvPr id="112" name="Textfeld 111"/>
            <p:cNvSpPr txBox="1"/>
            <p:nvPr/>
          </p:nvSpPr>
          <p:spPr>
            <a:xfrm>
              <a:off x="-36000" y="4986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25</a:t>
              </a:r>
            </a:p>
          </p:txBody>
        </p:sp>
        <p:sp>
          <p:nvSpPr>
            <p:cNvPr id="113" name="Textfeld 112"/>
            <p:cNvSpPr txBox="1"/>
            <p:nvPr/>
          </p:nvSpPr>
          <p:spPr>
            <a:xfrm>
              <a:off x="-36000" y="5490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15</a:t>
              </a:r>
            </a:p>
          </p:txBody>
        </p:sp>
        <p:cxnSp>
          <p:nvCxnSpPr>
            <p:cNvPr id="96" name="Gerade Verbindung 5"/>
            <p:cNvCxnSpPr/>
            <p:nvPr/>
          </p:nvCxnSpPr>
          <p:spPr>
            <a:xfrm>
              <a:off x="253392" y="316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Gerade Verbindung 6"/>
            <p:cNvCxnSpPr/>
            <p:nvPr/>
          </p:nvCxnSpPr>
          <p:spPr>
            <a:xfrm>
              <a:off x="253392" y="345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Gerade Verbindung 7"/>
            <p:cNvCxnSpPr/>
            <p:nvPr/>
          </p:nvCxnSpPr>
          <p:spPr>
            <a:xfrm>
              <a:off x="252000" y="370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Gerade Verbindung 8"/>
            <p:cNvCxnSpPr/>
            <p:nvPr/>
          </p:nvCxnSpPr>
          <p:spPr>
            <a:xfrm>
              <a:off x="253392" y="396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Gerade Verbindung 9"/>
            <p:cNvCxnSpPr/>
            <p:nvPr/>
          </p:nvCxnSpPr>
          <p:spPr>
            <a:xfrm>
              <a:off x="263016" y="424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Gerade Verbindung 10"/>
            <p:cNvCxnSpPr/>
            <p:nvPr/>
          </p:nvCxnSpPr>
          <p:spPr>
            <a:xfrm>
              <a:off x="253392" y="460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Gerade Verbindung 11"/>
            <p:cNvCxnSpPr/>
            <p:nvPr/>
          </p:nvCxnSpPr>
          <p:spPr>
            <a:xfrm>
              <a:off x="253392" y="478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Gerade Verbindung 12"/>
            <p:cNvCxnSpPr/>
            <p:nvPr/>
          </p:nvCxnSpPr>
          <p:spPr>
            <a:xfrm>
              <a:off x="253392" y="5112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Gerade Verbindung 21"/>
            <p:cNvCxnSpPr/>
            <p:nvPr/>
          </p:nvCxnSpPr>
          <p:spPr>
            <a:xfrm>
              <a:off x="252000" y="561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5" name="Textfeld 114"/>
            <p:cNvSpPr txBox="1"/>
            <p:nvPr/>
          </p:nvSpPr>
          <p:spPr>
            <a:xfrm>
              <a:off x="-198000" y="2880000"/>
              <a:ext cx="648024"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kDa</a:t>
              </a:r>
            </a:p>
          </p:txBody>
        </p:sp>
      </p:grpSp>
      <p:grpSp>
        <p:nvGrpSpPr>
          <p:cNvPr id="140" name="Gruppieren 139"/>
          <p:cNvGrpSpPr/>
          <p:nvPr/>
        </p:nvGrpSpPr>
        <p:grpSpPr>
          <a:xfrm>
            <a:off x="4392400" y="2725207"/>
            <a:ext cx="4212048" cy="3224073"/>
            <a:chOff x="3923928" y="2509183"/>
            <a:chExt cx="4212048" cy="3224073"/>
          </a:xfrm>
        </p:grpSpPr>
        <p:grpSp>
          <p:nvGrpSpPr>
            <p:cNvPr id="143" name="Gruppieren 142"/>
            <p:cNvGrpSpPr/>
            <p:nvPr/>
          </p:nvGrpSpPr>
          <p:grpSpPr>
            <a:xfrm>
              <a:off x="4031856" y="2509183"/>
              <a:ext cx="4104120" cy="3224073"/>
              <a:chOff x="3779912" y="2292863"/>
              <a:chExt cx="4104120" cy="3224073"/>
            </a:xfrm>
          </p:grpSpPr>
          <p:pic>
            <p:nvPicPr>
              <p:cNvPr id="12" name="Grafik 11" descr="Gel4 2nd DIGE A silver stain.tif"/>
              <p:cNvPicPr>
                <a:picLocks noChangeAspect="1"/>
              </p:cNvPicPr>
              <p:nvPr/>
            </p:nvPicPr>
            <p:blipFill>
              <a:blip r:embed="rId4" cstate="print"/>
              <a:stretch>
                <a:fillRect/>
              </a:stretch>
            </p:blipFill>
            <p:spPr>
              <a:xfrm>
                <a:off x="4355885" y="2852936"/>
                <a:ext cx="3290826" cy="2664000"/>
              </a:xfrm>
              <a:prstGeom prst="rect">
                <a:avLst/>
              </a:prstGeom>
            </p:spPr>
          </p:pic>
          <p:sp>
            <p:nvSpPr>
              <p:cNvPr id="13" name="Textfeld 12"/>
              <p:cNvSpPr txBox="1"/>
              <p:nvPr/>
            </p:nvSpPr>
            <p:spPr>
              <a:xfrm>
                <a:off x="6983984" y="2852936"/>
                <a:ext cx="648000"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Gel 4</a:t>
                </a:r>
              </a:p>
            </p:txBody>
          </p:sp>
          <p:sp>
            <p:nvSpPr>
              <p:cNvPr id="26" name="Textfeld 25"/>
              <p:cNvSpPr txBox="1"/>
              <p:nvPr/>
            </p:nvSpPr>
            <p:spPr>
              <a:xfrm>
                <a:off x="4283984" y="2544863"/>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4</a:t>
                </a:r>
                <a:endParaRPr lang="en-US" sz="1400" b="1" dirty="0">
                  <a:latin typeface="Times New Roman" panose="02020603050405020304" pitchFamily="18" charset="0"/>
                  <a:cs typeface="Times New Roman" panose="02020603050405020304" pitchFamily="18" charset="0"/>
                </a:endParaRPr>
              </a:p>
            </p:txBody>
          </p:sp>
          <p:sp>
            <p:nvSpPr>
              <p:cNvPr id="27" name="Textfeld 26"/>
              <p:cNvSpPr txBox="1"/>
              <p:nvPr/>
            </p:nvSpPr>
            <p:spPr>
              <a:xfrm>
                <a:off x="7379976" y="2544863"/>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7</a:t>
                </a:r>
                <a:endParaRPr lang="en-US" sz="1400" b="1" dirty="0">
                  <a:latin typeface="Times New Roman" panose="02020603050405020304" pitchFamily="18" charset="0"/>
                  <a:cs typeface="Times New Roman" panose="02020603050405020304" pitchFamily="18" charset="0"/>
                </a:endParaRPr>
              </a:p>
            </p:txBody>
          </p:sp>
          <p:sp>
            <p:nvSpPr>
              <p:cNvPr id="28" name="Textfeld 27"/>
              <p:cNvSpPr txBox="1"/>
              <p:nvPr/>
            </p:nvSpPr>
            <p:spPr>
              <a:xfrm>
                <a:off x="5868144" y="2292863"/>
                <a:ext cx="504056" cy="523220"/>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	pI</a:t>
                </a:r>
                <a:endParaRPr lang="en-US" sz="1400" b="1" dirty="0">
                  <a:latin typeface="Times New Roman" panose="02020603050405020304" pitchFamily="18" charset="0"/>
                  <a:cs typeface="Times New Roman" panose="02020603050405020304" pitchFamily="18" charset="0"/>
                </a:endParaRPr>
              </a:p>
            </p:txBody>
          </p:sp>
          <p:sp>
            <p:nvSpPr>
              <p:cNvPr id="29" name="Textfeld 28"/>
              <p:cNvSpPr txBox="1"/>
              <p:nvPr/>
            </p:nvSpPr>
            <p:spPr>
              <a:xfrm>
                <a:off x="6588224" y="2544863"/>
                <a:ext cx="720080"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18 cm</a:t>
                </a:r>
                <a:endParaRPr lang="en-US" sz="1400" b="1" dirty="0">
                  <a:latin typeface="Times New Roman" panose="02020603050405020304" pitchFamily="18" charset="0"/>
                  <a:cs typeface="Times New Roman" panose="02020603050405020304" pitchFamily="18" charset="0"/>
                </a:endParaRPr>
              </a:p>
            </p:txBody>
          </p:sp>
          <p:sp>
            <p:nvSpPr>
              <p:cNvPr id="126" name="Textfeld 125"/>
              <p:cNvSpPr txBox="1"/>
              <p:nvPr/>
            </p:nvSpPr>
            <p:spPr>
              <a:xfrm>
                <a:off x="3779912" y="2825992"/>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260</a:t>
                </a:r>
              </a:p>
            </p:txBody>
          </p:sp>
          <p:sp>
            <p:nvSpPr>
              <p:cNvPr id="127" name="Textfeld 126"/>
              <p:cNvSpPr txBox="1"/>
              <p:nvPr/>
            </p:nvSpPr>
            <p:spPr>
              <a:xfrm>
                <a:off x="3779912" y="3077992"/>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140</a:t>
                </a:r>
              </a:p>
            </p:txBody>
          </p:sp>
          <p:sp>
            <p:nvSpPr>
              <p:cNvPr id="128" name="Textfeld 127"/>
              <p:cNvSpPr txBox="1"/>
              <p:nvPr/>
            </p:nvSpPr>
            <p:spPr>
              <a:xfrm>
                <a:off x="3779912" y="3330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100</a:t>
                </a:r>
              </a:p>
            </p:txBody>
          </p:sp>
          <p:sp>
            <p:nvSpPr>
              <p:cNvPr id="129" name="Textfeld 128"/>
              <p:cNvSpPr txBox="1"/>
              <p:nvPr/>
            </p:nvSpPr>
            <p:spPr>
              <a:xfrm>
                <a:off x="3851912" y="3600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70</a:t>
                </a:r>
              </a:p>
            </p:txBody>
          </p:sp>
          <p:sp>
            <p:nvSpPr>
              <p:cNvPr id="130" name="Textfeld 129"/>
              <p:cNvSpPr txBox="1"/>
              <p:nvPr/>
            </p:nvSpPr>
            <p:spPr>
              <a:xfrm>
                <a:off x="3851912" y="3834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50</a:t>
                </a:r>
              </a:p>
            </p:txBody>
          </p:sp>
          <p:sp>
            <p:nvSpPr>
              <p:cNvPr id="131" name="Textfeld 130"/>
              <p:cNvSpPr txBox="1"/>
              <p:nvPr/>
            </p:nvSpPr>
            <p:spPr>
              <a:xfrm>
                <a:off x="3851912" y="4194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40</a:t>
                </a:r>
              </a:p>
            </p:txBody>
          </p:sp>
          <p:sp>
            <p:nvSpPr>
              <p:cNvPr id="132" name="Textfeld 131"/>
              <p:cNvSpPr txBox="1"/>
              <p:nvPr/>
            </p:nvSpPr>
            <p:spPr>
              <a:xfrm>
                <a:off x="3851912" y="4392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35</a:t>
                </a:r>
              </a:p>
            </p:txBody>
          </p:sp>
          <p:sp>
            <p:nvSpPr>
              <p:cNvPr id="133" name="Textfeld 132"/>
              <p:cNvSpPr txBox="1"/>
              <p:nvPr/>
            </p:nvSpPr>
            <p:spPr>
              <a:xfrm>
                <a:off x="3851912" y="4698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25</a:t>
                </a:r>
              </a:p>
            </p:txBody>
          </p:sp>
          <p:sp>
            <p:nvSpPr>
              <p:cNvPr id="134" name="Textfeld 133"/>
              <p:cNvSpPr txBox="1"/>
              <p:nvPr/>
            </p:nvSpPr>
            <p:spPr>
              <a:xfrm>
                <a:off x="3851912" y="5238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15</a:t>
                </a:r>
              </a:p>
            </p:txBody>
          </p:sp>
          <p:cxnSp>
            <p:nvCxnSpPr>
              <p:cNvPr id="117" name="Gerade Verbindung 5"/>
              <p:cNvCxnSpPr/>
              <p:nvPr/>
            </p:nvCxnSpPr>
            <p:spPr>
              <a:xfrm>
                <a:off x="4139912" y="2951992"/>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Gerade Verbindung 6"/>
              <p:cNvCxnSpPr/>
              <p:nvPr/>
            </p:nvCxnSpPr>
            <p:spPr>
              <a:xfrm>
                <a:off x="4139912" y="3203992"/>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Gerade Verbindung 7"/>
              <p:cNvCxnSpPr/>
              <p:nvPr/>
            </p:nvCxnSpPr>
            <p:spPr>
              <a:xfrm>
                <a:off x="4139912" y="345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Gerade Verbindung 8"/>
              <p:cNvCxnSpPr/>
              <p:nvPr/>
            </p:nvCxnSpPr>
            <p:spPr>
              <a:xfrm>
                <a:off x="4139912" y="370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Gerade Verbindung 9"/>
              <p:cNvCxnSpPr/>
              <p:nvPr/>
            </p:nvCxnSpPr>
            <p:spPr>
              <a:xfrm>
                <a:off x="4139912" y="396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Gerade Verbindung 10"/>
              <p:cNvCxnSpPr/>
              <p:nvPr/>
            </p:nvCxnSpPr>
            <p:spPr>
              <a:xfrm>
                <a:off x="4139912" y="432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Gerade Verbindung 11"/>
              <p:cNvCxnSpPr/>
              <p:nvPr/>
            </p:nvCxnSpPr>
            <p:spPr>
              <a:xfrm>
                <a:off x="4139912" y="450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Gerade Verbindung 12"/>
              <p:cNvCxnSpPr/>
              <p:nvPr/>
            </p:nvCxnSpPr>
            <p:spPr>
              <a:xfrm>
                <a:off x="4139912" y="4824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Gerade Verbindung 21"/>
              <p:cNvCxnSpPr/>
              <p:nvPr/>
            </p:nvCxnSpPr>
            <p:spPr>
              <a:xfrm>
                <a:off x="4139912" y="5364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6" name="Textfeld 115"/>
            <p:cNvSpPr txBox="1"/>
            <p:nvPr/>
          </p:nvSpPr>
          <p:spPr>
            <a:xfrm>
              <a:off x="3923928" y="2880000"/>
              <a:ext cx="648024"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kDa</a:t>
              </a:r>
            </a:p>
          </p:txBody>
        </p:sp>
      </p:grpSp>
      <p:grpSp>
        <p:nvGrpSpPr>
          <p:cNvPr id="2" name="Group 1">
            <a:extLst>
              <a:ext uri="{FF2B5EF4-FFF2-40B4-BE49-F238E27FC236}">
                <a16:creationId xmlns:a16="http://schemas.microsoft.com/office/drawing/2014/main" id="{372FD0CD-9EFB-4D4B-938A-75EA7BC42100}"/>
              </a:ext>
            </a:extLst>
          </p:cNvPr>
          <p:cNvGrpSpPr/>
          <p:nvPr/>
        </p:nvGrpSpPr>
        <p:grpSpPr>
          <a:xfrm>
            <a:off x="4356392" y="-243408"/>
            <a:ext cx="4176048" cy="3240360"/>
            <a:chOff x="3924344" y="-368750"/>
            <a:chExt cx="4176048" cy="3240360"/>
          </a:xfrm>
        </p:grpSpPr>
        <p:pic>
          <p:nvPicPr>
            <p:cNvPr id="8" name="Grafik 7" descr="Gel2 2nd DIGE A silver-stain.tif"/>
            <p:cNvPicPr>
              <a:picLocks noChangeAspect="1"/>
            </p:cNvPicPr>
            <p:nvPr/>
          </p:nvPicPr>
          <p:blipFill>
            <a:blip r:embed="rId5" cstate="print"/>
            <a:stretch>
              <a:fillRect/>
            </a:stretch>
          </p:blipFill>
          <p:spPr>
            <a:xfrm>
              <a:off x="4608336" y="188640"/>
              <a:ext cx="3287492" cy="2664000"/>
            </a:xfrm>
            <a:prstGeom prst="rect">
              <a:avLst/>
            </a:prstGeom>
          </p:spPr>
        </p:pic>
        <p:sp>
          <p:nvSpPr>
            <p:cNvPr id="9" name="Textfeld 8"/>
            <p:cNvSpPr txBox="1"/>
            <p:nvPr/>
          </p:nvSpPr>
          <p:spPr>
            <a:xfrm>
              <a:off x="7236344" y="180000"/>
              <a:ext cx="648000"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Gel 2</a:t>
              </a:r>
            </a:p>
          </p:txBody>
        </p:sp>
        <p:sp>
          <p:nvSpPr>
            <p:cNvPr id="18" name="Textfeld 17"/>
            <p:cNvSpPr txBox="1"/>
            <p:nvPr/>
          </p:nvSpPr>
          <p:spPr>
            <a:xfrm>
              <a:off x="4536328" y="-134750"/>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4</a:t>
              </a:r>
              <a:endParaRPr lang="en-US" sz="1400" b="1" dirty="0">
                <a:latin typeface="Times New Roman" panose="02020603050405020304" pitchFamily="18" charset="0"/>
                <a:cs typeface="Times New Roman" panose="02020603050405020304" pitchFamily="18" charset="0"/>
              </a:endParaRPr>
            </a:p>
          </p:txBody>
        </p:sp>
        <p:sp>
          <p:nvSpPr>
            <p:cNvPr id="19" name="Textfeld 18"/>
            <p:cNvSpPr txBox="1"/>
            <p:nvPr/>
          </p:nvSpPr>
          <p:spPr>
            <a:xfrm>
              <a:off x="7596336" y="-134750"/>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7</a:t>
              </a:r>
              <a:endParaRPr lang="en-US" sz="1400" b="1" dirty="0">
                <a:latin typeface="Times New Roman" panose="02020603050405020304" pitchFamily="18" charset="0"/>
                <a:cs typeface="Times New Roman" panose="02020603050405020304" pitchFamily="18" charset="0"/>
              </a:endParaRPr>
            </a:p>
          </p:txBody>
        </p:sp>
        <p:sp>
          <p:nvSpPr>
            <p:cNvPr id="20" name="Textfeld 19"/>
            <p:cNvSpPr txBox="1"/>
            <p:nvPr/>
          </p:nvSpPr>
          <p:spPr>
            <a:xfrm>
              <a:off x="6120504" y="-368750"/>
              <a:ext cx="504056" cy="523220"/>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	pI</a:t>
              </a:r>
              <a:endParaRPr lang="en-US" sz="1400" b="1" dirty="0">
                <a:latin typeface="Times New Roman" panose="02020603050405020304" pitchFamily="18" charset="0"/>
                <a:cs typeface="Times New Roman" panose="02020603050405020304" pitchFamily="18" charset="0"/>
              </a:endParaRPr>
            </a:p>
          </p:txBody>
        </p:sp>
        <p:sp>
          <p:nvSpPr>
            <p:cNvPr id="21" name="Textfeld 20"/>
            <p:cNvSpPr txBox="1"/>
            <p:nvPr/>
          </p:nvSpPr>
          <p:spPr>
            <a:xfrm>
              <a:off x="6912592" y="-134750"/>
              <a:ext cx="720080"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18 cm</a:t>
              </a:r>
              <a:endParaRPr lang="en-US" sz="1400" b="1" dirty="0">
                <a:latin typeface="Times New Roman" panose="02020603050405020304" pitchFamily="18" charset="0"/>
                <a:cs typeface="Times New Roman" panose="02020603050405020304" pitchFamily="18" charset="0"/>
              </a:endParaRPr>
            </a:p>
          </p:txBody>
        </p:sp>
        <p:grpSp>
          <p:nvGrpSpPr>
            <p:cNvPr id="138" name="Gruppieren 137"/>
            <p:cNvGrpSpPr/>
            <p:nvPr/>
          </p:nvGrpSpPr>
          <p:grpSpPr>
            <a:xfrm>
              <a:off x="3924344" y="44624"/>
              <a:ext cx="648024" cy="2826986"/>
              <a:chOff x="3816000" y="44624"/>
              <a:chExt cx="648024" cy="2826986"/>
            </a:xfrm>
          </p:grpSpPr>
          <p:cxnSp>
            <p:nvCxnSpPr>
              <p:cNvPr id="75" name="Gerade Verbindung 5"/>
              <p:cNvCxnSpPr/>
              <p:nvPr/>
            </p:nvCxnSpPr>
            <p:spPr>
              <a:xfrm>
                <a:off x="4284000" y="30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7" name="Gruppieren 136"/>
              <p:cNvGrpSpPr/>
              <p:nvPr/>
            </p:nvGrpSpPr>
            <p:grpSpPr>
              <a:xfrm>
                <a:off x="3816000" y="44624"/>
                <a:ext cx="648024" cy="2826986"/>
                <a:chOff x="3816000" y="44624"/>
                <a:chExt cx="648024" cy="2826986"/>
              </a:xfrm>
            </p:grpSpPr>
            <p:sp>
              <p:nvSpPr>
                <p:cNvPr id="84" name="Textfeld 83"/>
                <p:cNvSpPr txBox="1"/>
                <p:nvPr/>
              </p:nvSpPr>
              <p:spPr>
                <a:xfrm>
                  <a:off x="3924000" y="180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260</a:t>
                  </a:r>
                </a:p>
              </p:txBody>
            </p:sp>
            <p:sp>
              <p:nvSpPr>
                <p:cNvPr id="85" name="Textfeld 84"/>
                <p:cNvSpPr txBox="1"/>
                <p:nvPr/>
              </p:nvSpPr>
              <p:spPr>
                <a:xfrm>
                  <a:off x="3924000" y="414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140</a:t>
                  </a:r>
                </a:p>
              </p:txBody>
            </p:sp>
            <p:sp>
              <p:nvSpPr>
                <p:cNvPr id="86" name="Textfeld 85"/>
                <p:cNvSpPr txBox="1"/>
                <p:nvPr/>
              </p:nvSpPr>
              <p:spPr>
                <a:xfrm>
                  <a:off x="3924000" y="702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100</a:t>
                  </a:r>
                </a:p>
              </p:txBody>
            </p:sp>
            <p:sp>
              <p:nvSpPr>
                <p:cNvPr id="87" name="Textfeld 86"/>
                <p:cNvSpPr txBox="1"/>
                <p:nvPr/>
              </p:nvSpPr>
              <p:spPr>
                <a:xfrm>
                  <a:off x="3996000" y="954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70</a:t>
                  </a:r>
                </a:p>
              </p:txBody>
            </p:sp>
            <p:sp>
              <p:nvSpPr>
                <p:cNvPr id="88" name="Textfeld 87"/>
                <p:cNvSpPr txBox="1"/>
                <p:nvPr/>
              </p:nvSpPr>
              <p:spPr>
                <a:xfrm>
                  <a:off x="3996000" y="1242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50</a:t>
                  </a:r>
                </a:p>
              </p:txBody>
            </p:sp>
            <p:sp>
              <p:nvSpPr>
                <p:cNvPr id="89" name="Textfeld 88"/>
                <p:cNvSpPr txBox="1"/>
                <p:nvPr/>
              </p:nvSpPr>
              <p:spPr>
                <a:xfrm>
                  <a:off x="3996000" y="1566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40</a:t>
                  </a:r>
                </a:p>
              </p:txBody>
            </p:sp>
            <p:sp>
              <p:nvSpPr>
                <p:cNvPr id="90" name="Textfeld 89"/>
                <p:cNvSpPr txBox="1"/>
                <p:nvPr/>
              </p:nvSpPr>
              <p:spPr>
                <a:xfrm>
                  <a:off x="3996000" y="1782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35</a:t>
                  </a:r>
                </a:p>
              </p:txBody>
            </p:sp>
            <p:sp>
              <p:nvSpPr>
                <p:cNvPr id="91" name="Textfeld 90"/>
                <p:cNvSpPr txBox="1"/>
                <p:nvPr/>
              </p:nvSpPr>
              <p:spPr>
                <a:xfrm>
                  <a:off x="3996000" y="2106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25</a:t>
                  </a:r>
                </a:p>
              </p:txBody>
            </p:sp>
            <p:sp>
              <p:nvSpPr>
                <p:cNvPr id="92" name="Textfeld 91"/>
                <p:cNvSpPr txBox="1"/>
                <p:nvPr/>
              </p:nvSpPr>
              <p:spPr>
                <a:xfrm>
                  <a:off x="3996000" y="2610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15</a:t>
                  </a:r>
                </a:p>
              </p:txBody>
            </p:sp>
            <p:cxnSp>
              <p:nvCxnSpPr>
                <p:cNvPr id="76" name="Gerade Verbindung 6"/>
                <p:cNvCxnSpPr/>
                <p:nvPr/>
              </p:nvCxnSpPr>
              <p:spPr>
                <a:xfrm>
                  <a:off x="4284000" y="54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Gerade Verbindung 7"/>
                <p:cNvCxnSpPr/>
                <p:nvPr/>
              </p:nvCxnSpPr>
              <p:spPr>
                <a:xfrm>
                  <a:off x="4284000" y="82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Gerade Verbindung 8"/>
                <p:cNvCxnSpPr/>
                <p:nvPr/>
              </p:nvCxnSpPr>
              <p:spPr>
                <a:xfrm>
                  <a:off x="4284000" y="108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Gerade Verbindung 9"/>
                <p:cNvCxnSpPr/>
                <p:nvPr/>
              </p:nvCxnSpPr>
              <p:spPr>
                <a:xfrm>
                  <a:off x="4284000" y="136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Gerade Verbindung 10"/>
                <p:cNvCxnSpPr/>
                <p:nvPr/>
              </p:nvCxnSpPr>
              <p:spPr>
                <a:xfrm>
                  <a:off x="4284000" y="1692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Gerade Verbindung 11"/>
                <p:cNvCxnSpPr/>
                <p:nvPr/>
              </p:nvCxnSpPr>
              <p:spPr>
                <a:xfrm>
                  <a:off x="4284000" y="190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Gerade Verbindung 12"/>
                <p:cNvCxnSpPr/>
                <p:nvPr/>
              </p:nvCxnSpPr>
              <p:spPr>
                <a:xfrm>
                  <a:off x="4284000" y="2232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Gerade Verbindung 21"/>
                <p:cNvCxnSpPr/>
                <p:nvPr/>
              </p:nvCxnSpPr>
              <p:spPr>
                <a:xfrm>
                  <a:off x="4284000" y="273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Textfeld 134"/>
                <p:cNvSpPr txBox="1"/>
                <p:nvPr/>
              </p:nvSpPr>
              <p:spPr>
                <a:xfrm>
                  <a:off x="3816000" y="44624"/>
                  <a:ext cx="648024"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kDa</a:t>
                  </a:r>
                </a:p>
              </p:txBody>
            </p:sp>
          </p:grpSp>
        </p:grpSp>
      </p:grpSp>
      <p:grpSp>
        <p:nvGrpSpPr>
          <p:cNvPr id="142" name="Gruppieren 141"/>
          <p:cNvGrpSpPr/>
          <p:nvPr/>
        </p:nvGrpSpPr>
        <p:grpSpPr>
          <a:xfrm>
            <a:off x="234048" y="-243408"/>
            <a:ext cx="4193936" cy="3212648"/>
            <a:chOff x="-198000" y="-360008"/>
            <a:chExt cx="4193936" cy="3212648"/>
          </a:xfrm>
        </p:grpSpPr>
        <p:pic>
          <p:nvPicPr>
            <p:cNvPr id="6" name="Grafik 5" descr="Gel 1 2nd DIGE A silver-stain.tif"/>
            <p:cNvPicPr>
              <a:picLocks noChangeAspect="1"/>
            </p:cNvPicPr>
            <p:nvPr/>
          </p:nvPicPr>
          <p:blipFill>
            <a:blip r:embed="rId6" cstate="print"/>
            <a:stretch>
              <a:fillRect/>
            </a:stretch>
          </p:blipFill>
          <p:spPr>
            <a:xfrm>
              <a:off x="467542" y="188640"/>
              <a:ext cx="3266573" cy="2664000"/>
            </a:xfrm>
            <a:prstGeom prst="rect">
              <a:avLst/>
            </a:prstGeom>
          </p:spPr>
        </p:pic>
        <p:sp>
          <p:nvSpPr>
            <p:cNvPr id="7" name="Textfeld 6"/>
            <p:cNvSpPr txBox="1"/>
            <p:nvPr/>
          </p:nvSpPr>
          <p:spPr>
            <a:xfrm>
              <a:off x="3060000" y="180000"/>
              <a:ext cx="648000"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Gel 1</a:t>
              </a:r>
            </a:p>
          </p:txBody>
        </p:sp>
        <p:sp>
          <p:nvSpPr>
            <p:cNvPr id="14" name="Textfeld 13"/>
            <p:cNvSpPr txBox="1"/>
            <p:nvPr/>
          </p:nvSpPr>
          <p:spPr>
            <a:xfrm>
              <a:off x="395536" y="-126008"/>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4</a:t>
              </a:r>
              <a:endParaRPr lang="en-US" sz="1400" b="1" dirty="0">
                <a:latin typeface="Times New Roman" panose="02020603050405020304" pitchFamily="18" charset="0"/>
                <a:cs typeface="Times New Roman" panose="02020603050405020304" pitchFamily="18" charset="0"/>
              </a:endParaRPr>
            </a:p>
          </p:txBody>
        </p:sp>
        <p:sp>
          <p:nvSpPr>
            <p:cNvPr id="15" name="Textfeld 14"/>
            <p:cNvSpPr txBox="1"/>
            <p:nvPr/>
          </p:nvSpPr>
          <p:spPr>
            <a:xfrm>
              <a:off x="3491880" y="-126008"/>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7</a:t>
              </a:r>
              <a:endParaRPr lang="en-US" sz="1400" b="1" dirty="0">
                <a:latin typeface="Times New Roman" panose="02020603050405020304" pitchFamily="18" charset="0"/>
                <a:cs typeface="Times New Roman" panose="02020603050405020304" pitchFamily="18" charset="0"/>
              </a:endParaRPr>
            </a:p>
          </p:txBody>
        </p:sp>
        <p:sp>
          <p:nvSpPr>
            <p:cNvPr id="16" name="Textfeld 15"/>
            <p:cNvSpPr txBox="1"/>
            <p:nvPr/>
          </p:nvSpPr>
          <p:spPr>
            <a:xfrm>
              <a:off x="1835696" y="-360008"/>
              <a:ext cx="504056" cy="523220"/>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	pI</a:t>
              </a:r>
              <a:endParaRPr lang="en-US" sz="1400" b="1" dirty="0">
                <a:latin typeface="Times New Roman" panose="02020603050405020304" pitchFamily="18" charset="0"/>
                <a:cs typeface="Times New Roman" panose="02020603050405020304" pitchFamily="18" charset="0"/>
              </a:endParaRPr>
            </a:p>
          </p:txBody>
        </p:sp>
        <p:sp>
          <p:nvSpPr>
            <p:cNvPr id="17" name="Textfeld 16"/>
            <p:cNvSpPr txBox="1"/>
            <p:nvPr/>
          </p:nvSpPr>
          <p:spPr>
            <a:xfrm>
              <a:off x="2627784" y="-126008"/>
              <a:ext cx="720080"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18 cm</a:t>
              </a:r>
              <a:endParaRPr lang="en-US" sz="1400" b="1" dirty="0">
                <a:latin typeface="Times New Roman" panose="02020603050405020304" pitchFamily="18" charset="0"/>
                <a:cs typeface="Times New Roman" panose="02020603050405020304" pitchFamily="18" charset="0"/>
              </a:endParaRPr>
            </a:p>
          </p:txBody>
        </p:sp>
        <p:sp>
          <p:nvSpPr>
            <p:cNvPr id="42" name="Textfeld 41"/>
            <p:cNvSpPr txBox="1"/>
            <p:nvPr/>
          </p:nvSpPr>
          <p:spPr>
            <a:xfrm>
              <a:off x="-108000" y="162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260</a:t>
              </a:r>
            </a:p>
          </p:txBody>
        </p:sp>
        <p:sp>
          <p:nvSpPr>
            <p:cNvPr id="43" name="Textfeld 42"/>
            <p:cNvSpPr txBox="1"/>
            <p:nvPr/>
          </p:nvSpPr>
          <p:spPr>
            <a:xfrm>
              <a:off x="-108000" y="378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140</a:t>
              </a:r>
            </a:p>
          </p:txBody>
        </p:sp>
        <p:sp>
          <p:nvSpPr>
            <p:cNvPr id="44" name="Textfeld 43"/>
            <p:cNvSpPr txBox="1"/>
            <p:nvPr/>
          </p:nvSpPr>
          <p:spPr>
            <a:xfrm>
              <a:off x="-108000" y="630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100</a:t>
              </a:r>
            </a:p>
          </p:txBody>
        </p:sp>
        <p:sp>
          <p:nvSpPr>
            <p:cNvPr id="45" name="Textfeld 44"/>
            <p:cNvSpPr txBox="1"/>
            <p:nvPr/>
          </p:nvSpPr>
          <p:spPr>
            <a:xfrm>
              <a:off x="-36000" y="882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70</a:t>
              </a:r>
            </a:p>
          </p:txBody>
        </p:sp>
        <p:sp>
          <p:nvSpPr>
            <p:cNvPr id="46" name="Textfeld 45"/>
            <p:cNvSpPr txBox="1"/>
            <p:nvPr/>
          </p:nvSpPr>
          <p:spPr>
            <a:xfrm>
              <a:off x="-36000" y="1116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50</a:t>
              </a:r>
            </a:p>
          </p:txBody>
        </p:sp>
        <p:sp>
          <p:nvSpPr>
            <p:cNvPr id="47" name="Textfeld 46"/>
            <p:cNvSpPr txBox="1"/>
            <p:nvPr/>
          </p:nvSpPr>
          <p:spPr>
            <a:xfrm>
              <a:off x="-36000" y="1476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40</a:t>
              </a:r>
            </a:p>
          </p:txBody>
        </p:sp>
        <p:sp>
          <p:nvSpPr>
            <p:cNvPr id="48" name="Textfeld 47"/>
            <p:cNvSpPr txBox="1"/>
            <p:nvPr/>
          </p:nvSpPr>
          <p:spPr>
            <a:xfrm>
              <a:off x="-36000" y="1710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35</a:t>
              </a:r>
            </a:p>
          </p:txBody>
        </p:sp>
        <p:sp>
          <p:nvSpPr>
            <p:cNvPr id="49" name="Textfeld 48"/>
            <p:cNvSpPr txBox="1"/>
            <p:nvPr/>
          </p:nvSpPr>
          <p:spPr>
            <a:xfrm>
              <a:off x="-36000" y="2034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25</a:t>
              </a:r>
            </a:p>
          </p:txBody>
        </p:sp>
        <p:sp>
          <p:nvSpPr>
            <p:cNvPr id="50" name="Textfeld 49"/>
            <p:cNvSpPr txBox="1"/>
            <p:nvPr/>
          </p:nvSpPr>
          <p:spPr>
            <a:xfrm>
              <a:off x="-36000" y="2538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15</a:t>
              </a:r>
            </a:p>
          </p:txBody>
        </p:sp>
        <p:cxnSp>
          <p:nvCxnSpPr>
            <p:cNvPr id="33" name="Gerade Verbindung 5"/>
            <p:cNvCxnSpPr/>
            <p:nvPr/>
          </p:nvCxnSpPr>
          <p:spPr>
            <a:xfrm>
              <a:off x="252000" y="28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6"/>
            <p:cNvCxnSpPr/>
            <p:nvPr/>
          </p:nvCxnSpPr>
          <p:spPr>
            <a:xfrm>
              <a:off x="253392" y="504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7"/>
            <p:cNvCxnSpPr/>
            <p:nvPr/>
          </p:nvCxnSpPr>
          <p:spPr>
            <a:xfrm>
              <a:off x="263016" y="75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8"/>
            <p:cNvCxnSpPr/>
            <p:nvPr/>
          </p:nvCxnSpPr>
          <p:spPr>
            <a:xfrm>
              <a:off x="253392" y="100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9"/>
            <p:cNvCxnSpPr/>
            <p:nvPr/>
          </p:nvCxnSpPr>
          <p:spPr>
            <a:xfrm>
              <a:off x="263016" y="126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10"/>
            <p:cNvCxnSpPr/>
            <p:nvPr/>
          </p:nvCxnSpPr>
          <p:spPr>
            <a:xfrm>
              <a:off x="253392" y="162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11"/>
            <p:cNvCxnSpPr/>
            <p:nvPr/>
          </p:nvCxnSpPr>
          <p:spPr>
            <a:xfrm>
              <a:off x="253392" y="183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12"/>
            <p:cNvCxnSpPr/>
            <p:nvPr/>
          </p:nvCxnSpPr>
          <p:spPr>
            <a:xfrm>
              <a:off x="253392" y="216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21"/>
            <p:cNvCxnSpPr/>
            <p:nvPr/>
          </p:nvCxnSpPr>
          <p:spPr>
            <a:xfrm>
              <a:off x="252000" y="2664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6" name="Textfeld 135"/>
            <p:cNvSpPr txBox="1"/>
            <p:nvPr/>
          </p:nvSpPr>
          <p:spPr>
            <a:xfrm>
              <a:off x="-198000" y="36000"/>
              <a:ext cx="648024"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kDa</a:t>
              </a:r>
            </a:p>
          </p:txBody>
        </p:sp>
      </p:grpSp>
      <p:cxnSp>
        <p:nvCxnSpPr>
          <p:cNvPr id="139" name="Straight Arrow Connector 138">
            <a:extLst>
              <a:ext uri="{FF2B5EF4-FFF2-40B4-BE49-F238E27FC236}">
                <a16:creationId xmlns:a16="http://schemas.microsoft.com/office/drawing/2014/main" id="{1DC59B1D-ADB4-4DCF-A6AD-47469F279D75}"/>
              </a:ext>
            </a:extLst>
          </p:cNvPr>
          <p:cNvCxnSpPr>
            <a:cxnSpLocks/>
          </p:cNvCxnSpPr>
          <p:nvPr/>
        </p:nvCxnSpPr>
        <p:spPr>
          <a:xfrm>
            <a:off x="5040008" y="258226"/>
            <a:ext cx="3276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5" name="Straight Arrow Connector 144">
            <a:extLst>
              <a:ext uri="{FF2B5EF4-FFF2-40B4-BE49-F238E27FC236}">
                <a16:creationId xmlns:a16="http://schemas.microsoft.com/office/drawing/2014/main" id="{AFC42D31-9173-45B1-8714-C4BB9D4AEF75}"/>
              </a:ext>
            </a:extLst>
          </p:cNvPr>
          <p:cNvCxnSpPr/>
          <p:nvPr/>
        </p:nvCxnSpPr>
        <p:spPr>
          <a:xfrm>
            <a:off x="4530508" y="325405"/>
            <a:ext cx="0" cy="262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Straight Arrow Connector 146">
            <a:extLst>
              <a:ext uri="{FF2B5EF4-FFF2-40B4-BE49-F238E27FC236}">
                <a16:creationId xmlns:a16="http://schemas.microsoft.com/office/drawing/2014/main" id="{1DC59B1D-ADB4-4DCF-A6AD-47469F279D75}"/>
              </a:ext>
            </a:extLst>
          </p:cNvPr>
          <p:cNvCxnSpPr>
            <a:cxnSpLocks/>
          </p:cNvCxnSpPr>
          <p:nvPr/>
        </p:nvCxnSpPr>
        <p:spPr>
          <a:xfrm>
            <a:off x="5076008" y="3239984"/>
            <a:ext cx="3276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Straight Arrow Connector 147">
            <a:extLst>
              <a:ext uri="{FF2B5EF4-FFF2-40B4-BE49-F238E27FC236}">
                <a16:creationId xmlns:a16="http://schemas.microsoft.com/office/drawing/2014/main" id="{AFC42D31-9173-45B1-8714-C4BB9D4AEF75}"/>
              </a:ext>
            </a:extLst>
          </p:cNvPr>
          <p:cNvCxnSpPr/>
          <p:nvPr/>
        </p:nvCxnSpPr>
        <p:spPr>
          <a:xfrm>
            <a:off x="4531335" y="3308867"/>
            <a:ext cx="0" cy="262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1DC59B1D-ADB4-4DCF-A6AD-47469F279D75}"/>
              </a:ext>
            </a:extLst>
          </p:cNvPr>
          <p:cNvCxnSpPr>
            <a:cxnSpLocks/>
          </p:cNvCxnSpPr>
          <p:nvPr/>
        </p:nvCxnSpPr>
        <p:spPr>
          <a:xfrm>
            <a:off x="882164" y="3210134"/>
            <a:ext cx="3276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AFC42D31-9173-45B1-8714-C4BB9D4AEF75}"/>
              </a:ext>
            </a:extLst>
          </p:cNvPr>
          <p:cNvCxnSpPr/>
          <p:nvPr/>
        </p:nvCxnSpPr>
        <p:spPr>
          <a:xfrm>
            <a:off x="399445" y="3264134"/>
            <a:ext cx="0" cy="262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Straight Arrow Connector 152">
            <a:extLst>
              <a:ext uri="{FF2B5EF4-FFF2-40B4-BE49-F238E27FC236}">
                <a16:creationId xmlns:a16="http://schemas.microsoft.com/office/drawing/2014/main" id="{1DC59B1D-ADB4-4DCF-A6AD-47469F279D75}"/>
              </a:ext>
            </a:extLst>
          </p:cNvPr>
          <p:cNvCxnSpPr>
            <a:cxnSpLocks/>
          </p:cNvCxnSpPr>
          <p:nvPr/>
        </p:nvCxnSpPr>
        <p:spPr>
          <a:xfrm>
            <a:off x="900008" y="255216"/>
            <a:ext cx="3240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AFC42D31-9173-45B1-8714-C4BB9D4AEF75}"/>
              </a:ext>
            </a:extLst>
          </p:cNvPr>
          <p:cNvCxnSpPr/>
          <p:nvPr/>
        </p:nvCxnSpPr>
        <p:spPr>
          <a:xfrm>
            <a:off x="396008" y="309216"/>
            <a:ext cx="0" cy="2664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feld 38"/>
          <p:cNvSpPr txBox="1"/>
          <p:nvPr/>
        </p:nvSpPr>
        <p:spPr>
          <a:xfrm>
            <a:off x="-28820" y="-24973"/>
            <a:ext cx="432048" cy="338554"/>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B</a:t>
            </a:r>
          </a:p>
        </p:txBody>
      </p:sp>
      <p:grpSp>
        <p:nvGrpSpPr>
          <p:cNvPr id="2" name="Group 1">
            <a:extLst>
              <a:ext uri="{FF2B5EF4-FFF2-40B4-BE49-F238E27FC236}">
                <a16:creationId xmlns:a16="http://schemas.microsoft.com/office/drawing/2014/main" id="{A584D9D2-0AA9-498A-ACE4-6EFB192C9F21}"/>
              </a:ext>
            </a:extLst>
          </p:cNvPr>
          <p:cNvGrpSpPr/>
          <p:nvPr/>
        </p:nvGrpSpPr>
        <p:grpSpPr>
          <a:xfrm>
            <a:off x="215472" y="2780928"/>
            <a:ext cx="3924480" cy="3240360"/>
            <a:chOff x="144000" y="2536450"/>
            <a:chExt cx="3924480" cy="3240360"/>
          </a:xfrm>
        </p:grpSpPr>
        <p:grpSp>
          <p:nvGrpSpPr>
            <p:cNvPr id="112" name="Gruppieren 111"/>
            <p:cNvGrpSpPr/>
            <p:nvPr/>
          </p:nvGrpSpPr>
          <p:grpSpPr>
            <a:xfrm>
              <a:off x="251520" y="2536450"/>
              <a:ext cx="3816960" cy="3240360"/>
              <a:chOff x="251520" y="2547250"/>
              <a:chExt cx="3816960" cy="3240360"/>
            </a:xfrm>
          </p:grpSpPr>
          <p:grpSp>
            <p:nvGrpSpPr>
              <p:cNvPr id="35" name="Gruppieren 34"/>
              <p:cNvGrpSpPr/>
              <p:nvPr/>
            </p:nvGrpSpPr>
            <p:grpSpPr>
              <a:xfrm>
                <a:off x="756000" y="2547250"/>
                <a:ext cx="3312480" cy="3232519"/>
                <a:chOff x="755576" y="2788473"/>
                <a:chExt cx="3312480" cy="3232519"/>
              </a:xfrm>
            </p:grpSpPr>
            <p:pic>
              <p:nvPicPr>
                <p:cNvPr id="15" name="Grafik 14" descr="Gel 3 4th DIGE B silver-stain.tif"/>
                <p:cNvPicPr>
                  <a:picLocks noChangeAspect="1"/>
                </p:cNvPicPr>
                <p:nvPr/>
              </p:nvPicPr>
              <p:blipFill>
                <a:blip r:embed="rId3" cstate="print"/>
                <a:stretch>
                  <a:fillRect/>
                </a:stretch>
              </p:blipFill>
              <p:spPr>
                <a:xfrm>
                  <a:off x="827584" y="3356992"/>
                  <a:ext cx="2969927" cy="2664000"/>
                </a:xfrm>
                <a:prstGeom prst="rect">
                  <a:avLst/>
                </a:prstGeom>
              </p:spPr>
            </p:pic>
            <p:sp>
              <p:nvSpPr>
                <p:cNvPr id="10" name="Textfeld 9"/>
                <p:cNvSpPr txBox="1"/>
                <p:nvPr/>
              </p:nvSpPr>
              <p:spPr>
                <a:xfrm>
                  <a:off x="3132000" y="3384000"/>
                  <a:ext cx="648000"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Gel 3</a:t>
                  </a:r>
                </a:p>
              </p:txBody>
            </p:sp>
            <p:sp>
              <p:nvSpPr>
                <p:cNvPr id="25" name="Textfeld 24"/>
                <p:cNvSpPr txBox="1"/>
                <p:nvPr/>
              </p:nvSpPr>
              <p:spPr>
                <a:xfrm>
                  <a:off x="755576" y="3029673"/>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4</a:t>
                  </a:r>
                  <a:endParaRPr lang="en-US" sz="1400" b="1" dirty="0">
                    <a:latin typeface="Times New Roman" panose="02020603050405020304" pitchFamily="18" charset="0"/>
                    <a:cs typeface="Times New Roman" panose="02020603050405020304" pitchFamily="18" charset="0"/>
                  </a:endParaRPr>
                </a:p>
              </p:txBody>
            </p:sp>
            <p:sp>
              <p:nvSpPr>
                <p:cNvPr id="26" name="Textfeld 25"/>
                <p:cNvSpPr txBox="1"/>
                <p:nvPr/>
              </p:nvSpPr>
              <p:spPr>
                <a:xfrm>
                  <a:off x="3564000" y="3029673"/>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7</a:t>
                  </a:r>
                  <a:endParaRPr lang="en-US" sz="1400" b="1" dirty="0">
                    <a:latin typeface="Times New Roman" panose="02020603050405020304" pitchFamily="18" charset="0"/>
                    <a:cs typeface="Times New Roman" panose="02020603050405020304" pitchFamily="18" charset="0"/>
                  </a:endParaRPr>
                </a:p>
              </p:txBody>
            </p:sp>
            <p:sp>
              <p:nvSpPr>
                <p:cNvPr id="27" name="Textfeld 26"/>
                <p:cNvSpPr txBox="1"/>
                <p:nvPr/>
              </p:nvSpPr>
              <p:spPr>
                <a:xfrm>
                  <a:off x="2160000" y="2788473"/>
                  <a:ext cx="504056" cy="523220"/>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	pI</a:t>
                  </a:r>
                  <a:endParaRPr lang="en-US" sz="1400" b="1" dirty="0">
                    <a:latin typeface="Times New Roman" panose="02020603050405020304" pitchFamily="18" charset="0"/>
                    <a:cs typeface="Times New Roman" panose="02020603050405020304" pitchFamily="18" charset="0"/>
                  </a:endParaRPr>
                </a:p>
              </p:txBody>
            </p:sp>
            <p:sp>
              <p:nvSpPr>
                <p:cNvPr id="28" name="Textfeld 27"/>
                <p:cNvSpPr txBox="1"/>
                <p:nvPr/>
              </p:nvSpPr>
              <p:spPr>
                <a:xfrm>
                  <a:off x="2844000" y="3029673"/>
                  <a:ext cx="720080"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18 cm</a:t>
                  </a:r>
                  <a:endParaRPr lang="en-US" sz="1400" b="1" dirty="0">
                    <a:latin typeface="Times New Roman" panose="02020603050405020304" pitchFamily="18" charset="0"/>
                    <a:cs typeface="Times New Roman" panose="02020603050405020304" pitchFamily="18" charset="0"/>
                  </a:endParaRPr>
                </a:p>
              </p:txBody>
            </p:sp>
          </p:grpSp>
          <p:sp>
            <p:nvSpPr>
              <p:cNvPr id="40" name="Textfeld 39"/>
              <p:cNvSpPr txBox="1"/>
              <p:nvPr/>
            </p:nvSpPr>
            <p:spPr>
              <a:xfrm>
                <a:off x="251520" y="3087256"/>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260</a:t>
                </a:r>
              </a:p>
            </p:txBody>
          </p:sp>
          <p:sp>
            <p:nvSpPr>
              <p:cNvPr id="41" name="Textfeld 40"/>
              <p:cNvSpPr txBox="1"/>
              <p:nvPr/>
            </p:nvSpPr>
            <p:spPr>
              <a:xfrm>
                <a:off x="251520" y="3330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140</a:t>
                </a:r>
              </a:p>
            </p:txBody>
          </p:sp>
          <p:sp>
            <p:nvSpPr>
              <p:cNvPr id="42" name="Textfeld 41"/>
              <p:cNvSpPr txBox="1"/>
              <p:nvPr/>
            </p:nvSpPr>
            <p:spPr>
              <a:xfrm>
                <a:off x="251520" y="3600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100</a:t>
                </a:r>
              </a:p>
            </p:txBody>
          </p:sp>
          <p:sp>
            <p:nvSpPr>
              <p:cNvPr id="43" name="Textfeld 42"/>
              <p:cNvSpPr txBox="1"/>
              <p:nvPr/>
            </p:nvSpPr>
            <p:spPr>
              <a:xfrm>
                <a:off x="323520" y="3870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70</a:t>
                </a:r>
              </a:p>
            </p:txBody>
          </p:sp>
          <p:sp>
            <p:nvSpPr>
              <p:cNvPr id="44" name="Textfeld 43"/>
              <p:cNvSpPr txBox="1"/>
              <p:nvPr/>
            </p:nvSpPr>
            <p:spPr>
              <a:xfrm>
                <a:off x="323520" y="4104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50</a:t>
                </a:r>
              </a:p>
            </p:txBody>
          </p:sp>
          <p:sp>
            <p:nvSpPr>
              <p:cNvPr id="45" name="Textfeld 44"/>
              <p:cNvSpPr txBox="1"/>
              <p:nvPr/>
            </p:nvSpPr>
            <p:spPr>
              <a:xfrm>
                <a:off x="323520" y="4464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40</a:t>
                </a:r>
              </a:p>
            </p:txBody>
          </p:sp>
          <p:sp>
            <p:nvSpPr>
              <p:cNvPr id="46" name="Textfeld 45"/>
              <p:cNvSpPr txBox="1"/>
              <p:nvPr/>
            </p:nvSpPr>
            <p:spPr>
              <a:xfrm>
                <a:off x="323520" y="4662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35</a:t>
                </a:r>
              </a:p>
            </p:txBody>
          </p:sp>
          <p:sp>
            <p:nvSpPr>
              <p:cNvPr id="47" name="Textfeld 46"/>
              <p:cNvSpPr txBox="1"/>
              <p:nvPr/>
            </p:nvSpPr>
            <p:spPr>
              <a:xfrm>
                <a:off x="323520" y="4986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25</a:t>
                </a:r>
              </a:p>
            </p:txBody>
          </p:sp>
          <p:sp>
            <p:nvSpPr>
              <p:cNvPr id="48" name="Textfeld 47"/>
              <p:cNvSpPr txBox="1"/>
              <p:nvPr/>
            </p:nvSpPr>
            <p:spPr>
              <a:xfrm>
                <a:off x="323520" y="5526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15</a:t>
                </a:r>
              </a:p>
            </p:txBody>
          </p:sp>
          <p:cxnSp>
            <p:nvCxnSpPr>
              <p:cNvPr id="49" name="Gerade Verbindung 5"/>
              <p:cNvCxnSpPr/>
              <p:nvPr/>
            </p:nvCxnSpPr>
            <p:spPr>
              <a:xfrm>
                <a:off x="612912" y="3231256"/>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6"/>
              <p:cNvCxnSpPr/>
              <p:nvPr/>
            </p:nvCxnSpPr>
            <p:spPr>
              <a:xfrm>
                <a:off x="612000" y="345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7"/>
              <p:cNvCxnSpPr/>
              <p:nvPr/>
            </p:nvCxnSpPr>
            <p:spPr>
              <a:xfrm>
                <a:off x="611520" y="3744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 Verbindung 8"/>
              <p:cNvCxnSpPr/>
              <p:nvPr/>
            </p:nvCxnSpPr>
            <p:spPr>
              <a:xfrm>
                <a:off x="612912" y="399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 Verbindung 9"/>
              <p:cNvCxnSpPr/>
              <p:nvPr/>
            </p:nvCxnSpPr>
            <p:spPr>
              <a:xfrm>
                <a:off x="622536" y="424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 Verbindung 10"/>
              <p:cNvCxnSpPr/>
              <p:nvPr/>
            </p:nvCxnSpPr>
            <p:spPr>
              <a:xfrm>
                <a:off x="612912" y="459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Gerade Verbindung 11"/>
              <p:cNvCxnSpPr/>
              <p:nvPr/>
            </p:nvCxnSpPr>
            <p:spPr>
              <a:xfrm>
                <a:off x="612912" y="478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12"/>
              <p:cNvCxnSpPr/>
              <p:nvPr/>
            </p:nvCxnSpPr>
            <p:spPr>
              <a:xfrm>
                <a:off x="612912" y="5112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 Verbindung 21"/>
              <p:cNvCxnSpPr/>
              <p:nvPr/>
            </p:nvCxnSpPr>
            <p:spPr>
              <a:xfrm>
                <a:off x="611520" y="5652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4" name="Textfeld 113"/>
            <p:cNvSpPr txBox="1"/>
            <p:nvPr/>
          </p:nvSpPr>
          <p:spPr>
            <a:xfrm>
              <a:off x="144000" y="2916000"/>
              <a:ext cx="648024"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kDa</a:t>
              </a:r>
            </a:p>
          </p:txBody>
        </p:sp>
      </p:grpSp>
      <p:grpSp>
        <p:nvGrpSpPr>
          <p:cNvPr id="119" name="Gruppieren 118"/>
          <p:cNvGrpSpPr/>
          <p:nvPr/>
        </p:nvGrpSpPr>
        <p:grpSpPr>
          <a:xfrm>
            <a:off x="4140328" y="2808015"/>
            <a:ext cx="3816048" cy="3213273"/>
            <a:chOff x="3744000" y="2582783"/>
            <a:chExt cx="3816048" cy="3213273"/>
          </a:xfrm>
        </p:grpSpPr>
        <p:grpSp>
          <p:nvGrpSpPr>
            <p:cNvPr id="36" name="Gruppieren 35"/>
            <p:cNvGrpSpPr/>
            <p:nvPr/>
          </p:nvGrpSpPr>
          <p:grpSpPr>
            <a:xfrm>
              <a:off x="4320000" y="2582783"/>
              <a:ext cx="3240048" cy="3213273"/>
              <a:chOff x="4355976" y="2807719"/>
              <a:chExt cx="3240048" cy="3213273"/>
            </a:xfrm>
          </p:grpSpPr>
          <p:pic>
            <p:nvPicPr>
              <p:cNvPr id="16" name="Grafik 15" descr="Gel 4 4th DIGE B silver-stain.tif"/>
              <p:cNvPicPr>
                <a:picLocks noChangeAspect="1"/>
              </p:cNvPicPr>
              <p:nvPr/>
            </p:nvPicPr>
            <p:blipFill>
              <a:blip r:embed="rId4" cstate="print"/>
              <a:stretch>
                <a:fillRect/>
              </a:stretch>
            </p:blipFill>
            <p:spPr>
              <a:xfrm>
                <a:off x="4427986" y="3356992"/>
                <a:ext cx="2949529" cy="2664000"/>
              </a:xfrm>
              <a:prstGeom prst="rect">
                <a:avLst/>
              </a:prstGeom>
            </p:spPr>
          </p:pic>
          <p:sp>
            <p:nvSpPr>
              <p:cNvPr id="12" name="Textfeld 11"/>
              <p:cNvSpPr txBox="1"/>
              <p:nvPr/>
            </p:nvSpPr>
            <p:spPr>
              <a:xfrm>
                <a:off x="6696000" y="3356992"/>
                <a:ext cx="648000"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Gel 4</a:t>
                </a:r>
              </a:p>
            </p:txBody>
          </p:sp>
          <p:sp>
            <p:nvSpPr>
              <p:cNvPr id="29" name="Textfeld 28"/>
              <p:cNvSpPr txBox="1"/>
              <p:nvPr/>
            </p:nvSpPr>
            <p:spPr>
              <a:xfrm>
                <a:off x="4355976" y="3048919"/>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4</a:t>
                </a:r>
                <a:endParaRPr lang="en-US" sz="1400" b="1" dirty="0">
                  <a:latin typeface="Times New Roman" panose="02020603050405020304" pitchFamily="18" charset="0"/>
                  <a:cs typeface="Times New Roman" panose="02020603050405020304" pitchFamily="18" charset="0"/>
                </a:endParaRPr>
              </a:p>
            </p:txBody>
          </p:sp>
          <p:sp>
            <p:nvSpPr>
              <p:cNvPr id="30" name="Textfeld 29"/>
              <p:cNvSpPr txBox="1"/>
              <p:nvPr/>
            </p:nvSpPr>
            <p:spPr>
              <a:xfrm>
                <a:off x="7091968" y="3048919"/>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7</a:t>
                </a:r>
                <a:endParaRPr lang="en-US" sz="1400" b="1" dirty="0">
                  <a:latin typeface="Times New Roman" panose="02020603050405020304" pitchFamily="18" charset="0"/>
                  <a:cs typeface="Times New Roman" panose="02020603050405020304" pitchFamily="18" charset="0"/>
                </a:endParaRPr>
              </a:p>
            </p:txBody>
          </p:sp>
          <p:sp>
            <p:nvSpPr>
              <p:cNvPr id="31" name="Textfeld 30"/>
              <p:cNvSpPr txBox="1"/>
              <p:nvPr/>
            </p:nvSpPr>
            <p:spPr>
              <a:xfrm>
                <a:off x="5687976" y="2807719"/>
                <a:ext cx="504056" cy="523220"/>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	pI</a:t>
                </a:r>
                <a:endParaRPr lang="en-US" sz="1400" b="1" dirty="0">
                  <a:latin typeface="Times New Roman" panose="02020603050405020304" pitchFamily="18" charset="0"/>
                  <a:cs typeface="Times New Roman" panose="02020603050405020304" pitchFamily="18" charset="0"/>
                </a:endParaRPr>
              </a:p>
            </p:txBody>
          </p:sp>
          <p:sp>
            <p:nvSpPr>
              <p:cNvPr id="32" name="Textfeld 31"/>
              <p:cNvSpPr txBox="1"/>
              <p:nvPr/>
            </p:nvSpPr>
            <p:spPr>
              <a:xfrm>
                <a:off x="6336256" y="3048919"/>
                <a:ext cx="720080"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18 cm</a:t>
                </a:r>
                <a:endParaRPr lang="en-US" sz="1400" b="1" dirty="0">
                  <a:latin typeface="Times New Roman" panose="02020603050405020304" pitchFamily="18" charset="0"/>
                  <a:cs typeface="Times New Roman" panose="02020603050405020304" pitchFamily="18" charset="0"/>
                </a:endParaRPr>
              </a:p>
            </p:txBody>
          </p:sp>
        </p:grpSp>
        <p:sp>
          <p:nvSpPr>
            <p:cNvPr id="76" name="Textfeld 75"/>
            <p:cNvSpPr txBox="1"/>
            <p:nvPr/>
          </p:nvSpPr>
          <p:spPr>
            <a:xfrm>
              <a:off x="3826329" y="3087256"/>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260</a:t>
              </a:r>
            </a:p>
          </p:txBody>
        </p:sp>
        <p:sp>
          <p:nvSpPr>
            <p:cNvPr id="77" name="Textfeld 76"/>
            <p:cNvSpPr txBox="1"/>
            <p:nvPr/>
          </p:nvSpPr>
          <p:spPr>
            <a:xfrm>
              <a:off x="3826329" y="3366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140</a:t>
              </a:r>
            </a:p>
          </p:txBody>
        </p:sp>
        <p:sp>
          <p:nvSpPr>
            <p:cNvPr id="78" name="Textfeld 77"/>
            <p:cNvSpPr txBox="1"/>
            <p:nvPr/>
          </p:nvSpPr>
          <p:spPr>
            <a:xfrm>
              <a:off x="3826329" y="3564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100</a:t>
              </a:r>
            </a:p>
          </p:txBody>
        </p:sp>
        <p:sp>
          <p:nvSpPr>
            <p:cNvPr id="79" name="Textfeld 78"/>
            <p:cNvSpPr txBox="1"/>
            <p:nvPr/>
          </p:nvSpPr>
          <p:spPr>
            <a:xfrm>
              <a:off x="3898329" y="3870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70</a:t>
              </a:r>
            </a:p>
          </p:txBody>
        </p:sp>
        <p:sp>
          <p:nvSpPr>
            <p:cNvPr id="80" name="Textfeld 79"/>
            <p:cNvSpPr txBox="1"/>
            <p:nvPr/>
          </p:nvSpPr>
          <p:spPr>
            <a:xfrm>
              <a:off x="3898329" y="4104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50</a:t>
              </a:r>
            </a:p>
          </p:txBody>
        </p:sp>
        <p:sp>
          <p:nvSpPr>
            <p:cNvPr id="81" name="Textfeld 80"/>
            <p:cNvSpPr txBox="1"/>
            <p:nvPr/>
          </p:nvSpPr>
          <p:spPr>
            <a:xfrm>
              <a:off x="3898329" y="4446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40</a:t>
              </a:r>
            </a:p>
          </p:txBody>
        </p:sp>
        <p:sp>
          <p:nvSpPr>
            <p:cNvPr id="82" name="Textfeld 81"/>
            <p:cNvSpPr txBox="1"/>
            <p:nvPr/>
          </p:nvSpPr>
          <p:spPr>
            <a:xfrm>
              <a:off x="3898329" y="4626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35</a:t>
              </a:r>
            </a:p>
          </p:txBody>
        </p:sp>
        <p:sp>
          <p:nvSpPr>
            <p:cNvPr id="83" name="Textfeld 82"/>
            <p:cNvSpPr txBox="1"/>
            <p:nvPr/>
          </p:nvSpPr>
          <p:spPr>
            <a:xfrm>
              <a:off x="3898329" y="4914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25</a:t>
              </a:r>
            </a:p>
          </p:txBody>
        </p:sp>
        <p:sp>
          <p:nvSpPr>
            <p:cNvPr id="84" name="Textfeld 83"/>
            <p:cNvSpPr txBox="1"/>
            <p:nvPr/>
          </p:nvSpPr>
          <p:spPr>
            <a:xfrm>
              <a:off x="3898329" y="5490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15</a:t>
              </a:r>
            </a:p>
          </p:txBody>
        </p:sp>
        <p:cxnSp>
          <p:nvCxnSpPr>
            <p:cNvPr id="85" name="Gerade Verbindung 5"/>
            <p:cNvCxnSpPr/>
            <p:nvPr/>
          </p:nvCxnSpPr>
          <p:spPr>
            <a:xfrm>
              <a:off x="4187721" y="3231256"/>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Gerade Verbindung 6"/>
            <p:cNvCxnSpPr/>
            <p:nvPr/>
          </p:nvCxnSpPr>
          <p:spPr>
            <a:xfrm>
              <a:off x="4176000" y="3492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Gerade Verbindung 7"/>
            <p:cNvCxnSpPr/>
            <p:nvPr/>
          </p:nvCxnSpPr>
          <p:spPr>
            <a:xfrm>
              <a:off x="4186329" y="370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Gerade Verbindung 8"/>
            <p:cNvCxnSpPr/>
            <p:nvPr/>
          </p:nvCxnSpPr>
          <p:spPr>
            <a:xfrm>
              <a:off x="4187721" y="399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Gerade Verbindung 9"/>
            <p:cNvCxnSpPr/>
            <p:nvPr/>
          </p:nvCxnSpPr>
          <p:spPr>
            <a:xfrm>
              <a:off x="4197345" y="423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Gerade Verbindung 10"/>
            <p:cNvCxnSpPr/>
            <p:nvPr/>
          </p:nvCxnSpPr>
          <p:spPr>
            <a:xfrm>
              <a:off x="4187721" y="4572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Gerade Verbindung 11"/>
            <p:cNvCxnSpPr/>
            <p:nvPr/>
          </p:nvCxnSpPr>
          <p:spPr>
            <a:xfrm>
              <a:off x="4187721" y="4752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Gerade Verbindung 12"/>
            <p:cNvCxnSpPr/>
            <p:nvPr/>
          </p:nvCxnSpPr>
          <p:spPr>
            <a:xfrm>
              <a:off x="4187721" y="504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Gerade Verbindung 21"/>
            <p:cNvCxnSpPr/>
            <p:nvPr/>
          </p:nvCxnSpPr>
          <p:spPr>
            <a:xfrm>
              <a:off x="4186329" y="561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5" name="Textfeld 114"/>
            <p:cNvSpPr txBox="1"/>
            <p:nvPr/>
          </p:nvSpPr>
          <p:spPr>
            <a:xfrm>
              <a:off x="3744000" y="2916000"/>
              <a:ext cx="648024"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kDa</a:t>
              </a:r>
            </a:p>
          </p:txBody>
        </p:sp>
      </p:grpSp>
      <p:grpSp>
        <p:nvGrpSpPr>
          <p:cNvPr id="3" name="Group 2">
            <a:extLst>
              <a:ext uri="{FF2B5EF4-FFF2-40B4-BE49-F238E27FC236}">
                <a16:creationId xmlns:a16="http://schemas.microsoft.com/office/drawing/2014/main" id="{00958248-D1B6-4478-B7B3-CA78A5345ECF}"/>
              </a:ext>
            </a:extLst>
          </p:cNvPr>
          <p:cNvGrpSpPr/>
          <p:nvPr/>
        </p:nvGrpSpPr>
        <p:grpSpPr>
          <a:xfrm>
            <a:off x="4067944" y="-137113"/>
            <a:ext cx="3816424" cy="3206073"/>
            <a:chOff x="3672000" y="-298463"/>
            <a:chExt cx="3816424" cy="3206073"/>
          </a:xfrm>
        </p:grpSpPr>
        <p:grpSp>
          <p:nvGrpSpPr>
            <p:cNvPr id="113" name="Gruppieren 112"/>
            <p:cNvGrpSpPr/>
            <p:nvPr/>
          </p:nvGrpSpPr>
          <p:grpSpPr>
            <a:xfrm>
              <a:off x="3780000" y="-298463"/>
              <a:ext cx="3708424" cy="3206073"/>
              <a:chOff x="3780000" y="-298463"/>
              <a:chExt cx="3708424" cy="3206073"/>
            </a:xfrm>
          </p:grpSpPr>
          <p:grpSp>
            <p:nvGrpSpPr>
              <p:cNvPr id="34" name="Gruppieren 33"/>
              <p:cNvGrpSpPr/>
              <p:nvPr/>
            </p:nvGrpSpPr>
            <p:grpSpPr>
              <a:xfrm>
                <a:off x="4284000" y="-298463"/>
                <a:ext cx="3204424" cy="3178519"/>
                <a:chOff x="4284000" y="-253871"/>
                <a:chExt cx="3204424" cy="3178519"/>
              </a:xfrm>
            </p:grpSpPr>
            <p:pic>
              <p:nvPicPr>
                <p:cNvPr id="14" name="Grafik 13" descr="Gel 2 4th DIGE B silver-stain.tif"/>
                <p:cNvPicPr>
                  <a:picLocks noChangeAspect="1"/>
                </p:cNvPicPr>
                <p:nvPr/>
              </p:nvPicPr>
              <p:blipFill>
                <a:blip r:embed="rId5" cstate="print"/>
                <a:stretch>
                  <a:fillRect/>
                </a:stretch>
              </p:blipFill>
              <p:spPr>
                <a:xfrm>
                  <a:off x="4355978" y="260648"/>
                  <a:ext cx="2948345" cy="2664000"/>
                </a:xfrm>
                <a:prstGeom prst="rect">
                  <a:avLst/>
                </a:prstGeom>
              </p:spPr>
            </p:pic>
            <p:sp>
              <p:nvSpPr>
                <p:cNvPr id="8" name="Textfeld 7"/>
                <p:cNvSpPr txBox="1"/>
                <p:nvPr/>
              </p:nvSpPr>
              <p:spPr>
                <a:xfrm>
                  <a:off x="6624000" y="288000"/>
                  <a:ext cx="648000"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Gel 2</a:t>
                  </a:r>
                </a:p>
              </p:txBody>
            </p:sp>
            <p:sp>
              <p:nvSpPr>
                <p:cNvPr id="21" name="Textfeld 20"/>
                <p:cNvSpPr txBox="1"/>
                <p:nvPr/>
              </p:nvSpPr>
              <p:spPr>
                <a:xfrm>
                  <a:off x="4284000" y="-19871"/>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4</a:t>
                  </a:r>
                  <a:endParaRPr lang="en-US" sz="1400" b="1" dirty="0">
                    <a:latin typeface="Times New Roman" panose="02020603050405020304" pitchFamily="18" charset="0"/>
                    <a:cs typeface="Times New Roman" panose="02020603050405020304" pitchFamily="18" charset="0"/>
                  </a:endParaRPr>
                </a:p>
              </p:txBody>
            </p:sp>
            <p:sp>
              <p:nvSpPr>
                <p:cNvPr id="22" name="Textfeld 21"/>
                <p:cNvSpPr txBox="1"/>
                <p:nvPr/>
              </p:nvSpPr>
              <p:spPr>
                <a:xfrm>
                  <a:off x="6984368" y="-19871"/>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7</a:t>
                  </a:r>
                  <a:endParaRPr lang="en-US" sz="1400" b="1" dirty="0">
                    <a:latin typeface="Times New Roman" panose="02020603050405020304" pitchFamily="18" charset="0"/>
                    <a:cs typeface="Times New Roman" panose="02020603050405020304" pitchFamily="18" charset="0"/>
                  </a:endParaRPr>
                </a:p>
              </p:txBody>
            </p:sp>
            <p:sp>
              <p:nvSpPr>
                <p:cNvPr id="23" name="Textfeld 22"/>
                <p:cNvSpPr txBox="1"/>
                <p:nvPr/>
              </p:nvSpPr>
              <p:spPr>
                <a:xfrm>
                  <a:off x="5652000" y="-253871"/>
                  <a:ext cx="504056" cy="523220"/>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	pI</a:t>
                  </a:r>
                  <a:endParaRPr lang="en-US" sz="1400" b="1" dirty="0">
                    <a:latin typeface="Times New Roman" panose="02020603050405020304" pitchFamily="18" charset="0"/>
                    <a:cs typeface="Times New Roman" panose="02020603050405020304" pitchFamily="18" charset="0"/>
                  </a:endParaRPr>
                </a:p>
              </p:txBody>
            </p:sp>
            <p:sp>
              <p:nvSpPr>
                <p:cNvPr id="24" name="Textfeld 23"/>
                <p:cNvSpPr txBox="1"/>
                <p:nvPr/>
              </p:nvSpPr>
              <p:spPr>
                <a:xfrm>
                  <a:off x="6336000" y="-19871"/>
                  <a:ext cx="720080"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18 cm</a:t>
                  </a:r>
                  <a:endParaRPr lang="en-US" sz="1400" b="1" dirty="0">
                    <a:latin typeface="Times New Roman" panose="02020603050405020304" pitchFamily="18" charset="0"/>
                    <a:cs typeface="Times New Roman" panose="02020603050405020304" pitchFamily="18" charset="0"/>
                  </a:endParaRPr>
                </a:p>
              </p:txBody>
            </p:sp>
          </p:grpSp>
          <p:sp>
            <p:nvSpPr>
              <p:cNvPr id="94" name="Textfeld 93"/>
              <p:cNvSpPr txBox="1"/>
              <p:nvPr/>
            </p:nvSpPr>
            <p:spPr>
              <a:xfrm>
                <a:off x="3780000" y="180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260</a:t>
                </a:r>
              </a:p>
            </p:txBody>
          </p:sp>
          <p:sp>
            <p:nvSpPr>
              <p:cNvPr id="95" name="Textfeld 94"/>
              <p:cNvSpPr txBox="1"/>
              <p:nvPr/>
            </p:nvSpPr>
            <p:spPr>
              <a:xfrm>
                <a:off x="3780000" y="450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140</a:t>
                </a:r>
              </a:p>
            </p:txBody>
          </p:sp>
          <p:sp>
            <p:nvSpPr>
              <p:cNvPr id="96" name="Textfeld 95"/>
              <p:cNvSpPr txBox="1"/>
              <p:nvPr/>
            </p:nvSpPr>
            <p:spPr>
              <a:xfrm>
                <a:off x="3780000" y="720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100</a:t>
                </a:r>
              </a:p>
            </p:txBody>
          </p:sp>
          <p:sp>
            <p:nvSpPr>
              <p:cNvPr id="97" name="Textfeld 96"/>
              <p:cNvSpPr txBox="1"/>
              <p:nvPr/>
            </p:nvSpPr>
            <p:spPr>
              <a:xfrm>
                <a:off x="3852000" y="972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70</a:t>
                </a:r>
              </a:p>
            </p:txBody>
          </p:sp>
          <p:sp>
            <p:nvSpPr>
              <p:cNvPr id="98" name="Textfeld 97"/>
              <p:cNvSpPr txBox="1"/>
              <p:nvPr/>
            </p:nvSpPr>
            <p:spPr>
              <a:xfrm>
                <a:off x="3852000" y="1260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50</a:t>
                </a:r>
              </a:p>
            </p:txBody>
          </p:sp>
          <p:sp>
            <p:nvSpPr>
              <p:cNvPr id="99" name="Textfeld 98"/>
              <p:cNvSpPr txBox="1"/>
              <p:nvPr/>
            </p:nvSpPr>
            <p:spPr>
              <a:xfrm>
                <a:off x="3852000" y="1602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40</a:t>
                </a:r>
              </a:p>
            </p:txBody>
          </p:sp>
          <p:sp>
            <p:nvSpPr>
              <p:cNvPr id="100" name="Textfeld 99"/>
              <p:cNvSpPr txBox="1"/>
              <p:nvPr/>
            </p:nvSpPr>
            <p:spPr>
              <a:xfrm>
                <a:off x="3852000" y="1800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35</a:t>
                </a:r>
              </a:p>
            </p:txBody>
          </p:sp>
          <p:sp>
            <p:nvSpPr>
              <p:cNvPr id="101" name="Textfeld 100"/>
              <p:cNvSpPr txBox="1"/>
              <p:nvPr/>
            </p:nvSpPr>
            <p:spPr>
              <a:xfrm>
                <a:off x="3852000" y="2088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25</a:t>
                </a:r>
              </a:p>
            </p:txBody>
          </p:sp>
          <p:sp>
            <p:nvSpPr>
              <p:cNvPr id="102" name="Textfeld 101"/>
              <p:cNvSpPr txBox="1"/>
              <p:nvPr/>
            </p:nvSpPr>
            <p:spPr>
              <a:xfrm>
                <a:off x="3852000" y="2646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15</a:t>
                </a:r>
              </a:p>
            </p:txBody>
          </p:sp>
          <p:cxnSp>
            <p:nvCxnSpPr>
              <p:cNvPr id="103" name="Gerade Verbindung 5"/>
              <p:cNvCxnSpPr/>
              <p:nvPr/>
            </p:nvCxnSpPr>
            <p:spPr>
              <a:xfrm>
                <a:off x="4140000" y="324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Gerade Verbindung 6"/>
              <p:cNvCxnSpPr/>
              <p:nvPr/>
            </p:nvCxnSpPr>
            <p:spPr>
              <a:xfrm>
                <a:off x="4140000" y="57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Gerade Verbindung 7"/>
              <p:cNvCxnSpPr/>
              <p:nvPr/>
            </p:nvCxnSpPr>
            <p:spPr>
              <a:xfrm>
                <a:off x="4140000" y="864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Gerade Verbindung 8"/>
              <p:cNvCxnSpPr/>
              <p:nvPr/>
            </p:nvCxnSpPr>
            <p:spPr>
              <a:xfrm>
                <a:off x="4140000" y="111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Gerade Verbindung 9"/>
              <p:cNvCxnSpPr/>
              <p:nvPr/>
            </p:nvCxnSpPr>
            <p:spPr>
              <a:xfrm>
                <a:off x="4140000" y="1404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Gerade Verbindung 10"/>
              <p:cNvCxnSpPr/>
              <p:nvPr/>
            </p:nvCxnSpPr>
            <p:spPr>
              <a:xfrm>
                <a:off x="4140000" y="172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Gerade Verbindung 11"/>
              <p:cNvCxnSpPr/>
              <p:nvPr/>
            </p:nvCxnSpPr>
            <p:spPr>
              <a:xfrm>
                <a:off x="4140000" y="1908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Gerade Verbindung 12"/>
              <p:cNvCxnSpPr/>
              <p:nvPr/>
            </p:nvCxnSpPr>
            <p:spPr>
              <a:xfrm>
                <a:off x="4140000" y="2232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Gerade Verbindung 21"/>
              <p:cNvCxnSpPr/>
              <p:nvPr/>
            </p:nvCxnSpPr>
            <p:spPr>
              <a:xfrm>
                <a:off x="4140000" y="2772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6" name="Textfeld 115"/>
            <p:cNvSpPr txBox="1"/>
            <p:nvPr/>
          </p:nvSpPr>
          <p:spPr>
            <a:xfrm>
              <a:off x="3672000" y="36000"/>
              <a:ext cx="648024"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kDa</a:t>
              </a:r>
            </a:p>
          </p:txBody>
        </p:sp>
      </p:grpSp>
      <p:grpSp>
        <p:nvGrpSpPr>
          <p:cNvPr id="118" name="Gruppieren 117"/>
          <p:cNvGrpSpPr/>
          <p:nvPr/>
        </p:nvGrpSpPr>
        <p:grpSpPr>
          <a:xfrm>
            <a:off x="215896" y="-209121"/>
            <a:ext cx="3780040" cy="3206073"/>
            <a:chOff x="144000" y="-317425"/>
            <a:chExt cx="3780040" cy="3206073"/>
          </a:xfrm>
        </p:grpSpPr>
        <p:grpSp>
          <p:nvGrpSpPr>
            <p:cNvPr id="33" name="Gruppieren 32"/>
            <p:cNvGrpSpPr/>
            <p:nvPr/>
          </p:nvGrpSpPr>
          <p:grpSpPr>
            <a:xfrm>
              <a:off x="756000" y="-317425"/>
              <a:ext cx="3168040" cy="3206073"/>
              <a:chOff x="756000" y="-281425"/>
              <a:chExt cx="3168040" cy="3206073"/>
            </a:xfrm>
          </p:grpSpPr>
          <p:pic>
            <p:nvPicPr>
              <p:cNvPr id="13" name="Grafik 12" descr="Gel 1 4th DIGE B silver-stain.tif"/>
              <p:cNvPicPr>
                <a:picLocks noChangeAspect="1"/>
              </p:cNvPicPr>
              <p:nvPr/>
            </p:nvPicPr>
            <p:blipFill>
              <a:blip r:embed="rId6" cstate="print"/>
              <a:stretch>
                <a:fillRect/>
              </a:stretch>
            </p:blipFill>
            <p:spPr>
              <a:xfrm>
                <a:off x="827587" y="260648"/>
                <a:ext cx="2950565" cy="2664000"/>
              </a:xfrm>
              <a:prstGeom prst="rect">
                <a:avLst/>
              </a:prstGeom>
            </p:spPr>
          </p:pic>
          <p:sp>
            <p:nvSpPr>
              <p:cNvPr id="6" name="Textfeld 5"/>
              <p:cNvSpPr txBox="1"/>
              <p:nvPr/>
            </p:nvSpPr>
            <p:spPr>
              <a:xfrm>
                <a:off x="3132000" y="288000"/>
                <a:ext cx="648000"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Gel 1</a:t>
                </a:r>
              </a:p>
            </p:txBody>
          </p:sp>
          <p:sp>
            <p:nvSpPr>
              <p:cNvPr id="17" name="Textfeld 16"/>
              <p:cNvSpPr txBox="1"/>
              <p:nvPr/>
            </p:nvSpPr>
            <p:spPr>
              <a:xfrm>
                <a:off x="756000" y="-47425"/>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4</a:t>
                </a:r>
                <a:endParaRPr lang="en-US" sz="1400" b="1" dirty="0">
                  <a:latin typeface="Times New Roman" panose="02020603050405020304" pitchFamily="18" charset="0"/>
                  <a:cs typeface="Times New Roman" panose="02020603050405020304" pitchFamily="18" charset="0"/>
                </a:endParaRPr>
              </a:p>
            </p:txBody>
          </p:sp>
          <p:sp>
            <p:nvSpPr>
              <p:cNvPr id="18" name="Textfeld 17"/>
              <p:cNvSpPr txBox="1"/>
              <p:nvPr/>
            </p:nvSpPr>
            <p:spPr>
              <a:xfrm>
                <a:off x="3419984" y="-47425"/>
                <a:ext cx="504056"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7</a:t>
                </a:r>
                <a:endParaRPr lang="en-US" sz="1400" b="1" dirty="0">
                  <a:latin typeface="Times New Roman" panose="02020603050405020304" pitchFamily="18" charset="0"/>
                  <a:cs typeface="Times New Roman" panose="02020603050405020304" pitchFamily="18" charset="0"/>
                </a:endParaRPr>
              </a:p>
            </p:txBody>
          </p:sp>
          <p:sp>
            <p:nvSpPr>
              <p:cNvPr id="19" name="Textfeld 18"/>
              <p:cNvSpPr txBox="1"/>
              <p:nvPr/>
            </p:nvSpPr>
            <p:spPr>
              <a:xfrm>
                <a:off x="2052000" y="-281425"/>
                <a:ext cx="504056" cy="523220"/>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	pI</a:t>
                </a:r>
                <a:endParaRPr lang="en-US" sz="1400" b="1" dirty="0">
                  <a:latin typeface="Times New Roman" panose="02020603050405020304" pitchFamily="18" charset="0"/>
                  <a:cs typeface="Times New Roman" panose="02020603050405020304" pitchFamily="18" charset="0"/>
                </a:endParaRPr>
              </a:p>
            </p:txBody>
          </p:sp>
          <p:sp>
            <p:nvSpPr>
              <p:cNvPr id="20" name="Textfeld 19"/>
              <p:cNvSpPr txBox="1"/>
              <p:nvPr/>
            </p:nvSpPr>
            <p:spPr>
              <a:xfrm>
                <a:off x="2844000" y="-47425"/>
                <a:ext cx="720080" cy="307777"/>
              </a:xfrm>
              <a:prstGeom prst="rect">
                <a:avLst/>
              </a:prstGeom>
              <a:noFill/>
            </p:spPr>
            <p:txBody>
              <a:bodyPr wrap="square" rtlCol="0">
                <a:spAutoFit/>
              </a:bodyPr>
              <a:lstStyle/>
              <a:p>
                <a:r>
                  <a:rPr lang="de-AT" sz="1400" b="1" dirty="0">
                    <a:latin typeface="Times New Roman" panose="02020603050405020304" pitchFamily="18" charset="0"/>
                    <a:cs typeface="Times New Roman" panose="02020603050405020304" pitchFamily="18" charset="0"/>
                  </a:rPr>
                  <a:t>18 cm</a:t>
                </a:r>
                <a:endParaRPr lang="en-US" sz="1400" b="1" dirty="0">
                  <a:latin typeface="Times New Roman" panose="02020603050405020304" pitchFamily="18" charset="0"/>
                  <a:cs typeface="Times New Roman" panose="02020603050405020304" pitchFamily="18" charset="0"/>
                </a:endParaRPr>
              </a:p>
            </p:txBody>
          </p:sp>
        </p:grpSp>
        <p:sp>
          <p:nvSpPr>
            <p:cNvPr id="58" name="Textfeld 57"/>
            <p:cNvSpPr txBox="1"/>
            <p:nvPr/>
          </p:nvSpPr>
          <p:spPr>
            <a:xfrm>
              <a:off x="251520" y="180000"/>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260</a:t>
              </a:r>
            </a:p>
          </p:txBody>
        </p:sp>
        <p:sp>
          <p:nvSpPr>
            <p:cNvPr id="59" name="Textfeld 58"/>
            <p:cNvSpPr txBox="1"/>
            <p:nvPr/>
          </p:nvSpPr>
          <p:spPr>
            <a:xfrm>
              <a:off x="251520" y="440928"/>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140</a:t>
              </a:r>
            </a:p>
          </p:txBody>
        </p:sp>
        <p:sp>
          <p:nvSpPr>
            <p:cNvPr id="60" name="Textfeld 59"/>
            <p:cNvSpPr txBox="1"/>
            <p:nvPr/>
          </p:nvSpPr>
          <p:spPr>
            <a:xfrm>
              <a:off x="251520" y="692928"/>
              <a:ext cx="432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100</a:t>
              </a:r>
            </a:p>
          </p:txBody>
        </p:sp>
        <p:sp>
          <p:nvSpPr>
            <p:cNvPr id="61" name="Textfeld 60"/>
            <p:cNvSpPr txBox="1"/>
            <p:nvPr/>
          </p:nvSpPr>
          <p:spPr>
            <a:xfrm>
              <a:off x="323520" y="926928"/>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70</a:t>
              </a:r>
            </a:p>
          </p:txBody>
        </p:sp>
        <p:sp>
          <p:nvSpPr>
            <p:cNvPr id="62" name="Textfeld 61"/>
            <p:cNvSpPr txBox="1"/>
            <p:nvPr/>
          </p:nvSpPr>
          <p:spPr>
            <a:xfrm>
              <a:off x="323520" y="1152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50</a:t>
              </a:r>
            </a:p>
          </p:txBody>
        </p:sp>
        <p:sp>
          <p:nvSpPr>
            <p:cNvPr id="63" name="Textfeld 62"/>
            <p:cNvSpPr txBox="1"/>
            <p:nvPr/>
          </p:nvSpPr>
          <p:spPr>
            <a:xfrm>
              <a:off x="323520" y="1476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40</a:t>
              </a:r>
            </a:p>
          </p:txBody>
        </p:sp>
        <p:sp>
          <p:nvSpPr>
            <p:cNvPr id="64" name="Textfeld 63"/>
            <p:cNvSpPr txBox="1"/>
            <p:nvPr/>
          </p:nvSpPr>
          <p:spPr>
            <a:xfrm>
              <a:off x="323520" y="1674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35</a:t>
              </a:r>
            </a:p>
          </p:txBody>
        </p:sp>
        <p:sp>
          <p:nvSpPr>
            <p:cNvPr id="65" name="Textfeld 64"/>
            <p:cNvSpPr txBox="1"/>
            <p:nvPr/>
          </p:nvSpPr>
          <p:spPr>
            <a:xfrm>
              <a:off x="323520" y="2034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25</a:t>
              </a:r>
            </a:p>
          </p:txBody>
        </p:sp>
        <p:sp>
          <p:nvSpPr>
            <p:cNvPr id="66" name="Textfeld 65"/>
            <p:cNvSpPr txBox="1"/>
            <p:nvPr/>
          </p:nvSpPr>
          <p:spPr>
            <a:xfrm>
              <a:off x="323520" y="2538000"/>
              <a:ext cx="360000"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15</a:t>
              </a:r>
            </a:p>
          </p:txBody>
        </p:sp>
        <p:cxnSp>
          <p:nvCxnSpPr>
            <p:cNvPr id="67" name="Gerade Verbindung 5"/>
            <p:cNvCxnSpPr/>
            <p:nvPr/>
          </p:nvCxnSpPr>
          <p:spPr>
            <a:xfrm>
              <a:off x="612912" y="324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Gerade Verbindung 6"/>
            <p:cNvCxnSpPr/>
            <p:nvPr/>
          </p:nvCxnSpPr>
          <p:spPr>
            <a:xfrm>
              <a:off x="612912" y="566928"/>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Gerade Verbindung 7"/>
            <p:cNvCxnSpPr/>
            <p:nvPr/>
          </p:nvCxnSpPr>
          <p:spPr>
            <a:xfrm>
              <a:off x="611520" y="818928"/>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Gerade Verbindung 8"/>
            <p:cNvCxnSpPr/>
            <p:nvPr/>
          </p:nvCxnSpPr>
          <p:spPr>
            <a:xfrm>
              <a:off x="612912" y="1070928"/>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Gerade Verbindung 9"/>
            <p:cNvCxnSpPr/>
            <p:nvPr/>
          </p:nvCxnSpPr>
          <p:spPr>
            <a:xfrm>
              <a:off x="622536" y="1296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Gerade Verbindung 10"/>
            <p:cNvCxnSpPr/>
            <p:nvPr/>
          </p:nvCxnSpPr>
          <p:spPr>
            <a:xfrm>
              <a:off x="612912" y="162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Gerade Verbindung 11"/>
            <p:cNvCxnSpPr/>
            <p:nvPr/>
          </p:nvCxnSpPr>
          <p:spPr>
            <a:xfrm>
              <a:off x="612912" y="180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Gerade Verbindung 12"/>
            <p:cNvCxnSpPr/>
            <p:nvPr/>
          </p:nvCxnSpPr>
          <p:spPr>
            <a:xfrm>
              <a:off x="612912" y="2160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Gerade Verbindung 21"/>
            <p:cNvCxnSpPr/>
            <p:nvPr/>
          </p:nvCxnSpPr>
          <p:spPr>
            <a:xfrm>
              <a:off x="611520" y="2664000"/>
              <a:ext cx="1586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7" name="Textfeld 116"/>
            <p:cNvSpPr txBox="1"/>
            <p:nvPr/>
          </p:nvSpPr>
          <p:spPr>
            <a:xfrm>
              <a:off x="144000" y="36000"/>
              <a:ext cx="648024" cy="261610"/>
            </a:xfrm>
            <a:prstGeom prst="rect">
              <a:avLst/>
            </a:prstGeom>
            <a:noFill/>
          </p:spPr>
          <p:txBody>
            <a:bodyPr wrap="square" rtlCol="0">
              <a:spAutoFit/>
            </a:bodyPr>
            <a:lstStyle/>
            <a:p>
              <a:pPr algn="ctr"/>
              <a:r>
                <a:rPr lang="en-US" sz="1100" dirty="0">
                  <a:latin typeface="Times New Roman" panose="02020603050405020304" pitchFamily="18" charset="0"/>
                  <a:cs typeface="Times New Roman" panose="02020603050405020304" pitchFamily="18" charset="0"/>
                </a:rPr>
                <a:t>kDa</a:t>
              </a:r>
            </a:p>
          </p:txBody>
        </p:sp>
      </p:grpSp>
      <p:sp>
        <p:nvSpPr>
          <p:cNvPr id="121" name="Rectangle 1">
            <a:extLst>
              <a:ext uri="{FF2B5EF4-FFF2-40B4-BE49-F238E27FC236}">
                <a16:creationId xmlns:a16="http://schemas.microsoft.com/office/drawing/2014/main" id="{C925BD55-9D94-4A86-82F8-7EE2EC202935}"/>
              </a:ext>
            </a:extLst>
          </p:cNvPr>
          <p:cNvSpPr>
            <a:spLocks noChangeArrowheads="1"/>
          </p:cNvSpPr>
          <p:nvPr/>
        </p:nvSpPr>
        <p:spPr bwMode="auto">
          <a:xfrm>
            <a:off x="0" y="6573600"/>
            <a:ext cx="7895828"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spcBef>
                <a:spcPct val="0"/>
              </a:spcBef>
              <a:spcAft>
                <a:spcPct val="0"/>
              </a:spcAft>
            </a:pPr>
            <a:r>
              <a:rPr kumimoji="0" lang="en-US" sz="1200" b="1" i="0" u="none" strike="noStrike" cap="none" normalizeH="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FIGURE S4</a:t>
            </a:r>
            <a:r>
              <a:rPr kumimoji="0" lang="en-US" sz="1200" b="1" i="0" u="none" strike="noStrike" cap="none" normalizeH="0">
                <a:ln>
                  <a:noFill/>
                </a:ln>
                <a:solidFill>
                  <a:srgbClr val="000000"/>
                </a:solidFill>
                <a:effectLst/>
                <a:latin typeface="Adobe Devanagari" panose="02040503050201020203" pitchFamily="18" charset="0"/>
                <a:ea typeface="Times New Roman" panose="02020603050405020304" pitchFamily="18" charset="0"/>
                <a:cs typeface="Adobe Devanagari" panose="02040503050201020203" pitchFamily="18" charset="0"/>
              </a:rPr>
              <a:t>| </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 legend was inserted in the </a:t>
            </a: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powerpoint</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notes section.</a:t>
            </a:r>
            <a:r>
              <a:rPr kumimoji="0" lang="en-US" sz="1200" b="1" i="0" u="none" strike="noStrike" cap="none" normalizeH="0" dirty="0">
                <a:ln>
                  <a:noFill/>
                </a:ln>
                <a:solidFill>
                  <a:srgbClr val="000000"/>
                </a:solidFill>
                <a:effectLst/>
                <a:latin typeface="Adobe Devanagari" panose="02040503050201020203" pitchFamily="18" charset="0"/>
                <a:ea typeface="Times New Roman" panose="02020603050405020304" pitchFamily="18" charset="0"/>
                <a:cs typeface="Adobe Devanagari" panose="02040503050201020203" pitchFamily="18" charset="0"/>
              </a:rPr>
              <a:t> </a:t>
            </a:r>
            <a:endParaRPr kumimoji="0" lang="en-US" sz="12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cxnSp>
        <p:nvCxnSpPr>
          <p:cNvPr id="120" name="Straight Arrow Connector 119">
            <a:extLst>
              <a:ext uri="{FF2B5EF4-FFF2-40B4-BE49-F238E27FC236}">
                <a16:creationId xmlns:a16="http://schemas.microsoft.com/office/drawing/2014/main" id="{1DC59B1D-ADB4-4DCF-A6AD-47469F279D75}"/>
              </a:ext>
            </a:extLst>
          </p:cNvPr>
          <p:cNvCxnSpPr>
            <a:cxnSpLocks/>
          </p:cNvCxnSpPr>
          <p:nvPr/>
        </p:nvCxnSpPr>
        <p:spPr>
          <a:xfrm>
            <a:off x="4788024" y="3309320"/>
            <a:ext cx="2952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AFC42D31-9173-45B1-8714-C4BB9D4AEF75}"/>
              </a:ext>
            </a:extLst>
          </p:cNvPr>
          <p:cNvCxnSpPr/>
          <p:nvPr/>
        </p:nvCxnSpPr>
        <p:spPr>
          <a:xfrm>
            <a:off x="4283968" y="3363320"/>
            <a:ext cx="0" cy="262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1DC59B1D-ADB4-4DCF-A6AD-47469F279D75}"/>
              </a:ext>
            </a:extLst>
          </p:cNvPr>
          <p:cNvCxnSpPr>
            <a:cxnSpLocks/>
          </p:cNvCxnSpPr>
          <p:nvPr/>
        </p:nvCxnSpPr>
        <p:spPr>
          <a:xfrm>
            <a:off x="4752000" y="342000"/>
            <a:ext cx="2916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AFC42D31-9173-45B1-8714-C4BB9D4AEF75}"/>
              </a:ext>
            </a:extLst>
          </p:cNvPr>
          <p:cNvCxnSpPr/>
          <p:nvPr/>
        </p:nvCxnSpPr>
        <p:spPr>
          <a:xfrm>
            <a:off x="4248228" y="388484"/>
            <a:ext cx="0" cy="2664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1DC59B1D-ADB4-4DCF-A6AD-47469F279D75}"/>
              </a:ext>
            </a:extLst>
          </p:cNvPr>
          <p:cNvCxnSpPr>
            <a:cxnSpLocks/>
          </p:cNvCxnSpPr>
          <p:nvPr/>
        </p:nvCxnSpPr>
        <p:spPr>
          <a:xfrm>
            <a:off x="900000" y="288000"/>
            <a:ext cx="2952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AFC42D31-9173-45B1-8714-C4BB9D4AEF75}"/>
              </a:ext>
            </a:extLst>
          </p:cNvPr>
          <p:cNvCxnSpPr/>
          <p:nvPr/>
        </p:nvCxnSpPr>
        <p:spPr>
          <a:xfrm>
            <a:off x="388953" y="359529"/>
            <a:ext cx="0" cy="262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a:extLst>
              <a:ext uri="{FF2B5EF4-FFF2-40B4-BE49-F238E27FC236}">
                <a16:creationId xmlns:a16="http://schemas.microsoft.com/office/drawing/2014/main" id="{1DC59B1D-ADB4-4DCF-A6AD-47469F279D75}"/>
              </a:ext>
            </a:extLst>
          </p:cNvPr>
          <p:cNvCxnSpPr>
            <a:cxnSpLocks/>
          </p:cNvCxnSpPr>
          <p:nvPr/>
        </p:nvCxnSpPr>
        <p:spPr>
          <a:xfrm>
            <a:off x="899992" y="3300473"/>
            <a:ext cx="2952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AFC42D31-9173-45B1-8714-C4BB9D4AEF75}"/>
              </a:ext>
            </a:extLst>
          </p:cNvPr>
          <p:cNvCxnSpPr/>
          <p:nvPr/>
        </p:nvCxnSpPr>
        <p:spPr>
          <a:xfrm>
            <a:off x="359992" y="3384000"/>
            <a:ext cx="0" cy="2592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510</Words>
  <Application>Microsoft Office PowerPoint</Application>
  <PresentationFormat>On-screen Show (4:3)</PresentationFormat>
  <Paragraphs>128</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Adobe Devanagari</vt:lpstr>
      <vt:lpstr>Arial</vt:lpstr>
      <vt:lpstr>Calibri</vt:lpstr>
      <vt:lpstr>Times New Roman</vt:lpstr>
      <vt:lpstr>Larissa-Design</vt:lpstr>
      <vt:lpstr>PowerPoint Presentation</vt:lpstr>
      <vt:lpstr>PowerPoint Presentation</vt:lpstr>
    </vt:vector>
  </TitlesOfParts>
  <Company>Veterinärmedizinische Universität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monoyiosa</dc:creator>
  <cp:lastModifiedBy>Andreas Monoyios</cp:lastModifiedBy>
  <cp:revision>70</cp:revision>
  <dcterms:created xsi:type="dcterms:W3CDTF">2017-07-07T10:27:28Z</dcterms:created>
  <dcterms:modified xsi:type="dcterms:W3CDTF">2018-11-05T09:20:46Z</dcterms:modified>
</cp:coreProperties>
</file>