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74" autoAdjust="0"/>
  </p:normalViewPr>
  <p:slideViewPr>
    <p:cSldViewPr>
      <p:cViewPr varScale="1">
        <p:scale>
          <a:sx n="86" d="100"/>
          <a:sy n="86" d="100"/>
        </p:scale>
        <p:origin x="13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16D00-3337-4DA9-9F0E-16D8F6402461}" type="datetimeFigureOut">
              <a:rPr lang="en-US" smtClean="0"/>
              <a:t>11/5/2018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AA00B-A497-49AD-A870-C0A1B74450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AA00B-A497-49AD-A870-C0A1B74450C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EB620-E285-4559-9846-9D28687922A4}" type="datetimeFigureOut">
              <a:rPr lang="en-US" smtClean="0"/>
              <a:pPr/>
              <a:t>11/5/2018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124E9-A930-4F73-9265-B73C72DDE4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feld 91"/>
          <p:cNvSpPr txBox="1"/>
          <p:nvPr/>
        </p:nvSpPr>
        <p:spPr>
          <a:xfrm>
            <a:off x="0" y="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75" name="Textfeld 92"/>
          <p:cNvSpPr txBox="1"/>
          <p:nvPr/>
        </p:nvSpPr>
        <p:spPr>
          <a:xfrm>
            <a:off x="4572000" y="360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246FB82-A5C9-46A7-AD75-61EA9080D63B}"/>
              </a:ext>
            </a:extLst>
          </p:cNvPr>
          <p:cNvSpPr/>
          <p:nvPr/>
        </p:nvSpPr>
        <p:spPr>
          <a:xfrm>
            <a:off x="23168" y="4061435"/>
            <a:ext cx="902565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FIGURE LEGEND S7</a:t>
            </a:r>
            <a:r>
              <a:rPr lang="en-US" sz="1200" b="1" dirty="0">
                <a:latin typeface="Adobe Devanagari" panose="02040503050201020203" pitchFamily="18" charset="0"/>
                <a:ea typeface="Calibri" panose="020F0502020204030204" pitchFamily="34" charset="0"/>
              </a:rPr>
              <a:t>|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The position of significantly (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P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˂0.05) overexpressed protein spots in silver-stained fluorescent gels obtained by the 2D-DIGE-β experiment. In each gel 150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μg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of </a:t>
            </a:r>
            <a:r>
              <a:rPr lang="en-US" sz="12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Histomonas</a:t>
            </a:r>
            <a:r>
              <a:rPr lang="en-US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2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meleagridis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protein was resolved (50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μg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from collected virulent parasites, 50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μg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from collected attenuated parasites and 50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μg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from the internal standard).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the first dimension proteins were separated using 18 cm IPG strips with a pH range 4-7 and in the second dimension by using 10% polyacrylamide gels. </a:t>
            </a:r>
            <a:r>
              <a:rPr lang="en-GB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arrows at the x- and y-axis in each gel are indicating the direction of protein mobility according to their </a:t>
            </a:r>
            <a:r>
              <a:rPr lang="en-GB" sz="12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</a:t>
            </a:r>
            <a:r>
              <a:rPr lang="en-GB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(x-axis) and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(y-axis).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Gel 3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and Gel 2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were selected as the representative gels for this experiment, in which protein spots with upregulation in the virulent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and attenuated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strain, were denoted by red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and green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arrows, respectively. Abbreviations: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2D-DIGE,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two-dimensional differential gel electrophoresis;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IPG,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immobilized pH gradient; </a:t>
            </a:r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2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molecular mass; </a:t>
            </a:r>
            <a:r>
              <a:rPr lang="en-US" sz="1200" b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</a:t>
            </a:r>
            <a:r>
              <a: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isoelectric point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972409B-ECD4-4DDF-8A1F-495905771ADE}"/>
              </a:ext>
            </a:extLst>
          </p:cNvPr>
          <p:cNvGrpSpPr/>
          <p:nvPr/>
        </p:nvGrpSpPr>
        <p:grpSpPr>
          <a:xfrm>
            <a:off x="4571992" y="-118556"/>
            <a:ext cx="4752528" cy="4074378"/>
            <a:chOff x="4499992" y="-118556"/>
            <a:chExt cx="4752528" cy="4074378"/>
          </a:xfrm>
        </p:grpSpPr>
        <p:grpSp>
          <p:nvGrpSpPr>
            <p:cNvPr id="81" name="Gruppieren 80"/>
            <p:cNvGrpSpPr/>
            <p:nvPr/>
          </p:nvGrpSpPr>
          <p:grpSpPr>
            <a:xfrm>
              <a:off x="4499992" y="-118556"/>
              <a:ext cx="4752528" cy="4074378"/>
              <a:chOff x="4536000" y="-213330"/>
              <a:chExt cx="4752528" cy="4074378"/>
            </a:xfrm>
          </p:grpSpPr>
          <p:grpSp>
            <p:nvGrpSpPr>
              <p:cNvPr id="79" name="Gruppieren 78"/>
              <p:cNvGrpSpPr/>
              <p:nvPr/>
            </p:nvGrpSpPr>
            <p:grpSpPr>
              <a:xfrm>
                <a:off x="4536000" y="-213330"/>
                <a:ext cx="4752528" cy="4074378"/>
                <a:chOff x="4536000" y="-213330"/>
                <a:chExt cx="4752528" cy="4074378"/>
              </a:xfrm>
            </p:grpSpPr>
            <p:grpSp>
              <p:nvGrpSpPr>
                <p:cNvPr id="57" name="Gruppieren 56"/>
                <p:cNvGrpSpPr/>
                <p:nvPr/>
              </p:nvGrpSpPr>
              <p:grpSpPr>
                <a:xfrm>
                  <a:off x="4536000" y="-213330"/>
                  <a:ext cx="4752528" cy="4074378"/>
                  <a:chOff x="4536000" y="484836"/>
                  <a:chExt cx="4752528" cy="4074378"/>
                </a:xfrm>
              </p:grpSpPr>
              <p:pic>
                <p:nvPicPr>
                  <p:cNvPr id="24" name="Grafik 23" descr="Gel 2 4th DIGE B silver-stain.tif"/>
                  <p:cNvPicPr>
                    <a:picLocks noChangeAspect="1"/>
                  </p:cNvPicPr>
                  <p:nvPr/>
                </p:nvPicPr>
                <p:blipFill>
                  <a:blip r:embed="rId3" cstate="print"/>
                  <a:stretch>
                    <a:fillRect/>
                  </a:stretch>
                </p:blipFill>
                <p:spPr>
                  <a:xfrm>
                    <a:off x="5076056" y="980728"/>
                    <a:ext cx="4032448" cy="3578486"/>
                  </a:xfrm>
                  <a:prstGeom prst="rect">
                    <a:avLst/>
                  </a:prstGeom>
                </p:spPr>
              </p:pic>
              <p:sp>
                <p:nvSpPr>
                  <p:cNvPr id="25" name="Textfeld 24"/>
                  <p:cNvSpPr txBox="1"/>
                  <p:nvPr/>
                </p:nvSpPr>
                <p:spPr>
                  <a:xfrm>
                    <a:off x="8424432" y="1011077"/>
                    <a:ext cx="6480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Gel 2</a:t>
                    </a:r>
                  </a:p>
                </p:txBody>
              </p:sp>
              <p:sp>
                <p:nvSpPr>
                  <p:cNvPr id="26" name="Textfeld 25"/>
                  <p:cNvSpPr txBox="1"/>
                  <p:nvPr/>
                </p:nvSpPr>
                <p:spPr>
                  <a:xfrm>
                    <a:off x="5071137" y="722706"/>
                    <a:ext cx="50405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</a:t>
                    </a:r>
                    <a:endPara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7" name="Textfeld 26"/>
                  <p:cNvSpPr txBox="1"/>
                  <p:nvPr/>
                </p:nvSpPr>
                <p:spPr>
                  <a:xfrm>
                    <a:off x="8784472" y="722706"/>
                    <a:ext cx="50405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7</a:t>
                    </a:r>
                    <a:endPara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8" name="Textfeld 27"/>
                  <p:cNvSpPr txBox="1"/>
                  <p:nvPr/>
                </p:nvSpPr>
                <p:spPr>
                  <a:xfrm>
                    <a:off x="6939692" y="484836"/>
                    <a:ext cx="504056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	pI</a:t>
                    </a:r>
                    <a:endPara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9" name="Textfeld 28"/>
                  <p:cNvSpPr txBox="1"/>
                  <p:nvPr/>
                </p:nvSpPr>
                <p:spPr>
                  <a:xfrm>
                    <a:off x="7879505" y="722706"/>
                    <a:ext cx="72008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18 cm</a:t>
                    </a:r>
                    <a:endPara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" name="Textfeld 5"/>
                  <p:cNvSpPr txBox="1"/>
                  <p:nvPr/>
                </p:nvSpPr>
                <p:spPr>
                  <a:xfrm>
                    <a:off x="4536000" y="1008000"/>
                    <a:ext cx="432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260</a:t>
                    </a:r>
                  </a:p>
                </p:txBody>
              </p:sp>
              <p:sp>
                <p:nvSpPr>
                  <p:cNvPr id="7" name="Textfeld 6"/>
                  <p:cNvSpPr txBox="1"/>
                  <p:nvPr/>
                </p:nvSpPr>
                <p:spPr>
                  <a:xfrm>
                    <a:off x="4536000" y="1359392"/>
                    <a:ext cx="432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140</a:t>
                    </a:r>
                  </a:p>
                </p:txBody>
              </p:sp>
              <p:sp>
                <p:nvSpPr>
                  <p:cNvPr id="8" name="Textfeld 7"/>
                  <p:cNvSpPr txBox="1"/>
                  <p:nvPr/>
                </p:nvSpPr>
                <p:spPr>
                  <a:xfrm>
                    <a:off x="4536000" y="1719392"/>
                    <a:ext cx="432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100</a:t>
                    </a:r>
                  </a:p>
                </p:txBody>
              </p:sp>
              <p:sp>
                <p:nvSpPr>
                  <p:cNvPr id="9" name="Textfeld 8"/>
                  <p:cNvSpPr txBox="1"/>
                  <p:nvPr/>
                </p:nvSpPr>
                <p:spPr>
                  <a:xfrm>
                    <a:off x="4608000" y="2043392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70</a:t>
                    </a:r>
                  </a:p>
                </p:txBody>
              </p:sp>
              <p:sp>
                <p:nvSpPr>
                  <p:cNvPr id="10" name="Textfeld 9"/>
                  <p:cNvSpPr txBox="1"/>
                  <p:nvPr/>
                </p:nvSpPr>
                <p:spPr>
                  <a:xfrm>
                    <a:off x="4608000" y="2448000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50</a:t>
                    </a:r>
                  </a:p>
                </p:txBody>
              </p:sp>
              <p:sp>
                <p:nvSpPr>
                  <p:cNvPr id="11" name="Textfeld 10"/>
                  <p:cNvSpPr txBox="1"/>
                  <p:nvPr/>
                </p:nvSpPr>
                <p:spPr>
                  <a:xfrm>
                    <a:off x="4608000" y="2907392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40</a:t>
                    </a:r>
                  </a:p>
                </p:txBody>
              </p:sp>
              <p:sp>
                <p:nvSpPr>
                  <p:cNvPr id="12" name="Textfeld 11"/>
                  <p:cNvSpPr txBox="1"/>
                  <p:nvPr/>
                </p:nvSpPr>
                <p:spPr>
                  <a:xfrm>
                    <a:off x="4608000" y="3123392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35</a:t>
                    </a:r>
                  </a:p>
                </p:txBody>
              </p:sp>
              <p:sp>
                <p:nvSpPr>
                  <p:cNvPr id="13" name="Textfeld 12"/>
                  <p:cNvSpPr txBox="1"/>
                  <p:nvPr/>
                </p:nvSpPr>
                <p:spPr>
                  <a:xfrm>
                    <a:off x="4608000" y="3555392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25</a:t>
                    </a:r>
                  </a:p>
                </p:txBody>
              </p:sp>
              <p:sp>
                <p:nvSpPr>
                  <p:cNvPr id="14" name="Textfeld 13"/>
                  <p:cNvSpPr txBox="1"/>
                  <p:nvPr/>
                </p:nvSpPr>
                <p:spPr>
                  <a:xfrm>
                    <a:off x="4608008" y="4275392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15</a:t>
                    </a:r>
                  </a:p>
                </p:txBody>
              </p:sp>
              <p:cxnSp>
                <p:nvCxnSpPr>
                  <p:cNvPr id="15" name="Gerade Verbindung 5"/>
                  <p:cNvCxnSpPr/>
                  <p:nvPr/>
                </p:nvCxnSpPr>
                <p:spPr>
                  <a:xfrm>
                    <a:off x="4860000" y="1116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Gerade Verbindung 6"/>
                  <p:cNvCxnSpPr/>
                  <p:nvPr/>
                </p:nvCxnSpPr>
                <p:spPr>
                  <a:xfrm>
                    <a:off x="4860000" y="1476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Gerade Verbindung 7"/>
                  <p:cNvCxnSpPr/>
                  <p:nvPr/>
                </p:nvCxnSpPr>
                <p:spPr>
                  <a:xfrm>
                    <a:off x="4860000" y="1836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Gerade Verbindung 8"/>
                  <p:cNvCxnSpPr/>
                  <p:nvPr/>
                </p:nvCxnSpPr>
                <p:spPr>
                  <a:xfrm>
                    <a:off x="4860000" y="2160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Gerade Verbindung 9"/>
                  <p:cNvCxnSpPr/>
                  <p:nvPr/>
                </p:nvCxnSpPr>
                <p:spPr>
                  <a:xfrm>
                    <a:off x="4860000" y="2556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Gerade Verbindung 10"/>
                  <p:cNvCxnSpPr/>
                  <p:nvPr/>
                </p:nvCxnSpPr>
                <p:spPr>
                  <a:xfrm>
                    <a:off x="4860000" y="3024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Gerade Verbindung 11"/>
                  <p:cNvCxnSpPr/>
                  <p:nvPr/>
                </p:nvCxnSpPr>
                <p:spPr>
                  <a:xfrm>
                    <a:off x="4860000" y="3240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Gerade Verbindung 12"/>
                  <p:cNvCxnSpPr/>
                  <p:nvPr/>
                </p:nvCxnSpPr>
                <p:spPr>
                  <a:xfrm>
                    <a:off x="4860000" y="3672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Gerade Verbindung 21"/>
                  <p:cNvCxnSpPr/>
                  <p:nvPr/>
                </p:nvCxnSpPr>
                <p:spPr>
                  <a:xfrm>
                    <a:off x="4860000" y="4392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0" name="Gerade Verbindung mit Pfeil 59"/>
                <p:cNvCxnSpPr/>
                <p:nvPr/>
              </p:nvCxnSpPr>
              <p:spPr>
                <a:xfrm>
                  <a:off x="8640000" y="1800000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Gerade Verbindung mit Pfeil 60"/>
                <p:cNvCxnSpPr/>
                <p:nvPr/>
              </p:nvCxnSpPr>
              <p:spPr>
                <a:xfrm>
                  <a:off x="8046000" y="1098000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Gerade Verbindung mit Pfeil 61"/>
                <p:cNvCxnSpPr/>
                <p:nvPr/>
              </p:nvCxnSpPr>
              <p:spPr>
                <a:xfrm>
                  <a:off x="7740352" y="1314000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Gerade Verbindung mit Pfeil 62"/>
                <p:cNvCxnSpPr/>
                <p:nvPr/>
              </p:nvCxnSpPr>
              <p:spPr>
                <a:xfrm flipV="1">
                  <a:off x="7992000" y="1566000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Gerade Verbindung mit Pfeil 63"/>
                <p:cNvCxnSpPr/>
                <p:nvPr/>
              </p:nvCxnSpPr>
              <p:spPr>
                <a:xfrm flipV="1">
                  <a:off x="7902000" y="1556816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7" name="Textfeld 76"/>
              <p:cNvSpPr txBox="1"/>
              <p:nvPr/>
            </p:nvSpPr>
            <p:spPr>
              <a:xfrm>
                <a:off x="4536008" y="180000"/>
                <a:ext cx="504056" cy="252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</a:p>
            </p:txBody>
          </p:sp>
        </p:grp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A193EACB-7647-4892-9EC6-8E9F5AD2A9CB}"/>
                </a:ext>
              </a:extLst>
            </p:cNvPr>
            <p:cNvCxnSpPr>
              <a:cxnSpLocks/>
            </p:cNvCxnSpPr>
            <p:nvPr/>
          </p:nvCxnSpPr>
          <p:spPr>
            <a:xfrm>
              <a:off x="5040000" y="360000"/>
              <a:ext cx="3996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1CB18301-0FDD-4362-B22C-BA9C62EC9E61}"/>
                </a:ext>
              </a:extLst>
            </p:cNvPr>
            <p:cNvCxnSpPr/>
            <p:nvPr/>
          </p:nvCxnSpPr>
          <p:spPr>
            <a:xfrm>
              <a:off x="4572000" y="458876"/>
              <a:ext cx="0" cy="3492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F602282-F146-4B7C-AADA-FE2D389A052B}"/>
              </a:ext>
            </a:extLst>
          </p:cNvPr>
          <p:cNvGrpSpPr/>
          <p:nvPr/>
        </p:nvGrpSpPr>
        <p:grpSpPr>
          <a:xfrm>
            <a:off x="-36000" y="-144313"/>
            <a:ext cx="4860056" cy="4138582"/>
            <a:chOff x="-72032" y="-144313"/>
            <a:chExt cx="4860056" cy="4138582"/>
          </a:xfrm>
        </p:grpSpPr>
        <p:grpSp>
          <p:nvGrpSpPr>
            <p:cNvPr id="80" name="Gruppieren 79"/>
            <p:cNvGrpSpPr/>
            <p:nvPr/>
          </p:nvGrpSpPr>
          <p:grpSpPr>
            <a:xfrm>
              <a:off x="-72032" y="-144313"/>
              <a:ext cx="4860056" cy="4138582"/>
              <a:chOff x="-72032" y="-288329"/>
              <a:chExt cx="4860056" cy="4138582"/>
            </a:xfrm>
          </p:grpSpPr>
          <p:grpSp>
            <p:nvGrpSpPr>
              <p:cNvPr id="78" name="Gruppieren 77"/>
              <p:cNvGrpSpPr/>
              <p:nvPr/>
            </p:nvGrpSpPr>
            <p:grpSpPr>
              <a:xfrm>
                <a:off x="-72032" y="-288329"/>
                <a:ext cx="4860056" cy="4138582"/>
                <a:chOff x="-72032" y="-288329"/>
                <a:chExt cx="4860056" cy="4138582"/>
              </a:xfrm>
            </p:grpSpPr>
            <p:grpSp>
              <p:nvGrpSpPr>
                <p:cNvPr id="56" name="Gruppieren 55"/>
                <p:cNvGrpSpPr/>
                <p:nvPr/>
              </p:nvGrpSpPr>
              <p:grpSpPr>
                <a:xfrm>
                  <a:off x="-72032" y="-288329"/>
                  <a:ext cx="4860056" cy="4138582"/>
                  <a:chOff x="-72000" y="431751"/>
                  <a:chExt cx="4860056" cy="4138582"/>
                </a:xfrm>
              </p:grpSpPr>
              <p:pic>
                <p:nvPicPr>
                  <p:cNvPr id="50" name="Grafik 49" descr="Gel 3 4th DIGE B silver-stain.tif"/>
                  <p:cNvPicPr>
                    <a:picLocks noChangeAspect="1"/>
                  </p:cNvPicPr>
                  <p:nvPr/>
                </p:nvPicPr>
                <p:blipFill>
                  <a:blip r:embed="rId4" cstate="print"/>
                  <a:stretch>
                    <a:fillRect/>
                  </a:stretch>
                </p:blipFill>
                <p:spPr>
                  <a:xfrm>
                    <a:off x="467968" y="953641"/>
                    <a:ext cx="4032024" cy="3616692"/>
                  </a:xfrm>
                  <a:prstGeom prst="rect">
                    <a:avLst/>
                  </a:prstGeom>
                </p:spPr>
              </p:pic>
              <p:sp>
                <p:nvSpPr>
                  <p:cNvPr id="51" name="Textfeld 50"/>
                  <p:cNvSpPr txBox="1"/>
                  <p:nvPr/>
                </p:nvSpPr>
                <p:spPr>
                  <a:xfrm>
                    <a:off x="3851920" y="980649"/>
                    <a:ext cx="64800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Gel 3</a:t>
                    </a:r>
                  </a:p>
                </p:txBody>
              </p:sp>
              <p:sp>
                <p:nvSpPr>
                  <p:cNvPr id="52" name="Textfeld 51"/>
                  <p:cNvSpPr txBox="1"/>
                  <p:nvPr/>
                </p:nvSpPr>
                <p:spPr>
                  <a:xfrm>
                    <a:off x="395960" y="672951"/>
                    <a:ext cx="50405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</a:t>
                    </a:r>
                    <a:endPara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3" name="Textfeld 52"/>
                  <p:cNvSpPr txBox="1"/>
                  <p:nvPr/>
                </p:nvSpPr>
                <p:spPr>
                  <a:xfrm>
                    <a:off x="4284000" y="672951"/>
                    <a:ext cx="50405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7</a:t>
                    </a:r>
                    <a:endPara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4" name="Textfeld 53"/>
                  <p:cNvSpPr txBox="1"/>
                  <p:nvPr/>
                </p:nvSpPr>
                <p:spPr>
                  <a:xfrm>
                    <a:off x="2340000" y="431751"/>
                    <a:ext cx="504056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	pI</a:t>
                    </a:r>
                    <a:endPara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5" name="Textfeld 54"/>
                  <p:cNvSpPr txBox="1"/>
                  <p:nvPr/>
                </p:nvSpPr>
                <p:spPr>
                  <a:xfrm>
                    <a:off x="3276000" y="672951"/>
                    <a:ext cx="720080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18 cm</a:t>
                    </a:r>
                    <a:endParaRPr lang="en-US" sz="1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" name="Textfeld 31"/>
                  <p:cNvSpPr txBox="1"/>
                  <p:nvPr/>
                </p:nvSpPr>
                <p:spPr>
                  <a:xfrm>
                    <a:off x="-72000" y="954064"/>
                    <a:ext cx="432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260</a:t>
                    </a:r>
                  </a:p>
                </p:txBody>
              </p:sp>
              <p:sp>
                <p:nvSpPr>
                  <p:cNvPr id="33" name="Textfeld 32"/>
                  <p:cNvSpPr txBox="1"/>
                  <p:nvPr/>
                </p:nvSpPr>
                <p:spPr>
                  <a:xfrm>
                    <a:off x="-72000" y="1314064"/>
                    <a:ext cx="432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140</a:t>
                    </a:r>
                  </a:p>
                </p:txBody>
              </p:sp>
              <p:sp>
                <p:nvSpPr>
                  <p:cNvPr id="34" name="Textfeld 33"/>
                  <p:cNvSpPr txBox="1"/>
                  <p:nvPr/>
                </p:nvSpPr>
                <p:spPr>
                  <a:xfrm>
                    <a:off x="-72000" y="1638064"/>
                    <a:ext cx="432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100</a:t>
                    </a:r>
                  </a:p>
                </p:txBody>
              </p:sp>
              <p:sp>
                <p:nvSpPr>
                  <p:cNvPr id="35" name="Textfeld 34"/>
                  <p:cNvSpPr txBox="1"/>
                  <p:nvPr/>
                </p:nvSpPr>
                <p:spPr>
                  <a:xfrm>
                    <a:off x="0" y="2008800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70</a:t>
                    </a:r>
                  </a:p>
                </p:txBody>
              </p:sp>
              <p:sp>
                <p:nvSpPr>
                  <p:cNvPr id="36" name="Textfeld 35"/>
                  <p:cNvSpPr txBox="1"/>
                  <p:nvPr/>
                </p:nvSpPr>
                <p:spPr>
                  <a:xfrm>
                    <a:off x="10800" y="2376000"/>
                    <a:ext cx="360000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50</a:t>
                    </a:r>
                  </a:p>
                </p:txBody>
              </p:sp>
              <p:sp>
                <p:nvSpPr>
                  <p:cNvPr id="37" name="Textfeld 36"/>
                  <p:cNvSpPr txBox="1"/>
                  <p:nvPr/>
                </p:nvSpPr>
                <p:spPr>
                  <a:xfrm>
                    <a:off x="0" y="2826000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40</a:t>
                    </a:r>
                  </a:p>
                </p:txBody>
              </p:sp>
              <p:sp>
                <p:nvSpPr>
                  <p:cNvPr id="38" name="Textfeld 37"/>
                  <p:cNvSpPr txBox="1"/>
                  <p:nvPr/>
                </p:nvSpPr>
                <p:spPr>
                  <a:xfrm>
                    <a:off x="0" y="3096000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35</a:t>
                    </a:r>
                  </a:p>
                </p:txBody>
              </p:sp>
              <p:sp>
                <p:nvSpPr>
                  <p:cNvPr id="39" name="Textfeld 38"/>
                  <p:cNvSpPr txBox="1"/>
                  <p:nvPr/>
                </p:nvSpPr>
                <p:spPr>
                  <a:xfrm>
                    <a:off x="0" y="3510064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25</a:t>
                    </a:r>
                  </a:p>
                </p:txBody>
              </p:sp>
              <p:sp>
                <p:nvSpPr>
                  <p:cNvPr id="40" name="Textfeld 39"/>
                  <p:cNvSpPr txBox="1"/>
                  <p:nvPr/>
                </p:nvSpPr>
                <p:spPr>
                  <a:xfrm>
                    <a:off x="0" y="4230064"/>
                    <a:ext cx="36000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15</a:t>
                    </a:r>
                  </a:p>
                </p:txBody>
              </p:sp>
              <p:cxnSp>
                <p:nvCxnSpPr>
                  <p:cNvPr id="41" name="Gerade Verbindung 5"/>
                  <p:cNvCxnSpPr/>
                  <p:nvPr/>
                </p:nvCxnSpPr>
                <p:spPr>
                  <a:xfrm>
                    <a:off x="252000" y="1080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Gerade Verbindung 6"/>
                  <p:cNvCxnSpPr/>
                  <p:nvPr/>
                </p:nvCxnSpPr>
                <p:spPr>
                  <a:xfrm>
                    <a:off x="251960" y="1440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Gerade Verbindung 7"/>
                  <p:cNvCxnSpPr/>
                  <p:nvPr/>
                </p:nvCxnSpPr>
                <p:spPr>
                  <a:xfrm>
                    <a:off x="251480" y="1764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Gerade Verbindung 8"/>
                  <p:cNvCxnSpPr/>
                  <p:nvPr/>
                </p:nvCxnSpPr>
                <p:spPr>
                  <a:xfrm>
                    <a:off x="252872" y="2124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Gerade Verbindung 9"/>
                  <p:cNvCxnSpPr/>
                  <p:nvPr/>
                </p:nvCxnSpPr>
                <p:spPr>
                  <a:xfrm>
                    <a:off x="262496" y="2484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Gerade Verbindung 10"/>
                  <p:cNvCxnSpPr/>
                  <p:nvPr/>
                </p:nvCxnSpPr>
                <p:spPr>
                  <a:xfrm>
                    <a:off x="252872" y="2952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Gerade Verbindung 11"/>
                  <p:cNvCxnSpPr/>
                  <p:nvPr/>
                </p:nvCxnSpPr>
                <p:spPr>
                  <a:xfrm>
                    <a:off x="252872" y="3204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Gerade Verbindung 12"/>
                  <p:cNvCxnSpPr/>
                  <p:nvPr/>
                </p:nvCxnSpPr>
                <p:spPr>
                  <a:xfrm>
                    <a:off x="252000" y="3636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Gerade Verbindung 21"/>
                  <p:cNvCxnSpPr/>
                  <p:nvPr/>
                </p:nvCxnSpPr>
                <p:spPr>
                  <a:xfrm>
                    <a:off x="252000" y="4356000"/>
                    <a:ext cx="158631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2" name="Gerade Verbindung mit Pfeil 81"/>
                <p:cNvCxnSpPr/>
                <p:nvPr/>
              </p:nvCxnSpPr>
              <p:spPr>
                <a:xfrm flipH="1" flipV="1">
                  <a:off x="3006000" y="2564904"/>
                  <a:ext cx="108000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Gerade Verbindung mit Pfeil 82"/>
                <p:cNvCxnSpPr/>
                <p:nvPr/>
              </p:nvCxnSpPr>
              <p:spPr>
                <a:xfrm flipH="1" flipV="1">
                  <a:off x="3456000" y="2448000"/>
                  <a:ext cx="108000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Gerade Verbindung mit Pfeil 83"/>
                <p:cNvCxnSpPr/>
                <p:nvPr/>
              </p:nvCxnSpPr>
              <p:spPr>
                <a:xfrm flipH="1" flipV="1">
                  <a:off x="4086000" y="2682000"/>
                  <a:ext cx="108000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Gerade Verbindung mit Pfeil 84"/>
                <p:cNvCxnSpPr/>
                <p:nvPr/>
              </p:nvCxnSpPr>
              <p:spPr>
                <a:xfrm flipV="1">
                  <a:off x="3726000" y="1916832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Gerade Verbindung mit Pfeil 85"/>
                <p:cNvCxnSpPr/>
                <p:nvPr/>
              </p:nvCxnSpPr>
              <p:spPr>
                <a:xfrm flipV="1">
                  <a:off x="3563888" y="1916832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Gerade Verbindung mit Pfeil 86"/>
                <p:cNvCxnSpPr/>
                <p:nvPr/>
              </p:nvCxnSpPr>
              <p:spPr>
                <a:xfrm flipV="1">
                  <a:off x="3510000" y="1926000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Gerade Verbindung mit Pfeil 87"/>
                <p:cNvCxnSpPr/>
                <p:nvPr/>
              </p:nvCxnSpPr>
              <p:spPr>
                <a:xfrm flipV="1">
                  <a:off x="3150000" y="2034000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Gerade Verbindung mit Pfeil 88"/>
                <p:cNvCxnSpPr/>
                <p:nvPr/>
              </p:nvCxnSpPr>
              <p:spPr>
                <a:xfrm flipV="1">
                  <a:off x="2195736" y="1988840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Gerade Verbindung mit Pfeil 89"/>
                <p:cNvCxnSpPr/>
                <p:nvPr/>
              </p:nvCxnSpPr>
              <p:spPr>
                <a:xfrm>
                  <a:off x="2016000" y="1340768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Gerade Verbindung mit Pfeil 91"/>
                <p:cNvCxnSpPr/>
                <p:nvPr/>
              </p:nvCxnSpPr>
              <p:spPr>
                <a:xfrm>
                  <a:off x="3168000" y="1736824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Gerade Verbindung mit Pfeil 92"/>
                <p:cNvCxnSpPr/>
                <p:nvPr/>
              </p:nvCxnSpPr>
              <p:spPr>
                <a:xfrm>
                  <a:off x="2754000" y="1808832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Gerade Verbindung mit Pfeil 93"/>
                <p:cNvCxnSpPr/>
                <p:nvPr/>
              </p:nvCxnSpPr>
              <p:spPr>
                <a:xfrm flipV="1">
                  <a:off x="2808000" y="2088000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Gerade Verbindung mit Pfeil 97"/>
                <p:cNvCxnSpPr/>
                <p:nvPr/>
              </p:nvCxnSpPr>
              <p:spPr>
                <a:xfrm flipH="1" flipV="1">
                  <a:off x="2555776" y="2016000"/>
                  <a:ext cx="108000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Gerade Verbindung mit Pfeil 98"/>
                <p:cNvCxnSpPr/>
                <p:nvPr/>
              </p:nvCxnSpPr>
              <p:spPr>
                <a:xfrm flipV="1">
                  <a:off x="2520000" y="2088000"/>
                  <a:ext cx="0" cy="10800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" name="Textfeld 75"/>
              <p:cNvSpPr txBox="1"/>
              <p:nvPr/>
            </p:nvSpPr>
            <p:spPr>
              <a:xfrm>
                <a:off x="-36000" y="108000"/>
                <a:ext cx="4675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kDa</a:t>
                </a:r>
              </a:p>
            </p:txBody>
          </p:sp>
        </p:grp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6DED3121-B0FC-46A2-BEC2-0E7E57BE224F}"/>
                </a:ext>
              </a:extLst>
            </p:cNvPr>
            <p:cNvCxnSpPr>
              <a:cxnSpLocks/>
            </p:cNvCxnSpPr>
            <p:nvPr/>
          </p:nvCxnSpPr>
          <p:spPr>
            <a:xfrm>
              <a:off x="468000" y="351024"/>
              <a:ext cx="4032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C0949EB0-45FE-41FC-81D5-927E3B7EF100}"/>
                </a:ext>
              </a:extLst>
            </p:cNvPr>
            <p:cNvCxnSpPr/>
            <p:nvPr/>
          </p:nvCxnSpPr>
          <p:spPr>
            <a:xfrm>
              <a:off x="-32" y="405024"/>
              <a:ext cx="0" cy="356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On-screen Show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Adobe Devanagari</vt:lpstr>
      <vt:lpstr>Arial</vt:lpstr>
      <vt:lpstr>Calibri</vt:lpstr>
      <vt:lpstr>Times New Roman</vt:lpstr>
      <vt:lpstr>Larissa-Design</vt:lpstr>
      <vt:lpstr>PowerPoint Presentation</vt:lpstr>
    </vt:vector>
  </TitlesOfParts>
  <Company>Veterinärmedizinische Universität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monoyiosa</dc:creator>
  <cp:lastModifiedBy>Andreas Monoyios</cp:lastModifiedBy>
  <cp:revision>31</cp:revision>
  <dcterms:created xsi:type="dcterms:W3CDTF">2017-07-10T11:15:11Z</dcterms:created>
  <dcterms:modified xsi:type="dcterms:W3CDTF">2018-11-05T07:18:16Z</dcterms:modified>
</cp:coreProperties>
</file>