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0610" autoAdjust="0"/>
  </p:normalViewPr>
  <p:slideViewPr>
    <p:cSldViewPr>
      <p:cViewPr varScale="1">
        <p:scale>
          <a:sx n="61" d="100"/>
          <a:sy n="61" d="100"/>
        </p:scale>
        <p:origin x="207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C037C3-E955-4DB9-9114-1CFE1B258E62}" type="datetimeFigureOut">
              <a:rPr lang="en-US" smtClean="0"/>
              <a:t>11/4/2018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F61CA2-DBFF-4EBB-8B84-15FF021E6BB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FIGURE LEGEND S8</a:t>
            </a:r>
            <a:r>
              <a:rPr lang="en-US" sz="1200" b="1" dirty="0">
                <a:effectLst/>
                <a:latin typeface="Adobe Devanagari" panose="02040503050201020203" pitchFamily="18" charset="0"/>
                <a:ea typeface="Calibri" panose="020F0502020204030204" pitchFamily="34" charset="0"/>
              </a:rPr>
              <a:t>|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Position of the GAPDH (G) and actin (Ac) protein spots, with significant (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˂0.05) overexpression in fluorescent gel images of the virulent </a:t>
            </a:r>
            <a:r>
              <a:rPr lang="en-US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Histomonas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meleagridis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culture. The four GAPDH (G) and the five actin (Ac) protein spots were marked on the representative fluorescent gel image Gel4-25b-G300 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(Ai)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obtained by the 2D-DIGE-α experiment. These protein spots were additionally marked on the corresponding silver-stained Gel 4 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en-US" sz="12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Aii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The representative fluorescent gel image Gel3-25a-G300 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(Bi)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and its corresponding silver-stained Gel 3 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en-US" sz="12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Bii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obtained by the 2D-DIGE-β experiment were used to mark the position of the three GAPDH (G) and the two actin (Ac) protein spots. </a:t>
            </a:r>
            <a:r>
              <a:rPr lang="en-GB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 the first dimension proteins were separated using 18 cm IPG strips with a pH range 4-7 and in the second dimension by using 10% polyacrylamide gels. The arrows at the x- and y-axis in each gel are indicating the direction of protein mobility according to their </a:t>
            </a:r>
            <a:r>
              <a:rPr lang="en-GB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pI</a:t>
            </a:r>
            <a:r>
              <a:rPr lang="en-GB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(x-axis) and </a:t>
            </a:r>
            <a:r>
              <a:rPr lang="en-US" sz="1200" b="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200" b="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(y-axis).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The parentheses provide the spot IDs which were assigned to each spot by Delta2D software version 4.7 (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Decodon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GmbH, Greifswald, Germany). Abbreviations: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2D-DIGE,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two-dimensional differential gel electrophoresis;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25,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virulent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H. </a:t>
            </a:r>
            <a:r>
              <a:rPr kumimoji="0" lang="en-US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meleagridis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parasites harvested at passage number 25;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25a and 25b,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protein samples extracted from virulent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H. </a:t>
            </a:r>
            <a:r>
              <a:rPr kumimoji="0" lang="en-US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meleagridis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parasites on day 1 and day 2, respectively;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G300,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protein samples labeled with G-Dye 300;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GAPDH,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glyceraldehyde-3-phosphate dehydrogenase;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IPG,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immobilized pH gradient; </a:t>
            </a:r>
            <a:r>
              <a:rPr lang="en-US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2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molecular mass;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pI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isoelectric point;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Spot IDs,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spot identification numbers.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F61CA2-DBFF-4EBB-8B84-15FF021E6BBA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FIGURE LEGEND S8</a:t>
            </a:r>
            <a:r>
              <a:rPr lang="en-US" sz="1200" b="1" dirty="0">
                <a:effectLst/>
                <a:latin typeface="Adobe Devanagari" panose="02040503050201020203" pitchFamily="18" charset="0"/>
                <a:ea typeface="Calibri" panose="020F0502020204030204" pitchFamily="34" charset="0"/>
              </a:rPr>
              <a:t>|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Position of the GAPDH (G) and actin (Ac) protein spots, with significant (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˂0.05) overexpression in fluorescent gel images of the virulent </a:t>
            </a:r>
            <a:r>
              <a:rPr lang="en-US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Histomonas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meleagridis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culture. The four GAPDH (G) and the five actin (Ac) protein spots were marked on the representative fluorescent gel image Gel4-25b-G300 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(Ai)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obtained by the 2D-DIGE-α experiment. These protein spots were additionally marked on the corresponding silver-stained Gel 4 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en-US" sz="12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Aii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The representative fluorescent gel image Gel3-25a-G300 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(Bi)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and its corresponding silver-stained Gel 3 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en-US" sz="12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Bii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obtained by the 2D-DIGE-β experiment were used to mark the position of the three GAPDH (G) and the two actin (Ac) protein spots. </a:t>
            </a:r>
            <a:r>
              <a:rPr lang="en-GB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 the first dimension proteins were separated using 18 cm IPG strips with a pH range 4-7 and in the second dimension by using 10% polyacrylamide gels. The arrows at the x- and y-axis in each gel are indicating the direction of protein mobility according to their </a:t>
            </a:r>
            <a:r>
              <a:rPr lang="en-GB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pI</a:t>
            </a:r>
            <a:r>
              <a:rPr lang="en-GB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(x-axis) and </a:t>
            </a:r>
            <a:r>
              <a:rPr lang="en-US" sz="1200" b="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200" b="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(y-axis).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The parentheses provide the spot IDs which were assigned to each spot by Delta2D software version 4.7 (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Decodon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GmbH, Greifswald, Germany). Abbreviations: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2D-DIGE,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two-dimensional differential gel electrophoresis;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25,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virulent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H. </a:t>
            </a:r>
            <a:r>
              <a:rPr kumimoji="0" lang="en-US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meleagridis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parasites harvested at passage number 25;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25a and 25b,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protein samples extracted from virulent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H. </a:t>
            </a:r>
            <a:r>
              <a:rPr kumimoji="0" lang="en-US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meleagridis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parasites on day 1 and day 2, respectively;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G300,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protein samples labeled with G-Dye 300;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GAPDH,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glyceraldehyde-3-phosphate dehydrogenase;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IPG,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immobilized pH gradient; </a:t>
            </a:r>
            <a:r>
              <a:rPr lang="en-US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2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molecular mass;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pI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isoelectric point;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Spot IDs,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spot identification numbers.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F61CA2-DBFF-4EBB-8B84-15FF021E6BB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880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FIGURE LEGEND S8</a:t>
            </a:r>
            <a:r>
              <a:rPr lang="en-US" sz="1200" b="1" dirty="0">
                <a:effectLst/>
                <a:latin typeface="Adobe Devanagari" panose="02040503050201020203" pitchFamily="18" charset="0"/>
                <a:ea typeface="Calibri" panose="020F0502020204030204" pitchFamily="34" charset="0"/>
              </a:rPr>
              <a:t>|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Position of the GAPDH (G) and actin (Ac) protein spots, with significant (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˂0.05) overexpression in fluorescent gel images of the virulent </a:t>
            </a:r>
            <a:r>
              <a:rPr lang="en-US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Histomonas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meleagridis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culture. The four GAPDH (G) and the five actin (Ac) protein spots were marked on the representative fluorescent gel image Gel4-25b-G300 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(Ai)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obtained by the 2D-DIGE-α experiment. These protein spots were additionally marked on the corresponding silver-stained Gel 4 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en-US" sz="12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Aii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The representative fluorescent gel image Gel3-25a-G300 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(Bi)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and its corresponding silver-stained Gel 3 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en-US" sz="12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Bii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obtained by the 2D-DIGE-β experiment were used to mark the position of the three GAPDH (G) and the two actin (Ac) protein spots. </a:t>
            </a:r>
            <a:r>
              <a:rPr lang="en-GB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 the first dimension proteins were separated using 18 cm IPG strips with a pH range 4-7 and in the second dimension by using 10% polyacrylamide gels. The arrows at the x- and y-axis in each gel are indicating the direction of protein mobility according to their </a:t>
            </a:r>
            <a:r>
              <a:rPr lang="en-GB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pI</a:t>
            </a:r>
            <a:r>
              <a:rPr lang="en-GB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(x-axis) and </a:t>
            </a:r>
            <a:r>
              <a:rPr lang="en-US" sz="1200" b="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200" b="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(y-axis).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The parentheses provide the spot IDs which were assigned to each spot by Delta2D software version 4.7 (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Decodon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GmbH, Greifswald, Germany). Abbreviations: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2D-DIGE,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two-dimensional differential gel electrophoresis;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25,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virulent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H. </a:t>
            </a:r>
            <a:r>
              <a:rPr kumimoji="0" lang="en-US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meleagridis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parasites harvested at passage number 25;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25a and 25b,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protein samples extracted from virulent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H. </a:t>
            </a:r>
            <a:r>
              <a:rPr kumimoji="0" lang="en-US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meleagridis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parasites on day 1 and day 2, respectively;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G300,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protein samples labeled with G-Dye 300;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GAPDH,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glyceraldehyde-3-phosphate dehydrogenase;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IPG,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immobilized pH gradient; </a:t>
            </a:r>
            <a:r>
              <a:rPr lang="en-US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2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molecular mass;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pI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isoelectric point;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Spot IDs,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spot identification numbers.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F61CA2-DBFF-4EBB-8B84-15FF021E6BB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6059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FIGURE LEGEND S8</a:t>
            </a:r>
            <a:r>
              <a:rPr lang="en-US" sz="1200" b="1" dirty="0">
                <a:effectLst/>
                <a:latin typeface="Adobe Devanagari" panose="02040503050201020203" pitchFamily="18" charset="0"/>
                <a:ea typeface="Calibri" panose="020F0502020204030204" pitchFamily="34" charset="0"/>
              </a:rPr>
              <a:t>|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Position of the GAPDH (G) and actin (Ac) protein spots, with significant (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˂0.05) overexpression in fluorescent gel images of the virulent </a:t>
            </a:r>
            <a:r>
              <a:rPr lang="en-US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Histomonas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2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meleagridis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culture. The four GAPDH (G) and the five actin (Ac) protein spots were marked on the representative fluorescent gel image Gel4-25b-G300 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(Ai)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obtained by the 2D-DIGE-α experiment. These protein spots were additionally marked on the corresponding silver-stained Gel 4 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en-US" sz="12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Aii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The representative fluorescent gel image Gel3-25a-G300 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(Bi)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and its corresponding silver-stained Gel 3 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en-US" sz="12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Bii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obtained by the 2D-DIGE-β experiment were used to mark the position of the three GAPDH (G) and the two actin (Ac) protein spots. </a:t>
            </a:r>
            <a:r>
              <a:rPr lang="en-GB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 the first dimension proteins were separated using 18 cm IPG strips with a pH range 4-7 and in the second dimension by using 10% polyacrylamide gels. The arrows at the x- and y-axis in each gel are indicating the direction of protein mobility according to their </a:t>
            </a:r>
            <a:r>
              <a:rPr lang="en-GB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pI</a:t>
            </a:r>
            <a:r>
              <a:rPr lang="en-GB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(x-axis) and </a:t>
            </a:r>
            <a:r>
              <a:rPr lang="en-US" sz="1200" b="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200" b="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(y-axis).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The parentheses provide the spot IDs which were assigned to each spot by Delta2D software version 4.7 (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Decodon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GmbH, Greifswald, Germany). Abbreviations: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2D-DIGE,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two-dimensional differential gel electrophoresis;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25,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virulent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H. </a:t>
            </a:r>
            <a:r>
              <a:rPr kumimoji="0" lang="en-US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meleagridis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parasites harvested at passage number 25;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25a and 25b,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protein samples extracted from virulent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H. </a:t>
            </a:r>
            <a:r>
              <a:rPr kumimoji="0" lang="en-US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meleagridis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parasites on day 1 and day 2, respectively;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G300,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protein samples labeled with G-Dye 300;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GAPDH,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glyceraldehyde-3-phosphate dehydrogenase;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IPG,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immobilized pH gradient; </a:t>
            </a:r>
            <a:r>
              <a:rPr lang="en-US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2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molecular mass;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pI</a:t>
            </a: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isoelectric point; </a:t>
            </a: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Spot IDs,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spot identification numbers.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F61CA2-DBFF-4EBB-8B84-15FF021E6BB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794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06474-7FE0-42A9-B2AF-FD41E14D4498}" type="datetimeFigureOut">
              <a:rPr lang="en-US" smtClean="0"/>
              <a:pPr/>
              <a:t>11/4/2018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787A-EF7F-40AE-804A-9D34EFFFA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06474-7FE0-42A9-B2AF-FD41E14D4498}" type="datetimeFigureOut">
              <a:rPr lang="en-US" smtClean="0"/>
              <a:pPr/>
              <a:t>11/4/2018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787A-EF7F-40AE-804A-9D34EFFFA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06474-7FE0-42A9-B2AF-FD41E14D4498}" type="datetimeFigureOut">
              <a:rPr lang="en-US" smtClean="0"/>
              <a:pPr/>
              <a:t>11/4/2018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787A-EF7F-40AE-804A-9D34EFFFA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06474-7FE0-42A9-B2AF-FD41E14D4498}" type="datetimeFigureOut">
              <a:rPr lang="en-US" smtClean="0"/>
              <a:pPr/>
              <a:t>11/4/2018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787A-EF7F-40AE-804A-9D34EFFFA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06474-7FE0-42A9-B2AF-FD41E14D4498}" type="datetimeFigureOut">
              <a:rPr lang="en-US" smtClean="0"/>
              <a:pPr/>
              <a:t>11/4/2018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787A-EF7F-40AE-804A-9D34EFFFA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06474-7FE0-42A9-B2AF-FD41E14D4498}" type="datetimeFigureOut">
              <a:rPr lang="en-US" smtClean="0"/>
              <a:pPr/>
              <a:t>11/4/2018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787A-EF7F-40AE-804A-9D34EFFFA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06474-7FE0-42A9-B2AF-FD41E14D4498}" type="datetimeFigureOut">
              <a:rPr lang="en-US" smtClean="0"/>
              <a:pPr/>
              <a:t>11/4/2018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787A-EF7F-40AE-804A-9D34EFFFA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06474-7FE0-42A9-B2AF-FD41E14D4498}" type="datetimeFigureOut">
              <a:rPr lang="en-US" smtClean="0"/>
              <a:pPr/>
              <a:t>11/4/2018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787A-EF7F-40AE-804A-9D34EFFFA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06474-7FE0-42A9-B2AF-FD41E14D4498}" type="datetimeFigureOut">
              <a:rPr lang="en-US" smtClean="0"/>
              <a:pPr/>
              <a:t>11/4/2018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787A-EF7F-40AE-804A-9D34EFFFA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06474-7FE0-42A9-B2AF-FD41E14D4498}" type="datetimeFigureOut">
              <a:rPr lang="en-US" smtClean="0"/>
              <a:pPr/>
              <a:t>11/4/2018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787A-EF7F-40AE-804A-9D34EFFFA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06474-7FE0-42A9-B2AF-FD41E14D4498}" type="datetimeFigureOut">
              <a:rPr lang="en-US" smtClean="0"/>
              <a:pPr/>
              <a:t>11/4/2018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787A-EF7F-40AE-804A-9D34EFFFA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06474-7FE0-42A9-B2AF-FD41E14D4498}" type="datetimeFigureOut">
              <a:rPr lang="en-US" smtClean="0"/>
              <a:pPr/>
              <a:t>11/4/2018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7787A-EF7F-40AE-804A-9D34EFFFA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uppieren 29"/>
          <p:cNvGrpSpPr/>
          <p:nvPr/>
        </p:nvGrpSpPr>
        <p:grpSpPr>
          <a:xfrm>
            <a:off x="1511232" y="-252000"/>
            <a:ext cx="5869080" cy="5769232"/>
            <a:chOff x="1511232" y="-252000"/>
            <a:chExt cx="5869080" cy="5769232"/>
          </a:xfrm>
        </p:grpSpPr>
        <p:pic>
          <p:nvPicPr>
            <p:cNvPr id="22" name="Grafik 21" descr="actin gapdh viruDIGEA.t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19673" y="260648"/>
              <a:ext cx="5760639" cy="4758500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sp>
          <p:nvSpPr>
            <p:cNvPr id="42" name="Textfeld 41"/>
            <p:cNvSpPr txBox="1"/>
            <p:nvPr/>
          </p:nvSpPr>
          <p:spPr>
            <a:xfrm>
              <a:off x="1511232" y="-36000"/>
              <a:ext cx="5040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Textfeld 42"/>
            <p:cNvSpPr txBox="1"/>
            <p:nvPr/>
          </p:nvSpPr>
          <p:spPr>
            <a:xfrm>
              <a:off x="6804000" y="0"/>
              <a:ext cx="5040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Textfeld 43"/>
            <p:cNvSpPr txBox="1"/>
            <p:nvPr/>
          </p:nvSpPr>
          <p:spPr>
            <a:xfrm>
              <a:off x="4463560" y="-252000"/>
              <a:ext cx="5040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	pI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5688000" y="0"/>
              <a:ext cx="720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18 cm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Textfeld 45"/>
            <p:cNvSpPr txBox="1"/>
            <p:nvPr/>
          </p:nvSpPr>
          <p:spPr>
            <a:xfrm>
              <a:off x="3131840" y="5024789"/>
              <a:ext cx="345638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Actin</a:t>
              </a:r>
              <a:r>
                <a:rPr lang="en-US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(Ac) and GAPDH (G)</a:t>
              </a:r>
            </a:p>
            <a:p>
              <a:pPr algn="ctr"/>
              <a:r>
                <a:rPr lang="en-US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2D-DIGE-</a:t>
              </a:r>
              <a:r>
                <a:rPr lang="el-GR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α</a:t>
              </a:r>
              <a:r>
                <a:rPr lang="en-US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Gel4-25b-G300</a:t>
              </a:r>
            </a:p>
          </p:txBody>
        </p:sp>
        <p:cxnSp>
          <p:nvCxnSpPr>
            <p:cNvPr id="8" name="Gerade Verbindung mit Pfeil 7"/>
            <p:cNvCxnSpPr/>
            <p:nvPr/>
          </p:nvCxnSpPr>
          <p:spPr>
            <a:xfrm flipV="1">
              <a:off x="5472000" y="2520000"/>
              <a:ext cx="287896" cy="27893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/>
            <p:cNvCxnSpPr/>
            <p:nvPr/>
          </p:nvCxnSpPr>
          <p:spPr>
            <a:xfrm flipH="1">
              <a:off x="6120000" y="1980000"/>
              <a:ext cx="216024" cy="49519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mit Pfeil 27"/>
            <p:cNvCxnSpPr/>
            <p:nvPr/>
          </p:nvCxnSpPr>
          <p:spPr>
            <a:xfrm flipH="1" flipV="1">
              <a:off x="5364088" y="3284984"/>
              <a:ext cx="216024" cy="21602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mit Pfeil 30"/>
            <p:cNvCxnSpPr/>
            <p:nvPr/>
          </p:nvCxnSpPr>
          <p:spPr>
            <a:xfrm flipH="1" flipV="1">
              <a:off x="4932000" y="3546000"/>
              <a:ext cx="288072" cy="38705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mit Pfeil 17"/>
            <p:cNvCxnSpPr/>
            <p:nvPr/>
          </p:nvCxnSpPr>
          <p:spPr>
            <a:xfrm>
              <a:off x="3384000" y="2304000"/>
              <a:ext cx="273728" cy="27914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mit Pfeil 19"/>
            <p:cNvCxnSpPr/>
            <p:nvPr/>
          </p:nvCxnSpPr>
          <p:spPr>
            <a:xfrm>
              <a:off x="3600000" y="2016000"/>
              <a:ext cx="288096" cy="53118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mit Pfeil 22"/>
            <p:cNvCxnSpPr/>
            <p:nvPr/>
          </p:nvCxnSpPr>
          <p:spPr>
            <a:xfrm flipV="1">
              <a:off x="4932040" y="2492896"/>
              <a:ext cx="287896" cy="27893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 Verbindung mit Pfeil 31"/>
            <p:cNvCxnSpPr/>
            <p:nvPr/>
          </p:nvCxnSpPr>
          <p:spPr>
            <a:xfrm>
              <a:off x="5724128" y="2060848"/>
              <a:ext cx="288032" cy="43204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hteck 16"/>
            <p:cNvSpPr/>
            <p:nvPr/>
          </p:nvSpPr>
          <p:spPr>
            <a:xfrm>
              <a:off x="5148064" y="3861048"/>
              <a:ext cx="85151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Ac(63646)</a:t>
              </a:r>
            </a:p>
          </p:txBody>
        </p:sp>
        <p:sp>
          <p:nvSpPr>
            <p:cNvPr id="19" name="Rechteck 18"/>
            <p:cNvSpPr/>
            <p:nvPr/>
          </p:nvSpPr>
          <p:spPr>
            <a:xfrm>
              <a:off x="5508104" y="3429000"/>
              <a:ext cx="85151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Ac(63624)</a:t>
              </a:r>
            </a:p>
          </p:txBody>
        </p:sp>
        <p:sp>
          <p:nvSpPr>
            <p:cNvPr id="21" name="Rechteck 20"/>
            <p:cNvSpPr/>
            <p:nvPr/>
          </p:nvSpPr>
          <p:spPr>
            <a:xfrm>
              <a:off x="2987824" y="1772816"/>
              <a:ext cx="85151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Ac(63527)</a:t>
              </a:r>
            </a:p>
          </p:txBody>
        </p:sp>
        <p:sp>
          <p:nvSpPr>
            <p:cNvPr id="24" name="Rechteck 23"/>
            <p:cNvSpPr/>
            <p:nvPr/>
          </p:nvSpPr>
          <p:spPr>
            <a:xfrm>
              <a:off x="2699792" y="2087270"/>
              <a:ext cx="85151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Ac(78829)</a:t>
              </a:r>
            </a:p>
          </p:txBody>
        </p:sp>
        <p:sp>
          <p:nvSpPr>
            <p:cNvPr id="25" name="Rechteck 24"/>
            <p:cNvSpPr/>
            <p:nvPr/>
          </p:nvSpPr>
          <p:spPr>
            <a:xfrm>
              <a:off x="4211960" y="2708920"/>
              <a:ext cx="85151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Ac(63512)</a:t>
              </a:r>
            </a:p>
          </p:txBody>
        </p:sp>
        <p:sp>
          <p:nvSpPr>
            <p:cNvPr id="27" name="Rechteck 26"/>
            <p:cNvSpPr/>
            <p:nvPr/>
          </p:nvSpPr>
          <p:spPr>
            <a:xfrm>
              <a:off x="6300192" y="1844824"/>
              <a:ext cx="79220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G(63530)</a:t>
              </a:r>
            </a:p>
          </p:txBody>
        </p:sp>
        <p:sp>
          <p:nvSpPr>
            <p:cNvPr id="38" name="Rechteck 37"/>
            <p:cNvSpPr/>
            <p:nvPr/>
          </p:nvSpPr>
          <p:spPr>
            <a:xfrm>
              <a:off x="5016755" y="1871246"/>
              <a:ext cx="79220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G(63529)</a:t>
              </a:r>
            </a:p>
          </p:txBody>
        </p:sp>
        <p:sp>
          <p:nvSpPr>
            <p:cNvPr id="39" name="Rechteck 38"/>
            <p:cNvSpPr/>
            <p:nvPr/>
          </p:nvSpPr>
          <p:spPr>
            <a:xfrm>
              <a:off x="4932040" y="2735342"/>
              <a:ext cx="79220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G(63528)</a:t>
              </a:r>
            </a:p>
          </p:txBody>
        </p:sp>
        <p:sp>
          <p:nvSpPr>
            <p:cNvPr id="40" name="Rechteck 39"/>
            <p:cNvSpPr/>
            <p:nvPr/>
          </p:nvSpPr>
          <p:spPr>
            <a:xfrm>
              <a:off x="5796136" y="2951366"/>
              <a:ext cx="79220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G(63536)</a:t>
              </a:r>
            </a:p>
          </p:txBody>
        </p:sp>
        <p:cxnSp>
          <p:nvCxnSpPr>
            <p:cNvPr id="54" name="Gerade Verbindung mit Pfeil 53"/>
            <p:cNvCxnSpPr/>
            <p:nvPr/>
          </p:nvCxnSpPr>
          <p:spPr>
            <a:xfrm flipV="1">
              <a:off x="5940152" y="2564904"/>
              <a:ext cx="0" cy="43204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tangle 1"/>
          <p:cNvSpPr>
            <a:spLocks noChangeArrowheads="1"/>
          </p:cNvSpPr>
          <p:nvPr/>
        </p:nvSpPr>
        <p:spPr bwMode="auto">
          <a:xfrm>
            <a:off x="0" y="6573600"/>
            <a:ext cx="738031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S8| </a:t>
            </a:r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legend was inserted in the </a:t>
            </a:r>
            <a:r>
              <a:rPr lang="en-GB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powerpoint</a:t>
            </a:r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notes section. 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1115616" y="-27384"/>
            <a:ext cx="431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5AFCC8E-2FAC-48FE-8F85-9B0BCA69FB4D}"/>
              </a:ext>
            </a:extLst>
          </p:cNvPr>
          <p:cNvCxnSpPr>
            <a:cxnSpLocks/>
          </p:cNvCxnSpPr>
          <p:nvPr/>
        </p:nvCxnSpPr>
        <p:spPr>
          <a:xfrm>
            <a:off x="1620000" y="216000"/>
            <a:ext cx="5796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207C951-CBCB-41CC-8F1B-4586D6D581D2}"/>
              </a:ext>
            </a:extLst>
          </p:cNvPr>
          <p:cNvCxnSpPr/>
          <p:nvPr/>
        </p:nvCxnSpPr>
        <p:spPr>
          <a:xfrm>
            <a:off x="1548000" y="252000"/>
            <a:ext cx="0" cy="478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22">
            <a:extLst>
              <a:ext uri="{FF2B5EF4-FFF2-40B4-BE49-F238E27FC236}">
                <a16:creationId xmlns:a16="http://schemas.microsoft.com/office/drawing/2014/main" id="{3778A445-3575-420E-9083-98CB457C0BAE}"/>
              </a:ext>
            </a:extLst>
          </p:cNvPr>
          <p:cNvSpPr txBox="1"/>
          <p:nvPr/>
        </p:nvSpPr>
        <p:spPr>
          <a:xfrm>
            <a:off x="1116000" y="120024"/>
            <a:ext cx="5860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US" sz="1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F3A8D7B-F5CD-4D08-9587-9BA8576071AF}"/>
              </a:ext>
            </a:extLst>
          </p:cNvPr>
          <p:cNvSpPr/>
          <p:nvPr/>
        </p:nvSpPr>
        <p:spPr>
          <a:xfrm>
            <a:off x="1142472" y="214493"/>
            <a:ext cx="4283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6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n-GB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uppieren 65"/>
          <p:cNvGrpSpPr/>
          <p:nvPr/>
        </p:nvGrpSpPr>
        <p:grpSpPr>
          <a:xfrm>
            <a:off x="1116000" y="-216008"/>
            <a:ext cx="6336320" cy="5721627"/>
            <a:chOff x="1116000" y="-216008"/>
            <a:chExt cx="6336320" cy="5721627"/>
          </a:xfrm>
        </p:grpSpPr>
        <p:pic>
          <p:nvPicPr>
            <p:cNvPr id="34" name="Grafik 33" descr="Gel4 2nd DIGE A silver stain.t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91680" y="332655"/>
              <a:ext cx="5760640" cy="4663371"/>
            </a:xfrm>
            <a:prstGeom prst="rect">
              <a:avLst/>
            </a:prstGeom>
          </p:spPr>
        </p:pic>
        <p:sp>
          <p:nvSpPr>
            <p:cNvPr id="5" name="Textfeld 4"/>
            <p:cNvSpPr txBox="1"/>
            <p:nvPr/>
          </p:nvSpPr>
          <p:spPr>
            <a:xfrm>
              <a:off x="1691680" y="24879"/>
              <a:ext cx="5040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Textfeld 5"/>
            <p:cNvSpPr txBox="1"/>
            <p:nvPr/>
          </p:nvSpPr>
          <p:spPr>
            <a:xfrm>
              <a:off x="6876000" y="36000"/>
              <a:ext cx="5040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4572000" y="-216008"/>
              <a:ext cx="5040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	pI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5796000" y="24879"/>
              <a:ext cx="720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18 cm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3851920" y="5013176"/>
              <a:ext cx="295232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Actin</a:t>
              </a:r>
              <a:r>
                <a:rPr lang="en-US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(Ac) and GAPDH (G)</a:t>
              </a:r>
            </a:p>
            <a:p>
              <a:pPr algn="ctr"/>
              <a:r>
                <a:rPr lang="en-US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2D-DIGE-</a:t>
              </a:r>
              <a:r>
                <a:rPr lang="el-GR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α</a:t>
              </a:r>
              <a:r>
                <a:rPr lang="en-US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silver-stained Gel 4</a:t>
              </a:r>
            </a:p>
          </p:txBody>
        </p:sp>
        <p:cxnSp>
          <p:nvCxnSpPr>
            <p:cNvPr id="35" name="Gerade Verbindung 34"/>
            <p:cNvCxnSpPr/>
            <p:nvPr/>
          </p:nvCxnSpPr>
          <p:spPr>
            <a:xfrm>
              <a:off x="1439672" y="534181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/>
          </p:nvCxnSpPr>
          <p:spPr>
            <a:xfrm>
              <a:off x="1439672" y="930141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36"/>
            <p:cNvCxnSpPr/>
            <p:nvPr/>
          </p:nvCxnSpPr>
          <p:spPr>
            <a:xfrm>
              <a:off x="1440000" y="1404000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37"/>
            <p:cNvCxnSpPr/>
            <p:nvPr/>
          </p:nvCxnSpPr>
          <p:spPr>
            <a:xfrm>
              <a:off x="1439672" y="1850619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38"/>
            <p:cNvCxnSpPr/>
            <p:nvPr/>
          </p:nvCxnSpPr>
          <p:spPr>
            <a:xfrm>
              <a:off x="1439672" y="2384872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39"/>
            <p:cNvCxnSpPr/>
            <p:nvPr/>
          </p:nvCxnSpPr>
          <p:spPr>
            <a:xfrm>
              <a:off x="1439672" y="2960936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40"/>
            <p:cNvCxnSpPr/>
            <p:nvPr/>
          </p:nvCxnSpPr>
          <p:spPr>
            <a:xfrm>
              <a:off x="1439672" y="3275390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41"/>
            <p:cNvCxnSpPr/>
            <p:nvPr/>
          </p:nvCxnSpPr>
          <p:spPr>
            <a:xfrm>
              <a:off x="1439672" y="3897040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42"/>
            <p:cNvCxnSpPr/>
            <p:nvPr/>
          </p:nvCxnSpPr>
          <p:spPr>
            <a:xfrm>
              <a:off x="1475992" y="4854213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feld 43"/>
            <p:cNvSpPr txBox="1"/>
            <p:nvPr/>
          </p:nvSpPr>
          <p:spPr>
            <a:xfrm>
              <a:off x="1116000" y="414000"/>
              <a:ext cx="4320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260</a:t>
              </a:r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1116000" y="804141"/>
              <a:ext cx="4320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140</a:t>
              </a:r>
            </a:p>
          </p:txBody>
        </p:sp>
        <p:sp>
          <p:nvSpPr>
            <p:cNvPr id="46" name="Textfeld 45"/>
            <p:cNvSpPr txBox="1"/>
            <p:nvPr/>
          </p:nvSpPr>
          <p:spPr>
            <a:xfrm>
              <a:off x="1116000" y="1278000"/>
              <a:ext cx="432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</a:p>
          </p:txBody>
        </p:sp>
        <p:sp>
          <p:nvSpPr>
            <p:cNvPr id="47" name="Textfeld 46"/>
            <p:cNvSpPr txBox="1"/>
            <p:nvPr/>
          </p:nvSpPr>
          <p:spPr>
            <a:xfrm>
              <a:off x="1188000" y="1728000"/>
              <a:ext cx="360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70</a:t>
              </a:r>
            </a:p>
          </p:txBody>
        </p:sp>
        <p:sp>
          <p:nvSpPr>
            <p:cNvPr id="48" name="Textfeld 47"/>
            <p:cNvSpPr txBox="1"/>
            <p:nvPr/>
          </p:nvSpPr>
          <p:spPr>
            <a:xfrm>
              <a:off x="1188000" y="2268000"/>
              <a:ext cx="360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</a:p>
          </p:txBody>
        </p:sp>
        <p:sp>
          <p:nvSpPr>
            <p:cNvPr id="49" name="Textfeld 48"/>
            <p:cNvSpPr txBox="1"/>
            <p:nvPr/>
          </p:nvSpPr>
          <p:spPr>
            <a:xfrm>
              <a:off x="1188000" y="2844000"/>
              <a:ext cx="360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40</a:t>
              </a:r>
            </a:p>
          </p:txBody>
        </p:sp>
        <p:sp>
          <p:nvSpPr>
            <p:cNvPr id="50" name="Textfeld 49"/>
            <p:cNvSpPr txBox="1"/>
            <p:nvPr/>
          </p:nvSpPr>
          <p:spPr>
            <a:xfrm>
              <a:off x="1188000" y="3150000"/>
              <a:ext cx="360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35</a:t>
              </a:r>
            </a:p>
          </p:txBody>
        </p:sp>
        <p:sp>
          <p:nvSpPr>
            <p:cNvPr id="51" name="Textfeld 50"/>
            <p:cNvSpPr txBox="1"/>
            <p:nvPr/>
          </p:nvSpPr>
          <p:spPr>
            <a:xfrm>
              <a:off x="1188000" y="3769200"/>
              <a:ext cx="360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</a:p>
          </p:txBody>
        </p:sp>
        <p:sp>
          <p:nvSpPr>
            <p:cNvPr id="52" name="Textfeld 51"/>
            <p:cNvSpPr txBox="1"/>
            <p:nvPr/>
          </p:nvSpPr>
          <p:spPr>
            <a:xfrm>
              <a:off x="1224000" y="4725144"/>
              <a:ext cx="360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</a:p>
          </p:txBody>
        </p:sp>
        <p:cxnSp>
          <p:nvCxnSpPr>
            <p:cNvPr id="53" name="Gerade Verbindung mit Pfeil 52"/>
            <p:cNvCxnSpPr/>
            <p:nvPr/>
          </p:nvCxnSpPr>
          <p:spPr>
            <a:xfrm>
              <a:off x="3456000" y="2357768"/>
              <a:ext cx="273728" cy="27914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 Verbindung mit Pfeil 53"/>
            <p:cNvCxnSpPr/>
            <p:nvPr/>
          </p:nvCxnSpPr>
          <p:spPr>
            <a:xfrm>
              <a:off x="3707840" y="2069768"/>
              <a:ext cx="288096" cy="53118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Gerade Verbindung mit Pfeil 59"/>
            <p:cNvCxnSpPr/>
            <p:nvPr/>
          </p:nvCxnSpPr>
          <p:spPr>
            <a:xfrm flipV="1">
              <a:off x="5004000" y="2520000"/>
              <a:ext cx="287896" cy="2520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rade Verbindung mit Pfeil 60"/>
            <p:cNvCxnSpPr/>
            <p:nvPr/>
          </p:nvCxnSpPr>
          <p:spPr>
            <a:xfrm flipH="1" flipV="1">
              <a:off x="5364000" y="3384000"/>
              <a:ext cx="216024" cy="21602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Gerade Verbindung mit Pfeil 61"/>
            <p:cNvCxnSpPr/>
            <p:nvPr/>
          </p:nvCxnSpPr>
          <p:spPr>
            <a:xfrm flipH="1" flipV="1">
              <a:off x="4932000" y="3600000"/>
              <a:ext cx="288072" cy="38705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mit Pfeil 54"/>
            <p:cNvCxnSpPr/>
            <p:nvPr/>
          </p:nvCxnSpPr>
          <p:spPr>
            <a:xfrm flipH="1">
              <a:off x="6156000" y="2016000"/>
              <a:ext cx="216024" cy="49519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 Verbindung mit Pfeil 55"/>
            <p:cNvCxnSpPr/>
            <p:nvPr/>
          </p:nvCxnSpPr>
          <p:spPr>
            <a:xfrm>
              <a:off x="5783429" y="2088000"/>
              <a:ext cx="288032" cy="43204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hteck 56"/>
            <p:cNvSpPr/>
            <p:nvPr/>
          </p:nvSpPr>
          <p:spPr>
            <a:xfrm>
              <a:off x="6300000" y="1836000"/>
              <a:ext cx="79220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G(63530)</a:t>
              </a:r>
            </a:p>
          </p:txBody>
        </p:sp>
        <p:sp>
          <p:nvSpPr>
            <p:cNvPr id="58" name="Rechteck 57"/>
            <p:cNvSpPr/>
            <p:nvPr/>
          </p:nvSpPr>
          <p:spPr>
            <a:xfrm>
              <a:off x="5112000" y="1908000"/>
              <a:ext cx="79220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G(63529)</a:t>
              </a:r>
            </a:p>
          </p:txBody>
        </p:sp>
        <p:cxnSp>
          <p:nvCxnSpPr>
            <p:cNvPr id="59" name="Gerade Verbindung mit Pfeil 58"/>
            <p:cNvCxnSpPr/>
            <p:nvPr/>
          </p:nvCxnSpPr>
          <p:spPr>
            <a:xfrm flipV="1">
              <a:off x="5556715" y="2592008"/>
              <a:ext cx="287896" cy="27893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Rechteck 66"/>
            <p:cNvSpPr/>
            <p:nvPr/>
          </p:nvSpPr>
          <p:spPr>
            <a:xfrm>
              <a:off x="5016755" y="2807350"/>
              <a:ext cx="79220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G(63528)</a:t>
              </a:r>
            </a:p>
          </p:txBody>
        </p:sp>
        <p:sp>
          <p:nvSpPr>
            <p:cNvPr id="68" name="Rechteck 67"/>
            <p:cNvSpPr/>
            <p:nvPr/>
          </p:nvSpPr>
          <p:spPr>
            <a:xfrm>
              <a:off x="5832000" y="2970000"/>
              <a:ext cx="79220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G(63536)</a:t>
              </a:r>
            </a:p>
          </p:txBody>
        </p:sp>
        <p:cxnSp>
          <p:nvCxnSpPr>
            <p:cNvPr id="69" name="Gerade Verbindung mit Pfeil 68"/>
            <p:cNvCxnSpPr/>
            <p:nvPr/>
          </p:nvCxnSpPr>
          <p:spPr>
            <a:xfrm flipV="1">
              <a:off x="5976000" y="2592000"/>
              <a:ext cx="0" cy="43204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Rechteck 69"/>
            <p:cNvSpPr/>
            <p:nvPr/>
          </p:nvSpPr>
          <p:spPr>
            <a:xfrm>
              <a:off x="2700000" y="2159278"/>
              <a:ext cx="85151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Ac(78829)</a:t>
              </a:r>
            </a:p>
          </p:txBody>
        </p:sp>
        <p:sp>
          <p:nvSpPr>
            <p:cNvPr id="71" name="Rechteck 70"/>
            <p:cNvSpPr/>
            <p:nvPr/>
          </p:nvSpPr>
          <p:spPr>
            <a:xfrm>
              <a:off x="2987824" y="1871246"/>
              <a:ext cx="85151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Ac(63527)</a:t>
              </a:r>
            </a:p>
          </p:txBody>
        </p:sp>
        <p:sp>
          <p:nvSpPr>
            <p:cNvPr id="72" name="Rechteck 71"/>
            <p:cNvSpPr/>
            <p:nvPr/>
          </p:nvSpPr>
          <p:spPr>
            <a:xfrm>
              <a:off x="4284000" y="2700000"/>
              <a:ext cx="85151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Ac(63512)</a:t>
              </a:r>
            </a:p>
          </p:txBody>
        </p:sp>
        <p:sp>
          <p:nvSpPr>
            <p:cNvPr id="73" name="Rechteck 72"/>
            <p:cNvSpPr/>
            <p:nvPr/>
          </p:nvSpPr>
          <p:spPr>
            <a:xfrm>
              <a:off x="5508000" y="3492000"/>
              <a:ext cx="85151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Ac(63624)</a:t>
              </a:r>
            </a:p>
          </p:txBody>
        </p:sp>
        <p:sp>
          <p:nvSpPr>
            <p:cNvPr id="74" name="Rechteck 73"/>
            <p:cNvSpPr/>
            <p:nvPr/>
          </p:nvSpPr>
          <p:spPr>
            <a:xfrm>
              <a:off x="5148000" y="3888000"/>
              <a:ext cx="85151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Ac(63646)</a:t>
              </a:r>
            </a:p>
          </p:txBody>
        </p:sp>
        <p:sp>
          <p:nvSpPr>
            <p:cNvPr id="64" name="Textfeld 63"/>
            <p:cNvSpPr txBox="1"/>
            <p:nvPr/>
          </p:nvSpPr>
          <p:spPr>
            <a:xfrm>
              <a:off x="1116000" y="180000"/>
              <a:ext cx="50367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kDa</a:t>
              </a:r>
            </a:p>
          </p:txBody>
        </p:sp>
      </p:grpSp>
      <p:sp>
        <p:nvSpPr>
          <p:cNvPr id="65" name="Textfeld 64"/>
          <p:cNvSpPr txBox="1"/>
          <p:nvPr/>
        </p:nvSpPr>
        <p:spPr>
          <a:xfrm>
            <a:off x="755576" y="-27384"/>
            <a:ext cx="72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Aii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Rectangle 1">
            <a:extLst>
              <a:ext uri="{FF2B5EF4-FFF2-40B4-BE49-F238E27FC236}">
                <a16:creationId xmlns:a16="http://schemas.microsoft.com/office/drawing/2014/main" id="{3746750B-AE01-45C6-9DC6-38AF5C6762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73600"/>
            <a:ext cx="738031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S8| </a:t>
            </a:r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legend was inserted in the </a:t>
            </a:r>
            <a:r>
              <a:rPr lang="en-GB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powerpoint</a:t>
            </a:r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notes section. 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6DED3121-B0FC-46A2-BEC2-0E7E57BE224F}"/>
              </a:ext>
            </a:extLst>
          </p:cNvPr>
          <p:cNvCxnSpPr>
            <a:cxnSpLocks/>
          </p:cNvCxnSpPr>
          <p:nvPr/>
        </p:nvCxnSpPr>
        <p:spPr>
          <a:xfrm>
            <a:off x="1692000" y="288000"/>
            <a:ext cx="5724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C0949EB0-45FE-41FC-81D5-927E3B7EF100}"/>
              </a:ext>
            </a:extLst>
          </p:cNvPr>
          <p:cNvCxnSpPr/>
          <p:nvPr/>
        </p:nvCxnSpPr>
        <p:spPr>
          <a:xfrm>
            <a:off x="1188000" y="366245"/>
            <a:ext cx="0" cy="460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uppieren 25"/>
          <p:cNvGrpSpPr/>
          <p:nvPr/>
        </p:nvGrpSpPr>
        <p:grpSpPr>
          <a:xfrm>
            <a:off x="1691680" y="-180000"/>
            <a:ext cx="5483737" cy="5769240"/>
            <a:chOff x="1691680" y="-180000"/>
            <a:chExt cx="5483737" cy="5769240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63688" y="332656"/>
              <a:ext cx="5411729" cy="4824000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6" name="Textfeld 5"/>
            <p:cNvSpPr txBox="1"/>
            <p:nvPr/>
          </p:nvSpPr>
          <p:spPr>
            <a:xfrm>
              <a:off x="1691680" y="36000"/>
              <a:ext cx="5040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6624000" y="36000"/>
              <a:ext cx="5040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4320000" y="-180000"/>
              <a:ext cx="5040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	pI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5400000" y="36000"/>
              <a:ext cx="720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18 cm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3419872" y="5096797"/>
              <a:ext cx="345638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Actin</a:t>
              </a:r>
              <a:r>
                <a:rPr lang="en-US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(Ac) and GAPDH (G)</a:t>
              </a:r>
            </a:p>
            <a:p>
              <a:pPr algn="ctr"/>
              <a:r>
                <a:rPr lang="en-US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2D-DIGE-</a:t>
              </a:r>
              <a:r>
                <a:rPr lang="el-GR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β</a:t>
              </a:r>
              <a:r>
                <a:rPr lang="en-US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Gel3-25a-G300</a:t>
              </a:r>
            </a:p>
          </p:txBody>
        </p:sp>
        <p:cxnSp>
          <p:nvCxnSpPr>
            <p:cNvPr id="12" name="Gerade Verbindung mit Pfeil 11"/>
            <p:cNvCxnSpPr/>
            <p:nvPr/>
          </p:nvCxnSpPr>
          <p:spPr>
            <a:xfrm flipH="1">
              <a:off x="5184000" y="3384000"/>
              <a:ext cx="396112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mit Pfeil 12"/>
            <p:cNvCxnSpPr/>
            <p:nvPr/>
          </p:nvCxnSpPr>
          <p:spPr>
            <a:xfrm flipV="1">
              <a:off x="3888000" y="2664000"/>
              <a:ext cx="180192" cy="37776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hteck 13"/>
            <p:cNvSpPr/>
            <p:nvPr/>
          </p:nvSpPr>
          <p:spPr>
            <a:xfrm>
              <a:off x="5508000" y="3258000"/>
              <a:ext cx="69762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Ac(627)</a:t>
              </a:r>
            </a:p>
          </p:txBody>
        </p:sp>
        <p:sp>
          <p:nvSpPr>
            <p:cNvPr id="15" name="Rechteck 14"/>
            <p:cNvSpPr/>
            <p:nvPr/>
          </p:nvSpPr>
          <p:spPr>
            <a:xfrm>
              <a:off x="3452070" y="2996952"/>
              <a:ext cx="69762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Ac(535)</a:t>
              </a:r>
            </a:p>
          </p:txBody>
        </p:sp>
        <p:cxnSp>
          <p:nvCxnSpPr>
            <p:cNvPr id="18" name="Gerade Verbindung mit Pfeil 17"/>
            <p:cNvCxnSpPr/>
            <p:nvPr/>
          </p:nvCxnSpPr>
          <p:spPr>
            <a:xfrm flipV="1">
              <a:off x="5508104" y="2520000"/>
              <a:ext cx="251792" cy="33293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mit Pfeil 18"/>
            <p:cNvCxnSpPr/>
            <p:nvPr/>
          </p:nvCxnSpPr>
          <p:spPr>
            <a:xfrm flipH="1">
              <a:off x="6120000" y="1944000"/>
              <a:ext cx="216024" cy="49519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mit Pfeil 19"/>
            <p:cNvCxnSpPr/>
            <p:nvPr/>
          </p:nvCxnSpPr>
          <p:spPr>
            <a:xfrm flipH="1" flipV="1">
              <a:off x="5922000" y="2520000"/>
              <a:ext cx="216024" cy="14401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hteck 20"/>
            <p:cNvSpPr/>
            <p:nvPr/>
          </p:nvSpPr>
          <p:spPr>
            <a:xfrm>
              <a:off x="6228000" y="1764000"/>
              <a:ext cx="63831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G(509)</a:t>
              </a:r>
            </a:p>
          </p:txBody>
        </p:sp>
        <p:sp>
          <p:nvSpPr>
            <p:cNvPr id="22" name="Rechteck 21"/>
            <p:cNvSpPr/>
            <p:nvPr/>
          </p:nvSpPr>
          <p:spPr>
            <a:xfrm>
              <a:off x="6048000" y="2564904"/>
              <a:ext cx="63831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G(524)</a:t>
              </a:r>
            </a:p>
          </p:txBody>
        </p:sp>
        <p:sp>
          <p:nvSpPr>
            <p:cNvPr id="23" name="Rechteck 22"/>
            <p:cNvSpPr/>
            <p:nvPr/>
          </p:nvSpPr>
          <p:spPr>
            <a:xfrm>
              <a:off x="4932040" y="2807350"/>
              <a:ext cx="63831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G(526)</a:t>
              </a:r>
            </a:p>
          </p:txBody>
        </p:sp>
      </p:grpSp>
      <p:sp>
        <p:nvSpPr>
          <p:cNvPr id="25" name="Textfeld 24"/>
          <p:cNvSpPr txBox="1"/>
          <p:nvPr/>
        </p:nvSpPr>
        <p:spPr>
          <a:xfrm>
            <a:off x="1259632" y="-27384"/>
            <a:ext cx="432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</a:t>
            </a:r>
          </a:p>
        </p:txBody>
      </p:sp>
      <p:sp>
        <p:nvSpPr>
          <p:cNvPr id="27" name="Rectangle 1">
            <a:extLst>
              <a:ext uri="{FF2B5EF4-FFF2-40B4-BE49-F238E27FC236}">
                <a16:creationId xmlns:a16="http://schemas.microsoft.com/office/drawing/2014/main" id="{2B7018C5-3557-467B-BDA6-3264146411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73600"/>
            <a:ext cx="738031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S8| </a:t>
            </a:r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legend was inserted in the </a:t>
            </a:r>
            <a:r>
              <a:rPr lang="en-GB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powerpoint</a:t>
            </a:r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notes section. 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CE1C406-066B-412D-BF8A-BBC45DD30272}"/>
              </a:ext>
            </a:extLst>
          </p:cNvPr>
          <p:cNvCxnSpPr>
            <a:cxnSpLocks/>
          </p:cNvCxnSpPr>
          <p:nvPr/>
        </p:nvCxnSpPr>
        <p:spPr>
          <a:xfrm>
            <a:off x="1764000" y="288000"/>
            <a:ext cx="5400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572C699-F50C-4347-B846-572F314DC4DD}"/>
              </a:ext>
            </a:extLst>
          </p:cNvPr>
          <p:cNvCxnSpPr/>
          <p:nvPr/>
        </p:nvCxnSpPr>
        <p:spPr>
          <a:xfrm>
            <a:off x="1692000" y="324000"/>
            <a:ext cx="0" cy="486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7AA5815F-6A2D-4EA6-A71E-CA3F2FDFDFEF}"/>
              </a:ext>
            </a:extLst>
          </p:cNvPr>
          <p:cNvSpPr/>
          <p:nvPr/>
        </p:nvSpPr>
        <p:spPr>
          <a:xfrm>
            <a:off x="1232900" y="325233"/>
            <a:ext cx="4283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6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en-GB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uppieren 56"/>
          <p:cNvGrpSpPr/>
          <p:nvPr/>
        </p:nvGrpSpPr>
        <p:grpSpPr>
          <a:xfrm>
            <a:off x="1259632" y="-252000"/>
            <a:ext cx="5976424" cy="5757619"/>
            <a:chOff x="1259632" y="-252000"/>
            <a:chExt cx="5976424" cy="5757619"/>
          </a:xfrm>
        </p:grpSpPr>
        <p:pic>
          <p:nvPicPr>
            <p:cNvPr id="72" name="Grafik 71" descr="Gel 3 4th DIGE B silver-stain.t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85719" y="260648"/>
              <a:ext cx="5378569" cy="4824536"/>
            </a:xfrm>
            <a:prstGeom prst="rect">
              <a:avLst/>
            </a:prstGeom>
          </p:spPr>
        </p:pic>
        <p:sp>
          <p:nvSpPr>
            <p:cNvPr id="73" name="Textfeld 72"/>
            <p:cNvSpPr txBox="1"/>
            <p:nvPr/>
          </p:nvSpPr>
          <p:spPr>
            <a:xfrm>
              <a:off x="1691680" y="0"/>
              <a:ext cx="5040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" name="Textfeld 73"/>
            <p:cNvSpPr txBox="1"/>
            <p:nvPr/>
          </p:nvSpPr>
          <p:spPr>
            <a:xfrm>
              <a:off x="6732000" y="0"/>
              <a:ext cx="5040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" name="Textfeld 74"/>
            <p:cNvSpPr txBox="1"/>
            <p:nvPr/>
          </p:nvSpPr>
          <p:spPr>
            <a:xfrm>
              <a:off x="4355976" y="-252000"/>
              <a:ext cx="5040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	pI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Textfeld 75"/>
            <p:cNvSpPr txBox="1"/>
            <p:nvPr/>
          </p:nvSpPr>
          <p:spPr>
            <a:xfrm>
              <a:off x="5544000" y="0"/>
              <a:ext cx="720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18 cm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Textfeld 76"/>
            <p:cNvSpPr txBox="1"/>
            <p:nvPr/>
          </p:nvSpPr>
          <p:spPr>
            <a:xfrm>
              <a:off x="3347864" y="5013176"/>
              <a:ext cx="345638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Actin</a:t>
              </a:r>
              <a:r>
                <a:rPr lang="en-US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(Ac) and GAPDH (G)</a:t>
              </a:r>
            </a:p>
            <a:p>
              <a:pPr algn="ctr"/>
              <a:r>
                <a:rPr lang="en-US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2D-DIGE-</a:t>
              </a:r>
              <a:r>
                <a:rPr lang="el-GR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β</a:t>
              </a:r>
              <a:r>
                <a:rPr lang="en-US" sz="13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silver-stained Gel 3</a:t>
              </a:r>
            </a:p>
          </p:txBody>
        </p:sp>
        <p:cxnSp>
          <p:nvCxnSpPr>
            <p:cNvPr id="137" name="Gerade Verbindung mit Pfeil 136"/>
            <p:cNvCxnSpPr/>
            <p:nvPr/>
          </p:nvCxnSpPr>
          <p:spPr>
            <a:xfrm flipV="1">
              <a:off x="3888000" y="2628000"/>
              <a:ext cx="180192" cy="37776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Rechteck 137"/>
            <p:cNvSpPr/>
            <p:nvPr/>
          </p:nvSpPr>
          <p:spPr>
            <a:xfrm>
              <a:off x="3452070" y="2952000"/>
              <a:ext cx="69762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Ac(535)</a:t>
              </a:r>
            </a:p>
          </p:txBody>
        </p:sp>
        <p:cxnSp>
          <p:nvCxnSpPr>
            <p:cNvPr id="139" name="Gerade Verbindung mit Pfeil 138"/>
            <p:cNvCxnSpPr/>
            <p:nvPr/>
          </p:nvCxnSpPr>
          <p:spPr>
            <a:xfrm flipH="1">
              <a:off x="5184000" y="3348000"/>
              <a:ext cx="396112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Rechteck 139"/>
            <p:cNvSpPr/>
            <p:nvPr/>
          </p:nvSpPr>
          <p:spPr>
            <a:xfrm>
              <a:off x="5508000" y="3240000"/>
              <a:ext cx="69762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Ac(627)</a:t>
              </a:r>
            </a:p>
          </p:txBody>
        </p:sp>
        <p:cxnSp>
          <p:nvCxnSpPr>
            <p:cNvPr id="141" name="Gerade Verbindung mit Pfeil 140"/>
            <p:cNvCxnSpPr/>
            <p:nvPr/>
          </p:nvCxnSpPr>
          <p:spPr>
            <a:xfrm flipV="1">
              <a:off x="5544000" y="2520000"/>
              <a:ext cx="251792" cy="33293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Gerade Verbindung mit Pfeil 141"/>
            <p:cNvCxnSpPr/>
            <p:nvPr/>
          </p:nvCxnSpPr>
          <p:spPr>
            <a:xfrm flipH="1">
              <a:off x="6120000" y="1944000"/>
              <a:ext cx="216024" cy="49519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Gerade Verbindung mit Pfeil 142"/>
            <p:cNvCxnSpPr/>
            <p:nvPr/>
          </p:nvCxnSpPr>
          <p:spPr>
            <a:xfrm flipH="1" flipV="1">
              <a:off x="5904000" y="2520000"/>
              <a:ext cx="216024" cy="14401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Rechteck 143"/>
            <p:cNvSpPr/>
            <p:nvPr/>
          </p:nvSpPr>
          <p:spPr>
            <a:xfrm>
              <a:off x="6228000" y="1764000"/>
              <a:ext cx="63831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G(509)</a:t>
              </a:r>
            </a:p>
          </p:txBody>
        </p:sp>
        <p:sp>
          <p:nvSpPr>
            <p:cNvPr id="145" name="Rechteck 144"/>
            <p:cNvSpPr/>
            <p:nvPr/>
          </p:nvSpPr>
          <p:spPr>
            <a:xfrm>
              <a:off x="6048000" y="2564904"/>
              <a:ext cx="63831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G(524)</a:t>
              </a:r>
            </a:p>
          </p:txBody>
        </p:sp>
        <p:sp>
          <p:nvSpPr>
            <p:cNvPr id="146" name="Rechteck 145"/>
            <p:cNvSpPr/>
            <p:nvPr/>
          </p:nvSpPr>
          <p:spPr>
            <a:xfrm>
              <a:off x="5004000" y="2772000"/>
              <a:ext cx="63831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G(526)</a:t>
              </a:r>
            </a:p>
          </p:txBody>
        </p:sp>
        <p:cxnSp>
          <p:nvCxnSpPr>
            <p:cNvPr id="37" name="Gerade Verbindung 36"/>
            <p:cNvCxnSpPr/>
            <p:nvPr/>
          </p:nvCxnSpPr>
          <p:spPr>
            <a:xfrm>
              <a:off x="1583304" y="452837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37"/>
            <p:cNvCxnSpPr/>
            <p:nvPr/>
          </p:nvCxnSpPr>
          <p:spPr>
            <a:xfrm>
              <a:off x="1583304" y="848797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38"/>
            <p:cNvCxnSpPr/>
            <p:nvPr/>
          </p:nvCxnSpPr>
          <p:spPr>
            <a:xfrm>
              <a:off x="1583632" y="1322656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39"/>
            <p:cNvCxnSpPr/>
            <p:nvPr/>
          </p:nvCxnSpPr>
          <p:spPr>
            <a:xfrm>
              <a:off x="1583304" y="1826656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40"/>
            <p:cNvCxnSpPr/>
            <p:nvPr/>
          </p:nvCxnSpPr>
          <p:spPr>
            <a:xfrm>
              <a:off x="1583304" y="2304000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41"/>
            <p:cNvCxnSpPr/>
            <p:nvPr/>
          </p:nvCxnSpPr>
          <p:spPr>
            <a:xfrm>
              <a:off x="1583304" y="2942656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42"/>
            <p:cNvCxnSpPr/>
            <p:nvPr/>
          </p:nvCxnSpPr>
          <p:spPr>
            <a:xfrm>
              <a:off x="1583304" y="3266656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43"/>
            <p:cNvCxnSpPr/>
            <p:nvPr/>
          </p:nvCxnSpPr>
          <p:spPr>
            <a:xfrm>
              <a:off x="1583912" y="3878656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 Verbindung 44"/>
            <p:cNvCxnSpPr/>
            <p:nvPr/>
          </p:nvCxnSpPr>
          <p:spPr>
            <a:xfrm>
              <a:off x="1583912" y="4772869"/>
              <a:ext cx="18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feld 44"/>
            <p:cNvSpPr txBox="1"/>
            <p:nvPr/>
          </p:nvSpPr>
          <p:spPr>
            <a:xfrm>
              <a:off x="1259632" y="332656"/>
              <a:ext cx="4320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260</a:t>
              </a:r>
            </a:p>
          </p:txBody>
        </p:sp>
        <p:sp>
          <p:nvSpPr>
            <p:cNvPr id="47" name="Textfeld 45"/>
            <p:cNvSpPr txBox="1"/>
            <p:nvPr/>
          </p:nvSpPr>
          <p:spPr>
            <a:xfrm>
              <a:off x="1259632" y="722797"/>
              <a:ext cx="4320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140</a:t>
              </a:r>
            </a:p>
          </p:txBody>
        </p:sp>
        <p:sp>
          <p:nvSpPr>
            <p:cNvPr id="48" name="Textfeld 46"/>
            <p:cNvSpPr txBox="1"/>
            <p:nvPr/>
          </p:nvSpPr>
          <p:spPr>
            <a:xfrm>
              <a:off x="1259632" y="1196656"/>
              <a:ext cx="432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</a:p>
          </p:txBody>
        </p:sp>
        <p:sp>
          <p:nvSpPr>
            <p:cNvPr id="49" name="Textfeld 47"/>
            <p:cNvSpPr txBox="1"/>
            <p:nvPr/>
          </p:nvSpPr>
          <p:spPr>
            <a:xfrm>
              <a:off x="1331632" y="1700656"/>
              <a:ext cx="360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70</a:t>
              </a:r>
            </a:p>
          </p:txBody>
        </p:sp>
        <p:sp>
          <p:nvSpPr>
            <p:cNvPr id="50" name="Textfeld 48"/>
            <p:cNvSpPr txBox="1"/>
            <p:nvPr/>
          </p:nvSpPr>
          <p:spPr>
            <a:xfrm>
              <a:off x="1331632" y="2178000"/>
              <a:ext cx="360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</a:p>
          </p:txBody>
        </p:sp>
        <p:sp>
          <p:nvSpPr>
            <p:cNvPr id="51" name="Textfeld 49"/>
            <p:cNvSpPr txBox="1"/>
            <p:nvPr/>
          </p:nvSpPr>
          <p:spPr>
            <a:xfrm>
              <a:off x="1331632" y="2798656"/>
              <a:ext cx="360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40</a:t>
              </a:r>
            </a:p>
          </p:txBody>
        </p:sp>
        <p:sp>
          <p:nvSpPr>
            <p:cNvPr id="52" name="Textfeld 50"/>
            <p:cNvSpPr txBox="1"/>
            <p:nvPr/>
          </p:nvSpPr>
          <p:spPr>
            <a:xfrm>
              <a:off x="1331632" y="3140656"/>
              <a:ext cx="360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35</a:t>
              </a:r>
            </a:p>
          </p:txBody>
        </p:sp>
        <p:sp>
          <p:nvSpPr>
            <p:cNvPr id="53" name="Textfeld 51"/>
            <p:cNvSpPr txBox="1"/>
            <p:nvPr/>
          </p:nvSpPr>
          <p:spPr>
            <a:xfrm>
              <a:off x="1331632" y="3752656"/>
              <a:ext cx="360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</a:p>
          </p:txBody>
        </p:sp>
        <p:sp>
          <p:nvSpPr>
            <p:cNvPr id="54" name="Textfeld 52"/>
            <p:cNvSpPr txBox="1"/>
            <p:nvPr/>
          </p:nvSpPr>
          <p:spPr>
            <a:xfrm>
              <a:off x="1331912" y="4643800"/>
              <a:ext cx="360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</a:p>
          </p:txBody>
        </p:sp>
        <p:sp>
          <p:nvSpPr>
            <p:cNvPr id="55" name="Textfeld 44"/>
            <p:cNvSpPr txBox="1"/>
            <p:nvPr/>
          </p:nvSpPr>
          <p:spPr>
            <a:xfrm>
              <a:off x="1260000" y="108000"/>
              <a:ext cx="540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kDa</a:t>
              </a:r>
            </a:p>
          </p:txBody>
        </p:sp>
      </p:grpSp>
      <p:sp>
        <p:nvSpPr>
          <p:cNvPr id="56" name="Textfeld 55"/>
          <p:cNvSpPr txBox="1"/>
          <p:nvPr/>
        </p:nvSpPr>
        <p:spPr>
          <a:xfrm>
            <a:off x="899592" y="-77906"/>
            <a:ext cx="72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Bii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Rectangle 1">
            <a:extLst>
              <a:ext uri="{FF2B5EF4-FFF2-40B4-BE49-F238E27FC236}">
                <a16:creationId xmlns:a16="http://schemas.microsoft.com/office/drawing/2014/main" id="{E732C265-D942-4C0A-8A4C-AE3BFD3751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73600"/>
            <a:ext cx="738031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S8| </a:t>
            </a:r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legend was inserted in the </a:t>
            </a:r>
            <a:r>
              <a:rPr lang="en-GB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powerpoint</a:t>
            </a:r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notes section. 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90B0D8A5-3AD9-4A37-8A3D-CE2CABF38A68}"/>
              </a:ext>
            </a:extLst>
          </p:cNvPr>
          <p:cNvCxnSpPr>
            <a:cxnSpLocks/>
          </p:cNvCxnSpPr>
          <p:nvPr/>
        </p:nvCxnSpPr>
        <p:spPr>
          <a:xfrm>
            <a:off x="1800000" y="216000"/>
            <a:ext cx="5364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964638C9-B029-4EE1-850B-1D439C1B4D9D}"/>
              </a:ext>
            </a:extLst>
          </p:cNvPr>
          <p:cNvCxnSpPr/>
          <p:nvPr/>
        </p:nvCxnSpPr>
        <p:spPr>
          <a:xfrm>
            <a:off x="1296000" y="324000"/>
            <a:ext cx="0" cy="4752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1446</Words>
  <Application>Microsoft Office PowerPoint</Application>
  <PresentationFormat>On-screen Show (4:3)</PresentationFormat>
  <Paragraphs>91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Adobe Devanagari</vt:lpstr>
      <vt:lpstr>Arial</vt:lpstr>
      <vt:lpstr>Calibri</vt:lpstr>
      <vt:lpstr>Times New Roman</vt:lpstr>
      <vt:lpstr>Larissa-Design</vt:lpstr>
      <vt:lpstr>PowerPoint Presentation</vt:lpstr>
      <vt:lpstr>PowerPoint Presentation</vt:lpstr>
      <vt:lpstr>PowerPoint Presentation</vt:lpstr>
      <vt:lpstr>PowerPoint Presentation</vt:lpstr>
    </vt:vector>
  </TitlesOfParts>
  <Company>Veterinärmedizinische Universität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monoyiosa</dc:creator>
  <cp:lastModifiedBy>Andreas Monoyios</cp:lastModifiedBy>
  <cp:revision>57</cp:revision>
  <dcterms:created xsi:type="dcterms:W3CDTF">2017-08-31T12:41:23Z</dcterms:created>
  <dcterms:modified xsi:type="dcterms:W3CDTF">2018-11-04T18:55:30Z</dcterms:modified>
</cp:coreProperties>
</file>