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2741275" cy="8229600"/>
  <p:notesSz cx="6858000" cy="9144000"/>
  <p:defaultTextStyle>
    <a:defPPr>
      <a:defRPr lang="en-US"/>
    </a:defPPr>
    <a:lvl1pPr marL="0" algn="l" defTabSz="962680" rtl="0" eaLnBrk="1" latinLnBrk="0" hangingPunct="1">
      <a:defRPr sz="1895" kern="1200">
        <a:solidFill>
          <a:schemeClr val="tx1"/>
        </a:solidFill>
        <a:latin typeface="+mn-lt"/>
        <a:ea typeface="+mn-ea"/>
        <a:cs typeface="+mn-cs"/>
      </a:defRPr>
    </a:lvl1pPr>
    <a:lvl2pPr marL="481340" algn="l" defTabSz="962680" rtl="0" eaLnBrk="1" latinLnBrk="0" hangingPunct="1">
      <a:defRPr sz="1895" kern="1200">
        <a:solidFill>
          <a:schemeClr val="tx1"/>
        </a:solidFill>
        <a:latin typeface="+mn-lt"/>
        <a:ea typeface="+mn-ea"/>
        <a:cs typeface="+mn-cs"/>
      </a:defRPr>
    </a:lvl2pPr>
    <a:lvl3pPr marL="962680" algn="l" defTabSz="962680" rtl="0" eaLnBrk="1" latinLnBrk="0" hangingPunct="1">
      <a:defRPr sz="1895" kern="1200">
        <a:solidFill>
          <a:schemeClr val="tx1"/>
        </a:solidFill>
        <a:latin typeface="+mn-lt"/>
        <a:ea typeface="+mn-ea"/>
        <a:cs typeface="+mn-cs"/>
      </a:defRPr>
    </a:lvl3pPr>
    <a:lvl4pPr marL="1444020" algn="l" defTabSz="962680" rtl="0" eaLnBrk="1" latinLnBrk="0" hangingPunct="1">
      <a:defRPr sz="1895" kern="1200">
        <a:solidFill>
          <a:schemeClr val="tx1"/>
        </a:solidFill>
        <a:latin typeface="+mn-lt"/>
        <a:ea typeface="+mn-ea"/>
        <a:cs typeface="+mn-cs"/>
      </a:defRPr>
    </a:lvl4pPr>
    <a:lvl5pPr marL="1925361" algn="l" defTabSz="962680" rtl="0" eaLnBrk="1" latinLnBrk="0" hangingPunct="1">
      <a:defRPr sz="1895" kern="1200">
        <a:solidFill>
          <a:schemeClr val="tx1"/>
        </a:solidFill>
        <a:latin typeface="+mn-lt"/>
        <a:ea typeface="+mn-ea"/>
        <a:cs typeface="+mn-cs"/>
      </a:defRPr>
    </a:lvl5pPr>
    <a:lvl6pPr marL="2406701" algn="l" defTabSz="962680" rtl="0" eaLnBrk="1" latinLnBrk="0" hangingPunct="1">
      <a:defRPr sz="1895" kern="1200">
        <a:solidFill>
          <a:schemeClr val="tx1"/>
        </a:solidFill>
        <a:latin typeface="+mn-lt"/>
        <a:ea typeface="+mn-ea"/>
        <a:cs typeface="+mn-cs"/>
      </a:defRPr>
    </a:lvl6pPr>
    <a:lvl7pPr marL="2888041" algn="l" defTabSz="962680" rtl="0" eaLnBrk="1" latinLnBrk="0" hangingPunct="1">
      <a:defRPr sz="1895" kern="1200">
        <a:solidFill>
          <a:schemeClr val="tx1"/>
        </a:solidFill>
        <a:latin typeface="+mn-lt"/>
        <a:ea typeface="+mn-ea"/>
        <a:cs typeface="+mn-cs"/>
      </a:defRPr>
    </a:lvl7pPr>
    <a:lvl8pPr marL="3369381" algn="l" defTabSz="962680" rtl="0" eaLnBrk="1" latinLnBrk="0" hangingPunct="1">
      <a:defRPr sz="1895" kern="1200">
        <a:solidFill>
          <a:schemeClr val="tx1"/>
        </a:solidFill>
        <a:latin typeface="+mn-lt"/>
        <a:ea typeface="+mn-ea"/>
        <a:cs typeface="+mn-cs"/>
      </a:defRPr>
    </a:lvl8pPr>
    <a:lvl9pPr marL="3850721" algn="l" defTabSz="962680" rtl="0" eaLnBrk="1" latinLnBrk="0" hangingPunct="1">
      <a:defRPr sz="189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92" userDrawn="1">
          <p15:clr>
            <a:srgbClr val="A4A3A4"/>
          </p15:clr>
        </p15:guide>
        <p15:guide id="2" pos="401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15620"/>
    <p:restoredTop sz="94660"/>
  </p:normalViewPr>
  <p:slideViewPr>
    <p:cSldViewPr snapToGrid="0" snapToObjects="1" showGuides="1">
      <p:cViewPr varScale="1">
        <p:scale>
          <a:sx n="93" d="100"/>
          <a:sy n="93" d="100"/>
        </p:scale>
        <p:origin x="704" y="200"/>
      </p:cViewPr>
      <p:guideLst>
        <p:guide orient="horz" pos="2592"/>
        <p:guide pos="4013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5596" y="1346836"/>
            <a:ext cx="10830084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2660" y="4322446"/>
            <a:ext cx="9555956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49B8E-A903-304E-824B-1E25504ACDD9}" type="datetimeFigureOut">
              <a:rPr lang="en-US" smtClean="0"/>
              <a:t>10/23/18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E1337-0DE6-DC41-8B20-7396E8FC586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49B8E-A903-304E-824B-1E25504ACDD9}" type="datetimeFigureOut">
              <a:rPr lang="en-US" smtClean="0"/>
              <a:t>10/23/18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E1337-0DE6-DC41-8B20-7396E8FC586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7976" y="438150"/>
            <a:ext cx="2747337" cy="697420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5964" y="438150"/>
            <a:ext cx="8082746" cy="697420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49B8E-A903-304E-824B-1E25504ACDD9}" type="datetimeFigureOut">
              <a:rPr lang="en-US" smtClean="0"/>
              <a:t>10/23/18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E1337-0DE6-DC41-8B20-7396E8FC586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49B8E-A903-304E-824B-1E25504ACDD9}" type="datetimeFigureOut">
              <a:rPr lang="en-US" smtClean="0"/>
              <a:t>10/23/18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E1337-0DE6-DC41-8B20-7396E8FC586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9327" y="2051688"/>
            <a:ext cx="1098935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327" y="5507358"/>
            <a:ext cx="1098935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/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49B8E-A903-304E-824B-1E25504ACDD9}" type="datetimeFigureOut">
              <a:rPr lang="en-US" smtClean="0"/>
              <a:t>10/23/18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E1337-0DE6-DC41-8B20-7396E8FC586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75963" y="2190750"/>
            <a:ext cx="5415042" cy="522160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0270" y="2190750"/>
            <a:ext cx="5415042" cy="522160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49B8E-A903-304E-824B-1E25504ACDD9}" type="datetimeFigureOut">
              <a:rPr lang="en-US" smtClean="0"/>
              <a:t>10/23/18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E1337-0DE6-DC41-8B20-7396E8FC586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622" y="438152"/>
            <a:ext cx="10989350" cy="159067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7623" y="2017396"/>
            <a:ext cx="539015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77623" y="3006090"/>
            <a:ext cx="5390156" cy="442150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0271" y="2017396"/>
            <a:ext cx="5416701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0271" y="3006090"/>
            <a:ext cx="5416701" cy="442150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49B8E-A903-304E-824B-1E25504ACDD9}" type="datetimeFigureOut">
              <a:rPr lang="en-US" smtClean="0"/>
              <a:t>10/23/18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E1337-0DE6-DC41-8B20-7396E8FC586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49B8E-A903-304E-824B-1E25504ACDD9}" type="datetimeFigureOut">
              <a:rPr lang="en-US" smtClean="0"/>
              <a:t>10/23/18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E1337-0DE6-DC41-8B20-7396E8FC586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49B8E-A903-304E-824B-1E25504ACDD9}" type="datetimeFigureOut">
              <a:rPr lang="en-US" smtClean="0"/>
              <a:t>10/23/18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E1337-0DE6-DC41-8B20-7396E8FC586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622" y="548640"/>
            <a:ext cx="4109393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6702" y="1184912"/>
            <a:ext cx="645027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622" y="2468880"/>
            <a:ext cx="4109393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49B8E-A903-304E-824B-1E25504ACDD9}" type="datetimeFigureOut">
              <a:rPr lang="en-US" smtClean="0"/>
              <a:t>10/23/18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E1337-0DE6-DC41-8B20-7396E8FC586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622" y="548640"/>
            <a:ext cx="4109393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6702" y="1184912"/>
            <a:ext cx="645027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622" y="2468880"/>
            <a:ext cx="4109393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49B8E-A903-304E-824B-1E25504ACDD9}" type="datetimeFigureOut">
              <a:rPr lang="en-US" smtClean="0"/>
              <a:t>10/23/18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E1337-0DE6-DC41-8B20-7396E8FC586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5963" y="438152"/>
            <a:ext cx="1098935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5963" y="2190750"/>
            <a:ext cx="1098935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5963" y="7627622"/>
            <a:ext cx="2866787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49B8E-A903-304E-824B-1E25504ACDD9}" type="datetimeFigureOut">
              <a:rPr lang="en-US" smtClean="0"/>
              <a:t>10/23/18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20548" y="7627622"/>
            <a:ext cx="430018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98525" y="7627622"/>
            <a:ext cx="2866787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E1337-0DE6-DC41-8B20-7396E8FC586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657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597837"/>
              </p:ext>
            </p:extLst>
          </p:nvPr>
        </p:nvGraphicFramePr>
        <p:xfrm>
          <a:off x="872994" y="156720"/>
          <a:ext cx="10654404" cy="79161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72322"/>
                <a:gridCol w="4754880"/>
                <a:gridCol w="572322"/>
                <a:gridCol w="4754880"/>
              </a:tblGrid>
              <a:tr h="243351">
                <a:tc gridSpan="2">
                  <a:txBody>
                    <a:bodyPr/>
                    <a:lstStyle/>
                    <a:p>
                      <a:r>
                        <a:rPr lang="en-US" sz="1200" dirty="0" smtClean="0"/>
                        <a:t>4Ts score</a:t>
                      </a:r>
                    </a:p>
                  </a:txBody>
                  <a:tcPr marL="95560" marR="95560" marT="47780" marB="47780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200" dirty="0" smtClean="0"/>
                        <a:t>HEP score</a:t>
                      </a:r>
                    </a:p>
                  </a:txBody>
                  <a:tcPr marL="95560" marR="95560" marT="47780" marB="47780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6393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Points</a:t>
                      </a:r>
                    </a:p>
                  </a:txBody>
                  <a:tcPr marL="95560" marR="95560" marT="47780" marB="47780"/>
                </a:tc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Feature</a:t>
                      </a:r>
                    </a:p>
                  </a:txBody>
                  <a:tcPr marL="95560" marR="95560" marT="47780" marB="47780">
                    <a:lnR w="57150" cap="flat" cmpd="sng" algn="ctr">
                      <a:solidFill>
                        <a:schemeClr val="bg1"/>
                      </a:solidFill>
                      <a:prstDash val="lgDash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Points</a:t>
                      </a:r>
                      <a:endParaRPr lang="en-US" sz="1100" b="1" dirty="0"/>
                    </a:p>
                  </a:txBody>
                  <a:tcPr marL="95560" marR="95560" marT="47780" marB="47780">
                    <a:lnL w="57150" cap="flat" cmpd="sng" algn="ctr">
                      <a:solidFill>
                        <a:schemeClr val="bg1"/>
                      </a:solidFill>
                      <a:prstDash val="lgDashDot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Feature</a:t>
                      </a:r>
                      <a:endParaRPr lang="en-US" sz="1100" b="1" dirty="0"/>
                    </a:p>
                  </a:txBody>
                  <a:tcPr marL="95560" marR="95560" marT="47780" marB="47780"/>
                </a:tc>
              </a:tr>
              <a:tr h="1155916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     </a:t>
                      </a:r>
                    </a:p>
                    <a:p>
                      <a:pPr algn="ctr"/>
                      <a:r>
                        <a:rPr lang="en-US" sz="1100" dirty="0" smtClean="0"/>
                        <a:t>+2</a:t>
                      </a:r>
                      <a:r>
                        <a:rPr lang="en-US" sz="1100" baseline="0" dirty="0" smtClean="0"/>
                        <a:t> </a:t>
                      </a:r>
                    </a:p>
                    <a:p>
                      <a:pPr algn="ctr"/>
                      <a:r>
                        <a:rPr lang="en-US" sz="1100" baseline="0" dirty="0" smtClean="0"/>
                        <a:t>+1 </a:t>
                      </a:r>
                    </a:p>
                    <a:p>
                      <a:pPr algn="ctr"/>
                      <a:r>
                        <a:rPr lang="en-US" sz="1100" baseline="0" dirty="0" smtClean="0"/>
                        <a:t>+0</a:t>
                      </a:r>
                    </a:p>
                  </a:txBody>
                  <a:tcPr marL="95560" marR="95560" marT="47780" marB="4778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Thrombocytopenia</a:t>
                      </a:r>
                      <a:endParaRPr lang="en-US" sz="1100" baseline="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 smtClean="0"/>
                        <a:t>Platelet count fall &gt;50% and nadir </a:t>
                      </a: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≥ </a:t>
                      </a:r>
                      <a:r>
                        <a:rPr lang="en-US" sz="1100" baseline="0" dirty="0" smtClean="0"/>
                        <a:t>20</a:t>
                      </a:r>
                      <a:r>
                        <a:rPr lang="en-US" sz="1100" b="0" baseline="0" dirty="0" smtClean="0"/>
                        <a:t>x 10</a:t>
                      </a:r>
                      <a:r>
                        <a:rPr lang="en-US" sz="1100" b="0" baseline="30000" dirty="0" smtClean="0"/>
                        <a:t>9</a:t>
                      </a:r>
                      <a:r>
                        <a:rPr lang="en-US" sz="1100" b="0" baseline="0" dirty="0" smtClean="0"/>
                        <a:t>/L</a:t>
                      </a:r>
                      <a:endParaRPr lang="en-US" sz="1100" baseline="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 smtClean="0"/>
                        <a:t>Platelet count fall 30-50% or nadir 10-19</a:t>
                      </a:r>
                      <a:r>
                        <a:rPr lang="en-US" sz="1100" b="0" baseline="0" dirty="0" smtClean="0"/>
                        <a:t>x 10</a:t>
                      </a:r>
                      <a:r>
                        <a:rPr lang="en-US" sz="1100" b="0" baseline="30000" dirty="0" smtClean="0"/>
                        <a:t>9</a:t>
                      </a:r>
                      <a:r>
                        <a:rPr lang="en-US" sz="1100" b="0" baseline="0" dirty="0" smtClean="0"/>
                        <a:t>/L</a:t>
                      </a:r>
                      <a:endParaRPr lang="en-US" sz="1100" baseline="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 smtClean="0"/>
                        <a:t>Platelet count fall &lt;30% OR nadir &lt;10</a:t>
                      </a:r>
                      <a:r>
                        <a:rPr lang="en-US" sz="1100" b="0" baseline="0" dirty="0" smtClean="0"/>
                        <a:t>x 10</a:t>
                      </a:r>
                      <a:r>
                        <a:rPr lang="en-US" sz="1100" b="0" baseline="30000" dirty="0" smtClean="0"/>
                        <a:t>9</a:t>
                      </a:r>
                      <a:r>
                        <a:rPr lang="en-US" sz="1100" b="0" baseline="0" dirty="0" smtClean="0"/>
                        <a:t>/L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aseline="0" dirty="0" smtClean="0"/>
                    </a:p>
                    <a:p>
                      <a:endParaRPr lang="en-US" sz="1100" dirty="0"/>
                    </a:p>
                  </a:txBody>
                  <a:tcPr marL="95560" marR="95560" marT="47780" marB="47780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baseline="0" dirty="0" smtClean="0"/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baseline="0" dirty="0" smtClean="0"/>
                        <a:t>-</a:t>
                      </a:r>
                      <a:r>
                        <a:rPr lang="en-US" sz="1100" b="0" baseline="0" dirty="0" smtClean="0"/>
                        <a:t>1 </a:t>
                      </a:r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baseline="0" dirty="0" smtClean="0"/>
                        <a:t>+1 </a:t>
                      </a:r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baseline="0" dirty="0" smtClean="0"/>
                        <a:t>+3 </a:t>
                      </a:r>
                      <a:endParaRPr lang="en-US" sz="1100" b="0" baseline="0" dirty="0" smtClean="0"/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baseline="0" dirty="0" smtClean="0"/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baseline="0" dirty="0" smtClean="0"/>
                        <a:t>-2</a:t>
                      </a:r>
                      <a:r>
                        <a:rPr lang="en-US" sz="1100" b="1" baseline="0" dirty="0" smtClean="0"/>
                        <a:t> </a:t>
                      </a:r>
                      <a:endParaRPr lang="en-US" sz="1100" b="0" baseline="0" dirty="0" smtClean="0"/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baseline="0" dirty="0" smtClean="0"/>
                        <a:t>+2 </a:t>
                      </a:r>
                    </a:p>
                  </a:txBody>
                  <a:tcPr marL="95560" marR="95560" marT="47780" marB="47780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Magnitude</a:t>
                      </a:r>
                      <a:r>
                        <a:rPr lang="en-US" sz="1100" b="1" baseline="0" dirty="0" smtClean="0"/>
                        <a:t> of Platelet Count Fall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baseline="0" dirty="0" smtClean="0"/>
                        <a:t>&lt;30%</a:t>
                      </a:r>
                      <a:endParaRPr lang="en-US" sz="1100" b="1" baseline="0" dirty="0" smtClean="0"/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baseline="0" dirty="0" smtClean="0"/>
                        <a:t>30-50%</a:t>
                      </a:r>
                      <a:endParaRPr lang="en-US" sz="1100" b="1" baseline="0" dirty="0" smtClean="0"/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baseline="0" dirty="0" smtClean="0"/>
                        <a:t>&gt;50%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baseline="0" dirty="0" smtClean="0"/>
                        <a:t>Nadir Platelet  Count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baseline="0" dirty="0" smtClean="0"/>
                        <a:t> </a:t>
                      </a:r>
                      <a:r>
                        <a:rPr lang="en-US" sz="11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≤</a:t>
                      </a:r>
                      <a:r>
                        <a:rPr lang="en-US" sz="1100" b="0" baseline="0" dirty="0" smtClean="0"/>
                        <a:t>20 x 10</a:t>
                      </a:r>
                      <a:r>
                        <a:rPr lang="en-US" sz="1100" b="0" baseline="30000" dirty="0" smtClean="0"/>
                        <a:t>9</a:t>
                      </a:r>
                      <a:r>
                        <a:rPr lang="en-US" sz="1100" b="0" baseline="0" dirty="0" smtClean="0"/>
                        <a:t>/L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baseline="0" dirty="0" smtClean="0"/>
                        <a:t> &gt;20 x 10</a:t>
                      </a:r>
                      <a:r>
                        <a:rPr lang="en-US" sz="1100" b="0" baseline="30000" dirty="0" smtClean="0"/>
                        <a:t>9</a:t>
                      </a:r>
                      <a:r>
                        <a:rPr lang="en-US" sz="1100" b="0" baseline="0" dirty="0" smtClean="0"/>
                        <a:t>/L</a:t>
                      </a:r>
                    </a:p>
                  </a:txBody>
                  <a:tcPr marL="95560" marR="95560" marT="47780" marB="47780"/>
                </a:tc>
              </a:tr>
              <a:tr h="1612199">
                <a:tc>
                  <a:txBody>
                    <a:bodyPr/>
                    <a:lstStyle/>
                    <a:p>
                      <a:pPr algn="ctr"/>
                      <a:endParaRPr lang="en-US" sz="1100" b="0" dirty="0" smtClean="0"/>
                    </a:p>
                    <a:p>
                      <a:pPr algn="ctr"/>
                      <a:r>
                        <a:rPr lang="en-US" sz="1100" b="0" dirty="0" smtClean="0"/>
                        <a:t>+2 </a:t>
                      </a:r>
                    </a:p>
                    <a:p>
                      <a:pPr algn="ctr"/>
                      <a:endParaRPr lang="en-US" sz="1100" b="0" baseline="0" dirty="0" smtClean="0"/>
                    </a:p>
                    <a:p>
                      <a:pPr algn="ctr"/>
                      <a:endParaRPr lang="en-US" sz="1100" b="0" baseline="0" dirty="0" smtClean="0"/>
                    </a:p>
                    <a:p>
                      <a:pPr algn="ctr"/>
                      <a:r>
                        <a:rPr lang="en-US" sz="1100" b="0" baseline="0" dirty="0" smtClean="0"/>
                        <a:t>+1 </a:t>
                      </a:r>
                    </a:p>
                    <a:p>
                      <a:pPr algn="ctr"/>
                      <a:endParaRPr lang="en-US" sz="1100" b="0" baseline="0" dirty="0" smtClean="0"/>
                    </a:p>
                    <a:p>
                      <a:pPr algn="ctr"/>
                      <a:endParaRPr lang="en-US" sz="1100" b="0" baseline="0" dirty="0" smtClean="0"/>
                    </a:p>
                    <a:p>
                      <a:pPr algn="ctr"/>
                      <a:r>
                        <a:rPr lang="en-US" sz="1100" b="0" baseline="0" dirty="0" smtClean="0"/>
                        <a:t>0</a:t>
                      </a:r>
                      <a:endParaRPr lang="en-US" sz="1100" b="0" dirty="0"/>
                    </a:p>
                  </a:txBody>
                  <a:tcPr marL="95560" marR="95560" marT="47780" marB="4778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Timing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/>
                        <a:t>Clear onset between days</a:t>
                      </a:r>
                      <a:r>
                        <a:rPr lang="en-US" sz="1100" b="0" baseline="0" dirty="0" smtClean="0"/>
                        <a:t> 5-10 OR platelet fall </a:t>
                      </a:r>
                      <a:r>
                        <a:rPr lang="en-US" sz="11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≤ </a:t>
                      </a:r>
                      <a:r>
                        <a:rPr lang="en-US" sz="1100" b="0" baseline="0" dirty="0" smtClean="0"/>
                        <a:t>1 day (prior heparin exposure within 30 days)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baseline="0" dirty="0" smtClean="0"/>
                        <a:t>Consistent with days 5-10 fall, but not clear, onset after day 10 OR fall </a:t>
                      </a:r>
                      <a:r>
                        <a:rPr lang="en-US" sz="11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≤</a:t>
                      </a:r>
                      <a:r>
                        <a:rPr lang="en-US" sz="1100" b="0" baseline="0" dirty="0" smtClean="0"/>
                        <a:t>1 day (prior heparin exposure 20-100 days ago)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baseline="0" dirty="0" smtClean="0"/>
                        <a:t>Platelet count fall &lt;4 days without recent exposure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/>
                    </a:p>
                    <a:p>
                      <a:endParaRPr lang="en-US" sz="1100" b="0" dirty="0"/>
                    </a:p>
                  </a:txBody>
                  <a:tcPr marL="95560" marR="95560" marT="47780" marB="47780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0" baseline="0" dirty="0" smtClean="0"/>
                    </a:p>
                    <a:p>
                      <a:pPr algn="ctr"/>
                      <a:endParaRPr lang="en-US" sz="1100" b="0" baseline="0" dirty="0" smtClean="0"/>
                    </a:p>
                    <a:p>
                      <a:pPr algn="ctr"/>
                      <a:r>
                        <a:rPr lang="en-US" sz="1100" b="0" baseline="0" dirty="0" smtClean="0"/>
                        <a:t>-2 </a:t>
                      </a:r>
                    </a:p>
                    <a:p>
                      <a:pPr algn="ctr"/>
                      <a:r>
                        <a:rPr lang="en-US" sz="1100" b="0" baseline="0" dirty="0" smtClean="0"/>
                        <a:t>+2 </a:t>
                      </a:r>
                    </a:p>
                    <a:p>
                      <a:pPr algn="ctr"/>
                      <a:r>
                        <a:rPr lang="en-US" sz="1100" b="0" baseline="0" dirty="0" smtClean="0"/>
                        <a:t>+3 </a:t>
                      </a:r>
                    </a:p>
                    <a:p>
                      <a:pPr algn="ctr"/>
                      <a:r>
                        <a:rPr lang="en-US" sz="1100" b="0" baseline="0" dirty="0" smtClean="0"/>
                        <a:t>+2</a:t>
                      </a:r>
                    </a:p>
                    <a:p>
                      <a:pPr algn="ctr"/>
                      <a:r>
                        <a:rPr lang="en-US" sz="1100" b="0" baseline="0" dirty="0" smtClean="0"/>
                        <a:t> -1</a:t>
                      </a:r>
                    </a:p>
                    <a:p>
                      <a:pPr algn="ctr"/>
                      <a:endParaRPr lang="en-US" sz="1100" b="0" baseline="0" dirty="0" smtClean="0"/>
                    </a:p>
                    <a:p>
                      <a:pPr algn="ctr"/>
                      <a:endParaRPr lang="en-US" sz="1100" b="0" baseline="0" dirty="0" smtClean="0"/>
                    </a:p>
                    <a:p>
                      <a:pPr algn="ctr"/>
                      <a:r>
                        <a:rPr lang="en-US" sz="1100" b="0" baseline="0" dirty="0" smtClean="0"/>
                        <a:t>+2 </a:t>
                      </a:r>
                      <a:endParaRPr lang="en-US" sz="1100" b="0" baseline="0" dirty="0" smtClean="0"/>
                    </a:p>
                    <a:p>
                      <a:pPr algn="ctr"/>
                      <a:r>
                        <a:rPr lang="en-US" sz="1100" b="0" baseline="0" dirty="0" smtClean="0"/>
                        <a:t>-1</a:t>
                      </a:r>
                    </a:p>
                  </a:txBody>
                  <a:tcPr marL="95560" marR="95560" marT="47780" marB="47780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Timing of Platelet Fall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1" baseline="0" dirty="0" smtClean="0"/>
                        <a:t>For patient in whom typical onset HIT is suspected</a:t>
                      </a:r>
                      <a:endParaRPr lang="en-US" sz="1100" b="0" i="1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baseline="0" dirty="0" smtClean="0"/>
                        <a:t>Fall begins &lt; 4 days after heparin exposure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baseline="0" dirty="0" smtClean="0"/>
                        <a:t>Fall begins 4 days after heparin exposure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baseline="0" dirty="0" smtClean="0"/>
                        <a:t>Fall begins 5-10 days after heparin exposure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baseline="0" dirty="0" smtClean="0"/>
                        <a:t>Fall begins 11-14 days after heparin exposure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baseline="0" dirty="0" smtClean="0"/>
                        <a:t>Fall begins &gt;14 days after heparin </a:t>
                      </a:r>
                      <a:r>
                        <a:rPr lang="en-US" sz="1100" b="0" baseline="0" dirty="0" smtClean="0"/>
                        <a:t>exposure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1" baseline="0" dirty="0" smtClean="0"/>
                        <a:t>For patients with previous heparin exposure in the last 100 days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baseline="0" dirty="0" smtClean="0"/>
                        <a:t>Fall </a:t>
                      </a:r>
                      <a:r>
                        <a:rPr lang="en-US" sz="1100" b="0" baseline="0" dirty="0" smtClean="0"/>
                        <a:t>begins &lt;48 hours after heparin re- exposure</a:t>
                      </a:r>
                    </a:p>
                    <a:p>
                      <a:r>
                        <a:rPr lang="en-US" sz="1100" b="0" baseline="0" dirty="0" smtClean="0"/>
                        <a:t>Fall </a:t>
                      </a:r>
                      <a:r>
                        <a:rPr lang="en-US" sz="1100" b="0" baseline="0" dirty="0" smtClean="0"/>
                        <a:t>begins &gt; 48 hours after heparin re-exposure</a:t>
                      </a:r>
                    </a:p>
                  </a:txBody>
                  <a:tcPr marL="95560" marR="95560" marT="47780" marB="47780"/>
                </a:tc>
              </a:tr>
              <a:tr h="1155916">
                <a:tc>
                  <a:txBody>
                    <a:bodyPr/>
                    <a:lstStyle/>
                    <a:p>
                      <a:pPr algn="ctr"/>
                      <a:endParaRPr lang="en-US" sz="1100" dirty="0" smtClean="0"/>
                    </a:p>
                    <a:p>
                      <a:pPr algn="ctr"/>
                      <a:r>
                        <a:rPr lang="en-US" sz="1100" dirty="0" smtClean="0"/>
                        <a:t>+2</a:t>
                      </a:r>
                    </a:p>
                    <a:p>
                      <a:pPr algn="ctr"/>
                      <a:r>
                        <a:rPr lang="en-US" sz="1100" dirty="0" smtClean="0"/>
                        <a:t> </a:t>
                      </a:r>
                    </a:p>
                    <a:p>
                      <a:pPr algn="ctr"/>
                      <a:r>
                        <a:rPr lang="en-US" sz="1100" baseline="0" dirty="0" smtClean="0"/>
                        <a:t>+1 </a:t>
                      </a:r>
                    </a:p>
                    <a:p>
                      <a:pPr algn="ctr"/>
                      <a:endParaRPr lang="en-US" sz="1100" baseline="0" dirty="0" smtClean="0"/>
                    </a:p>
                    <a:p>
                      <a:pPr algn="ctr"/>
                      <a:r>
                        <a:rPr lang="en-US" sz="1100" baseline="0" dirty="0" smtClean="0"/>
                        <a:t>0 </a:t>
                      </a:r>
                      <a:endParaRPr lang="en-US" sz="1100" dirty="0"/>
                    </a:p>
                  </a:txBody>
                  <a:tcPr marL="95560" marR="95560" marT="47780" marB="4778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Thrombosis</a:t>
                      </a:r>
                    </a:p>
                    <a:p>
                      <a:r>
                        <a:rPr lang="en-US" sz="1100" dirty="0" smtClean="0"/>
                        <a:t>New</a:t>
                      </a:r>
                      <a:r>
                        <a:rPr lang="en-US" sz="1100" baseline="0" dirty="0" smtClean="0"/>
                        <a:t> thrombosis OR skin necrosis, acute systemic reaction post-IV heparin bolus</a:t>
                      </a:r>
                    </a:p>
                    <a:p>
                      <a:r>
                        <a:rPr lang="en-US" sz="1100" baseline="0" dirty="0" smtClean="0"/>
                        <a:t>Progressive OR recurrent thrombosis; non-necrotizing skin lesions; suspected thrombosis (not proved)</a:t>
                      </a:r>
                    </a:p>
                    <a:p>
                      <a:r>
                        <a:rPr lang="en-US" sz="1100" baseline="0" dirty="0" smtClean="0"/>
                        <a:t>None</a:t>
                      </a:r>
                      <a:endParaRPr lang="en-US" sz="1100" dirty="0" smtClean="0"/>
                    </a:p>
                  </a:txBody>
                  <a:tcPr marL="95560" marR="95560" marT="47780" marB="47780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1" dirty="0" smtClean="0"/>
                    </a:p>
                    <a:p>
                      <a:pPr algn="ctr"/>
                      <a:endParaRPr lang="en-US" sz="1100" b="1" dirty="0" smtClean="0"/>
                    </a:p>
                    <a:p>
                      <a:pPr algn="ctr"/>
                      <a:r>
                        <a:rPr lang="en-US" sz="1100" b="0" dirty="0" smtClean="0"/>
                        <a:t>+3</a:t>
                      </a:r>
                    </a:p>
                    <a:p>
                      <a:pPr algn="ctr"/>
                      <a:r>
                        <a:rPr lang="en-US" sz="1100" b="0" dirty="0" smtClean="0"/>
                        <a:t>+2</a:t>
                      </a:r>
                    </a:p>
                    <a:p>
                      <a:pPr algn="ctr"/>
                      <a:endParaRPr lang="en-US" sz="1100" b="0" dirty="0" smtClean="0"/>
                    </a:p>
                    <a:p>
                      <a:pPr algn="ctr"/>
                      <a:endParaRPr lang="en-US" sz="1100" b="0" dirty="0" smtClean="0"/>
                    </a:p>
                    <a:p>
                      <a:pPr algn="ctr"/>
                      <a:r>
                        <a:rPr lang="en-US" sz="1100" b="0" dirty="0" smtClean="0"/>
                        <a:t>+3</a:t>
                      </a:r>
                    </a:p>
                    <a:p>
                      <a:pPr algn="ctr"/>
                      <a:r>
                        <a:rPr lang="en-US" sz="1100" b="0" dirty="0" smtClean="0"/>
                        <a:t>+2</a:t>
                      </a:r>
                    </a:p>
                  </a:txBody>
                  <a:tcPr marL="95560" marR="95560" marT="47780" marB="47780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Thrombosis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1" baseline="0" dirty="0" smtClean="0"/>
                        <a:t>For patient in whom typical onset HIT is suspected</a:t>
                      </a:r>
                      <a:endParaRPr lang="en-US" sz="1100" b="0" i="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baseline="0" dirty="0" smtClean="0"/>
                        <a:t>New VTE or </a:t>
                      </a:r>
                      <a:r>
                        <a:rPr lang="en-US" sz="1100" b="0" i="0" u="none" baseline="0" dirty="0" smtClean="0"/>
                        <a:t>ATE </a:t>
                      </a:r>
                      <a:r>
                        <a:rPr lang="en-US" sz="1100" u="non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≥ 4 days after heparin</a:t>
                      </a:r>
                      <a:r>
                        <a:rPr lang="en-US" sz="1100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exposure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Progression of pre-existing VTE or ATE while receiving </a:t>
                      </a:r>
                      <a:r>
                        <a:rPr lang="en-US" sz="1100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heparin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u="none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1" baseline="0" dirty="0" smtClean="0"/>
                        <a:t>For patient in whom rapid onset HIT is suspected</a:t>
                      </a:r>
                      <a:endParaRPr lang="en-US" sz="1100" b="0" i="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i="0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New </a:t>
                      </a:r>
                      <a:r>
                        <a:rPr lang="en-US" sz="1100" i="0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VTE or ATE after heparin exposure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i="0" u="non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Progression of pre-existing VTE or ATE while receiving heparin</a:t>
                      </a:r>
                      <a:endParaRPr lang="en-US" sz="1100" i="0" u="non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560" marR="95560" marT="47780" marB="47780"/>
                </a:tc>
              </a:tr>
              <a:tr h="1308010">
                <a:tc>
                  <a:txBody>
                    <a:bodyPr/>
                    <a:lstStyle/>
                    <a:p>
                      <a:pPr algn="ctr"/>
                      <a:endParaRPr lang="en-US" sz="1100" dirty="0" smtClean="0"/>
                    </a:p>
                    <a:p>
                      <a:pPr algn="ctr"/>
                      <a:r>
                        <a:rPr lang="en-US" sz="1100" dirty="0" smtClean="0"/>
                        <a:t>+2</a:t>
                      </a:r>
                    </a:p>
                    <a:p>
                      <a:pPr algn="ctr"/>
                      <a:r>
                        <a:rPr lang="en-US" sz="1100" dirty="0" smtClean="0"/>
                        <a:t>+1</a:t>
                      </a:r>
                    </a:p>
                    <a:p>
                      <a:pPr algn="ctr"/>
                      <a:r>
                        <a:rPr lang="en-US" sz="1100" dirty="0" smtClean="0"/>
                        <a:t>  0</a:t>
                      </a:r>
                      <a:endParaRPr lang="en-US" sz="1100" dirty="0" smtClean="0"/>
                    </a:p>
                    <a:p>
                      <a:pPr algn="ctr"/>
                      <a:endParaRPr lang="en-US" sz="1100" dirty="0" smtClean="0"/>
                    </a:p>
                    <a:p>
                      <a:pPr algn="ctr"/>
                      <a:endParaRPr lang="en-US" sz="1100" dirty="0"/>
                    </a:p>
                  </a:txBody>
                  <a:tcPr marL="95560" marR="95560" marT="47780" marB="4778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oTher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baseline="0" dirty="0" smtClean="0"/>
                        <a:t>None apparent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baseline="0" dirty="0" smtClean="0"/>
                        <a:t>Possible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baseline="0" dirty="0" smtClean="0"/>
                        <a:t>Definite</a:t>
                      </a:r>
                      <a:endParaRPr lang="en-US" sz="1100" b="0" dirty="0" smtClean="0"/>
                    </a:p>
                    <a:p>
                      <a:endParaRPr lang="en-US" sz="1100" dirty="0"/>
                    </a:p>
                  </a:txBody>
                  <a:tcPr marL="95560" marR="95560" marT="47780" marB="47780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1" dirty="0" smtClean="0"/>
                    </a:p>
                    <a:p>
                      <a:pPr algn="ctr"/>
                      <a:r>
                        <a:rPr lang="en-US" sz="1100" b="0" dirty="0" smtClean="0"/>
                        <a:t>-1</a:t>
                      </a:r>
                    </a:p>
                    <a:p>
                      <a:pPr algn="ctr"/>
                      <a:r>
                        <a:rPr lang="en-US" sz="1100" b="0" dirty="0" smtClean="0"/>
                        <a:t>-</a:t>
                      </a:r>
                      <a:r>
                        <a:rPr lang="en-US" sz="1100" b="0" dirty="0" smtClean="0"/>
                        <a:t>2</a:t>
                      </a:r>
                      <a:endParaRPr lang="en-US" sz="1100" b="0" dirty="0" smtClean="0"/>
                    </a:p>
                    <a:p>
                      <a:pPr algn="ctr"/>
                      <a:r>
                        <a:rPr lang="en-US" sz="1100" b="0" dirty="0" smtClean="0"/>
                        <a:t>-2</a:t>
                      </a:r>
                    </a:p>
                    <a:p>
                      <a:pPr algn="ctr"/>
                      <a:r>
                        <a:rPr lang="en-US" sz="1100" b="0" dirty="0" smtClean="0"/>
                        <a:t>-2</a:t>
                      </a:r>
                    </a:p>
                    <a:p>
                      <a:pPr algn="ctr"/>
                      <a:r>
                        <a:rPr lang="en-US" sz="1100" b="0" dirty="0" smtClean="0"/>
                        <a:t>-2</a:t>
                      </a:r>
                    </a:p>
                    <a:p>
                      <a:pPr algn="ctr"/>
                      <a:r>
                        <a:rPr lang="en-US" sz="1100" b="0" dirty="0" smtClean="0"/>
                        <a:t>-</a:t>
                      </a:r>
                      <a:r>
                        <a:rPr lang="en-US" sz="1100" b="0" dirty="0" smtClean="0"/>
                        <a:t>1</a:t>
                      </a:r>
                      <a:endParaRPr lang="en-US" sz="1100" b="0" dirty="0" smtClean="0"/>
                    </a:p>
                    <a:p>
                      <a:pPr algn="ctr"/>
                      <a:r>
                        <a:rPr lang="en-US" sz="1100" b="0" dirty="0" smtClean="0"/>
                        <a:t>+3</a:t>
                      </a:r>
                      <a:endParaRPr lang="en-US" sz="1100" b="0" dirty="0"/>
                    </a:p>
                  </a:txBody>
                  <a:tcPr marL="95560" marR="95560" marT="47780" marB="47780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Other causes of thrombocytopenia</a:t>
                      </a:r>
                    </a:p>
                    <a:p>
                      <a:r>
                        <a:rPr lang="en-US" sz="1100" b="0" dirty="0" smtClean="0"/>
                        <a:t>Presence of chronic thrombocytopenic</a:t>
                      </a:r>
                      <a:r>
                        <a:rPr lang="en-US" sz="1100" b="0" baseline="0" dirty="0" smtClean="0"/>
                        <a:t> disorder</a:t>
                      </a:r>
                    </a:p>
                    <a:p>
                      <a:r>
                        <a:rPr lang="en-US" sz="1100" b="0" baseline="0" dirty="0" smtClean="0"/>
                        <a:t>Newly initiated non-heparin medication known to cause thrombocytopenia</a:t>
                      </a:r>
                    </a:p>
                    <a:p>
                      <a:r>
                        <a:rPr lang="en-US" sz="1100" b="0" baseline="0" dirty="0" smtClean="0"/>
                        <a:t>Severe infection</a:t>
                      </a:r>
                    </a:p>
                    <a:p>
                      <a:r>
                        <a:rPr lang="en-US" sz="1100" b="0" baseline="0" dirty="0" smtClean="0"/>
                        <a:t>Severe DIC (defined as fibrinogen &lt;100mg dL</a:t>
                      </a:r>
                      <a:r>
                        <a:rPr lang="en-US" sz="1100" b="0" baseline="30000" dirty="0" smtClean="0"/>
                        <a:t>-1 </a:t>
                      </a:r>
                      <a:r>
                        <a:rPr lang="en-US" sz="1100" b="0" baseline="0" dirty="0" smtClean="0"/>
                        <a:t>and D-dimer&gt;5.0 </a:t>
                      </a:r>
                      <a:r>
                        <a:rPr lang="en-US" sz="1100" b="0" baseline="0" dirty="0" smtClean="0"/>
                        <a:t>µg mL</a:t>
                      </a:r>
                      <a:r>
                        <a:rPr lang="en-US" sz="1100" b="0" baseline="30000" dirty="0" smtClean="0"/>
                        <a:t>-1</a:t>
                      </a:r>
                      <a:r>
                        <a:rPr lang="en-US" sz="1100" b="0" baseline="0" dirty="0" smtClean="0"/>
                        <a:t>)</a:t>
                      </a:r>
                      <a:endParaRPr lang="en-US" sz="1100" b="0" baseline="0" dirty="0" smtClean="0"/>
                    </a:p>
                    <a:p>
                      <a:r>
                        <a:rPr lang="en-US" sz="1100" b="0" baseline="0" dirty="0" smtClean="0"/>
                        <a:t>Indwelling intra-arterial device (e.g. IABP, VAD, ECMO)</a:t>
                      </a:r>
                    </a:p>
                    <a:p>
                      <a:r>
                        <a:rPr lang="en-US" sz="1100" b="0" baseline="0" dirty="0" smtClean="0"/>
                        <a:t>Cardiopulmonary bypass within previous 96 hours</a:t>
                      </a:r>
                    </a:p>
                    <a:p>
                      <a:r>
                        <a:rPr lang="en-US" sz="1100" b="0" baseline="0" dirty="0" smtClean="0"/>
                        <a:t>No other apparent cause</a:t>
                      </a:r>
                      <a:endParaRPr lang="en-US" sz="1100" b="0" dirty="0"/>
                    </a:p>
                  </a:txBody>
                  <a:tcPr marL="95560" marR="95560" marT="47780" marB="47780"/>
                </a:tc>
              </a:tr>
              <a:tr h="416875">
                <a:tc rowSpan="3" gridSpan="2"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95560" marR="95560" marT="47780" marB="47780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b="1" dirty="0" smtClean="0"/>
                    </a:p>
                    <a:p>
                      <a:pPr algn="ctr"/>
                      <a:r>
                        <a:rPr lang="en-US" sz="1100" b="0" dirty="0" smtClean="0"/>
                        <a:t>+3</a:t>
                      </a:r>
                      <a:endParaRPr lang="en-US" sz="1100" b="0" dirty="0"/>
                    </a:p>
                  </a:txBody>
                  <a:tcPr marL="95560" marR="95560" marT="47780" marB="47780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Skin necrosis</a:t>
                      </a:r>
                    </a:p>
                    <a:p>
                      <a:r>
                        <a:rPr lang="en-US" sz="1100" b="0" dirty="0" smtClean="0"/>
                        <a:t>Skin necrosis at subcutaneous</a:t>
                      </a:r>
                      <a:r>
                        <a:rPr lang="en-US" sz="1100" b="0" baseline="0" dirty="0" smtClean="0"/>
                        <a:t> heparin injection sites</a:t>
                      </a:r>
                      <a:endParaRPr lang="en-US" sz="1100" b="0" dirty="0" smtClean="0"/>
                    </a:p>
                  </a:txBody>
                  <a:tcPr marL="95560" marR="95560" marT="47780" marB="47780"/>
                </a:tc>
              </a:tr>
              <a:tr h="416875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b="1" dirty="0" smtClean="0"/>
                    </a:p>
                    <a:p>
                      <a:pPr algn="ctr"/>
                      <a:r>
                        <a:rPr lang="en-US" sz="1100" b="0" dirty="0" smtClean="0"/>
                        <a:t>+2</a:t>
                      </a:r>
                      <a:endParaRPr lang="en-US" sz="1100" b="0" dirty="0"/>
                    </a:p>
                  </a:txBody>
                  <a:tcPr marL="95560" marR="95560" marT="47780" marB="47780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Acute systemic reaction</a:t>
                      </a:r>
                    </a:p>
                    <a:p>
                      <a:r>
                        <a:rPr lang="en-US" sz="1100" b="0" dirty="0" smtClean="0"/>
                        <a:t>Acute systemic reaction after IV heparin</a:t>
                      </a:r>
                      <a:r>
                        <a:rPr lang="en-US" sz="1100" b="0" baseline="0" dirty="0" smtClean="0"/>
                        <a:t> bolus</a:t>
                      </a:r>
                      <a:endParaRPr lang="en-US" sz="1100" b="0" dirty="0" smtClean="0"/>
                    </a:p>
                  </a:txBody>
                  <a:tcPr marL="95560" marR="95560" marT="47780" marB="47780"/>
                </a:tc>
              </a:tr>
              <a:tr h="395445">
                <a:tc gridSpan="2" vMerge="1">
                  <a:txBody>
                    <a:bodyPr/>
                    <a:lstStyle/>
                    <a:p>
                      <a:endParaRPr lang="en-US" sz="1200" b="1" dirty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b="1" dirty="0" smtClean="0"/>
                    </a:p>
                    <a:p>
                      <a:pPr algn="ctr"/>
                      <a:r>
                        <a:rPr lang="en-US" sz="1100" b="0" dirty="0" smtClean="0"/>
                        <a:t>-1</a:t>
                      </a:r>
                      <a:endParaRPr lang="en-US" sz="1100" b="0" dirty="0"/>
                    </a:p>
                  </a:txBody>
                  <a:tcPr marL="95560" marR="95560" marT="47780" marB="47780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Bleeding</a:t>
                      </a:r>
                    </a:p>
                    <a:p>
                      <a:r>
                        <a:rPr lang="en-US" sz="1100" b="0" dirty="0" smtClean="0"/>
                        <a:t>Presence of bleeding, petechiae, or extensive bruising</a:t>
                      </a:r>
                      <a:endParaRPr lang="en-US" sz="1100" b="0" dirty="0"/>
                    </a:p>
                  </a:txBody>
                  <a:tcPr marL="95560" marR="95560" marT="47780" marB="4778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35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2389</TotalTime>
  <Words>449</Words>
  <Application>Microsoft Macintosh PowerPoint</Application>
  <PresentationFormat>Custom</PresentationFormat>
  <Paragraphs>127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Allyson Pishko</dc:creator>
  <cp:lastModifiedBy>Allyson Pishko</cp:lastModifiedBy>
  <cp:revision>29</cp:revision>
  <dcterms:created xsi:type="dcterms:W3CDTF">2018-04-09T12:38:07Z</dcterms:created>
  <dcterms:modified xsi:type="dcterms:W3CDTF">2018-10-24T00:59:20Z</dcterms:modified>
</cp:coreProperties>
</file>