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60" r:id="rId4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>
        <p:scale>
          <a:sx n="90" d="100"/>
          <a:sy n="90" d="100"/>
        </p:scale>
        <p:origin x="1440" y="-2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1012-04A2-4901-8A31-230B34882BB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F804E-C442-40CC-A612-EB00778E0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655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1012-04A2-4901-8A31-230B34882BB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F804E-C442-40CC-A612-EB00778E0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58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1012-04A2-4901-8A31-230B34882BB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F804E-C442-40CC-A612-EB00778E0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96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1012-04A2-4901-8A31-230B34882BB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F804E-C442-40CC-A612-EB00778E0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53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1012-04A2-4901-8A31-230B34882BB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F804E-C442-40CC-A612-EB00778E0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72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1012-04A2-4901-8A31-230B34882BB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F804E-C442-40CC-A612-EB00778E0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65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1012-04A2-4901-8A31-230B34882BB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F804E-C442-40CC-A612-EB00778E0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908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1012-04A2-4901-8A31-230B34882BB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F804E-C442-40CC-A612-EB00778E0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83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1012-04A2-4901-8A31-230B34882BB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F804E-C442-40CC-A612-EB00778E0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57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1012-04A2-4901-8A31-230B34882BB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F804E-C442-40CC-A612-EB00778E0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98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E1012-04A2-4901-8A31-230B34882BB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F804E-C442-40CC-A612-EB00778E0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51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E1012-04A2-4901-8A31-230B34882BB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F804E-C442-40CC-A612-EB00778E0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76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microsoft.com/office/2007/relationships/hdphoto" Target="../media/hdphoto5.wdp"/><Relationship Id="rId17" Type="http://schemas.openxmlformats.org/officeDocument/2006/relationships/image" Target="../media/image22.png"/><Relationship Id="rId2" Type="http://schemas.openxmlformats.org/officeDocument/2006/relationships/image" Target="../media/image12.png"/><Relationship Id="rId16" Type="http://schemas.openxmlformats.org/officeDocument/2006/relationships/image" Target="../media/image21.png"/><Relationship Id="rId20" Type="http://schemas.openxmlformats.org/officeDocument/2006/relationships/image" Target="../media/image2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7.png"/><Relationship Id="rId5" Type="http://schemas.microsoft.com/office/2007/relationships/hdphoto" Target="../media/hdphoto2.wdp"/><Relationship Id="rId15" Type="http://schemas.openxmlformats.org/officeDocument/2006/relationships/image" Target="../media/image20.png"/><Relationship Id="rId10" Type="http://schemas.microsoft.com/office/2007/relationships/hdphoto" Target="../media/hdphoto4.wdp"/><Relationship Id="rId19" Type="http://schemas.openxmlformats.org/officeDocument/2006/relationships/image" Target="../media/image24.tiff"/><Relationship Id="rId4" Type="http://schemas.openxmlformats.org/officeDocument/2006/relationships/image" Target="../media/image13.png"/><Relationship Id="rId9" Type="http://schemas.openxmlformats.org/officeDocument/2006/relationships/image" Target="../media/image16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740" y="247828"/>
            <a:ext cx="188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1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0" y="4384247"/>
            <a:ext cx="1642439" cy="15603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06734" y="1338469"/>
            <a:ext cx="1098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83928" y="1335225"/>
            <a:ext cx="1098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REDV-ELP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1686819" y="1639231"/>
            <a:ext cx="186585" cy="2745016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686819" y="5944564"/>
            <a:ext cx="186585" cy="274537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105" y="1637829"/>
            <a:ext cx="2438400" cy="1371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105" y="3059197"/>
            <a:ext cx="2438400" cy="1371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105" y="5935048"/>
            <a:ext cx="2438400" cy="1371600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105" y="4492278"/>
            <a:ext cx="2438400" cy="1371600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105" y="7379379"/>
            <a:ext cx="2438400" cy="1371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982" y="1629541"/>
            <a:ext cx="2438400" cy="1371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050" y="3062896"/>
            <a:ext cx="2438400" cy="1371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695" y="4496251"/>
            <a:ext cx="2438400" cy="1371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050" y="5933308"/>
            <a:ext cx="2438400" cy="1371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695" y="7368012"/>
            <a:ext cx="2438400" cy="1371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5" name="Rectangle 54"/>
          <p:cNvSpPr/>
          <p:nvPr/>
        </p:nvSpPr>
        <p:spPr>
          <a:xfrm>
            <a:off x="173324" y="9072630"/>
            <a:ext cx="6468487" cy="1278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Fig. S1. H&amp;E staining of re-endothelialized liver scaffolds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low magnification</a:t>
            </a: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After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decellularization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scaffolds were covalently conjugated or not (control) with 10 </a:t>
            </a:r>
            <a:r>
              <a:rPr lang="fr-FR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μ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 of REDV-ELP. Matrices were re-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endothelialized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perfused for 4 days. The left lateral lobe (1), caudate lobe (2),  inferior right lateral lobe (3), superior right lateral lobe (4) and median lobe (5) were collected, fixed in 10% formalin, embedded in paraffin for tissue slicing and stained with hematoxylin and eosin. Scale bar = 250 µm.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37222" y="1628081"/>
            <a:ext cx="181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37222" y="3050709"/>
            <a:ext cx="181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837222" y="5886923"/>
            <a:ext cx="181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37222" y="4449919"/>
            <a:ext cx="181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837222" y="7340537"/>
            <a:ext cx="181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60204" y="1591799"/>
            <a:ext cx="181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60204" y="3014427"/>
            <a:ext cx="181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60204" y="5887401"/>
            <a:ext cx="181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328039" y="4450397"/>
            <a:ext cx="181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360204" y="7328531"/>
            <a:ext cx="181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892310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740" y="247828"/>
            <a:ext cx="188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7389" y="6641702"/>
            <a:ext cx="45927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/>
                <a:cs typeface="Times New Roman"/>
              </a:rPr>
              <a:t>Fig. S2. Raw data of the gene expression level by qPCR.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Level of expression of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eNOS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VEGF , VE-cadherin,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iNos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GAPDH of EC grown within control or REDV-ELP scaffolds after 4 days of perfusion determined by RT-qPCR. Average of Ct from three independent experiments.</a:t>
            </a:r>
            <a:endParaRPr lang="en-US" sz="1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509903"/>
              </p:ext>
            </p:extLst>
          </p:nvPr>
        </p:nvGraphicFramePr>
        <p:xfrm>
          <a:off x="1007389" y="2351314"/>
          <a:ext cx="4572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eNos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REDV-ELP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eNos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VEGF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REDV-ELP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VEGF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VE-Cad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REDV-ELP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VE-Cad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iNos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REDV-ELP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iNos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35.29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GAPDH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REDV-ELP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GAPDH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8069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740" y="247828"/>
            <a:ext cx="188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88462" y="10761195"/>
            <a:ext cx="64109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S3. Function and morphology of hepatocytes cultivated on REDV-ELP collagen.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Collagen coated well plate were covalently conjugated or not (control) with 10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of ELP or 10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of REDV-ELP. Freshly isolated hepatocytes were added on functionalized collagen and cultured for 4 days.  (A) Pictures of hepatocytes on day 1 and 4. Scale bars = 200 µm. (B) Albumin synthesis (B) and urea secretion (C) of hepatocytes over 4 days of culture.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396928" y="994876"/>
            <a:ext cx="6362471" cy="3425797"/>
            <a:chOff x="328832" y="922048"/>
            <a:chExt cx="6362471" cy="3425797"/>
          </a:xfrm>
        </p:grpSpPr>
        <p:sp>
          <p:nvSpPr>
            <p:cNvPr id="27" name="TextBox 26"/>
            <p:cNvSpPr txBox="1"/>
            <p:nvPr/>
          </p:nvSpPr>
          <p:spPr>
            <a:xfrm>
              <a:off x="992760" y="922048"/>
              <a:ext cx="9243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145481" y="922049"/>
              <a:ext cx="9243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ELP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084979" y="922049"/>
              <a:ext cx="12213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REDV-ELP</a:t>
              </a: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334442" y="2791452"/>
              <a:ext cx="2072640" cy="1554480"/>
              <a:chOff x="62065" y="2898460"/>
              <a:chExt cx="2072640" cy="1554480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065" y="2898460"/>
                <a:ext cx="2072640" cy="1554480"/>
              </a:xfrm>
              <a:prstGeom prst="rect">
                <a:avLst/>
              </a:prstGeom>
            </p:spPr>
          </p:pic>
          <p:cxnSp>
            <p:nvCxnSpPr>
              <p:cNvPr id="53" name="Straight Connector 52"/>
              <p:cNvCxnSpPr/>
              <p:nvPr/>
            </p:nvCxnSpPr>
            <p:spPr>
              <a:xfrm>
                <a:off x="1346263" y="4308933"/>
                <a:ext cx="731520" cy="1808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61"/>
            <p:cNvGrpSpPr/>
            <p:nvPr/>
          </p:nvGrpSpPr>
          <p:grpSpPr>
            <a:xfrm>
              <a:off x="328832" y="1191991"/>
              <a:ext cx="2072640" cy="1554480"/>
              <a:chOff x="66184" y="1191991"/>
              <a:chExt cx="2072640" cy="1554480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184" y="1191991"/>
                <a:ext cx="2072640" cy="1554480"/>
              </a:xfrm>
              <a:prstGeom prst="rect">
                <a:avLst/>
              </a:prstGeom>
            </p:spPr>
          </p:pic>
          <p:cxnSp>
            <p:nvCxnSpPr>
              <p:cNvPr id="54" name="Straight Connector 53"/>
              <p:cNvCxnSpPr/>
              <p:nvPr/>
            </p:nvCxnSpPr>
            <p:spPr>
              <a:xfrm>
                <a:off x="1690336" y="2626429"/>
                <a:ext cx="365760" cy="1808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/>
            <p:cNvGrpSpPr/>
            <p:nvPr/>
          </p:nvGrpSpPr>
          <p:grpSpPr>
            <a:xfrm>
              <a:off x="2472954" y="2793365"/>
              <a:ext cx="2072640" cy="1554480"/>
              <a:chOff x="2333825" y="2898460"/>
              <a:chExt cx="2072640" cy="1554480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33825" y="2898460"/>
                <a:ext cx="2072640" cy="1554480"/>
              </a:xfrm>
              <a:prstGeom prst="rect">
                <a:avLst/>
              </a:prstGeom>
            </p:spPr>
          </p:pic>
          <p:cxnSp>
            <p:nvCxnSpPr>
              <p:cNvPr id="56" name="Straight Connector 55"/>
              <p:cNvCxnSpPr/>
              <p:nvPr/>
            </p:nvCxnSpPr>
            <p:spPr>
              <a:xfrm>
                <a:off x="3599842" y="4305692"/>
                <a:ext cx="731520" cy="1808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/>
            <p:cNvGrpSpPr/>
            <p:nvPr/>
          </p:nvGrpSpPr>
          <p:grpSpPr>
            <a:xfrm>
              <a:off x="4618663" y="2781724"/>
              <a:ext cx="2072640" cy="1554480"/>
              <a:chOff x="4618663" y="2898460"/>
              <a:chExt cx="2072640" cy="1554480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8663" y="2898460"/>
                <a:ext cx="2072640" cy="1554480"/>
              </a:xfrm>
              <a:prstGeom prst="rect">
                <a:avLst/>
              </a:prstGeom>
            </p:spPr>
          </p:pic>
          <p:cxnSp>
            <p:nvCxnSpPr>
              <p:cNvPr id="57" name="Straight Connector 56"/>
              <p:cNvCxnSpPr/>
              <p:nvPr/>
            </p:nvCxnSpPr>
            <p:spPr>
              <a:xfrm>
                <a:off x="5843700" y="4312173"/>
                <a:ext cx="731520" cy="1808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/>
            <p:cNvGrpSpPr/>
            <p:nvPr/>
          </p:nvGrpSpPr>
          <p:grpSpPr>
            <a:xfrm>
              <a:off x="2470089" y="1191196"/>
              <a:ext cx="2072640" cy="1554480"/>
              <a:chOff x="2339127" y="1191991"/>
              <a:chExt cx="2072640" cy="1554480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39127" y="1191991"/>
                <a:ext cx="2072640" cy="1554480"/>
              </a:xfrm>
              <a:prstGeom prst="rect">
                <a:avLst/>
              </a:prstGeom>
            </p:spPr>
          </p:pic>
          <p:cxnSp>
            <p:nvCxnSpPr>
              <p:cNvPr id="58" name="Straight Connector 57"/>
              <p:cNvCxnSpPr/>
              <p:nvPr/>
            </p:nvCxnSpPr>
            <p:spPr>
              <a:xfrm>
                <a:off x="3976566" y="2624621"/>
                <a:ext cx="365760" cy="1808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/>
            <p:cNvGrpSpPr/>
            <p:nvPr/>
          </p:nvGrpSpPr>
          <p:grpSpPr>
            <a:xfrm>
              <a:off x="4612070" y="1182263"/>
              <a:ext cx="2072640" cy="1554480"/>
              <a:chOff x="4612070" y="1191991"/>
              <a:chExt cx="2072640" cy="1554480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2070" y="1191991"/>
                <a:ext cx="2072640" cy="1554480"/>
              </a:xfrm>
              <a:prstGeom prst="rect">
                <a:avLst/>
              </a:prstGeom>
            </p:spPr>
          </p:pic>
          <p:cxnSp>
            <p:nvCxnSpPr>
              <p:cNvPr id="59" name="Straight Connector 58"/>
              <p:cNvCxnSpPr/>
              <p:nvPr/>
            </p:nvCxnSpPr>
            <p:spPr>
              <a:xfrm>
                <a:off x="6209460" y="2626137"/>
                <a:ext cx="365760" cy="1808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6" name="TextBox 65"/>
          <p:cNvSpPr txBox="1"/>
          <p:nvPr/>
        </p:nvSpPr>
        <p:spPr>
          <a:xfrm rot="16200000">
            <a:off x="-226522" y="1626080"/>
            <a:ext cx="958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X10</a:t>
            </a:r>
          </a:p>
        </p:txBody>
      </p:sp>
      <p:sp>
        <p:nvSpPr>
          <p:cNvPr id="67" name="TextBox 66"/>
          <p:cNvSpPr txBox="1"/>
          <p:nvPr/>
        </p:nvSpPr>
        <p:spPr>
          <a:xfrm rot="16200000">
            <a:off x="-215028" y="3239983"/>
            <a:ext cx="958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X20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7639" y="829568"/>
            <a:ext cx="10272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Day 1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103799" y="4591933"/>
            <a:ext cx="6655380" cy="3427922"/>
            <a:chOff x="103799" y="4333843"/>
            <a:chExt cx="6655380" cy="3427922"/>
          </a:xfrm>
        </p:grpSpPr>
        <p:grpSp>
          <p:nvGrpSpPr>
            <p:cNvPr id="80" name="Group 79"/>
            <p:cNvGrpSpPr/>
            <p:nvPr/>
          </p:nvGrpSpPr>
          <p:grpSpPr>
            <a:xfrm>
              <a:off x="103799" y="4333843"/>
              <a:ext cx="6655380" cy="3427922"/>
              <a:chOff x="103799" y="4289599"/>
              <a:chExt cx="6655380" cy="3427922"/>
            </a:xfrm>
          </p:grpSpPr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45169" y="4550943"/>
                <a:ext cx="2072640" cy="1554480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6539" y="4550943"/>
                <a:ext cx="2072640" cy="1554480"/>
              </a:xfrm>
              <a:prstGeom prst="rect">
                <a:avLst/>
              </a:prstGeom>
            </p:spPr>
          </p:pic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6657" y="4552694"/>
                <a:ext cx="2072640" cy="1554480"/>
              </a:xfrm>
              <a:prstGeom prst="rect">
                <a:avLst/>
              </a:prstGeom>
            </p:spPr>
          </p:pic>
          <p:pic>
            <p:nvPicPr>
              <p:cNvPr id="72" name="Picture 71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38185" y="6163041"/>
                <a:ext cx="2072640" cy="1554480"/>
              </a:xfrm>
              <a:prstGeom prst="rect">
                <a:avLst/>
              </a:prstGeom>
            </p:spPr>
          </p:pic>
          <p:pic>
            <p:nvPicPr>
              <p:cNvPr id="73" name="Picture 72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6657" y="6163041"/>
                <a:ext cx="2072640" cy="1554480"/>
              </a:xfrm>
              <a:prstGeom prst="rect">
                <a:avLst/>
              </a:prstGeom>
            </p:spPr>
          </p:pic>
          <p:pic>
            <p:nvPicPr>
              <p:cNvPr id="74" name="Picture 73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0166" y="6163041"/>
                <a:ext cx="2072640" cy="1554480"/>
              </a:xfrm>
              <a:prstGeom prst="rect">
                <a:avLst/>
              </a:prstGeom>
            </p:spPr>
          </p:pic>
          <p:sp>
            <p:nvSpPr>
              <p:cNvPr id="75" name="TextBox 74"/>
              <p:cNvSpPr txBox="1"/>
              <p:nvPr/>
            </p:nvSpPr>
            <p:spPr>
              <a:xfrm rot="16200000">
                <a:off x="-221603" y="4965048"/>
                <a:ext cx="95858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X10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 rot="16200000">
                <a:off x="-210109" y="6483086"/>
                <a:ext cx="95858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X20</a:t>
                </a: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1065773" y="4289599"/>
                <a:ext cx="92433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3218494" y="4289600"/>
                <a:ext cx="92433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ELP</a:t>
                </a: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5157992" y="4289600"/>
                <a:ext cx="12213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REDV-ELP</a:t>
                </a:r>
              </a:p>
            </p:txBody>
          </p:sp>
        </p:grpSp>
        <p:cxnSp>
          <p:nvCxnSpPr>
            <p:cNvPr id="81" name="Straight Connector 80"/>
            <p:cNvCxnSpPr/>
            <p:nvPr/>
          </p:nvCxnSpPr>
          <p:spPr>
            <a:xfrm>
              <a:off x="5983082" y="6021778"/>
              <a:ext cx="731520" cy="180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3819986" y="6026696"/>
              <a:ext cx="731520" cy="180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1693759" y="6024240"/>
              <a:ext cx="731520" cy="180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2055493" y="7631049"/>
              <a:ext cx="365760" cy="180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4191554" y="7635967"/>
              <a:ext cx="365760" cy="180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6327613" y="7640886"/>
              <a:ext cx="365760" cy="180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TextBox 87"/>
          <p:cNvSpPr txBox="1"/>
          <p:nvPr/>
        </p:nvSpPr>
        <p:spPr>
          <a:xfrm>
            <a:off x="25570" y="4432964"/>
            <a:ext cx="10272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Day 4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388"/>
          <a:stretch/>
        </p:blipFill>
        <p:spPr>
          <a:xfrm>
            <a:off x="288462" y="8240548"/>
            <a:ext cx="3188199" cy="2410185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987"/>
          <a:stretch/>
        </p:blipFill>
        <p:spPr>
          <a:xfrm>
            <a:off x="3581489" y="8351657"/>
            <a:ext cx="3303706" cy="2366953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52" t="8264" b="53965"/>
          <a:stretch/>
        </p:blipFill>
        <p:spPr>
          <a:xfrm>
            <a:off x="4358505" y="8240548"/>
            <a:ext cx="1168364" cy="892332"/>
          </a:xfrm>
          <a:prstGeom prst="rect">
            <a:avLst/>
          </a:prstGeom>
        </p:spPr>
      </p:pic>
      <p:sp>
        <p:nvSpPr>
          <p:cNvPr id="92" name="TextBox 91"/>
          <p:cNvSpPr txBox="1"/>
          <p:nvPr/>
        </p:nvSpPr>
        <p:spPr>
          <a:xfrm>
            <a:off x="25570" y="593243"/>
            <a:ext cx="10272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5343" y="8019855"/>
            <a:ext cx="10272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3586946" y="8019854"/>
            <a:ext cx="10272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538800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18017</TotalTime>
  <Words>316</Words>
  <Application>Microsoft Office PowerPoint</Application>
  <PresentationFormat>Widescreen</PresentationFormat>
  <Paragraphs>66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devalliere</dc:creator>
  <cp:lastModifiedBy>actabio2.Julia</cp:lastModifiedBy>
  <cp:revision>37</cp:revision>
  <dcterms:created xsi:type="dcterms:W3CDTF">2018-01-25T21:36:25Z</dcterms:created>
  <dcterms:modified xsi:type="dcterms:W3CDTF">2018-07-26T19:18:33Z</dcterms:modified>
</cp:coreProperties>
</file>