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3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9" userDrawn="1">
          <p15:clr>
            <a:srgbClr val="A4A3A4"/>
          </p15:clr>
        </p15:guide>
        <p15:guide id="2" pos="42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4" autoAdjust="0"/>
    <p:restoredTop sz="95501" autoAdjust="0"/>
  </p:normalViewPr>
  <p:slideViewPr>
    <p:cSldViewPr snapToGrid="0" showGuides="1">
      <p:cViewPr>
        <p:scale>
          <a:sx n="150" d="100"/>
          <a:sy n="150" d="100"/>
        </p:scale>
        <p:origin x="780" y="-3726"/>
      </p:cViewPr>
      <p:guideLst>
        <p:guide orient="horz" pos="2109"/>
        <p:guide pos="426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28523-A12F-467D-9157-A0801E15ED35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7F07E-1949-4A6A-8709-E25E16B1FF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27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61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9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0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20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0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67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57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0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29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7CDBC-55C2-4B37-8509-3741A1F8E994}" type="datetimeFigureOut">
              <a:rPr kumimoji="1" lang="ja-JP" altLang="en-US" smtClean="0"/>
              <a:t>2018/10/9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B71B-811B-413A-BEB1-6D9520F3A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73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30E3B4DC-E423-4D46-93BE-FCC8DBFAA28F}"/>
              </a:ext>
            </a:extLst>
          </p:cNvPr>
          <p:cNvSpPr txBox="1"/>
          <p:nvPr/>
        </p:nvSpPr>
        <p:spPr>
          <a:xfrm>
            <a:off x="2760456" y="8492421"/>
            <a:ext cx="1590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xmlns="" id="{02B30022-E258-AE48-8A6A-6623ABC866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48511"/>
          <a:stretch/>
        </p:blipFill>
        <p:spPr>
          <a:xfrm>
            <a:off x="2820472" y="594611"/>
            <a:ext cx="1004615" cy="4845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1ECCAA37-FE11-3F46-BC9F-5DA67A703103}"/>
              </a:ext>
            </a:extLst>
          </p:cNvPr>
          <p:cNvSpPr txBox="1"/>
          <p:nvPr/>
        </p:nvSpPr>
        <p:spPr>
          <a:xfrm>
            <a:off x="3264918" y="410938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LS-SHED</a:t>
            </a:r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E9B084FE-74B8-B14B-94F9-6FA746292714}"/>
              </a:ext>
            </a:extLst>
          </p:cNvPr>
          <p:cNvSpPr txBox="1"/>
          <p:nvPr/>
        </p:nvSpPr>
        <p:spPr>
          <a:xfrm>
            <a:off x="2721579" y="410938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Ctrl-SHED</a:t>
            </a:r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xmlns="" id="{2E30B56D-9E8B-FD4F-87D3-DDB015D1D792}"/>
              </a:ext>
            </a:extLst>
          </p:cNvPr>
          <p:cNvCxnSpPr/>
          <p:nvPr/>
        </p:nvCxnSpPr>
        <p:spPr>
          <a:xfrm flipH="1">
            <a:off x="3856823" y="935273"/>
            <a:ext cx="17917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xmlns="" id="{9D1D5C94-1F9A-D442-BBE1-6C2C4F274542}"/>
              </a:ext>
            </a:extLst>
          </p:cNvPr>
          <p:cNvCxnSpPr/>
          <p:nvPr/>
        </p:nvCxnSpPr>
        <p:spPr>
          <a:xfrm flipH="1">
            <a:off x="3856823" y="778754"/>
            <a:ext cx="17917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6A225A01-6C64-CD48-BBA1-A2D6BBE36168}"/>
              </a:ext>
            </a:extLst>
          </p:cNvPr>
          <p:cNvSpPr txBox="1"/>
          <p:nvPr/>
        </p:nvSpPr>
        <p:spPr>
          <a:xfrm>
            <a:off x="3955678" y="824063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144-bp</a:t>
            </a:r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58F4317F-63C1-3647-8322-FF598507CA4B}"/>
              </a:ext>
            </a:extLst>
          </p:cNvPr>
          <p:cNvSpPr txBox="1"/>
          <p:nvPr/>
        </p:nvSpPr>
        <p:spPr>
          <a:xfrm>
            <a:off x="3955678" y="661366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170-bp</a:t>
            </a:r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F1201299-8979-C54E-B7F9-0F87CCB0A275}"/>
              </a:ext>
            </a:extLst>
          </p:cNvPr>
          <p:cNvSpPr txBox="1"/>
          <p:nvPr/>
        </p:nvSpPr>
        <p:spPr>
          <a:xfrm>
            <a:off x="411274" y="1364131"/>
            <a:ext cx="616797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A. Analysis of G13513A mutation in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mtDNA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Restriction fragment length polymorphism (RFLP) analysis of the G13513A mutation was performed as described previously [1]. Total DNA, containing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mtDNA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nuclear DNA, was extracted from the cells, using a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QIAamp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DNA mini kit (Qiagen, Hilden, Germany). To detect the G13513A mutation in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mtDNA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amplified a 170-bp DNA fragment by PCR using the primer sequences 5′- TCCATCATCCACAACCTTAACAATGA-3′ (forward) and 5′- ATGTTTGCGGTTTCGATGATGTGAT-3′ (reverse). The 170-bp fragment was digested with Sau3AI (NEB, MA, USA), run on 4% agarose gel and stained with ethidium bromide. WT was detected as a 144-bp band, and G13513A was detected as a 170-bp band.</a:t>
            </a:r>
          </a:p>
          <a:p>
            <a:endParaRPr lang="en-US" altLang="ja-JP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A.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Sudo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Honzawa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Nonaka, Y. </a:t>
            </a:r>
            <a:r>
              <a:rPr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Leigh syndrome caused by mitochondrial DNA G13513A mutation: frequency and clinical features in Japan, J. Hum. Genet. 49 (2004) 92-96.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F1201299-8979-C54E-B7F9-0F87CCB0A275}"/>
              </a:ext>
            </a:extLst>
          </p:cNvPr>
          <p:cNvSpPr txBox="1"/>
          <p:nvPr/>
        </p:nvSpPr>
        <p:spPr>
          <a:xfrm>
            <a:off x="488538" y="7494733"/>
            <a:ext cx="57897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B. A scheme of bezafibrate (BZF) effects on osteogenesis in LS-SHED. BZF enhances mitochondrial biogenesis and network formation through PPARs/PGC-1</a:t>
            </a:r>
            <a:r>
              <a:rPr lang="el-GR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 and improves osteogenesis in LS-SHED.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xmlns="" id="{8C0FCFFC-97A6-1343-B211-3CFA69B31E6F}"/>
              </a:ext>
            </a:extLst>
          </p:cNvPr>
          <p:cNvSpPr txBox="1"/>
          <p:nvPr/>
        </p:nvSpPr>
        <p:spPr>
          <a:xfrm>
            <a:off x="3138542" y="3937830"/>
            <a:ext cx="503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BZF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xmlns="" id="{36670601-B0D9-4D4A-9C1A-DA78055C112C}"/>
              </a:ext>
            </a:extLst>
          </p:cNvPr>
          <p:cNvSpPr txBox="1"/>
          <p:nvPr/>
        </p:nvSpPr>
        <p:spPr>
          <a:xfrm>
            <a:off x="3052759" y="4535498"/>
            <a:ext cx="71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PPARs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xmlns="" id="{487E81EE-A47C-374A-9002-FA01495566E0}"/>
              </a:ext>
            </a:extLst>
          </p:cNvPr>
          <p:cNvSpPr txBox="1"/>
          <p:nvPr/>
        </p:nvSpPr>
        <p:spPr>
          <a:xfrm>
            <a:off x="3002050" y="5132785"/>
            <a:ext cx="82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PGC-1</a:t>
            </a:r>
            <a:r>
              <a:rPr lang="el-GR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xmlns="" id="{795815D4-F8EA-F74B-B06E-47F5B0A73A92}"/>
              </a:ext>
            </a:extLst>
          </p:cNvPr>
          <p:cNvSpPr txBox="1"/>
          <p:nvPr/>
        </p:nvSpPr>
        <p:spPr>
          <a:xfrm>
            <a:off x="1671951" y="5730072"/>
            <a:ext cx="3422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Mitochondrial biogenesis and network formation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xmlns="" id="{A1333CC0-A9B6-1847-A843-54125F2F1160}"/>
              </a:ext>
            </a:extLst>
          </p:cNvPr>
          <p:cNvSpPr txBox="1"/>
          <p:nvPr/>
        </p:nvSpPr>
        <p:spPr>
          <a:xfrm>
            <a:off x="2428150" y="6344976"/>
            <a:ext cx="1840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Mitochondrial activation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C18750B5-1220-584D-B301-FCE8FDCC439C}"/>
              </a:ext>
            </a:extLst>
          </p:cNvPr>
          <p:cNvSpPr txBox="1"/>
          <p:nvPr/>
        </p:nvSpPr>
        <p:spPr>
          <a:xfrm>
            <a:off x="2512431" y="6955120"/>
            <a:ext cx="1736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Osteogenic facilitation</a:t>
            </a:r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3383948" y="4227371"/>
            <a:ext cx="0" cy="2739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383437" y="4842244"/>
            <a:ext cx="0" cy="2739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3386359" y="5418535"/>
            <a:ext cx="0" cy="2739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3383944" y="6066274"/>
            <a:ext cx="0" cy="2739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3383943" y="6681178"/>
            <a:ext cx="0" cy="2739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3348</TotalTime>
  <Words>237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</dc:creator>
  <cp:lastModifiedBy>増田啓次</cp:lastModifiedBy>
  <cp:revision>167</cp:revision>
  <cp:lastPrinted>2018-06-28T05:33:37Z</cp:lastPrinted>
  <dcterms:created xsi:type="dcterms:W3CDTF">2018-02-26T08:44:31Z</dcterms:created>
  <dcterms:modified xsi:type="dcterms:W3CDTF">2018-10-09T10:50:23Z</dcterms:modified>
</cp:coreProperties>
</file>